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20" r:id="rId3"/>
    <p:sldId id="421" r:id="rId4"/>
    <p:sldId id="422" r:id="rId5"/>
    <p:sldId id="42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9" d="100"/>
          <a:sy n="99"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1DEB7-853C-401B-B86E-B5C700078C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HK"/>
          </a:p>
        </p:txBody>
      </p:sp>
      <p:sp>
        <p:nvSpPr>
          <p:cNvPr id="3" name="Subtitle 2">
            <a:extLst>
              <a:ext uri="{FF2B5EF4-FFF2-40B4-BE49-F238E27FC236}">
                <a16:creationId xmlns:a16="http://schemas.microsoft.com/office/drawing/2014/main" id="{17F4C198-A5F1-4BE0-A442-1545BEAF80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HK"/>
          </a:p>
        </p:txBody>
      </p:sp>
      <p:sp>
        <p:nvSpPr>
          <p:cNvPr id="4" name="Date Placeholder 3">
            <a:extLst>
              <a:ext uri="{FF2B5EF4-FFF2-40B4-BE49-F238E27FC236}">
                <a16:creationId xmlns:a16="http://schemas.microsoft.com/office/drawing/2014/main" id="{02B1E49A-9E9B-4B60-8942-988230B55DB8}"/>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5" name="Footer Placeholder 4">
            <a:extLst>
              <a:ext uri="{FF2B5EF4-FFF2-40B4-BE49-F238E27FC236}">
                <a16:creationId xmlns:a16="http://schemas.microsoft.com/office/drawing/2014/main" id="{3621BBA2-791B-45FF-A567-D0CB016B642C}"/>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9A73A4EE-2E49-4F02-A5BF-177D4082E7A3}"/>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2393718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50035-AC5F-4FC8-B7EB-92D7BB327E2B}"/>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0022AE5D-AD03-4FF1-8807-D8408FDA9EC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F70381B7-6DA8-4A56-9B5E-049B10B4ED6C}"/>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5" name="Footer Placeholder 4">
            <a:extLst>
              <a:ext uri="{FF2B5EF4-FFF2-40B4-BE49-F238E27FC236}">
                <a16:creationId xmlns:a16="http://schemas.microsoft.com/office/drawing/2014/main" id="{C3037C89-C191-4D7D-9C7D-A610FF07E773}"/>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A3DD2AAB-AB58-4CAE-85DB-044F1C371535}"/>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3172464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0D78-0E6F-4F8D-932F-5DD762ABDB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HK"/>
          </a:p>
        </p:txBody>
      </p:sp>
      <p:sp>
        <p:nvSpPr>
          <p:cNvPr id="3" name="Text Placeholder 2">
            <a:extLst>
              <a:ext uri="{FF2B5EF4-FFF2-40B4-BE49-F238E27FC236}">
                <a16:creationId xmlns:a16="http://schemas.microsoft.com/office/drawing/2014/main" id="{688E9417-39B4-4BC1-8782-BB5D0D7517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C70D387-D5C4-4034-A7EF-D2D922D9420A}"/>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5" name="Footer Placeholder 4">
            <a:extLst>
              <a:ext uri="{FF2B5EF4-FFF2-40B4-BE49-F238E27FC236}">
                <a16:creationId xmlns:a16="http://schemas.microsoft.com/office/drawing/2014/main" id="{F5F43BD3-BE79-405F-BEFF-B991B2B71636}"/>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1FCCD451-07BF-4ADE-B8B2-43637CB6BFA4}"/>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3677690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3CFB5-73B8-4E05-A984-91F6C926D94A}"/>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268B2005-F21E-4E0A-9F65-90B657CDCC4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Content Placeholder 3">
            <a:extLst>
              <a:ext uri="{FF2B5EF4-FFF2-40B4-BE49-F238E27FC236}">
                <a16:creationId xmlns:a16="http://schemas.microsoft.com/office/drawing/2014/main" id="{9D1D6B6C-B4C0-40FA-A459-B46E887D4D6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Date Placeholder 4">
            <a:extLst>
              <a:ext uri="{FF2B5EF4-FFF2-40B4-BE49-F238E27FC236}">
                <a16:creationId xmlns:a16="http://schemas.microsoft.com/office/drawing/2014/main" id="{CA009B73-0C19-420D-92D2-D0EED47EB494}"/>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6" name="Footer Placeholder 5">
            <a:extLst>
              <a:ext uri="{FF2B5EF4-FFF2-40B4-BE49-F238E27FC236}">
                <a16:creationId xmlns:a16="http://schemas.microsoft.com/office/drawing/2014/main" id="{28EA5FF4-5BC9-4F8D-97A6-8BB16BB27156}"/>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3DEDCC38-48A4-405C-8EE6-0A492BA7D026}"/>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8489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02204-BD0F-4EE0-85D7-3D2DD8BE8DFB}"/>
              </a:ext>
            </a:extLst>
          </p:cNvPr>
          <p:cNvSpPr>
            <a:spLocks noGrp="1"/>
          </p:cNvSpPr>
          <p:nvPr>
            <p:ph type="title"/>
          </p:nvPr>
        </p:nvSpPr>
        <p:spPr>
          <a:xfrm>
            <a:off x="839788" y="365125"/>
            <a:ext cx="10515600" cy="1325563"/>
          </a:xfrm>
        </p:spPr>
        <p:txBody>
          <a:bodyPr/>
          <a:lstStyle/>
          <a:p>
            <a:r>
              <a:rPr lang="en-US"/>
              <a:t>Click to edit Master title style</a:t>
            </a:r>
            <a:endParaRPr lang="en-HK"/>
          </a:p>
        </p:txBody>
      </p:sp>
      <p:sp>
        <p:nvSpPr>
          <p:cNvPr id="3" name="Text Placeholder 2">
            <a:extLst>
              <a:ext uri="{FF2B5EF4-FFF2-40B4-BE49-F238E27FC236}">
                <a16:creationId xmlns:a16="http://schemas.microsoft.com/office/drawing/2014/main" id="{AADDC35B-3FC6-4954-82A6-F0AC07AD93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B1FBDE7-FFB9-4CAB-A5C6-2C044E0DBD9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Text Placeholder 4">
            <a:extLst>
              <a:ext uri="{FF2B5EF4-FFF2-40B4-BE49-F238E27FC236}">
                <a16:creationId xmlns:a16="http://schemas.microsoft.com/office/drawing/2014/main" id="{2691157A-58D1-4BEB-9DF6-944BF92301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F29A82F-C9D2-4CDC-A23E-061C95BB161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7" name="Date Placeholder 6">
            <a:extLst>
              <a:ext uri="{FF2B5EF4-FFF2-40B4-BE49-F238E27FC236}">
                <a16:creationId xmlns:a16="http://schemas.microsoft.com/office/drawing/2014/main" id="{01830BF7-1EE8-4F64-8305-3FC4FED621BA}"/>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8" name="Footer Placeholder 7">
            <a:extLst>
              <a:ext uri="{FF2B5EF4-FFF2-40B4-BE49-F238E27FC236}">
                <a16:creationId xmlns:a16="http://schemas.microsoft.com/office/drawing/2014/main" id="{E136D6FE-E6F7-4FFC-98D9-C93D7492D0D9}"/>
              </a:ext>
            </a:extLst>
          </p:cNvPr>
          <p:cNvSpPr>
            <a:spLocks noGrp="1"/>
          </p:cNvSpPr>
          <p:nvPr>
            <p:ph type="ftr" sz="quarter" idx="11"/>
          </p:nvPr>
        </p:nvSpPr>
        <p:spPr/>
        <p:txBody>
          <a:bodyPr/>
          <a:lstStyle/>
          <a:p>
            <a:endParaRPr lang="en-HK"/>
          </a:p>
        </p:txBody>
      </p:sp>
      <p:sp>
        <p:nvSpPr>
          <p:cNvPr id="9" name="Slide Number Placeholder 8">
            <a:extLst>
              <a:ext uri="{FF2B5EF4-FFF2-40B4-BE49-F238E27FC236}">
                <a16:creationId xmlns:a16="http://schemas.microsoft.com/office/drawing/2014/main" id="{E31186F7-F100-450F-85E6-0A7BFE7DB62F}"/>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1237597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35F89-521D-481E-BDF8-6ED88AAECA4E}"/>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A00537E4-3814-4520-8D01-C36C6C8A5123}"/>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4" name="Footer Placeholder 3">
            <a:extLst>
              <a:ext uri="{FF2B5EF4-FFF2-40B4-BE49-F238E27FC236}">
                <a16:creationId xmlns:a16="http://schemas.microsoft.com/office/drawing/2014/main" id="{B3B57CCC-7E63-40CE-8703-2527CD1F64FB}"/>
              </a:ext>
            </a:extLst>
          </p:cNvPr>
          <p:cNvSpPr>
            <a:spLocks noGrp="1"/>
          </p:cNvSpPr>
          <p:nvPr>
            <p:ph type="ftr" sz="quarter" idx="11"/>
          </p:nvPr>
        </p:nvSpPr>
        <p:spPr/>
        <p:txBody>
          <a:bodyPr/>
          <a:lstStyle/>
          <a:p>
            <a:endParaRPr lang="en-HK"/>
          </a:p>
        </p:txBody>
      </p:sp>
      <p:sp>
        <p:nvSpPr>
          <p:cNvPr id="5" name="Slide Number Placeholder 4">
            <a:extLst>
              <a:ext uri="{FF2B5EF4-FFF2-40B4-BE49-F238E27FC236}">
                <a16:creationId xmlns:a16="http://schemas.microsoft.com/office/drawing/2014/main" id="{5F0279E9-7BBD-42FD-A958-F31919226C0D}"/>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944088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2E03F8-5CAF-46C6-A1F6-614805E306AB}"/>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3" name="Footer Placeholder 2">
            <a:extLst>
              <a:ext uri="{FF2B5EF4-FFF2-40B4-BE49-F238E27FC236}">
                <a16:creationId xmlns:a16="http://schemas.microsoft.com/office/drawing/2014/main" id="{6A0216E3-E967-443D-A0CB-175666CAC471}"/>
              </a:ext>
            </a:extLst>
          </p:cNvPr>
          <p:cNvSpPr>
            <a:spLocks noGrp="1"/>
          </p:cNvSpPr>
          <p:nvPr>
            <p:ph type="ftr" sz="quarter" idx="11"/>
          </p:nvPr>
        </p:nvSpPr>
        <p:spPr/>
        <p:txBody>
          <a:bodyPr/>
          <a:lstStyle/>
          <a:p>
            <a:endParaRPr lang="en-HK"/>
          </a:p>
        </p:txBody>
      </p:sp>
      <p:sp>
        <p:nvSpPr>
          <p:cNvPr id="4" name="Slide Number Placeholder 3">
            <a:extLst>
              <a:ext uri="{FF2B5EF4-FFF2-40B4-BE49-F238E27FC236}">
                <a16:creationId xmlns:a16="http://schemas.microsoft.com/office/drawing/2014/main" id="{C407462C-22D0-479F-8A4C-3146527540E4}"/>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3646541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BF62A-032C-4ECC-835C-7F8D5A6209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Content Placeholder 2">
            <a:extLst>
              <a:ext uri="{FF2B5EF4-FFF2-40B4-BE49-F238E27FC236}">
                <a16:creationId xmlns:a16="http://schemas.microsoft.com/office/drawing/2014/main" id="{6EB68D82-9B3C-489D-9552-494C97193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Text Placeholder 3">
            <a:extLst>
              <a:ext uri="{FF2B5EF4-FFF2-40B4-BE49-F238E27FC236}">
                <a16:creationId xmlns:a16="http://schemas.microsoft.com/office/drawing/2014/main" id="{7DDC8D9B-C433-41EE-A18E-923F1172F9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1CCB45-8FA4-41A1-AE75-96C40F86907C}"/>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6" name="Footer Placeholder 5">
            <a:extLst>
              <a:ext uri="{FF2B5EF4-FFF2-40B4-BE49-F238E27FC236}">
                <a16:creationId xmlns:a16="http://schemas.microsoft.com/office/drawing/2014/main" id="{6D6A6E7E-C6AD-495C-BC35-E98586D8B206}"/>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A1621D14-35E6-4F3F-B808-C40B47D274CE}"/>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790722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29675-7C26-4C0F-8E6B-C07672122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Picture Placeholder 2">
            <a:extLst>
              <a:ext uri="{FF2B5EF4-FFF2-40B4-BE49-F238E27FC236}">
                <a16:creationId xmlns:a16="http://schemas.microsoft.com/office/drawing/2014/main" id="{C6820380-D306-452E-9003-F5DAD7FD1F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HK"/>
          </a:p>
        </p:txBody>
      </p:sp>
      <p:sp>
        <p:nvSpPr>
          <p:cNvPr id="4" name="Text Placeholder 3">
            <a:extLst>
              <a:ext uri="{FF2B5EF4-FFF2-40B4-BE49-F238E27FC236}">
                <a16:creationId xmlns:a16="http://schemas.microsoft.com/office/drawing/2014/main" id="{500B873C-CCF2-472F-9E4F-B3725FFCAA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7F9085C-FB4E-4BFD-B672-25CB2259C0AD}"/>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6" name="Footer Placeholder 5">
            <a:extLst>
              <a:ext uri="{FF2B5EF4-FFF2-40B4-BE49-F238E27FC236}">
                <a16:creationId xmlns:a16="http://schemas.microsoft.com/office/drawing/2014/main" id="{51DBE3B8-D0A3-49DD-B6DB-5A1A7A57FB9D}"/>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A8AA9706-796A-4F7C-A031-66CC91BA62E7}"/>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797351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053D5-3DB6-4A35-9488-7E53756ECFA8}"/>
              </a:ext>
            </a:extLst>
          </p:cNvPr>
          <p:cNvSpPr>
            <a:spLocks noGrp="1"/>
          </p:cNvSpPr>
          <p:nvPr>
            <p:ph type="title"/>
          </p:nvPr>
        </p:nvSpPr>
        <p:spPr/>
        <p:txBody>
          <a:bodyPr/>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326A2D48-6368-452F-84C6-01534E94A6E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766F7C95-2B67-40FF-BB39-157B5C08CC47}"/>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5" name="Footer Placeholder 4">
            <a:extLst>
              <a:ext uri="{FF2B5EF4-FFF2-40B4-BE49-F238E27FC236}">
                <a16:creationId xmlns:a16="http://schemas.microsoft.com/office/drawing/2014/main" id="{378DBD92-AB2D-4CFD-81CE-8C272FC87FAD}"/>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0B98F4FA-C527-4C1B-895F-E10FBFABCD74}"/>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856542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01D041-5743-4661-B9C8-4099B09DFC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91A22C03-CB0D-43AE-AD12-4A85CFF1E47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71F6916A-8463-4F2B-908A-F2311AF07874}"/>
              </a:ext>
            </a:extLst>
          </p:cNvPr>
          <p:cNvSpPr>
            <a:spLocks noGrp="1"/>
          </p:cNvSpPr>
          <p:nvPr>
            <p:ph type="dt" sz="half" idx="10"/>
          </p:nvPr>
        </p:nvSpPr>
        <p:spPr/>
        <p:txBody>
          <a:bodyPr/>
          <a:lstStyle/>
          <a:p>
            <a:fld id="{6F26351A-9E16-495C-AB67-511C758E5FC5}" type="datetimeFigureOut">
              <a:rPr lang="en-HK" smtClean="0"/>
              <a:t>24/12/2024</a:t>
            </a:fld>
            <a:endParaRPr lang="en-HK"/>
          </a:p>
        </p:txBody>
      </p:sp>
      <p:sp>
        <p:nvSpPr>
          <p:cNvPr id="5" name="Footer Placeholder 4">
            <a:extLst>
              <a:ext uri="{FF2B5EF4-FFF2-40B4-BE49-F238E27FC236}">
                <a16:creationId xmlns:a16="http://schemas.microsoft.com/office/drawing/2014/main" id="{C2BE7D60-7962-4D01-8AD4-4F31BE2CDD0B}"/>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0736122E-B5B7-4D4F-A262-9D3E5349BB6B}"/>
              </a:ext>
            </a:extLst>
          </p:cNvPr>
          <p:cNvSpPr>
            <a:spLocks noGrp="1"/>
          </p:cNvSpPr>
          <p:nvPr>
            <p:ph type="sldNum" sz="quarter" idx="12"/>
          </p:nvPr>
        </p:nvSpPr>
        <p:spPr/>
        <p:txBody>
          <a:bodyPr/>
          <a:lstStyle/>
          <a:p>
            <a:fld id="{15A0CD08-FC10-47D5-9B5E-E8EFA8B931EC}" type="slidenum">
              <a:rPr lang="en-HK" smtClean="0"/>
              <a:t>‹#›</a:t>
            </a:fld>
            <a:endParaRPr lang="en-HK"/>
          </a:p>
        </p:txBody>
      </p:sp>
    </p:spTree>
    <p:extLst>
      <p:ext uri="{BB962C8B-B14F-4D97-AF65-F5344CB8AC3E}">
        <p14:creationId xmlns:p14="http://schemas.microsoft.com/office/powerpoint/2010/main" val="3018218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F31F64-1FBC-4BE8-AEEC-7BB176040D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HK"/>
          </a:p>
        </p:txBody>
      </p:sp>
      <p:sp>
        <p:nvSpPr>
          <p:cNvPr id="3" name="Text Placeholder 2">
            <a:extLst>
              <a:ext uri="{FF2B5EF4-FFF2-40B4-BE49-F238E27FC236}">
                <a16:creationId xmlns:a16="http://schemas.microsoft.com/office/drawing/2014/main" id="{8BD32AB6-705D-4BF9-8245-7E9F799B6D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FEEF2014-7A32-43E9-9A38-E24599ADD8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26351A-9E16-495C-AB67-511C758E5FC5}" type="datetimeFigureOut">
              <a:rPr lang="en-HK" smtClean="0"/>
              <a:t>24/12/2024</a:t>
            </a:fld>
            <a:endParaRPr lang="en-HK"/>
          </a:p>
        </p:txBody>
      </p:sp>
      <p:sp>
        <p:nvSpPr>
          <p:cNvPr id="5" name="Footer Placeholder 4">
            <a:extLst>
              <a:ext uri="{FF2B5EF4-FFF2-40B4-BE49-F238E27FC236}">
                <a16:creationId xmlns:a16="http://schemas.microsoft.com/office/drawing/2014/main" id="{72A52396-612C-4660-8459-CFD8BF38FF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HK"/>
          </a:p>
        </p:txBody>
      </p:sp>
      <p:sp>
        <p:nvSpPr>
          <p:cNvPr id="6" name="Slide Number Placeholder 5">
            <a:extLst>
              <a:ext uri="{FF2B5EF4-FFF2-40B4-BE49-F238E27FC236}">
                <a16:creationId xmlns:a16="http://schemas.microsoft.com/office/drawing/2014/main" id="{15386459-5026-42E1-BB08-91162FEDE5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A0CD08-FC10-47D5-9B5E-E8EFA8B931EC}" type="slidenum">
              <a:rPr lang="en-HK" smtClean="0"/>
              <a:t>‹#›</a:t>
            </a:fld>
            <a:endParaRPr lang="en-HK"/>
          </a:p>
        </p:txBody>
      </p:sp>
    </p:spTree>
    <p:extLst>
      <p:ext uri="{BB962C8B-B14F-4D97-AF65-F5344CB8AC3E}">
        <p14:creationId xmlns:p14="http://schemas.microsoft.com/office/powerpoint/2010/main" val="3902464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97AD-6F90-438C-A00D-425C6E0F64D9}"/>
              </a:ext>
            </a:extLst>
          </p:cNvPr>
          <p:cNvSpPr>
            <a:spLocks noGrp="1"/>
          </p:cNvSpPr>
          <p:nvPr>
            <p:ph type="ctrTitle"/>
          </p:nvPr>
        </p:nvSpPr>
        <p:spPr/>
        <p:txBody>
          <a:bodyPr>
            <a:normAutofit fontScale="90000"/>
          </a:bodyPr>
          <a:lstStyle/>
          <a:p>
            <a:r>
              <a:rPr lang="en-HK" dirty="0"/>
              <a:t>IS8014</a:t>
            </a:r>
            <a:br>
              <a:rPr lang="en-HK" dirty="0"/>
            </a:br>
            <a:r>
              <a:rPr lang="en-HK" dirty="0"/>
              <a:t>Theory &amp; Qualitative IS Research</a:t>
            </a:r>
          </a:p>
        </p:txBody>
      </p:sp>
      <p:sp>
        <p:nvSpPr>
          <p:cNvPr id="3" name="Subtitle 2">
            <a:extLst>
              <a:ext uri="{FF2B5EF4-FFF2-40B4-BE49-F238E27FC236}">
                <a16:creationId xmlns:a16="http://schemas.microsoft.com/office/drawing/2014/main" id="{26E3A019-59F5-4796-8080-9F3F21FAB63B}"/>
              </a:ext>
            </a:extLst>
          </p:cNvPr>
          <p:cNvSpPr>
            <a:spLocks noGrp="1"/>
          </p:cNvSpPr>
          <p:nvPr>
            <p:ph type="subTitle" idx="1"/>
          </p:nvPr>
        </p:nvSpPr>
        <p:spPr/>
        <p:txBody>
          <a:bodyPr>
            <a:normAutofit/>
          </a:bodyPr>
          <a:lstStyle/>
          <a:p>
            <a:r>
              <a:rPr lang="en-HK" sz="4000" dirty="0"/>
              <a:t>IX: Theory Building II</a:t>
            </a:r>
          </a:p>
        </p:txBody>
      </p:sp>
    </p:spTree>
    <p:extLst>
      <p:ext uri="{BB962C8B-B14F-4D97-AF65-F5344CB8AC3E}">
        <p14:creationId xmlns:p14="http://schemas.microsoft.com/office/powerpoint/2010/main" val="13640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00C3A-00F6-4181-AE7D-A8DC2AB9BC6D}"/>
              </a:ext>
            </a:extLst>
          </p:cNvPr>
          <p:cNvSpPr>
            <a:spLocks noGrp="1"/>
          </p:cNvSpPr>
          <p:nvPr>
            <p:ph type="title"/>
          </p:nvPr>
        </p:nvSpPr>
        <p:spPr/>
        <p:txBody>
          <a:bodyPr/>
          <a:lstStyle/>
          <a:p>
            <a:r>
              <a:rPr lang="en-HK" dirty="0"/>
              <a:t>Student Presentation 3</a:t>
            </a:r>
          </a:p>
        </p:txBody>
      </p:sp>
      <p:sp>
        <p:nvSpPr>
          <p:cNvPr id="3" name="Content Placeholder 2">
            <a:extLst>
              <a:ext uri="{FF2B5EF4-FFF2-40B4-BE49-F238E27FC236}">
                <a16:creationId xmlns:a16="http://schemas.microsoft.com/office/drawing/2014/main" id="{25FA260B-DB39-4080-ADB0-5F9F4AC409F0}"/>
              </a:ext>
            </a:extLst>
          </p:cNvPr>
          <p:cNvSpPr>
            <a:spLocks noGrp="1"/>
          </p:cNvSpPr>
          <p:nvPr>
            <p:ph idx="1"/>
          </p:nvPr>
        </p:nvSpPr>
        <p:spPr/>
        <p:txBody>
          <a:bodyPr>
            <a:normAutofit/>
          </a:bodyPr>
          <a:lstStyle/>
          <a:p>
            <a:pPr marL="342900" lvl="2" indent="-342900"/>
            <a:r>
              <a:rPr lang="en-HK" sz="2500" dirty="0"/>
              <a:t>In today’s class, we need to engage with the process of theory building – what does it actually involve.</a:t>
            </a:r>
          </a:p>
          <a:p>
            <a:pPr marL="342900" lvl="2" indent="-342900"/>
            <a:r>
              <a:rPr lang="en-HK" sz="2500" dirty="0"/>
              <a:t>This is a student led class, so I expect that the students will demonstrate the practical issues of theory building</a:t>
            </a:r>
          </a:p>
          <a:p>
            <a:pPr marL="342900" lvl="2" indent="-342900"/>
            <a:r>
              <a:rPr lang="en-HK" sz="2500" dirty="0"/>
              <a:t>Some questions that may help:</a:t>
            </a:r>
          </a:p>
          <a:p>
            <a:pPr marL="342900" lvl="2" indent="-342900"/>
            <a:r>
              <a:rPr lang="en-HK" sz="2500" dirty="0"/>
              <a:t>How does Martinsons et al.’s paper (in particular Figure 1) help researchers with the process of theory building? </a:t>
            </a:r>
          </a:p>
          <a:p>
            <a:pPr marL="342900" lvl="2" indent="-342900"/>
            <a:r>
              <a:rPr lang="en-HK" sz="2500" dirty="0"/>
              <a:t>Also, how does it differ from Leidner and </a:t>
            </a:r>
            <a:r>
              <a:rPr lang="en-HK" sz="2500" dirty="0" err="1"/>
              <a:t>Tona’s</a:t>
            </a:r>
            <a:r>
              <a:rPr lang="en-HK" sz="2500" dirty="0"/>
              <a:t> (2021) paper that we looked at two weeks ago?</a:t>
            </a:r>
          </a:p>
          <a:p>
            <a:pPr marL="342900" lvl="2" indent="-342900"/>
            <a:r>
              <a:rPr lang="en-HK" sz="2500" dirty="0"/>
              <a:t>What is the role of storytelling in the building of </a:t>
            </a:r>
            <a:r>
              <a:rPr lang="en-HK" sz="2500"/>
              <a:t>theory?</a:t>
            </a:r>
            <a:endParaRPr lang="en-HK" sz="2500" dirty="0"/>
          </a:p>
          <a:p>
            <a:endParaRPr lang="en-HK" dirty="0"/>
          </a:p>
        </p:txBody>
      </p:sp>
    </p:spTree>
    <p:extLst>
      <p:ext uri="{BB962C8B-B14F-4D97-AF65-F5344CB8AC3E}">
        <p14:creationId xmlns:p14="http://schemas.microsoft.com/office/powerpoint/2010/main" val="1474395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81C84-7B7A-4AE1-863F-69584DFA6200}"/>
              </a:ext>
            </a:extLst>
          </p:cNvPr>
          <p:cNvSpPr>
            <a:spLocks noGrp="1"/>
          </p:cNvSpPr>
          <p:nvPr>
            <p:ph type="title"/>
          </p:nvPr>
        </p:nvSpPr>
        <p:spPr/>
        <p:txBody>
          <a:bodyPr/>
          <a:lstStyle/>
          <a:p>
            <a:r>
              <a:rPr lang="en-HK" dirty="0"/>
              <a:t>Student Activities</a:t>
            </a:r>
          </a:p>
        </p:txBody>
      </p:sp>
      <p:sp>
        <p:nvSpPr>
          <p:cNvPr id="3" name="Content Placeholder 2">
            <a:extLst>
              <a:ext uri="{FF2B5EF4-FFF2-40B4-BE49-F238E27FC236}">
                <a16:creationId xmlns:a16="http://schemas.microsoft.com/office/drawing/2014/main" id="{99B6BF58-B67A-4140-9F5D-85FF2F8A21C2}"/>
              </a:ext>
            </a:extLst>
          </p:cNvPr>
          <p:cNvSpPr>
            <a:spLocks noGrp="1"/>
          </p:cNvSpPr>
          <p:nvPr>
            <p:ph idx="1"/>
          </p:nvPr>
        </p:nvSpPr>
        <p:spPr/>
        <p:txBody>
          <a:bodyPr/>
          <a:lstStyle/>
          <a:p>
            <a:r>
              <a:rPr lang="en-HK" dirty="0"/>
              <a:t>Propose a topic domain or phenomenon where you argue that there is a need for theory development. </a:t>
            </a:r>
          </a:p>
          <a:p>
            <a:pPr lvl="1"/>
            <a:r>
              <a:rPr lang="en-HK" dirty="0"/>
              <a:t>Note, it must relate to an IS phenomenon and you must demonstrate that existing theory is in some way inadequate, thus manifesting the need for either a modification to an existing theory or the development of a completely new theory. </a:t>
            </a:r>
          </a:p>
          <a:p>
            <a:r>
              <a:rPr lang="en-HK" dirty="0"/>
              <a:t>This will be your coursework for the theory proposal. </a:t>
            </a:r>
          </a:p>
          <a:p>
            <a:r>
              <a:rPr lang="en-HK" dirty="0"/>
              <a:t>Provide as much detail as you can about the theory that you plan to develop.</a:t>
            </a:r>
          </a:p>
          <a:p>
            <a:endParaRPr lang="en-HK" dirty="0"/>
          </a:p>
        </p:txBody>
      </p:sp>
    </p:spTree>
    <p:extLst>
      <p:ext uri="{BB962C8B-B14F-4D97-AF65-F5344CB8AC3E}">
        <p14:creationId xmlns:p14="http://schemas.microsoft.com/office/powerpoint/2010/main" val="339163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41AB3-1699-4500-9EB7-821DB14A5117}"/>
              </a:ext>
            </a:extLst>
          </p:cNvPr>
          <p:cNvSpPr>
            <a:spLocks noGrp="1"/>
          </p:cNvSpPr>
          <p:nvPr>
            <p:ph type="title"/>
          </p:nvPr>
        </p:nvSpPr>
        <p:spPr/>
        <p:txBody>
          <a:bodyPr/>
          <a:lstStyle/>
          <a:p>
            <a:r>
              <a:rPr lang="en-HK" dirty="0"/>
              <a:t>Readings for Next Week</a:t>
            </a:r>
          </a:p>
        </p:txBody>
      </p:sp>
      <p:sp>
        <p:nvSpPr>
          <p:cNvPr id="3" name="Content Placeholder 2">
            <a:extLst>
              <a:ext uri="{FF2B5EF4-FFF2-40B4-BE49-F238E27FC236}">
                <a16:creationId xmlns:a16="http://schemas.microsoft.com/office/drawing/2014/main" id="{781AEED3-38C9-488A-B53D-93C8B7DA5D67}"/>
              </a:ext>
            </a:extLst>
          </p:cNvPr>
          <p:cNvSpPr>
            <a:spLocks noGrp="1"/>
          </p:cNvSpPr>
          <p:nvPr>
            <p:ph idx="1"/>
          </p:nvPr>
        </p:nvSpPr>
        <p:spPr/>
        <p:txBody>
          <a:bodyPr>
            <a:normAutofit lnSpcReduction="10000"/>
          </a:bodyPr>
          <a:lstStyle/>
          <a:p>
            <a:pPr marL="0" lvl="2" indent="0">
              <a:buNone/>
            </a:pPr>
            <a:r>
              <a:rPr lang="en-HK" dirty="0"/>
              <a:t>Davison, R.M. and Diaz Andrade, A. (2018) Promoting Indigenous Theory, </a:t>
            </a:r>
            <a:r>
              <a:rPr lang="en-HK" i="1" dirty="0"/>
              <a:t>Information Systems Journal</a:t>
            </a:r>
            <a:r>
              <a:rPr lang="en-HK" dirty="0"/>
              <a:t> 28, 5, 759-764.</a:t>
            </a:r>
            <a:endParaRPr lang="en-HK" sz="1800" dirty="0"/>
          </a:p>
          <a:p>
            <a:pPr marL="0" lvl="2" indent="0">
              <a:buNone/>
            </a:pPr>
            <a:r>
              <a:rPr lang="en-HK" dirty="0"/>
              <a:t>Davison, R.M. and Martinsons, M.G. (2016) Context is King! Considering Particularism in Research Design and Reporting, </a:t>
            </a:r>
            <a:r>
              <a:rPr lang="en-HK" i="1" dirty="0"/>
              <a:t>Journal of Information Technology 31, 3, 241-249.</a:t>
            </a:r>
            <a:endParaRPr lang="en-HK" sz="1800" dirty="0"/>
          </a:p>
          <a:p>
            <a:pPr marL="0" lvl="2" indent="0">
              <a:buNone/>
            </a:pPr>
            <a:r>
              <a:rPr lang="en-HK" dirty="0"/>
              <a:t>Davison, R.M., Ou, C.X.J. and Ng, E. (2020) Inadequate Information Systems and Organizational Citizenship Behavior, </a:t>
            </a:r>
            <a:r>
              <a:rPr lang="en-HK" i="1" dirty="0"/>
              <a:t>Information &amp; Management </a:t>
            </a:r>
            <a:r>
              <a:rPr lang="en-HK" dirty="0"/>
              <a:t>57, 6, 103240, 1-10.</a:t>
            </a:r>
            <a:endParaRPr lang="en-HK" sz="1800" dirty="0"/>
          </a:p>
          <a:p>
            <a:pPr marL="0" lvl="2" indent="0">
              <a:buNone/>
            </a:pPr>
            <a:r>
              <a:rPr lang="en-HK" dirty="0"/>
              <a:t>Ou, C.X.J., Pavlou, P.A. and Davison, R.M. (2014) Swift Guanxi in Online Marketplaces: The Role of Computer-Mediated-Communication Technologies, </a:t>
            </a:r>
            <a:r>
              <a:rPr lang="en-HK" i="1" dirty="0"/>
              <a:t>MIS Quarterly </a:t>
            </a:r>
            <a:r>
              <a:rPr lang="en-HK" dirty="0"/>
              <a:t>38, 1, 209-230.</a:t>
            </a:r>
            <a:endParaRPr lang="en-HK" sz="1800" dirty="0"/>
          </a:p>
          <a:p>
            <a:pPr marL="0" lvl="2" indent="0">
              <a:buNone/>
            </a:pPr>
            <a:r>
              <a:rPr lang="en-HK" dirty="0"/>
              <a:t>Tsui, A.S. (2006) Contextualisation in Chinese Management Research, </a:t>
            </a:r>
            <a:r>
              <a:rPr lang="en-HK" i="1" dirty="0"/>
              <a:t>Management and Organizational Review</a:t>
            </a:r>
            <a:r>
              <a:rPr lang="en-HK" dirty="0"/>
              <a:t> 2, 1, 1-13.</a:t>
            </a:r>
            <a:endParaRPr lang="en-HK" sz="1800" dirty="0"/>
          </a:p>
          <a:p>
            <a:pPr marL="0" lvl="2" indent="0">
              <a:buNone/>
            </a:pPr>
            <a:r>
              <a:rPr lang="en-HK" dirty="0"/>
              <a:t>Xiao, X., Tan, B., Leong, C. and Tan, F.T.C. (2021) Powered by “Qinghuai”: The melding of traditional values and digital entrepreneurship in contemporary China, Information Systems Journal 31, 6, 769-802.</a:t>
            </a:r>
            <a:endParaRPr lang="en-HK" sz="1800" dirty="0"/>
          </a:p>
          <a:p>
            <a:pPr marL="0" lvl="2" indent="0">
              <a:buNone/>
            </a:pPr>
            <a:r>
              <a:rPr lang="en-HK" dirty="0"/>
              <a:t>Zheng, W. and Davison, R.M. (2022) Hybrid social media use and guanxi types: How do employees use social media in the Chinese workplace? </a:t>
            </a:r>
            <a:r>
              <a:rPr lang="en-HK" i="1" dirty="0"/>
              <a:t>Information &amp; Management</a:t>
            </a:r>
            <a:r>
              <a:rPr lang="en-HK" dirty="0"/>
              <a:t> 59, 103643, 1-15.</a:t>
            </a:r>
            <a:endParaRPr lang="en-HK" sz="1800" dirty="0"/>
          </a:p>
          <a:p>
            <a:endParaRPr lang="en-HK" dirty="0"/>
          </a:p>
        </p:txBody>
      </p:sp>
    </p:spTree>
    <p:extLst>
      <p:ext uri="{BB962C8B-B14F-4D97-AF65-F5344CB8AC3E}">
        <p14:creationId xmlns:p14="http://schemas.microsoft.com/office/powerpoint/2010/main" val="1001575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6761D-21CC-4731-A95A-7C978025EB7E}"/>
              </a:ext>
            </a:extLst>
          </p:cNvPr>
          <p:cNvSpPr>
            <a:spLocks noGrp="1"/>
          </p:cNvSpPr>
          <p:nvPr>
            <p:ph type="title"/>
          </p:nvPr>
        </p:nvSpPr>
        <p:spPr/>
        <p:txBody>
          <a:bodyPr/>
          <a:lstStyle/>
          <a:p>
            <a:r>
              <a:rPr lang="en-HK" dirty="0"/>
              <a:t>Guiding Questions for Next Week</a:t>
            </a:r>
          </a:p>
        </p:txBody>
      </p:sp>
      <p:sp>
        <p:nvSpPr>
          <p:cNvPr id="3" name="Content Placeholder 2">
            <a:extLst>
              <a:ext uri="{FF2B5EF4-FFF2-40B4-BE49-F238E27FC236}">
                <a16:creationId xmlns:a16="http://schemas.microsoft.com/office/drawing/2014/main" id="{F7F0D08E-7C4D-49F3-BE48-D9B04694079B}"/>
              </a:ext>
            </a:extLst>
          </p:cNvPr>
          <p:cNvSpPr>
            <a:spLocks noGrp="1"/>
          </p:cNvSpPr>
          <p:nvPr>
            <p:ph idx="1"/>
          </p:nvPr>
        </p:nvSpPr>
        <p:spPr/>
        <p:txBody>
          <a:bodyPr>
            <a:normAutofit/>
          </a:bodyPr>
          <a:lstStyle/>
          <a:p>
            <a:pPr marL="342900" lvl="2" indent="-342900"/>
            <a:r>
              <a:rPr lang="en-HK" dirty="0"/>
              <a:t>Theories can be positioned at different levels – micro, mid range, grand, meta. Each makes a different kind of contribution. See Leidner and </a:t>
            </a:r>
            <a:r>
              <a:rPr lang="en-HK" dirty="0" err="1"/>
              <a:t>Tona</a:t>
            </a:r>
            <a:r>
              <a:rPr lang="en-HK" dirty="0"/>
              <a:t> (2021). Some concerns have been raised about how much context should be evidenced in a theory – more context tends to lead to more of a micro theory. Is that a problem? See also Davison and Martinsons (2016).</a:t>
            </a:r>
            <a:endParaRPr lang="en-HK" sz="1800" dirty="0"/>
          </a:p>
          <a:p>
            <a:pPr marL="342900" lvl="2" indent="-342900"/>
            <a:r>
              <a:rPr lang="en-HK" dirty="0"/>
              <a:t>Are there value differences between the different levels of theory (some are more valuable than others) or are they just different (but potentially of equal or similar value)?</a:t>
            </a:r>
            <a:endParaRPr lang="en-HK" sz="1800" dirty="0"/>
          </a:p>
          <a:p>
            <a:pPr marL="342900" lvl="2" indent="-342900"/>
            <a:r>
              <a:rPr lang="en-HK" dirty="0"/>
              <a:t>Which stakeholders are likely to appreciate more contextually-specific theory? Why?</a:t>
            </a:r>
            <a:endParaRPr lang="en-HK" sz="1800" dirty="0"/>
          </a:p>
          <a:p>
            <a:pPr marL="342900" lvl="2" indent="-342900"/>
            <a:r>
              <a:rPr lang="en-HK" dirty="0"/>
              <a:t>Historically, most theories have been written by authors in the USA. Is that a problem? What are the limitations of such culturally-narrow theorising?</a:t>
            </a:r>
            <a:endParaRPr lang="en-HK" sz="1800" dirty="0"/>
          </a:p>
          <a:p>
            <a:pPr marL="342900" lvl="2" indent="-342900"/>
            <a:r>
              <a:rPr lang="en-HK" dirty="0"/>
              <a:t>Several scholars (e.g. Tsui, 2006; Davison and Martinsons, 2016) suggest that there is a need for more indigenous theorizing, i.e. theorizing that draws on locally specific cultural or contextual phenomena. In the Chinese context, this can include such concepts as guanxi, renqing, etc. What advantages may accrue if we draw on a wider range of particular cultural phenomena in our theorising?</a:t>
            </a:r>
            <a:endParaRPr lang="en-HK" sz="1800" dirty="0"/>
          </a:p>
          <a:p>
            <a:endParaRPr lang="en-HK" dirty="0"/>
          </a:p>
        </p:txBody>
      </p:sp>
    </p:spTree>
    <p:extLst>
      <p:ext uri="{BB962C8B-B14F-4D97-AF65-F5344CB8AC3E}">
        <p14:creationId xmlns:p14="http://schemas.microsoft.com/office/powerpoint/2010/main" val="17703061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709</Words>
  <Application>Microsoft Office PowerPoint</Application>
  <PresentationFormat>Widescreen</PresentationFormat>
  <Paragraphs>28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IS8014 Theory &amp; Qualitative IS Research</vt:lpstr>
      <vt:lpstr>Student Presentation 3</vt:lpstr>
      <vt:lpstr>Student Activities</vt:lpstr>
      <vt:lpstr>Readings for Next Week</vt:lpstr>
      <vt:lpstr>Guiding Questions for 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IS8014 Theory &amp; Qualitative IS Research</dc:title>
  <dc:creator>Robert M DAVISON</dc:creator>
  <cp:lastModifiedBy>Robert M Davison</cp:lastModifiedBy>
  <cp:revision>4</cp:revision>
  <dcterms:created xsi:type="dcterms:W3CDTF">2022-08-17T09:41:13Z</dcterms:created>
  <dcterms:modified xsi:type="dcterms:W3CDTF">2024-12-24T03:51:33Z</dcterms:modified>
</cp:coreProperties>
</file>