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7" r:id="rId2"/>
    <p:sldId id="367" r:id="rId3"/>
    <p:sldId id="308" r:id="rId4"/>
    <p:sldId id="309" r:id="rId5"/>
    <p:sldId id="310" r:id="rId6"/>
    <p:sldId id="311"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415" r:id="rId21"/>
    <p:sldId id="328" r:id="rId22"/>
    <p:sldId id="329" r:id="rId23"/>
    <p:sldId id="330" r:id="rId24"/>
    <p:sldId id="416" r:id="rId25"/>
    <p:sldId id="331" r:id="rId26"/>
    <p:sldId id="332" r:id="rId27"/>
    <p:sldId id="417" r:id="rId28"/>
    <p:sldId id="406" r:id="rId29"/>
    <p:sldId id="407" r:id="rId30"/>
    <p:sldId id="409" r:id="rId31"/>
    <p:sldId id="408" r:id="rId32"/>
    <p:sldId id="410" r:id="rId33"/>
    <p:sldId id="411" r:id="rId34"/>
    <p:sldId id="412" r:id="rId35"/>
    <p:sldId id="413" r:id="rId36"/>
    <p:sldId id="414" r:id="rId37"/>
    <p:sldId id="333" r:id="rId38"/>
    <p:sldId id="369" r:id="rId39"/>
    <p:sldId id="370" r:id="rId40"/>
    <p:sldId id="371" r:id="rId41"/>
    <p:sldId id="372" r:id="rId42"/>
    <p:sldId id="373" r:id="rId43"/>
    <p:sldId id="374" r:id="rId44"/>
    <p:sldId id="375" r:id="rId45"/>
    <p:sldId id="376" r:id="rId46"/>
    <p:sldId id="377" r:id="rId47"/>
    <p:sldId id="378" r:id="rId48"/>
    <p:sldId id="379" r:id="rId49"/>
    <p:sldId id="382" r:id="rId50"/>
    <p:sldId id="383" r:id="rId51"/>
    <p:sldId id="384" r:id="rId52"/>
    <p:sldId id="386" r:id="rId53"/>
    <p:sldId id="387" r:id="rId54"/>
    <p:sldId id="388" r:id="rId55"/>
    <p:sldId id="389" r:id="rId56"/>
    <p:sldId id="390" r:id="rId57"/>
    <p:sldId id="392" r:id="rId58"/>
    <p:sldId id="393" r:id="rId59"/>
    <p:sldId id="394" r:id="rId60"/>
    <p:sldId id="395" r:id="rId61"/>
    <p:sldId id="396" r:id="rId62"/>
    <p:sldId id="398" r:id="rId63"/>
    <p:sldId id="399" r:id="rId64"/>
    <p:sldId id="401" r:id="rId65"/>
    <p:sldId id="403" r:id="rId66"/>
    <p:sldId id="404" r:id="rId67"/>
    <p:sldId id="418" r:id="rId68"/>
    <p:sldId id="364" r:id="rId69"/>
    <p:sldId id="419" r:id="rId70"/>
    <p:sldId id="420"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0C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9" d="100"/>
          <a:sy n="99"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143BD-FFC6-455F-B725-CE9C3F5AB5AD}" type="datetimeFigureOut">
              <a:rPr lang="en-HK" smtClean="0"/>
              <a:t>24/12/2024</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A728C-A41A-48AC-8EBF-5C53C6BD39ED}" type="slidenum">
              <a:rPr lang="en-HK" smtClean="0"/>
              <a:t>‹#›</a:t>
            </a:fld>
            <a:endParaRPr lang="en-HK"/>
          </a:p>
        </p:txBody>
      </p:sp>
    </p:spTree>
    <p:extLst>
      <p:ext uri="{BB962C8B-B14F-4D97-AF65-F5344CB8AC3E}">
        <p14:creationId xmlns:p14="http://schemas.microsoft.com/office/powerpoint/2010/main" val="1496536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2DDB327-0793-4BC7-8ED9-74B2DA44F390}" type="slidenum">
              <a:rPr lang="en-US" altLang="en-US" sz="1200"/>
              <a:pPr eaLnBrk="1" hangingPunct="1"/>
              <a:t>3</a:t>
            </a:fld>
            <a:endParaRPr lang="en-US" altLang="en-US" sz="1200"/>
          </a:p>
        </p:txBody>
      </p:sp>
    </p:spTree>
    <p:extLst>
      <p:ext uri="{BB962C8B-B14F-4D97-AF65-F5344CB8AC3E}">
        <p14:creationId xmlns:p14="http://schemas.microsoft.com/office/powerpoint/2010/main" val="4182327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4A3326-465E-4AC2-A8F0-5082EF6AE465}" type="slidenum">
              <a:rPr lang="en-US" altLang="en-US" sz="1200"/>
              <a:pPr eaLnBrk="1" hangingPunct="1"/>
              <a:t>4</a:t>
            </a:fld>
            <a:endParaRPr lang="en-US" altLang="en-US" sz="1200"/>
          </a:p>
        </p:txBody>
      </p:sp>
    </p:spTree>
    <p:extLst>
      <p:ext uri="{BB962C8B-B14F-4D97-AF65-F5344CB8AC3E}">
        <p14:creationId xmlns:p14="http://schemas.microsoft.com/office/powerpoint/2010/main" val="2869144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D319D8-64A2-4626-ADDF-695982E83101}" type="slidenum">
              <a:rPr lang="en-US" altLang="en-US" sz="1200"/>
              <a:pPr eaLnBrk="1" hangingPunct="1"/>
              <a:t>7</a:t>
            </a:fld>
            <a:endParaRPr lang="en-US" altLang="en-US" sz="1200"/>
          </a:p>
        </p:txBody>
      </p:sp>
    </p:spTree>
    <p:extLst>
      <p:ext uri="{BB962C8B-B14F-4D97-AF65-F5344CB8AC3E}">
        <p14:creationId xmlns:p14="http://schemas.microsoft.com/office/powerpoint/2010/main" val="3695463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04F72-2635-4D56-B92C-47D361CD28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HK"/>
          </a:p>
        </p:txBody>
      </p:sp>
      <p:sp>
        <p:nvSpPr>
          <p:cNvPr id="3" name="Subtitle 2">
            <a:extLst>
              <a:ext uri="{FF2B5EF4-FFF2-40B4-BE49-F238E27FC236}">
                <a16:creationId xmlns:a16="http://schemas.microsoft.com/office/drawing/2014/main" id="{63A330F4-A0A0-46DF-B436-B1A550EAD6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HK"/>
          </a:p>
        </p:txBody>
      </p:sp>
      <p:sp>
        <p:nvSpPr>
          <p:cNvPr id="4" name="Date Placeholder 3">
            <a:extLst>
              <a:ext uri="{FF2B5EF4-FFF2-40B4-BE49-F238E27FC236}">
                <a16:creationId xmlns:a16="http://schemas.microsoft.com/office/drawing/2014/main" id="{1A0BFC0B-E544-4274-9819-66C53A62C9A4}"/>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5" name="Footer Placeholder 4">
            <a:extLst>
              <a:ext uri="{FF2B5EF4-FFF2-40B4-BE49-F238E27FC236}">
                <a16:creationId xmlns:a16="http://schemas.microsoft.com/office/drawing/2014/main" id="{B9F7A51D-8B48-4459-BD4E-514D4D8D5D6A}"/>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06D3DBF5-91FE-4AC5-ABB7-E178F1D97343}"/>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250788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5550-620B-4321-8075-55CE97A61747}"/>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6F03E5B7-8695-4C34-800F-E52E9A96846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1F8977B9-03C0-42F7-A083-B74F8AA55A4D}"/>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5" name="Footer Placeholder 4">
            <a:extLst>
              <a:ext uri="{FF2B5EF4-FFF2-40B4-BE49-F238E27FC236}">
                <a16:creationId xmlns:a16="http://schemas.microsoft.com/office/drawing/2014/main" id="{5D976F82-9D25-417F-AD6A-374B23A82730}"/>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AE1E5414-341E-4365-A6FD-7BB0921EA74F}"/>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862667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CE67-F46C-4CDC-A3CE-7DA2FE5173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HK"/>
          </a:p>
        </p:txBody>
      </p:sp>
      <p:sp>
        <p:nvSpPr>
          <p:cNvPr id="3" name="Text Placeholder 2">
            <a:extLst>
              <a:ext uri="{FF2B5EF4-FFF2-40B4-BE49-F238E27FC236}">
                <a16:creationId xmlns:a16="http://schemas.microsoft.com/office/drawing/2014/main" id="{D0FCB3F5-5443-46EE-A3FD-E909F59F3D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049DEE3-4481-4213-9CB0-4AF2CBA94159}"/>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5" name="Footer Placeholder 4">
            <a:extLst>
              <a:ext uri="{FF2B5EF4-FFF2-40B4-BE49-F238E27FC236}">
                <a16:creationId xmlns:a16="http://schemas.microsoft.com/office/drawing/2014/main" id="{4E7215CB-CBE6-4C38-8732-7B16B95F7D2F}"/>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5D91A504-30FB-4819-BA8C-08473A757C5D}"/>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2302807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0FBB-782B-42AE-A19E-7E589C5BAA9A}"/>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9F975F34-AD47-4416-8776-01FE0D0F1D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Content Placeholder 3">
            <a:extLst>
              <a:ext uri="{FF2B5EF4-FFF2-40B4-BE49-F238E27FC236}">
                <a16:creationId xmlns:a16="http://schemas.microsoft.com/office/drawing/2014/main" id="{819C0C05-5E22-456B-9437-79947FE610D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Date Placeholder 4">
            <a:extLst>
              <a:ext uri="{FF2B5EF4-FFF2-40B4-BE49-F238E27FC236}">
                <a16:creationId xmlns:a16="http://schemas.microsoft.com/office/drawing/2014/main" id="{952BD9C4-D35D-4CA5-84C0-BC575D879212}"/>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6" name="Footer Placeholder 5">
            <a:extLst>
              <a:ext uri="{FF2B5EF4-FFF2-40B4-BE49-F238E27FC236}">
                <a16:creationId xmlns:a16="http://schemas.microsoft.com/office/drawing/2014/main" id="{4F92B7FC-45F7-4B16-8515-A0398E27F6CB}"/>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2699992D-4935-4EDA-A843-8A3685657052}"/>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3627357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D6E4-BFAC-47C0-B654-FCE2082CCCB4}"/>
              </a:ext>
            </a:extLst>
          </p:cNvPr>
          <p:cNvSpPr>
            <a:spLocks noGrp="1"/>
          </p:cNvSpPr>
          <p:nvPr>
            <p:ph type="title"/>
          </p:nvPr>
        </p:nvSpPr>
        <p:spPr>
          <a:xfrm>
            <a:off x="839788" y="365125"/>
            <a:ext cx="10515600" cy="1325563"/>
          </a:xfrm>
        </p:spPr>
        <p:txBody>
          <a:bodyPr/>
          <a:lstStyle/>
          <a:p>
            <a:r>
              <a:rPr lang="en-US"/>
              <a:t>Click to edit Master title style</a:t>
            </a:r>
            <a:endParaRPr lang="en-HK"/>
          </a:p>
        </p:txBody>
      </p:sp>
      <p:sp>
        <p:nvSpPr>
          <p:cNvPr id="3" name="Text Placeholder 2">
            <a:extLst>
              <a:ext uri="{FF2B5EF4-FFF2-40B4-BE49-F238E27FC236}">
                <a16:creationId xmlns:a16="http://schemas.microsoft.com/office/drawing/2014/main" id="{A5B38F16-F512-4014-B338-DC8574CF96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1C5AEE5-0448-467B-93A2-21BA3F8F892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Text Placeholder 4">
            <a:extLst>
              <a:ext uri="{FF2B5EF4-FFF2-40B4-BE49-F238E27FC236}">
                <a16:creationId xmlns:a16="http://schemas.microsoft.com/office/drawing/2014/main" id="{59580C15-16CA-45E3-8980-05EE27C508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2088F73-BC2A-42A4-95D3-53EF42C38CF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7" name="Date Placeholder 6">
            <a:extLst>
              <a:ext uri="{FF2B5EF4-FFF2-40B4-BE49-F238E27FC236}">
                <a16:creationId xmlns:a16="http://schemas.microsoft.com/office/drawing/2014/main" id="{8A6EA25B-0C77-44F1-BFED-152BFFCB25AA}"/>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8" name="Footer Placeholder 7">
            <a:extLst>
              <a:ext uri="{FF2B5EF4-FFF2-40B4-BE49-F238E27FC236}">
                <a16:creationId xmlns:a16="http://schemas.microsoft.com/office/drawing/2014/main" id="{CA599189-2859-4C70-BD68-02078FA5ED74}"/>
              </a:ext>
            </a:extLst>
          </p:cNvPr>
          <p:cNvSpPr>
            <a:spLocks noGrp="1"/>
          </p:cNvSpPr>
          <p:nvPr>
            <p:ph type="ftr" sz="quarter" idx="11"/>
          </p:nvPr>
        </p:nvSpPr>
        <p:spPr/>
        <p:txBody>
          <a:bodyPr/>
          <a:lstStyle/>
          <a:p>
            <a:endParaRPr lang="en-HK"/>
          </a:p>
        </p:txBody>
      </p:sp>
      <p:sp>
        <p:nvSpPr>
          <p:cNvPr id="9" name="Slide Number Placeholder 8">
            <a:extLst>
              <a:ext uri="{FF2B5EF4-FFF2-40B4-BE49-F238E27FC236}">
                <a16:creationId xmlns:a16="http://schemas.microsoft.com/office/drawing/2014/main" id="{56A6AF6D-BDD2-4FAF-90E5-10A449C56C77}"/>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48655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5C0B2-144A-4746-B085-10FC9E564017}"/>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6621257A-57F5-4D6A-A7E2-03EFA7098B7C}"/>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4" name="Footer Placeholder 3">
            <a:extLst>
              <a:ext uri="{FF2B5EF4-FFF2-40B4-BE49-F238E27FC236}">
                <a16:creationId xmlns:a16="http://schemas.microsoft.com/office/drawing/2014/main" id="{6B30F02D-6D7C-40E7-8F07-DD27DDC12D09}"/>
              </a:ext>
            </a:extLst>
          </p:cNvPr>
          <p:cNvSpPr>
            <a:spLocks noGrp="1"/>
          </p:cNvSpPr>
          <p:nvPr>
            <p:ph type="ftr" sz="quarter" idx="11"/>
          </p:nvPr>
        </p:nvSpPr>
        <p:spPr/>
        <p:txBody>
          <a:bodyPr/>
          <a:lstStyle/>
          <a:p>
            <a:endParaRPr lang="en-HK"/>
          </a:p>
        </p:txBody>
      </p:sp>
      <p:sp>
        <p:nvSpPr>
          <p:cNvPr id="5" name="Slide Number Placeholder 4">
            <a:extLst>
              <a:ext uri="{FF2B5EF4-FFF2-40B4-BE49-F238E27FC236}">
                <a16:creationId xmlns:a16="http://schemas.microsoft.com/office/drawing/2014/main" id="{AE816E98-A051-43A7-9F4A-6C28704B9BE4}"/>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355896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1AE26F-9C5E-4677-8C89-ED8B8B138B95}"/>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3" name="Footer Placeholder 2">
            <a:extLst>
              <a:ext uri="{FF2B5EF4-FFF2-40B4-BE49-F238E27FC236}">
                <a16:creationId xmlns:a16="http://schemas.microsoft.com/office/drawing/2014/main" id="{8D4DA4C5-9D7F-4106-8707-DDB228839A7D}"/>
              </a:ext>
            </a:extLst>
          </p:cNvPr>
          <p:cNvSpPr>
            <a:spLocks noGrp="1"/>
          </p:cNvSpPr>
          <p:nvPr>
            <p:ph type="ftr" sz="quarter" idx="11"/>
          </p:nvPr>
        </p:nvSpPr>
        <p:spPr/>
        <p:txBody>
          <a:bodyPr/>
          <a:lstStyle/>
          <a:p>
            <a:endParaRPr lang="en-HK"/>
          </a:p>
        </p:txBody>
      </p:sp>
      <p:sp>
        <p:nvSpPr>
          <p:cNvPr id="4" name="Slide Number Placeholder 3">
            <a:extLst>
              <a:ext uri="{FF2B5EF4-FFF2-40B4-BE49-F238E27FC236}">
                <a16:creationId xmlns:a16="http://schemas.microsoft.com/office/drawing/2014/main" id="{4304BC7A-DEF1-4215-AE9B-2FE5D504D03A}"/>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339576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8B50A-8806-4064-A5C0-B27E8DD93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Content Placeholder 2">
            <a:extLst>
              <a:ext uri="{FF2B5EF4-FFF2-40B4-BE49-F238E27FC236}">
                <a16:creationId xmlns:a16="http://schemas.microsoft.com/office/drawing/2014/main" id="{D5512515-A12E-406E-8E18-BBFA49F6E0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Text Placeholder 3">
            <a:extLst>
              <a:ext uri="{FF2B5EF4-FFF2-40B4-BE49-F238E27FC236}">
                <a16:creationId xmlns:a16="http://schemas.microsoft.com/office/drawing/2014/main" id="{AA830CC6-C978-4B97-80A6-B8AAFFA38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7150BD-1560-498C-860F-4E821709D7AC}"/>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6" name="Footer Placeholder 5">
            <a:extLst>
              <a:ext uri="{FF2B5EF4-FFF2-40B4-BE49-F238E27FC236}">
                <a16:creationId xmlns:a16="http://schemas.microsoft.com/office/drawing/2014/main" id="{6897179D-338F-4DAC-82E6-B874B583A256}"/>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BDDDA9D9-8EA1-4282-95C5-87C85F1DB143}"/>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2149753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7F9E5-44FB-4BDD-B79D-81B8534D71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Picture Placeholder 2">
            <a:extLst>
              <a:ext uri="{FF2B5EF4-FFF2-40B4-BE49-F238E27FC236}">
                <a16:creationId xmlns:a16="http://schemas.microsoft.com/office/drawing/2014/main" id="{FE352DC3-F651-4C51-98B7-0DB8EAD977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HK"/>
          </a:p>
        </p:txBody>
      </p:sp>
      <p:sp>
        <p:nvSpPr>
          <p:cNvPr id="4" name="Text Placeholder 3">
            <a:extLst>
              <a:ext uri="{FF2B5EF4-FFF2-40B4-BE49-F238E27FC236}">
                <a16:creationId xmlns:a16="http://schemas.microsoft.com/office/drawing/2014/main" id="{44F33C19-8D3F-4BDC-970E-C50D92C7DC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F8791B-95AC-4301-8E54-70FC8169E05D}"/>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6" name="Footer Placeholder 5">
            <a:extLst>
              <a:ext uri="{FF2B5EF4-FFF2-40B4-BE49-F238E27FC236}">
                <a16:creationId xmlns:a16="http://schemas.microsoft.com/office/drawing/2014/main" id="{836310AC-2DFD-43E8-9113-C0A670823073}"/>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DF9D7869-D0A4-4318-8206-26A6850E2546}"/>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4215307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CEBD-7508-4838-8DCD-AF742990592D}"/>
              </a:ext>
            </a:extLst>
          </p:cNvPr>
          <p:cNvSpPr>
            <a:spLocks noGrp="1"/>
          </p:cNvSpPr>
          <p:nvPr>
            <p:ph type="title"/>
          </p:nvPr>
        </p:nvSpPr>
        <p:spPr/>
        <p:txBody>
          <a:bodyPr/>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3D57036D-856E-444F-9951-70B3F2F8974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D38B2D88-F6A8-4631-8F68-DE0ED8F20081}"/>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5" name="Footer Placeholder 4">
            <a:extLst>
              <a:ext uri="{FF2B5EF4-FFF2-40B4-BE49-F238E27FC236}">
                <a16:creationId xmlns:a16="http://schemas.microsoft.com/office/drawing/2014/main" id="{6C3C6D38-BFFA-4D15-8CCC-DE63D7287F4F}"/>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C95A05F6-E328-4481-BA30-032F7593F6FE}"/>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77223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9726B9-3713-44C8-AAE2-AB99375B3E7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82FF73BD-F0C9-44C6-A346-F89868AF6C9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D576B2EA-E9D9-482B-8D65-256FE4A5E831}"/>
              </a:ext>
            </a:extLst>
          </p:cNvPr>
          <p:cNvSpPr>
            <a:spLocks noGrp="1"/>
          </p:cNvSpPr>
          <p:nvPr>
            <p:ph type="dt" sz="half" idx="10"/>
          </p:nvPr>
        </p:nvSpPr>
        <p:spPr/>
        <p:txBody>
          <a:bodyPr/>
          <a:lstStyle/>
          <a:p>
            <a:fld id="{2A22300F-A99E-415A-8E23-30D772DE67C3}" type="datetimeFigureOut">
              <a:rPr lang="en-HK" smtClean="0"/>
              <a:t>24/12/2024</a:t>
            </a:fld>
            <a:endParaRPr lang="en-HK"/>
          </a:p>
        </p:txBody>
      </p:sp>
      <p:sp>
        <p:nvSpPr>
          <p:cNvPr id="5" name="Footer Placeholder 4">
            <a:extLst>
              <a:ext uri="{FF2B5EF4-FFF2-40B4-BE49-F238E27FC236}">
                <a16:creationId xmlns:a16="http://schemas.microsoft.com/office/drawing/2014/main" id="{0BB04FCC-EA42-40AE-A9BC-B0804F88B9C8}"/>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410C7A7F-F78F-4861-9390-F596615BF57B}"/>
              </a:ext>
            </a:extLst>
          </p:cNvPr>
          <p:cNvSpPr>
            <a:spLocks noGrp="1"/>
          </p:cNvSpPr>
          <p:nvPr>
            <p:ph type="sldNum" sz="quarter" idx="12"/>
          </p:nvPr>
        </p:nvSpPr>
        <p:spPr/>
        <p:txBody>
          <a:bodyPr/>
          <a:lstStyle/>
          <a:p>
            <a:fld id="{DCC1DFE8-D251-468D-8DB6-FD3EEF5E1EE4}" type="slidenum">
              <a:rPr lang="en-HK" smtClean="0"/>
              <a:t>‹#›</a:t>
            </a:fld>
            <a:endParaRPr lang="en-HK"/>
          </a:p>
        </p:txBody>
      </p:sp>
    </p:spTree>
    <p:extLst>
      <p:ext uri="{BB962C8B-B14F-4D97-AF65-F5344CB8AC3E}">
        <p14:creationId xmlns:p14="http://schemas.microsoft.com/office/powerpoint/2010/main" val="1283910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EEB170-05F2-440B-B24B-DED78E1ACA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HK"/>
          </a:p>
        </p:txBody>
      </p:sp>
      <p:sp>
        <p:nvSpPr>
          <p:cNvPr id="3" name="Text Placeholder 2">
            <a:extLst>
              <a:ext uri="{FF2B5EF4-FFF2-40B4-BE49-F238E27FC236}">
                <a16:creationId xmlns:a16="http://schemas.microsoft.com/office/drawing/2014/main" id="{2BB7E476-C7EA-4C89-BD22-2C7730985C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6D722282-0773-4E8C-AA68-615762EA87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22300F-A99E-415A-8E23-30D772DE67C3}" type="datetimeFigureOut">
              <a:rPr lang="en-HK" smtClean="0"/>
              <a:t>24/12/2024</a:t>
            </a:fld>
            <a:endParaRPr lang="en-HK"/>
          </a:p>
        </p:txBody>
      </p:sp>
      <p:sp>
        <p:nvSpPr>
          <p:cNvPr id="5" name="Footer Placeholder 4">
            <a:extLst>
              <a:ext uri="{FF2B5EF4-FFF2-40B4-BE49-F238E27FC236}">
                <a16:creationId xmlns:a16="http://schemas.microsoft.com/office/drawing/2014/main" id="{3C1570DB-0D69-41A2-B9DE-26B174F8DF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HK"/>
          </a:p>
        </p:txBody>
      </p:sp>
      <p:sp>
        <p:nvSpPr>
          <p:cNvPr id="6" name="Slide Number Placeholder 5">
            <a:extLst>
              <a:ext uri="{FF2B5EF4-FFF2-40B4-BE49-F238E27FC236}">
                <a16:creationId xmlns:a16="http://schemas.microsoft.com/office/drawing/2014/main" id="{610116A2-3162-46B3-89A3-5451A385E6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1DFE8-D251-468D-8DB6-FD3EEF5E1EE4}" type="slidenum">
              <a:rPr lang="en-HK" smtClean="0"/>
              <a:t>‹#›</a:t>
            </a:fld>
            <a:endParaRPr lang="en-HK"/>
          </a:p>
        </p:txBody>
      </p:sp>
    </p:spTree>
    <p:extLst>
      <p:ext uri="{BB962C8B-B14F-4D97-AF65-F5344CB8AC3E}">
        <p14:creationId xmlns:p14="http://schemas.microsoft.com/office/powerpoint/2010/main" val="2206821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97AD-6F90-438C-A00D-425C6E0F64D9}"/>
              </a:ext>
            </a:extLst>
          </p:cNvPr>
          <p:cNvSpPr>
            <a:spLocks noGrp="1"/>
          </p:cNvSpPr>
          <p:nvPr>
            <p:ph type="ctrTitle"/>
          </p:nvPr>
        </p:nvSpPr>
        <p:spPr/>
        <p:txBody>
          <a:bodyPr>
            <a:normAutofit fontScale="90000"/>
          </a:bodyPr>
          <a:lstStyle/>
          <a:p>
            <a:r>
              <a:rPr lang="en-HK" dirty="0"/>
              <a:t>IS8014</a:t>
            </a:r>
            <a:br>
              <a:rPr lang="en-HK" dirty="0"/>
            </a:br>
            <a:r>
              <a:rPr lang="en-HK" dirty="0"/>
              <a:t>Theory &amp; Qualitative IS Research</a:t>
            </a:r>
          </a:p>
        </p:txBody>
      </p:sp>
      <p:sp>
        <p:nvSpPr>
          <p:cNvPr id="3" name="Subtitle 2">
            <a:extLst>
              <a:ext uri="{FF2B5EF4-FFF2-40B4-BE49-F238E27FC236}">
                <a16:creationId xmlns:a16="http://schemas.microsoft.com/office/drawing/2014/main" id="{26E3A019-59F5-4796-8080-9F3F21FAB63B}"/>
              </a:ext>
            </a:extLst>
          </p:cNvPr>
          <p:cNvSpPr>
            <a:spLocks noGrp="1"/>
          </p:cNvSpPr>
          <p:nvPr>
            <p:ph type="subTitle" idx="1"/>
          </p:nvPr>
        </p:nvSpPr>
        <p:spPr/>
        <p:txBody>
          <a:bodyPr>
            <a:normAutofit/>
          </a:bodyPr>
          <a:lstStyle/>
          <a:p>
            <a:r>
              <a:rPr lang="en-HK" sz="4000" dirty="0"/>
              <a:t>VIII: Action Research</a:t>
            </a:r>
          </a:p>
        </p:txBody>
      </p:sp>
    </p:spTree>
    <p:extLst>
      <p:ext uri="{BB962C8B-B14F-4D97-AF65-F5344CB8AC3E}">
        <p14:creationId xmlns:p14="http://schemas.microsoft.com/office/powerpoint/2010/main" val="13640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64290A76-C448-49A6-BCFD-8247F36C4361}" type="slidenum">
              <a:rPr lang="en-US"/>
              <a:pPr>
                <a:defRPr/>
              </a:pPr>
              <a:t>2</a:t>
            </a:fld>
            <a:endParaRPr lang="en-US"/>
          </a:p>
        </p:txBody>
      </p:sp>
      <p:sp>
        <p:nvSpPr>
          <p:cNvPr id="5124" name="Rectangle 2"/>
          <p:cNvSpPr>
            <a:spLocks noGrp="1" noChangeArrowheads="1"/>
          </p:cNvSpPr>
          <p:nvPr>
            <p:ph type="title"/>
          </p:nvPr>
        </p:nvSpPr>
        <p:spPr/>
        <p:txBody>
          <a:bodyPr/>
          <a:lstStyle/>
          <a:p>
            <a:pPr eaLnBrk="1" hangingPunct="1"/>
            <a:r>
              <a:rPr lang="en-US" altLang="en-US">
                <a:solidFill>
                  <a:srgbClr val="0000FF"/>
                </a:solidFill>
              </a:rPr>
              <a:t>Introduction</a:t>
            </a:r>
          </a:p>
        </p:txBody>
      </p:sp>
      <p:sp>
        <p:nvSpPr>
          <p:cNvPr id="5125" name="Rectangle 3"/>
          <p:cNvSpPr>
            <a:spLocks noGrp="1" noChangeArrowheads="1"/>
          </p:cNvSpPr>
          <p:nvPr>
            <p:ph type="body" idx="1"/>
          </p:nvPr>
        </p:nvSpPr>
        <p:spPr/>
        <p:txBody>
          <a:bodyPr>
            <a:normAutofit/>
          </a:bodyPr>
          <a:lstStyle/>
          <a:p>
            <a:pPr algn="just" eaLnBrk="1" hangingPunct="1"/>
            <a:r>
              <a:rPr lang="en-GB" altLang="en-US" sz="3200" dirty="0">
                <a:cs typeface="Arial" charset="0"/>
              </a:rPr>
              <a:t>Action Research involves…</a:t>
            </a:r>
          </a:p>
          <a:p>
            <a:pPr lvl="1" algn="just" eaLnBrk="1" hangingPunct="1"/>
            <a:r>
              <a:rPr lang="en-GB" altLang="en-US" sz="2800" dirty="0">
                <a:cs typeface="Arial" charset="0"/>
              </a:rPr>
              <a:t>solving organizational problems</a:t>
            </a:r>
          </a:p>
          <a:p>
            <a:pPr lvl="1" algn="just" eaLnBrk="1" hangingPunct="1"/>
            <a:r>
              <a:rPr lang="en-GB" altLang="en-US" sz="2800" dirty="0">
                <a:cs typeface="Arial" charset="0"/>
              </a:rPr>
              <a:t>improving organizational circumstances for stakeholders (employees, managers, customers)</a:t>
            </a:r>
          </a:p>
          <a:p>
            <a:pPr algn="just" eaLnBrk="1" hangingPunct="1"/>
            <a:r>
              <a:rPr lang="en-GB" altLang="en-US" sz="3200" dirty="0">
                <a:cs typeface="Arial" charset="0"/>
              </a:rPr>
              <a:t>…by means of researcher </a:t>
            </a:r>
            <a:r>
              <a:rPr lang="en-GB" altLang="en-US" sz="3200" dirty="0">
                <a:solidFill>
                  <a:srgbClr val="FF0000"/>
                </a:solidFill>
                <a:cs typeface="Arial" charset="0"/>
              </a:rPr>
              <a:t>intervention,</a:t>
            </a:r>
            <a:r>
              <a:rPr lang="en-GB" altLang="en-US" sz="3200" dirty="0">
                <a:cs typeface="Arial" charset="0"/>
              </a:rPr>
              <a:t> thus…</a:t>
            </a:r>
          </a:p>
          <a:p>
            <a:pPr lvl="1" algn="just" eaLnBrk="1" hangingPunct="1"/>
            <a:r>
              <a:rPr lang="en-GB" altLang="en-US" sz="2800" dirty="0">
                <a:cs typeface="Arial" charset="0"/>
              </a:rPr>
              <a:t>contributing to knowledge about both academic theory &amp; organizational practice</a:t>
            </a:r>
            <a:endParaRPr lang="en-US" altLang="en-US" sz="2800" dirty="0"/>
          </a:p>
        </p:txBody>
      </p:sp>
    </p:spTree>
    <p:extLst>
      <p:ext uri="{BB962C8B-B14F-4D97-AF65-F5344CB8AC3E}">
        <p14:creationId xmlns:p14="http://schemas.microsoft.com/office/powerpoint/2010/main" val="46823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650ED649-0BC5-42EF-9E04-837373986234}" type="slidenum">
              <a:rPr lang="en-US"/>
              <a:pPr>
                <a:defRPr/>
              </a:pPr>
              <a:t>3</a:t>
            </a:fld>
            <a:endParaRPr lang="en-US"/>
          </a:p>
        </p:txBody>
      </p:sp>
      <p:sp>
        <p:nvSpPr>
          <p:cNvPr id="9220" name="Rectangle 2"/>
          <p:cNvSpPr>
            <a:spLocks noGrp="1" noChangeArrowheads="1"/>
          </p:cNvSpPr>
          <p:nvPr>
            <p:ph type="title"/>
          </p:nvPr>
        </p:nvSpPr>
        <p:spPr/>
        <p:txBody>
          <a:bodyPr/>
          <a:lstStyle/>
          <a:p>
            <a:pPr eaLnBrk="1" hangingPunct="1"/>
            <a:r>
              <a:rPr lang="en-US" altLang="en-US">
                <a:solidFill>
                  <a:srgbClr val="0000FF"/>
                </a:solidFill>
              </a:rPr>
              <a:t>Two Demanding Masters</a:t>
            </a:r>
          </a:p>
        </p:txBody>
      </p:sp>
      <p:sp>
        <p:nvSpPr>
          <p:cNvPr id="9221" name="Rectangle 3"/>
          <p:cNvSpPr>
            <a:spLocks noGrp="1" noChangeArrowheads="1"/>
          </p:cNvSpPr>
          <p:nvPr>
            <p:ph type="body" idx="1"/>
          </p:nvPr>
        </p:nvSpPr>
        <p:spPr/>
        <p:txBody>
          <a:bodyPr>
            <a:normAutofit/>
          </a:bodyPr>
          <a:lstStyle/>
          <a:p>
            <a:pPr eaLnBrk="1" hangingPunct="1"/>
            <a:r>
              <a:rPr lang="en-US" altLang="en-US" sz="3600" dirty="0"/>
              <a:t>Client</a:t>
            </a:r>
          </a:p>
          <a:p>
            <a:pPr lvl="1" eaLnBrk="1" hangingPunct="1"/>
            <a:r>
              <a:rPr lang="en-US" altLang="en-US" sz="3200" dirty="0"/>
              <a:t>Need for organizational problem solving</a:t>
            </a:r>
          </a:p>
          <a:p>
            <a:pPr eaLnBrk="1" hangingPunct="1"/>
            <a:r>
              <a:rPr lang="en-US" altLang="en-US" sz="3600" dirty="0"/>
              <a:t>Research Community</a:t>
            </a:r>
          </a:p>
          <a:p>
            <a:pPr lvl="1" eaLnBrk="1" hangingPunct="1"/>
            <a:r>
              <a:rPr lang="en-US" altLang="en-US" sz="3200" dirty="0"/>
              <a:t>Need for knowledge that is relevant in this organizational situation and is also applicable to other problem contexts (in other organizations) </a:t>
            </a:r>
          </a:p>
        </p:txBody>
      </p:sp>
    </p:spTree>
    <p:extLst>
      <p:ext uri="{BB962C8B-B14F-4D97-AF65-F5344CB8AC3E}">
        <p14:creationId xmlns:p14="http://schemas.microsoft.com/office/powerpoint/2010/main" val="442997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33023946-9E42-4B05-9779-F8F177650A1C}" type="slidenum">
              <a:rPr lang="en-US"/>
              <a:pPr>
                <a:defRPr/>
              </a:pPr>
              <a:t>4</a:t>
            </a:fld>
            <a:endParaRPr lang="en-US"/>
          </a:p>
        </p:txBody>
      </p:sp>
      <p:sp>
        <p:nvSpPr>
          <p:cNvPr id="10244" name="Rectangle 2"/>
          <p:cNvSpPr>
            <a:spLocks noGrp="1" noChangeArrowheads="1"/>
          </p:cNvSpPr>
          <p:nvPr>
            <p:ph type="title"/>
          </p:nvPr>
        </p:nvSpPr>
        <p:spPr/>
        <p:txBody>
          <a:bodyPr/>
          <a:lstStyle/>
          <a:p>
            <a:pPr eaLnBrk="1" hangingPunct="1"/>
            <a:r>
              <a:rPr lang="en-US" altLang="en-US">
                <a:solidFill>
                  <a:srgbClr val="0000FF"/>
                </a:solidFill>
              </a:rPr>
              <a:t>Epistemology</a:t>
            </a:r>
          </a:p>
        </p:txBody>
      </p:sp>
      <p:sp>
        <p:nvSpPr>
          <p:cNvPr id="10245" name="Rectangle 3"/>
          <p:cNvSpPr>
            <a:spLocks noGrp="1" noChangeArrowheads="1"/>
          </p:cNvSpPr>
          <p:nvPr>
            <p:ph type="body" idx="1"/>
          </p:nvPr>
        </p:nvSpPr>
        <p:spPr/>
        <p:txBody>
          <a:bodyPr>
            <a:normAutofit/>
          </a:bodyPr>
          <a:lstStyle/>
          <a:p>
            <a:pPr eaLnBrk="1" hangingPunct="1"/>
            <a:r>
              <a:rPr lang="en-US" altLang="en-US" sz="3200" dirty="0"/>
              <a:t>Canonical AR is usually premised on an *interpretivist* epistemology </a:t>
            </a:r>
          </a:p>
          <a:p>
            <a:pPr lvl="1" eaLnBrk="1" hangingPunct="1"/>
            <a:r>
              <a:rPr lang="en-US" altLang="en-US" sz="2800" dirty="0"/>
              <a:t>The CAR researcher-practitioner needs to engage in many interpretive and diagnostic acts, thinking carefully about the organizational situation, representing the world as experienced by the clients.</a:t>
            </a:r>
          </a:p>
          <a:p>
            <a:pPr lvl="1" eaLnBrk="1" hangingPunct="1"/>
            <a:r>
              <a:rPr lang="en-US" altLang="en-US" sz="2800" dirty="0"/>
              <a:t>Disciplined subjectivity and imagination are critical skills</a:t>
            </a:r>
          </a:p>
        </p:txBody>
      </p:sp>
    </p:spTree>
    <p:extLst>
      <p:ext uri="{BB962C8B-B14F-4D97-AF65-F5344CB8AC3E}">
        <p14:creationId xmlns:p14="http://schemas.microsoft.com/office/powerpoint/2010/main" val="3694062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D391B163-B928-47D1-9477-9E6961C0E95A}" type="slidenum">
              <a:rPr lang="en-US"/>
              <a:pPr>
                <a:defRPr/>
              </a:pPr>
              <a:t>5</a:t>
            </a:fld>
            <a:endParaRPr lang="en-US"/>
          </a:p>
        </p:txBody>
      </p:sp>
      <p:sp>
        <p:nvSpPr>
          <p:cNvPr id="11268" name="Rectangle 1026"/>
          <p:cNvSpPr>
            <a:spLocks noGrp="1" noChangeArrowheads="1"/>
          </p:cNvSpPr>
          <p:nvPr>
            <p:ph type="title"/>
          </p:nvPr>
        </p:nvSpPr>
        <p:spPr/>
        <p:txBody>
          <a:bodyPr/>
          <a:lstStyle/>
          <a:p>
            <a:pPr eaLnBrk="1" hangingPunct="1"/>
            <a:r>
              <a:rPr lang="en-US" altLang="en-US">
                <a:solidFill>
                  <a:srgbClr val="0000FF"/>
                </a:solidFill>
              </a:rPr>
              <a:t>Canonical AR is…</a:t>
            </a:r>
          </a:p>
        </p:txBody>
      </p:sp>
      <p:sp>
        <p:nvSpPr>
          <p:cNvPr id="11269" name="Rectangle 1027"/>
          <p:cNvSpPr>
            <a:spLocks noGrp="1" noChangeArrowheads="1"/>
          </p:cNvSpPr>
          <p:nvPr>
            <p:ph type="body" idx="1"/>
          </p:nvPr>
        </p:nvSpPr>
        <p:spPr>
          <a:xfrm>
            <a:off x="914400" y="1773239"/>
            <a:ext cx="10363200" cy="4535487"/>
          </a:xfrm>
        </p:spPr>
        <p:txBody>
          <a:bodyPr>
            <a:normAutofit/>
          </a:bodyPr>
          <a:lstStyle/>
          <a:p>
            <a:pPr eaLnBrk="1" hangingPunct="1">
              <a:lnSpc>
                <a:spcPct val="80000"/>
              </a:lnSpc>
            </a:pPr>
            <a:r>
              <a:rPr lang="en-US" altLang="en-US" sz="3200" dirty="0">
                <a:solidFill>
                  <a:srgbClr val="FF0000"/>
                </a:solidFill>
              </a:rPr>
              <a:t>Iterative</a:t>
            </a:r>
            <a:r>
              <a:rPr lang="en-US" altLang="en-US" sz="3200" dirty="0"/>
              <a:t> - with one or more cycles of interventions</a:t>
            </a:r>
          </a:p>
          <a:p>
            <a:pPr eaLnBrk="1" hangingPunct="1">
              <a:lnSpc>
                <a:spcPct val="80000"/>
              </a:lnSpc>
            </a:pPr>
            <a:r>
              <a:rPr lang="en-US" altLang="en-US" sz="3200" dirty="0">
                <a:solidFill>
                  <a:srgbClr val="FF0000"/>
                </a:solidFill>
              </a:rPr>
              <a:t>Rigorous</a:t>
            </a:r>
            <a:r>
              <a:rPr lang="en-US" altLang="en-US" sz="3200" dirty="0"/>
              <a:t> - correct use of methods in the task context</a:t>
            </a:r>
          </a:p>
          <a:p>
            <a:pPr lvl="1" eaLnBrk="1" hangingPunct="1">
              <a:lnSpc>
                <a:spcPct val="80000"/>
              </a:lnSpc>
            </a:pPr>
            <a:r>
              <a:rPr lang="en-US" altLang="en-US" sz="2800" dirty="0"/>
              <a:t>Carefully planned iterations to develop detailed problem context knowledge and to identify relevant solutions</a:t>
            </a:r>
          </a:p>
          <a:p>
            <a:pPr lvl="1" eaLnBrk="1" hangingPunct="1">
              <a:lnSpc>
                <a:spcPct val="80000"/>
              </a:lnSpc>
            </a:pPr>
            <a:r>
              <a:rPr lang="en-US" altLang="en-US" sz="2800" dirty="0"/>
              <a:t>Continuous problem (re)diagnosis </a:t>
            </a:r>
          </a:p>
          <a:p>
            <a:pPr lvl="1" eaLnBrk="1" hangingPunct="1">
              <a:lnSpc>
                <a:spcPct val="80000"/>
              </a:lnSpc>
            </a:pPr>
            <a:r>
              <a:rPr lang="en-US" altLang="en-US" sz="2800" dirty="0"/>
              <a:t>Flexible application of the method</a:t>
            </a:r>
          </a:p>
          <a:p>
            <a:pPr eaLnBrk="1" hangingPunct="1">
              <a:lnSpc>
                <a:spcPct val="80000"/>
              </a:lnSpc>
            </a:pPr>
            <a:r>
              <a:rPr lang="en-US" altLang="en-US" sz="3200" dirty="0">
                <a:solidFill>
                  <a:srgbClr val="FF0000"/>
                </a:solidFill>
              </a:rPr>
              <a:t>Collaborative</a:t>
            </a:r>
            <a:r>
              <a:rPr lang="en-US" altLang="en-US" dirty="0"/>
              <a:t> </a:t>
            </a:r>
          </a:p>
          <a:p>
            <a:pPr lvl="1" eaLnBrk="1" hangingPunct="1">
              <a:lnSpc>
                <a:spcPct val="80000"/>
              </a:lnSpc>
            </a:pPr>
            <a:r>
              <a:rPr lang="en-US" altLang="en-US" sz="2800" dirty="0"/>
              <a:t>Researchers and Clients must work together</a:t>
            </a:r>
          </a:p>
          <a:p>
            <a:pPr lvl="1" eaLnBrk="1" hangingPunct="1">
              <a:lnSpc>
                <a:spcPct val="80000"/>
              </a:lnSpc>
            </a:pPr>
            <a:r>
              <a:rPr lang="en-US" altLang="en-US" sz="2800" dirty="0"/>
              <a:t>Clients must actively participate in the project</a:t>
            </a:r>
          </a:p>
        </p:txBody>
      </p:sp>
    </p:spTree>
    <p:extLst>
      <p:ext uri="{BB962C8B-B14F-4D97-AF65-F5344CB8AC3E}">
        <p14:creationId xmlns:p14="http://schemas.microsoft.com/office/powerpoint/2010/main" val="2659566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165A8074-8F50-4DC4-9C8A-9011AB9A7B2A}" type="slidenum">
              <a:rPr lang="en-US"/>
              <a:pPr>
                <a:defRPr/>
              </a:pPr>
              <a:t>6</a:t>
            </a:fld>
            <a:endParaRPr lang="en-US"/>
          </a:p>
        </p:txBody>
      </p:sp>
      <p:sp>
        <p:nvSpPr>
          <p:cNvPr id="12292" name="Rectangle 1026"/>
          <p:cNvSpPr>
            <a:spLocks noGrp="1" noChangeArrowheads="1"/>
          </p:cNvSpPr>
          <p:nvPr>
            <p:ph type="title"/>
          </p:nvPr>
        </p:nvSpPr>
        <p:spPr>
          <a:xfrm>
            <a:off x="914400" y="228600"/>
            <a:ext cx="10363200" cy="914400"/>
          </a:xfrm>
        </p:spPr>
        <p:txBody>
          <a:bodyPr/>
          <a:lstStyle/>
          <a:p>
            <a:pPr eaLnBrk="1" hangingPunct="1"/>
            <a:r>
              <a:rPr lang="en-US" altLang="en-US">
                <a:solidFill>
                  <a:srgbClr val="0000FF"/>
                </a:solidFill>
              </a:rPr>
              <a:t>Canonical AR Projects</a:t>
            </a:r>
          </a:p>
        </p:txBody>
      </p:sp>
      <p:sp>
        <p:nvSpPr>
          <p:cNvPr id="12293" name="Rectangle 1027"/>
          <p:cNvSpPr>
            <a:spLocks noGrp="1" noChangeArrowheads="1"/>
          </p:cNvSpPr>
          <p:nvPr>
            <p:ph type="body" idx="1"/>
          </p:nvPr>
        </p:nvSpPr>
        <p:spPr>
          <a:xfrm>
            <a:off x="914400" y="1143001"/>
            <a:ext cx="10363200" cy="4949825"/>
          </a:xfrm>
        </p:spPr>
        <p:txBody>
          <a:bodyPr>
            <a:normAutofit/>
          </a:bodyPr>
          <a:lstStyle/>
          <a:p>
            <a:pPr eaLnBrk="1" hangingPunct="1">
              <a:lnSpc>
                <a:spcPct val="90000"/>
              </a:lnSpc>
            </a:pPr>
            <a:r>
              <a:rPr lang="en-US" altLang="en-US" sz="3200" dirty="0"/>
              <a:t>A CAR project can be expected to investigate the evolution of an organizational change process in great detail</a:t>
            </a:r>
          </a:p>
          <a:p>
            <a:pPr eaLnBrk="1" hangingPunct="1">
              <a:lnSpc>
                <a:spcPct val="90000"/>
              </a:lnSpc>
            </a:pPr>
            <a:r>
              <a:rPr lang="en-US" altLang="en-US" sz="3200" dirty="0"/>
              <a:t>Each organizational context will have a unique set of constraints and </a:t>
            </a:r>
            <a:r>
              <a:rPr lang="en-US" altLang="en-US" sz="3200" dirty="0" err="1"/>
              <a:t>idiosyncracies</a:t>
            </a:r>
            <a:endParaRPr lang="en-US" altLang="en-US" sz="3200" dirty="0"/>
          </a:p>
          <a:p>
            <a:pPr eaLnBrk="1" hangingPunct="1">
              <a:lnSpc>
                <a:spcPct val="90000"/>
              </a:lnSpc>
            </a:pPr>
            <a:r>
              <a:rPr lang="en-US" altLang="en-US" sz="3200" dirty="0"/>
              <a:t>Organizational circumstances are ever changing</a:t>
            </a:r>
          </a:p>
          <a:p>
            <a:pPr lvl="1" eaLnBrk="1" hangingPunct="1">
              <a:lnSpc>
                <a:spcPct val="90000"/>
              </a:lnSpc>
            </a:pPr>
            <a:r>
              <a:rPr lang="en-US" altLang="en-US" sz="2800" dirty="0"/>
              <a:t>So you can’t plan everything in advance</a:t>
            </a:r>
          </a:p>
          <a:p>
            <a:pPr lvl="1" eaLnBrk="1" hangingPunct="1">
              <a:lnSpc>
                <a:spcPct val="90000"/>
              </a:lnSpc>
            </a:pPr>
            <a:r>
              <a:rPr lang="en-US" altLang="en-US" sz="2800" dirty="0"/>
              <a:t>There is an infinite variety of circumstances that you will have to be prepared to adapt to!</a:t>
            </a:r>
          </a:p>
          <a:p>
            <a:r>
              <a:rPr lang="en-US" altLang="en-US" sz="3200" dirty="0"/>
              <a:t>Can be structured according to principles and criteria, but these need to be applied sensitively</a:t>
            </a:r>
          </a:p>
          <a:p>
            <a:pPr lvl="1" eaLnBrk="1" hangingPunct="1">
              <a:lnSpc>
                <a:spcPct val="90000"/>
              </a:lnSpc>
            </a:pPr>
            <a:endParaRPr lang="en-US" altLang="en-US" sz="2800" dirty="0"/>
          </a:p>
        </p:txBody>
      </p:sp>
    </p:spTree>
    <p:extLst>
      <p:ext uri="{BB962C8B-B14F-4D97-AF65-F5344CB8AC3E}">
        <p14:creationId xmlns:p14="http://schemas.microsoft.com/office/powerpoint/2010/main" val="3873869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7AE72594-5AB1-4D6E-B628-8E7290A4A4FA}" type="slidenum">
              <a:rPr lang="en-US"/>
              <a:pPr>
                <a:defRPr/>
              </a:pPr>
              <a:t>7</a:t>
            </a:fld>
            <a:endParaRPr lang="en-US"/>
          </a:p>
        </p:txBody>
      </p:sp>
      <p:sp>
        <p:nvSpPr>
          <p:cNvPr id="15364" name="Rectangle 2"/>
          <p:cNvSpPr>
            <a:spLocks noGrp="1" noChangeArrowheads="1"/>
          </p:cNvSpPr>
          <p:nvPr>
            <p:ph type="title"/>
          </p:nvPr>
        </p:nvSpPr>
        <p:spPr/>
        <p:txBody>
          <a:bodyPr/>
          <a:lstStyle/>
          <a:p>
            <a:pPr eaLnBrk="1" hangingPunct="1"/>
            <a:r>
              <a:rPr lang="en-US" altLang="en-US">
                <a:solidFill>
                  <a:srgbClr val="0000FF"/>
                </a:solidFill>
              </a:rPr>
              <a:t>Principles &amp; Criteria</a:t>
            </a:r>
          </a:p>
        </p:txBody>
      </p:sp>
      <p:sp>
        <p:nvSpPr>
          <p:cNvPr id="15365" name="Rectangle 3"/>
          <p:cNvSpPr>
            <a:spLocks noGrp="1" noChangeArrowheads="1"/>
          </p:cNvSpPr>
          <p:nvPr>
            <p:ph type="body" idx="1"/>
          </p:nvPr>
        </p:nvSpPr>
        <p:spPr/>
        <p:txBody>
          <a:bodyPr>
            <a:normAutofit/>
          </a:bodyPr>
          <a:lstStyle/>
          <a:p>
            <a:pPr marL="533400" indent="-533400" eaLnBrk="1" hangingPunct="1">
              <a:buFontTx/>
              <a:buAutoNum type="arabicPeriod"/>
            </a:pPr>
            <a:r>
              <a:rPr lang="en-US" altLang="en-US" sz="3200" dirty="0"/>
              <a:t>Researcher-Client Agreement</a:t>
            </a:r>
          </a:p>
          <a:p>
            <a:pPr marL="533400" indent="-533400" eaLnBrk="1" hangingPunct="1">
              <a:buFontTx/>
              <a:buAutoNum type="arabicPeriod"/>
            </a:pPr>
            <a:r>
              <a:rPr lang="en-US" altLang="en-US" sz="3200" dirty="0"/>
              <a:t>Cyclical Process Model</a:t>
            </a:r>
          </a:p>
          <a:p>
            <a:pPr marL="533400" indent="-533400" eaLnBrk="1" hangingPunct="1">
              <a:buFontTx/>
              <a:buAutoNum type="arabicPeriod"/>
            </a:pPr>
            <a:r>
              <a:rPr lang="en-US" altLang="en-US" sz="3200" dirty="0"/>
              <a:t>Role of Theory</a:t>
            </a:r>
          </a:p>
          <a:p>
            <a:pPr marL="533400" indent="-533400" eaLnBrk="1" hangingPunct="1">
              <a:buFontTx/>
              <a:buAutoNum type="arabicPeriod"/>
            </a:pPr>
            <a:r>
              <a:rPr lang="en-US" altLang="en-US" sz="3200" dirty="0"/>
              <a:t>Change through Action</a:t>
            </a:r>
          </a:p>
          <a:p>
            <a:pPr marL="533400" indent="-533400" eaLnBrk="1" hangingPunct="1">
              <a:buFontTx/>
              <a:buAutoNum type="arabicPeriod"/>
            </a:pPr>
            <a:r>
              <a:rPr lang="en-US" altLang="en-US" sz="3200" dirty="0"/>
              <a:t>Specification of Learning</a:t>
            </a:r>
          </a:p>
        </p:txBody>
      </p:sp>
    </p:spTree>
    <p:extLst>
      <p:ext uri="{BB962C8B-B14F-4D97-AF65-F5344CB8AC3E}">
        <p14:creationId xmlns:p14="http://schemas.microsoft.com/office/powerpoint/2010/main" val="2426596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91E6F8EE-6F1C-47B7-8B6D-6B5C8083303B}" type="slidenum">
              <a:rPr lang="en-US"/>
              <a:pPr>
                <a:defRPr/>
              </a:pPr>
              <a:t>8</a:t>
            </a:fld>
            <a:endParaRPr lang="en-US"/>
          </a:p>
        </p:txBody>
      </p:sp>
      <p:sp>
        <p:nvSpPr>
          <p:cNvPr id="16388" name="Rectangle 2"/>
          <p:cNvSpPr>
            <a:spLocks noGrp="1" noChangeArrowheads="1"/>
          </p:cNvSpPr>
          <p:nvPr>
            <p:ph type="title"/>
          </p:nvPr>
        </p:nvSpPr>
        <p:spPr/>
        <p:txBody>
          <a:bodyPr/>
          <a:lstStyle/>
          <a:p>
            <a:pPr eaLnBrk="1" hangingPunct="1"/>
            <a:r>
              <a:rPr lang="en-US" altLang="en-US">
                <a:solidFill>
                  <a:srgbClr val="0000FF"/>
                </a:solidFill>
              </a:rPr>
              <a:t>1. Researcher-Client Agreement</a:t>
            </a:r>
          </a:p>
        </p:txBody>
      </p:sp>
      <p:sp>
        <p:nvSpPr>
          <p:cNvPr id="16389" name="Rectangle 3"/>
          <p:cNvSpPr>
            <a:spLocks noGrp="1" noChangeArrowheads="1"/>
          </p:cNvSpPr>
          <p:nvPr>
            <p:ph type="body" idx="1"/>
          </p:nvPr>
        </p:nvSpPr>
        <p:spPr/>
        <p:txBody>
          <a:bodyPr>
            <a:normAutofit/>
          </a:bodyPr>
          <a:lstStyle/>
          <a:p>
            <a:pPr eaLnBrk="1" hangingPunct="1"/>
            <a:r>
              <a:rPr lang="en-US" altLang="en-US" sz="3200" dirty="0"/>
              <a:t>Guiding foundation for the project</a:t>
            </a:r>
          </a:p>
          <a:p>
            <a:pPr eaLnBrk="1" hangingPunct="1"/>
            <a:r>
              <a:rPr lang="en-US" altLang="en-US" sz="3200" dirty="0"/>
              <a:t>Client must understand what CAR involves</a:t>
            </a:r>
          </a:p>
          <a:p>
            <a:pPr eaLnBrk="1" hangingPunct="1"/>
            <a:r>
              <a:rPr lang="en-US" altLang="en-US" sz="3200" dirty="0"/>
              <a:t>Mutual guarantees for behaviour</a:t>
            </a:r>
          </a:p>
          <a:p>
            <a:pPr eaLnBrk="1" hangingPunct="1"/>
            <a:r>
              <a:rPr lang="en-US" altLang="en-US" sz="3200" dirty="0"/>
              <a:t>Basis for building trust in the organizational context</a:t>
            </a:r>
          </a:p>
          <a:p>
            <a:pPr eaLnBrk="1" hangingPunct="1"/>
            <a:r>
              <a:rPr lang="en-US" altLang="en-US" sz="3200" dirty="0"/>
              <a:t>Promote a spirit of shared inquiry</a:t>
            </a:r>
          </a:p>
        </p:txBody>
      </p:sp>
    </p:spTree>
    <p:extLst>
      <p:ext uri="{BB962C8B-B14F-4D97-AF65-F5344CB8AC3E}">
        <p14:creationId xmlns:p14="http://schemas.microsoft.com/office/powerpoint/2010/main" val="854039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13755B87-F206-4F64-9D0B-BAAA1A1EFDFB}" type="slidenum">
              <a:rPr lang="en-US"/>
              <a:pPr>
                <a:defRPr/>
              </a:pPr>
              <a:t>9</a:t>
            </a:fld>
            <a:endParaRPr lang="en-US"/>
          </a:p>
        </p:txBody>
      </p:sp>
      <p:sp>
        <p:nvSpPr>
          <p:cNvPr id="17412" name="Rectangle 2"/>
          <p:cNvSpPr>
            <a:spLocks noGrp="1" noChangeArrowheads="1"/>
          </p:cNvSpPr>
          <p:nvPr>
            <p:ph type="title"/>
          </p:nvPr>
        </p:nvSpPr>
        <p:spPr/>
        <p:txBody>
          <a:bodyPr/>
          <a:lstStyle/>
          <a:p>
            <a:pPr eaLnBrk="1" hangingPunct="1"/>
            <a:r>
              <a:rPr lang="en-US" altLang="en-US" dirty="0">
                <a:solidFill>
                  <a:srgbClr val="0000FF"/>
                </a:solidFill>
              </a:rPr>
              <a:t>RCA Criteria</a:t>
            </a:r>
          </a:p>
        </p:txBody>
      </p:sp>
      <p:sp>
        <p:nvSpPr>
          <p:cNvPr id="17413" name="Rectangle 3"/>
          <p:cNvSpPr>
            <a:spLocks noGrp="1" noChangeArrowheads="1"/>
          </p:cNvSpPr>
          <p:nvPr>
            <p:ph type="body" idx="1"/>
          </p:nvPr>
        </p:nvSpPr>
        <p:spPr>
          <a:xfrm>
            <a:off x="912285" y="1981200"/>
            <a:ext cx="10365316" cy="4256088"/>
          </a:xfrm>
        </p:spPr>
        <p:txBody>
          <a:bodyPr>
            <a:normAutofit lnSpcReduction="10000"/>
          </a:bodyPr>
          <a:lstStyle/>
          <a:p>
            <a:r>
              <a:rPr lang="en-GB" dirty="0"/>
              <a:t>C1a	Both the researchers and the client agree that IAR is the appropriate approach for the organisational situation.</a:t>
            </a:r>
            <a:endParaRPr lang="en-HK" dirty="0"/>
          </a:p>
          <a:p>
            <a:r>
              <a:rPr lang="en-GB" dirty="0"/>
              <a:t>C1c	The client has made an explicit commitment to the project.</a:t>
            </a:r>
            <a:endParaRPr lang="en-HK" dirty="0"/>
          </a:p>
          <a:p>
            <a:r>
              <a:rPr lang="en-GB" dirty="0"/>
              <a:t>C1b	The researchers and the client jointly specify the focus of the AR project clearly and explicitly.</a:t>
            </a:r>
            <a:endParaRPr lang="en-HK" dirty="0"/>
          </a:p>
          <a:p>
            <a:r>
              <a:rPr lang="en-GB" dirty="0"/>
              <a:t>C1e	The project objectives and evaluation measures are specified explicitly.</a:t>
            </a:r>
            <a:endParaRPr lang="en-HK" dirty="0"/>
          </a:p>
          <a:p>
            <a:r>
              <a:rPr lang="en-GB" dirty="0"/>
              <a:t>C1d	The roles and responsibilities of the researchers and client organisation members are specified explicitly.</a:t>
            </a:r>
            <a:endParaRPr lang="en-HK" dirty="0"/>
          </a:p>
          <a:p>
            <a:r>
              <a:rPr lang="en-GB" dirty="0"/>
              <a:t>C1f	The data collection and analysis methods are specified explicitly.</a:t>
            </a:r>
            <a:endParaRPr lang="en-HK" dirty="0"/>
          </a:p>
          <a:p>
            <a:pPr marL="344488" indent="-344488" eaLnBrk="1" hangingPunct="1">
              <a:lnSpc>
                <a:spcPct val="80000"/>
              </a:lnSpc>
              <a:buFontTx/>
              <a:buAutoNum type="alphaLcPeriod"/>
            </a:pPr>
            <a:endParaRPr lang="en-US" altLang="en-US" dirty="0"/>
          </a:p>
        </p:txBody>
      </p:sp>
    </p:spTree>
    <p:extLst>
      <p:ext uri="{BB962C8B-B14F-4D97-AF65-F5344CB8AC3E}">
        <p14:creationId xmlns:p14="http://schemas.microsoft.com/office/powerpoint/2010/main" val="3052087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0587DCAD-180B-41F6-B9C1-D208363AAFD6}" type="slidenum">
              <a:rPr lang="en-US"/>
              <a:pPr>
                <a:defRPr/>
              </a:pPr>
              <a:t>10</a:t>
            </a:fld>
            <a:endParaRPr lang="en-US"/>
          </a:p>
        </p:txBody>
      </p:sp>
      <p:sp>
        <p:nvSpPr>
          <p:cNvPr id="19460" name="Rectangle 2"/>
          <p:cNvSpPr>
            <a:spLocks noGrp="1" noChangeArrowheads="1"/>
          </p:cNvSpPr>
          <p:nvPr>
            <p:ph type="title"/>
          </p:nvPr>
        </p:nvSpPr>
        <p:spPr/>
        <p:txBody>
          <a:bodyPr/>
          <a:lstStyle/>
          <a:p>
            <a:pPr eaLnBrk="1" hangingPunct="1"/>
            <a:r>
              <a:rPr lang="en-US" altLang="en-US">
                <a:solidFill>
                  <a:srgbClr val="0000FF"/>
                </a:solidFill>
              </a:rPr>
              <a:t>2. Cyclical Process Model</a:t>
            </a:r>
          </a:p>
        </p:txBody>
      </p:sp>
      <p:sp>
        <p:nvSpPr>
          <p:cNvPr id="19461" name="Rectangle 3"/>
          <p:cNvSpPr>
            <a:spLocks noGrp="1" noChangeArrowheads="1"/>
          </p:cNvSpPr>
          <p:nvPr>
            <p:ph type="body" idx="1"/>
          </p:nvPr>
        </p:nvSpPr>
        <p:spPr/>
        <p:txBody>
          <a:bodyPr>
            <a:normAutofit/>
          </a:bodyPr>
          <a:lstStyle/>
          <a:p>
            <a:pPr eaLnBrk="1" hangingPunct="1"/>
            <a:r>
              <a:rPr lang="en-US" altLang="en-US" sz="3200" dirty="0"/>
              <a:t>Sequential progress through the Cyclical Process Model helps to ensure rigour</a:t>
            </a:r>
          </a:p>
          <a:p>
            <a:pPr eaLnBrk="1" hangingPunct="1"/>
            <a:r>
              <a:rPr lang="en-US" altLang="en-US" sz="3200" dirty="0"/>
              <a:t>Some between-stage iteration may occur – needs to be justified</a:t>
            </a:r>
          </a:p>
          <a:p>
            <a:pPr eaLnBrk="1" hangingPunct="1"/>
            <a:r>
              <a:rPr lang="en-US" altLang="en-US" sz="3200" dirty="0"/>
              <a:t>Usually several cycles are necessary</a:t>
            </a:r>
          </a:p>
        </p:txBody>
      </p:sp>
    </p:spTree>
    <p:extLst>
      <p:ext uri="{BB962C8B-B14F-4D97-AF65-F5344CB8AC3E}">
        <p14:creationId xmlns:p14="http://schemas.microsoft.com/office/powerpoint/2010/main" val="2321378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6"/>
          <p:cNvSpPr>
            <a:spLocks noGrp="1" noChangeArrowheads="1"/>
          </p:cNvSpPr>
          <p:nvPr>
            <p:ph type="sldNum" sz="quarter" idx="12"/>
          </p:nvPr>
        </p:nvSpPr>
        <p:spPr>
          <a:ln/>
        </p:spPr>
        <p:txBody>
          <a:bodyPr/>
          <a:lstStyle/>
          <a:p>
            <a:pPr>
              <a:defRPr/>
            </a:pPr>
            <a:fld id="{DFF8874F-92EF-4413-9F8A-7D31B2179C0B}" type="slidenum">
              <a:rPr lang="en-US"/>
              <a:pPr>
                <a:defRPr/>
              </a:pPr>
              <a:t>11</a:t>
            </a:fld>
            <a:endParaRPr lang="en-US"/>
          </a:p>
        </p:txBody>
      </p:sp>
      <p:sp>
        <p:nvSpPr>
          <p:cNvPr id="97282" name="Rectangle 2"/>
          <p:cNvSpPr>
            <a:spLocks noGrp="1" noChangeArrowheads="1"/>
          </p:cNvSpPr>
          <p:nvPr>
            <p:ph type="title"/>
          </p:nvPr>
        </p:nvSpPr>
        <p:spPr>
          <a:xfrm>
            <a:off x="609600" y="122238"/>
            <a:ext cx="10972800" cy="944562"/>
          </a:xfrm>
        </p:spPr>
        <p:txBody>
          <a:bodyPr/>
          <a:lstStyle/>
          <a:p>
            <a:r>
              <a:rPr lang="en-US" altLang="en-US">
                <a:solidFill>
                  <a:srgbClr val="0000FF"/>
                </a:solidFill>
              </a:rPr>
              <a:t>CAR – Cyclical Process Model</a:t>
            </a:r>
          </a:p>
        </p:txBody>
      </p:sp>
      <p:sp>
        <p:nvSpPr>
          <p:cNvPr id="97283" name="Line 3"/>
          <p:cNvSpPr>
            <a:spLocks noChangeShapeType="1"/>
          </p:cNvSpPr>
          <p:nvPr/>
        </p:nvSpPr>
        <p:spPr bwMode="auto">
          <a:xfrm flipV="1">
            <a:off x="5685367" y="2392364"/>
            <a:ext cx="3073400" cy="725487"/>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284" name="Text Box 4"/>
          <p:cNvSpPr txBox="1">
            <a:spLocks noChangeArrowheads="1"/>
          </p:cNvSpPr>
          <p:nvPr/>
        </p:nvSpPr>
        <p:spPr bwMode="auto">
          <a:xfrm>
            <a:off x="4478867" y="2032001"/>
            <a:ext cx="2338917" cy="454025"/>
          </a:xfrm>
          <a:prstGeom prst="rect">
            <a:avLst/>
          </a:prstGeom>
          <a:solidFill>
            <a:srgbClr val="FFFFFF"/>
          </a:solidFill>
          <a:ln w="9525">
            <a:solidFill>
              <a:srgbClr val="000000"/>
            </a:solidFill>
            <a:miter lim="800000"/>
            <a:headEnd/>
            <a:tailEnd/>
          </a:ln>
        </p:spPr>
        <p:txBody>
          <a:bodyPr/>
          <a:lstStyle/>
          <a:p>
            <a:pPr algn="ctr" eaLnBrk="0" hangingPunct="0"/>
            <a:r>
              <a:rPr lang="en-US" altLang="zh-TW" sz="1800" b="1">
                <a:ea typeface="新細明體" pitchFamily="18" charset="-120"/>
                <a:cs typeface="Times New Roman" pitchFamily="18" charset="0"/>
              </a:rPr>
              <a:t>Diagnosis</a:t>
            </a:r>
            <a:endParaRPr lang="en-US" altLang="zh-TW" sz="1800">
              <a:latin typeface="Arial" charset="0"/>
              <a:ea typeface="新細明體" pitchFamily="18" charset="-120"/>
              <a:cs typeface="Times New Roman" pitchFamily="18" charset="0"/>
            </a:endParaRPr>
          </a:p>
        </p:txBody>
      </p:sp>
      <p:sp>
        <p:nvSpPr>
          <p:cNvPr id="97285" name="Text Box 5"/>
          <p:cNvSpPr txBox="1">
            <a:spLocks noChangeArrowheads="1"/>
          </p:cNvSpPr>
          <p:nvPr/>
        </p:nvSpPr>
        <p:spPr bwMode="auto">
          <a:xfrm>
            <a:off x="8318500" y="2063751"/>
            <a:ext cx="2559051" cy="314325"/>
          </a:xfrm>
          <a:prstGeom prst="rect">
            <a:avLst/>
          </a:prstGeom>
          <a:solidFill>
            <a:srgbClr val="FFFFFF"/>
          </a:solidFill>
          <a:ln w="9525">
            <a:solidFill>
              <a:srgbClr val="000000"/>
            </a:solidFill>
            <a:miter lim="800000"/>
            <a:headEnd/>
            <a:tailEnd/>
          </a:ln>
        </p:spPr>
        <p:txBody>
          <a:bodyPr/>
          <a:lstStyle/>
          <a:p>
            <a:pPr algn="ctr" eaLnBrk="0" hangingPunct="0"/>
            <a:r>
              <a:rPr lang="en-US" altLang="zh-TW" sz="1800" b="1">
                <a:ea typeface="新細明體" pitchFamily="18" charset="-120"/>
                <a:cs typeface="Times New Roman" pitchFamily="18" charset="0"/>
              </a:rPr>
              <a:t>Action</a:t>
            </a:r>
            <a:r>
              <a:rPr lang="en-US" altLang="zh-TW" sz="1800">
                <a:ea typeface="新細明體" pitchFamily="18" charset="-120"/>
                <a:cs typeface="Times New Roman" pitchFamily="18" charset="0"/>
              </a:rPr>
              <a:t> </a:t>
            </a:r>
            <a:r>
              <a:rPr lang="en-US" altLang="zh-TW" sz="1800" b="1">
                <a:ea typeface="新細明體" pitchFamily="18" charset="-120"/>
                <a:cs typeface="Times New Roman" pitchFamily="18" charset="0"/>
              </a:rPr>
              <a:t>Planning</a:t>
            </a:r>
            <a:endParaRPr lang="en-US" altLang="zh-TW" sz="1800">
              <a:latin typeface="Arial" charset="0"/>
              <a:ea typeface="新細明體" pitchFamily="18" charset="-120"/>
              <a:cs typeface="Times New Roman" pitchFamily="18" charset="0"/>
            </a:endParaRPr>
          </a:p>
        </p:txBody>
      </p:sp>
      <p:sp>
        <p:nvSpPr>
          <p:cNvPr id="97286" name="Text Box 6"/>
          <p:cNvSpPr txBox="1">
            <a:spLocks noChangeArrowheads="1"/>
          </p:cNvSpPr>
          <p:nvPr/>
        </p:nvSpPr>
        <p:spPr bwMode="auto">
          <a:xfrm>
            <a:off x="8646585" y="5511801"/>
            <a:ext cx="2338916" cy="315913"/>
          </a:xfrm>
          <a:prstGeom prst="rect">
            <a:avLst/>
          </a:prstGeom>
          <a:solidFill>
            <a:srgbClr val="FFFFFF"/>
          </a:solidFill>
          <a:ln w="9525">
            <a:solidFill>
              <a:srgbClr val="000000"/>
            </a:solidFill>
            <a:miter lim="800000"/>
            <a:headEnd/>
            <a:tailEnd/>
          </a:ln>
        </p:spPr>
        <p:txBody>
          <a:bodyPr/>
          <a:lstStyle/>
          <a:p>
            <a:pPr algn="ctr" eaLnBrk="0" hangingPunct="0"/>
            <a:r>
              <a:rPr lang="en-US" altLang="zh-TW" sz="1800" b="1">
                <a:ea typeface="新細明體" pitchFamily="18" charset="-120"/>
                <a:cs typeface="Times New Roman" pitchFamily="18" charset="0"/>
              </a:rPr>
              <a:t>Intervention</a:t>
            </a:r>
            <a:endParaRPr lang="en-US" altLang="zh-TW" sz="1800">
              <a:latin typeface="Arial" charset="0"/>
              <a:ea typeface="新細明體" pitchFamily="18" charset="-120"/>
              <a:cs typeface="Times New Roman" pitchFamily="18" charset="0"/>
            </a:endParaRPr>
          </a:p>
        </p:txBody>
      </p:sp>
      <p:sp>
        <p:nvSpPr>
          <p:cNvPr id="97287" name="Text Box 7"/>
          <p:cNvSpPr txBox="1">
            <a:spLocks noChangeArrowheads="1"/>
          </p:cNvSpPr>
          <p:nvPr/>
        </p:nvSpPr>
        <p:spPr bwMode="auto">
          <a:xfrm>
            <a:off x="1284817" y="5489575"/>
            <a:ext cx="2192867" cy="323850"/>
          </a:xfrm>
          <a:prstGeom prst="rect">
            <a:avLst/>
          </a:prstGeom>
          <a:solidFill>
            <a:srgbClr val="FFFFFF"/>
          </a:solidFill>
          <a:ln w="9525">
            <a:solidFill>
              <a:srgbClr val="000000"/>
            </a:solidFill>
            <a:miter lim="800000"/>
            <a:headEnd/>
            <a:tailEnd/>
          </a:ln>
        </p:spPr>
        <p:txBody>
          <a:bodyPr/>
          <a:lstStyle/>
          <a:p>
            <a:pPr algn="ctr" eaLnBrk="0" hangingPunct="0"/>
            <a:r>
              <a:rPr lang="en-US" altLang="zh-TW" sz="1800" b="1">
                <a:ea typeface="新細明體" pitchFamily="18" charset="-120"/>
                <a:cs typeface="Times New Roman" pitchFamily="18" charset="0"/>
              </a:rPr>
              <a:t>Evaluation</a:t>
            </a:r>
            <a:endParaRPr lang="en-US" altLang="zh-TW" sz="1800">
              <a:latin typeface="Arial" charset="0"/>
              <a:ea typeface="新細明體" pitchFamily="18" charset="-120"/>
              <a:cs typeface="Times New Roman" pitchFamily="18" charset="0"/>
            </a:endParaRPr>
          </a:p>
        </p:txBody>
      </p:sp>
      <p:sp>
        <p:nvSpPr>
          <p:cNvPr id="97288" name="Text Box 8"/>
          <p:cNvSpPr txBox="1">
            <a:spLocks noChangeArrowheads="1"/>
          </p:cNvSpPr>
          <p:nvPr/>
        </p:nvSpPr>
        <p:spPr bwMode="auto">
          <a:xfrm>
            <a:off x="1176867" y="2800351"/>
            <a:ext cx="2192867" cy="373063"/>
          </a:xfrm>
          <a:prstGeom prst="rect">
            <a:avLst/>
          </a:prstGeom>
          <a:solidFill>
            <a:srgbClr val="FFFFFF"/>
          </a:solidFill>
          <a:ln w="9525">
            <a:solidFill>
              <a:srgbClr val="000000"/>
            </a:solidFill>
            <a:miter lim="800000"/>
            <a:headEnd/>
            <a:tailEnd/>
          </a:ln>
        </p:spPr>
        <p:txBody>
          <a:bodyPr/>
          <a:lstStyle/>
          <a:p>
            <a:pPr algn="ctr" eaLnBrk="0" hangingPunct="0"/>
            <a:r>
              <a:rPr lang="en-US" altLang="zh-TW" sz="1800" b="1">
                <a:ea typeface="新細明體" pitchFamily="18" charset="-120"/>
                <a:cs typeface="Times New Roman" pitchFamily="18" charset="0"/>
              </a:rPr>
              <a:t>Reflection</a:t>
            </a:r>
            <a:endParaRPr lang="en-US" altLang="zh-TW" sz="1800">
              <a:latin typeface="Arial" charset="0"/>
              <a:ea typeface="新細明體" pitchFamily="18" charset="-120"/>
              <a:cs typeface="Times New Roman" pitchFamily="18" charset="0"/>
            </a:endParaRPr>
          </a:p>
        </p:txBody>
      </p:sp>
      <p:sp>
        <p:nvSpPr>
          <p:cNvPr id="97289" name="Rectangle 9"/>
          <p:cNvSpPr>
            <a:spLocks noChangeArrowheads="1"/>
          </p:cNvSpPr>
          <p:nvPr/>
        </p:nvSpPr>
        <p:spPr bwMode="auto">
          <a:xfrm>
            <a:off x="821267" y="1009650"/>
            <a:ext cx="10856384" cy="50307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7290" name="Text Box 10"/>
          <p:cNvSpPr txBox="1">
            <a:spLocks noChangeArrowheads="1"/>
          </p:cNvSpPr>
          <p:nvPr/>
        </p:nvSpPr>
        <p:spPr bwMode="auto">
          <a:xfrm>
            <a:off x="960967" y="1301750"/>
            <a:ext cx="1754717" cy="4270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altLang="zh-TW" sz="1200">
                <a:ea typeface="新細明體" pitchFamily="18" charset="-120"/>
                <a:cs typeface="Times New Roman" pitchFamily="18" charset="0"/>
              </a:rPr>
              <a:t>Project End</a:t>
            </a:r>
            <a:endParaRPr lang="en-US" altLang="zh-TW" sz="1800">
              <a:latin typeface="Arial" charset="0"/>
              <a:ea typeface="新細明體" pitchFamily="18" charset="-120"/>
              <a:cs typeface="Times New Roman" pitchFamily="18" charset="0"/>
            </a:endParaRPr>
          </a:p>
        </p:txBody>
      </p:sp>
      <p:sp>
        <p:nvSpPr>
          <p:cNvPr id="97291" name="Text Box 11"/>
          <p:cNvSpPr txBox="1">
            <a:spLocks noChangeArrowheads="1"/>
          </p:cNvSpPr>
          <p:nvPr/>
        </p:nvSpPr>
        <p:spPr bwMode="auto">
          <a:xfrm>
            <a:off x="2724151" y="1152525"/>
            <a:ext cx="1843616" cy="425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altLang="zh-TW" sz="1200">
                <a:ea typeface="新細明體" pitchFamily="18" charset="-120"/>
                <a:cs typeface="Times New Roman" pitchFamily="18" charset="0"/>
              </a:rPr>
              <a:t>Project Start</a:t>
            </a:r>
            <a:endParaRPr lang="en-US" altLang="zh-TW" sz="1800">
              <a:latin typeface="Arial" charset="0"/>
              <a:ea typeface="新細明體" pitchFamily="18" charset="-120"/>
              <a:cs typeface="Times New Roman" pitchFamily="18" charset="0"/>
            </a:endParaRPr>
          </a:p>
        </p:txBody>
      </p:sp>
      <p:sp>
        <p:nvSpPr>
          <p:cNvPr id="97292" name="Oval 12"/>
          <p:cNvSpPr>
            <a:spLocks noChangeArrowheads="1"/>
          </p:cNvSpPr>
          <p:nvPr/>
        </p:nvSpPr>
        <p:spPr bwMode="auto">
          <a:xfrm>
            <a:off x="3602567" y="1479550"/>
            <a:ext cx="292100" cy="141288"/>
          </a:xfrm>
          <a:prstGeom prst="ellipse">
            <a:avLst/>
          </a:prstGeom>
          <a:solidFill>
            <a:srgbClr val="FFFFFF"/>
          </a:solidFill>
          <a:ln w="9525">
            <a:solidFill>
              <a:srgbClr val="000000"/>
            </a:solidFill>
            <a:round/>
            <a:headEnd/>
            <a:tailEnd/>
          </a:ln>
        </p:spPr>
        <p:txBody>
          <a:bodyPr/>
          <a:lstStyle/>
          <a:p>
            <a:endParaRPr lang="en-GB"/>
          </a:p>
        </p:txBody>
      </p:sp>
      <p:sp>
        <p:nvSpPr>
          <p:cNvPr id="97293" name="Oval 13"/>
          <p:cNvSpPr>
            <a:spLocks noChangeArrowheads="1"/>
          </p:cNvSpPr>
          <p:nvPr/>
        </p:nvSpPr>
        <p:spPr bwMode="auto">
          <a:xfrm>
            <a:off x="1555751" y="1592264"/>
            <a:ext cx="292100" cy="141287"/>
          </a:xfrm>
          <a:prstGeom prst="ellipse">
            <a:avLst/>
          </a:prstGeom>
          <a:solidFill>
            <a:srgbClr val="333333"/>
          </a:solidFill>
          <a:ln w="9525">
            <a:solidFill>
              <a:srgbClr val="000000"/>
            </a:solidFill>
            <a:round/>
            <a:headEnd/>
            <a:tailEnd/>
          </a:ln>
        </p:spPr>
        <p:txBody>
          <a:bodyPr/>
          <a:lstStyle/>
          <a:p>
            <a:endParaRPr lang="en-GB"/>
          </a:p>
        </p:txBody>
      </p:sp>
      <p:sp>
        <p:nvSpPr>
          <p:cNvPr id="97294" name="Line 14"/>
          <p:cNvSpPr>
            <a:spLocks noChangeShapeType="1"/>
          </p:cNvSpPr>
          <p:nvPr/>
        </p:nvSpPr>
        <p:spPr bwMode="auto">
          <a:xfrm flipH="1" flipV="1">
            <a:off x="1701800" y="1741488"/>
            <a:ext cx="0" cy="9953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295" name="Text Box 15"/>
          <p:cNvSpPr txBox="1">
            <a:spLocks noChangeArrowheads="1"/>
          </p:cNvSpPr>
          <p:nvPr/>
        </p:nvSpPr>
        <p:spPr bwMode="auto">
          <a:xfrm>
            <a:off x="7548034" y="3240088"/>
            <a:ext cx="1754717" cy="709612"/>
          </a:xfrm>
          <a:prstGeom prst="rect">
            <a:avLst/>
          </a:prstGeom>
          <a:solidFill>
            <a:srgbClr val="FFFFFF"/>
          </a:solidFill>
          <a:ln w="9525">
            <a:solidFill>
              <a:srgbClr val="000000"/>
            </a:solidFill>
            <a:miter lim="800000"/>
            <a:headEnd/>
            <a:tailEnd/>
          </a:ln>
        </p:spPr>
        <p:txBody>
          <a:bodyPr/>
          <a:lstStyle/>
          <a:p>
            <a:pPr algn="ctr" eaLnBrk="0" hangingPunct="0"/>
            <a:r>
              <a:rPr lang="en-US" altLang="zh-TW" sz="1800" b="1">
                <a:solidFill>
                  <a:srgbClr val="0033CC"/>
                </a:solidFill>
                <a:ea typeface="新細明體" pitchFamily="18" charset="-120"/>
                <a:cs typeface="Times New Roman" pitchFamily="18" charset="0"/>
              </a:rPr>
              <a:t>Focal Theories</a:t>
            </a:r>
            <a:endParaRPr lang="en-US" altLang="zh-TW" sz="1800">
              <a:solidFill>
                <a:srgbClr val="0033CC"/>
              </a:solidFill>
              <a:latin typeface="Arial" charset="0"/>
              <a:ea typeface="新細明體" pitchFamily="18" charset="-120"/>
              <a:cs typeface="Times New Roman" pitchFamily="18" charset="0"/>
            </a:endParaRPr>
          </a:p>
        </p:txBody>
      </p:sp>
      <p:sp>
        <p:nvSpPr>
          <p:cNvPr id="97296" name="Text Box 16"/>
          <p:cNvSpPr txBox="1">
            <a:spLocks noChangeArrowheads="1"/>
          </p:cNvSpPr>
          <p:nvPr/>
        </p:nvSpPr>
        <p:spPr bwMode="auto">
          <a:xfrm>
            <a:off x="4040718" y="3136900"/>
            <a:ext cx="2542116" cy="609600"/>
          </a:xfrm>
          <a:prstGeom prst="rect">
            <a:avLst/>
          </a:prstGeom>
          <a:solidFill>
            <a:srgbClr val="FFFFFF"/>
          </a:solidFill>
          <a:ln w="9525">
            <a:solidFill>
              <a:srgbClr val="000000"/>
            </a:solidFill>
            <a:miter lim="800000"/>
            <a:headEnd/>
            <a:tailEnd/>
          </a:ln>
        </p:spPr>
        <p:txBody>
          <a:bodyPr/>
          <a:lstStyle/>
          <a:p>
            <a:pPr algn="ctr" eaLnBrk="0" hangingPunct="0"/>
            <a:r>
              <a:rPr lang="en-US" altLang="zh-TW" sz="1800" b="1">
                <a:solidFill>
                  <a:srgbClr val="FF0066"/>
                </a:solidFill>
                <a:ea typeface="新細明體" pitchFamily="18" charset="-120"/>
                <a:cs typeface="Times New Roman" pitchFamily="18" charset="0"/>
              </a:rPr>
              <a:t>Instrumental Theory </a:t>
            </a:r>
            <a:endParaRPr lang="en-US" altLang="zh-TW" sz="1800">
              <a:solidFill>
                <a:srgbClr val="FF0066"/>
              </a:solidFill>
              <a:latin typeface="Arial" charset="0"/>
              <a:ea typeface="新細明體" pitchFamily="18" charset="-120"/>
              <a:cs typeface="Times New Roman" pitchFamily="18" charset="0"/>
            </a:endParaRPr>
          </a:p>
        </p:txBody>
      </p:sp>
      <p:sp>
        <p:nvSpPr>
          <p:cNvPr id="97297" name="Text Box 17"/>
          <p:cNvSpPr txBox="1">
            <a:spLocks noChangeArrowheads="1"/>
          </p:cNvSpPr>
          <p:nvPr/>
        </p:nvSpPr>
        <p:spPr bwMode="auto">
          <a:xfrm>
            <a:off x="4478867" y="4281489"/>
            <a:ext cx="2923117"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r>
              <a:rPr lang="en-US" altLang="zh-TW" sz="1800" i="1">
                <a:ea typeface="新細明體" pitchFamily="18" charset="-120"/>
                <a:cs typeface="Times New Roman" pitchFamily="18" charset="0"/>
              </a:rPr>
              <a:t>Researcher-Client Agreement</a:t>
            </a:r>
            <a:endParaRPr lang="en-US" altLang="zh-TW" sz="1800">
              <a:latin typeface="Arial" charset="0"/>
              <a:ea typeface="新細明體" pitchFamily="18" charset="-120"/>
              <a:cs typeface="Times New Roman" pitchFamily="18" charset="0"/>
            </a:endParaRPr>
          </a:p>
        </p:txBody>
      </p:sp>
      <p:sp>
        <p:nvSpPr>
          <p:cNvPr id="97298" name="Line 18"/>
          <p:cNvSpPr>
            <a:spLocks noChangeShapeType="1"/>
          </p:cNvSpPr>
          <p:nvPr/>
        </p:nvSpPr>
        <p:spPr bwMode="auto">
          <a:xfrm>
            <a:off x="3894667" y="1627188"/>
            <a:ext cx="1606551" cy="3984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299" name="Line 19"/>
          <p:cNvSpPr>
            <a:spLocks noChangeShapeType="1"/>
          </p:cNvSpPr>
          <p:nvPr/>
        </p:nvSpPr>
        <p:spPr bwMode="auto">
          <a:xfrm>
            <a:off x="6817785" y="2276475"/>
            <a:ext cx="14605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0" name="Line 20"/>
          <p:cNvSpPr>
            <a:spLocks noChangeShapeType="1"/>
          </p:cNvSpPr>
          <p:nvPr/>
        </p:nvSpPr>
        <p:spPr bwMode="auto">
          <a:xfrm>
            <a:off x="9906000" y="2444750"/>
            <a:ext cx="0" cy="29845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1" name="Line 21"/>
          <p:cNvSpPr>
            <a:spLocks noChangeShapeType="1"/>
          </p:cNvSpPr>
          <p:nvPr/>
        </p:nvSpPr>
        <p:spPr bwMode="auto">
          <a:xfrm flipH="1">
            <a:off x="3454401" y="5653088"/>
            <a:ext cx="51181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2" name="Line 22"/>
          <p:cNvSpPr>
            <a:spLocks noChangeShapeType="1"/>
          </p:cNvSpPr>
          <p:nvPr/>
        </p:nvSpPr>
        <p:spPr bwMode="auto">
          <a:xfrm flipV="1">
            <a:off x="2161117" y="3222625"/>
            <a:ext cx="0" cy="21986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3" name="Line 23"/>
          <p:cNvSpPr>
            <a:spLocks noChangeShapeType="1"/>
          </p:cNvSpPr>
          <p:nvPr/>
        </p:nvSpPr>
        <p:spPr bwMode="auto">
          <a:xfrm flipV="1">
            <a:off x="2256367" y="2325689"/>
            <a:ext cx="2192867" cy="4270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4" name="Line 24"/>
          <p:cNvSpPr>
            <a:spLocks noChangeShapeType="1"/>
          </p:cNvSpPr>
          <p:nvPr/>
        </p:nvSpPr>
        <p:spPr bwMode="auto">
          <a:xfrm flipV="1">
            <a:off x="5063067" y="2501901"/>
            <a:ext cx="146051" cy="568325"/>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5" name="Line 25"/>
          <p:cNvSpPr>
            <a:spLocks noChangeShapeType="1"/>
          </p:cNvSpPr>
          <p:nvPr/>
        </p:nvSpPr>
        <p:spPr bwMode="auto">
          <a:xfrm flipH="1">
            <a:off x="2929468" y="3498851"/>
            <a:ext cx="1081617" cy="1941513"/>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6" name="Line 26"/>
          <p:cNvSpPr>
            <a:spLocks noChangeShapeType="1"/>
          </p:cNvSpPr>
          <p:nvPr/>
        </p:nvSpPr>
        <p:spPr bwMode="auto">
          <a:xfrm flipV="1">
            <a:off x="8572500" y="2359025"/>
            <a:ext cx="584200" cy="852488"/>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7" name="Line 27"/>
          <p:cNvSpPr>
            <a:spLocks noChangeShapeType="1"/>
          </p:cNvSpPr>
          <p:nvPr/>
        </p:nvSpPr>
        <p:spPr bwMode="auto">
          <a:xfrm flipH="1" flipV="1">
            <a:off x="6233585" y="2501901"/>
            <a:ext cx="1460500" cy="709613"/>
          </a:xfrm>
          <a:prstGeom prst="line">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08" name="Freeform 28"/>
          <p:cNvSpPr>
            <a:spLocks/>
          </p:cNvSpPr>
          <p:nvPr/>
        </p:nvSpPr>
        <p:spPr bwMode="auto">
          <a:xfrm>
            <a:off x="3308351" y="2698751"/>
            <a:ext cx="4239683" cy="804863"/>
          </a:xfrm>
          <a:custGeom>
            <a:avLst/>
            <a:gdLst>
              <a:gd name="T0" fmla="*/ 3480 w 3480"/>
              <a:gd name="T1" fmla="*/ 1020 h 1020"/>
              <a:gd name="T2" fmla="*/ 2160 w 3480"/>
              <a:gd name="T3" fmla="*/ 120 h 1020"/>
              <a:gd name="T4" fmla="*/ 0 w 3480"/>
              <a:gd name="T5" fmla="*/ 300 h 1020"/>
            </a:gdLst>
            <a:ahLst/>
            <a:cxnLst>
              <a:cxn ang="0">
                <a:pos x="T0" y="T1"/>
              </a:cxn>
              <a:cxn ang="0">
                <a:pos x="T2" y="T3"/>
              </a:cxn>
              <a:cxn ang="0">
                <a:pos x="T4" y="T5"/>
              </a:cxn>
            </a:cxnLst>
            <a:rect l="0" t="0" r="r" b="b"/>
            <a:pathLst>
              <a:path w="3480" h="1020">
                <a:moveTo>
                  <a:pt x="3480" y="1020"/>
                </a:moveTo>
                <a:cubicBezTo>
                  <a:pt x="3110" y="630"/>
                  <a:pt x="2740" y="240"/>
                  <a:pt x="2160" y="120"/>
                </a:cubicBezTo>
                <a:cubicBezTo>
                  <a:pt x="1580" y="0"/>
                  <a:pt x="790" y="150"/>
                  <a:pt x="0" y="300"/>
                </a:cubicBezTo>
              </a:path>
            </a:pathLst>
          </a:custGeom>
          <a:noFill/>
          <a:ln w="9525">
            <a:solidFill>
              <a:srgbClr val="000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7309" name="Freeform 29"/>
          <p:cNvSpPr>
            <a:spLocks/>
          </p:cNvSpPr>
          <p:nvPr/>
        </p:nvSpPr>
        <p:spPr bwMode="auto">
          <a:xfrm>
            <a:off x="3454401" y="3971925"/>
            <a:ext cx="4823884" cy="1563688"/>
          </a:xfrm>
          <a:custGeom>
            <a:avLst/>
            <a:gdLst>
              <a:gd name="T0" fmla="*/ 3960 w 3960"/>
              <a:gd name="T1" fmla="*/ 0 h 1980"/>
              <a:gd name="T2" fmla="*/ 2760 w 3960"/>
              <a:gd name="T3" fmla="*/ 1440 h 1980"/>
              <a:gd name="T4" fmla="*/ 0 w 3960"/>
              <a:gd name="T5" fmla="*/ 1980 h 1980"/>
            </a:gdLst>
            <a:ahLst/>
            <a:cxnLst>
              <a:cxn ang="0">
                <a:pos x="T0" y="T1"/>
              </a:cxn>
              <a:cxn ang="0">
                <a:pos x="T2" y="T3"/>
              </a:cxn>
              <a:cxn ang="0">
                <a:pos x="T4" y="T5"/>
              </a:cxn>
            </a:cxnLst>
            <a:rect l="0" t="0" r="r" b="b"/>
            <a:pathLst>
              <a:path w="3960" h="1980">
                <a:moveTo>
                  <a:pt x="3960" y="0"/>
                </a:moveTo>
                <a:cubicBezTo>
                  <a:pt x="3690" y="555"/>
                  <a:pt x="3420" y="1110"/>
                  <a:pt x="2760" y="1440"/>
                </a:cubicBezTo>
                <a:cubicBezTo>
                  <a:pt x="2100" y="1770"/>
                  <a:pt x="460" y="1920"/>
                  <a:pt x="0" y="1980"/>
                </a:cubicBezTo>
              </a:path>
            </a:pathLst>
          </a:custGeom>
          <a:noFill/>
          <a:ln w="9525">
            <a:solidFill>
              <a:srgbClr val="00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7310" name="Rectangle 30"/>
          <p:cNvSpPr>
            <a:spLocks noChangeArrowheads="1"/>
          </p:cNvSpPr>
          <p:nvPr/>
        </p:nvSpPr>
        <p:spPr bwMode="auto">
          <a:xfrm>
            <a:off x="0" y="12028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GB"/>
          </a:p>
        </p:txBody>
      </p:sp>
      <p:sp>
        <p:nvSpPr>
          <p:cNvPr id="97311" name="Rectangle 31"/>
          <p:cNvSpPr>
            <a:spLocks noChangeArrowheads="1"/>
          </p:cNvSpPr>
          <p:nvPr/>
        </p:nvSpPr>
        <p:spPr bwMode="auto">
          <a:xfrm>
            <a:off x="0" y="12028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endParaRPr lang="en-US" altLang="en-US" sz="1800">
              <a:latin typeface="Arial" charset="0"/>
              <a:ea typeface="新細明體" pitchFamily="18" charset="-120"/>
            </a:endParaRPr>
          </a:p>
        </p:txBody>
      </p:sp>
      <p:sp>
        <p:nvSpPr>
          <p:cNvPr id="97312" name="Line 32"/>
          <p:cNvSpPr>
            <a:spLocks noChangeShapeType="1"/>
          </p:cNvSpPr>
          <p:nvPr/>
        </p:nvSpPr>
        <p:spPr bwMode="auto">
          <a:xfrm flipH="1" flipV="1">
            <a:off x="3454400" y="3124200"/>
            <a:ext cx="609600" cy="152400"/>
          </a:xfrm>
          <a:prstGeom prst="line">
            <a:avLst/>
          </a:prstGeom>
          <a:noFill/>
          <a:ln w="9525" cap="rnd">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335880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1CC75181-4879-4585-9FE4-E1295BAFB32E}" type="slidenum">
              <a:rPr lang="en-US"/>
              <a:pPr>
                <a:defRPr/>
              </a:pPr>
              <a:t>12</a:t>
            </a:fld>
            <a:endParaRPr lang="en-US"/>
          </a:p>
        </p:txBody>
      </p:sp>
      <p:sp>
        <p:nvSpPr>
          <p:cNvPr id="20484" name="Rectangle 2"/>
          <p:cNvSpPr>
            <a:spLocks noGrp="1" noChangeArrowheads="1"/>
          </p:cNvSpPr>
          <p:nvPr>
            <p:ph type="title"/>
          </p:nvPr>
        </p:nvSpPr>
        <p:spPr>
          <a:xfrm>
            <a:off x="914400" y="304800"/>
            <a:ext cx="10363200" cy="1143000"/>
          </a:xfrm>
        </p:spPr>
        <p:txBody>
          <a:bodyPr/>
          <a:lstStyle/>
          <a:p>
            <a:pPr eaLnBrk="1" hangingPunct="1"/>
            <a:r>
              <a:rPr lang="en-US" altLang="en-US" dirty="0">
                <a:solidFill>
                  <a:srgbClr val="0000FF"/>
                </a:solidFill>
              </a:rPr>
              <a:t>CPM Criteria </a:t>
            </a:r>
          </a:p>
        </p:txBody>
      </p:sp>
      <p:sp>
        <p:nvSpPr>
          <p:cNvPr id="20485" name="Rectangle 3"/>
          <p:cNvSpPr>
            <a:spLocks noGrp="1" noChangeArrowheads="1"/>
          </p:cNvSpPr>
          <p:nvPr>
            <p:ph type="body" idx="1"/>
          </p:nvPr>
        </p:nvSpPr>
        <p:spPr>
          <a:xfrm>
            <a:off x="491319" y="1371600"/>
            <a:ext cx="11382233" cy="4648200"/>
          </a:xfrm>
        </p:spPr>
        <p:txBody>
          <a:bodyPr>
            <a:noAutofit/>
          </a:bodyPr>
          <a:lstStyle/>
          <a:p>
            <a:r>
              <a:rPr lang="en-GB" dirty="0"/>
              <a:t>C2a The researchers plan to follow the cyclical process model and justify any deviation from it.</a:t>
            </a:r>
            <a:endParaRPr lang="en-HK" dirty="0"/>
          </a:p>
          <a:p>
            <a:r>
              <a:rPr lang="en-HK" dirty="0"/>
              <a:t>C2b The researchers will ensure that they have sufficient skills and confidence prior to engaging with the clients in the diagnostic stage.</a:t>
            </a:r>
          </a:p>
          <a:p>
            <a:r>
              <a:rPr lang="en-HK" dirty="0"/>
              <a:t>C2c The researchers will immerse themselves into the world of the client prior to and during the project.</a:t>
            </a:r>
          </a:p>
          <a:p>
            <a:r>
              <a:rPr lang="en-HK" dirty="0"/>
              <a:t>C2d The researchers will have rich conversations with the clients during the diagnostic stage in order to understand the problem context.</a:t>
            </a:r>
          </a:p>
          <a:p>
            <a:r>
              <a:rPr lang="en-GB" dirty="0"/>
              <a:t>C2e The researchers plan to conduct an independent diagnosis of the organisational situation.</a:t>
            </a:r>
            <a:endParaRPr lang="en-HK" dirty="0"/>
          </a:p>
        </p:txBody>
      </p:sp>
    </p:spTree>
    <p:extLst>
      <p:ext uri="{BB962C8B-B14F-4D97-AF65-F5344CB8AC3E}">
        <p14:creationId xmlns:p14="http://schemas.microsoft.com/office/powerpoint/2010/main" val="754336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D255C42E-BEE3-48B6-B1EB-2A574072614F}" type="slidenum">
              <a:rPr lang="en-US"/>
              <a:pPr>
                <a:defRPr/>
              </a:pPr>
              <a:t>13</a:t>
            </a:fld>
            <a:endParaRPr lang="en-US"/>
          </a:p>
        </p:txBody>
      </p:sp>
      <p:sp>
        <p:nvSpPr>
          <p:cNvPr id="98306" name="Rectangle 2"/>
          <p:cNvSpPr>
            <a:spLocks noGrp="1" noChangeArrowheads="1"/>
          </p:cNvSpPr>
          <p:nvPr>
            <p:ph type="title"/>
          </p:nvPr>
        </p:nvSpPr>
        <p:spPr/>
        <p:txBody>
          <a:bodyPr/>
          <a:lstStyle/>
          <a:p>
            <a:r>
              <a:rPr lang="en-US" altLang="en-US" dirty="0">
                <a:solidFill>
                  <a:srgbClr val="0000FF"/>
                </a:solidFill>
              </a:rPr>
              <a:t>CPM Criteria</a:t>
            </a:r>
          </a:p>
        </p:txBody>
      </p:sp>
      <p:sp>
        <p:nvSpPr>
          <p:cNvPr id="98307" name="Rectangle 3"/>
          <p:cNvSpPr>
            <a:spLocks noGrp="1" noChangeArrowheads="1"/>
          </p:cNvSpPr>
          <p:nvPr>
            <p:ph type="body" idx="1"/>
          </p:nvPr>
        </p:nvSpPr>
        <p:spPr/>
        <p:txBody>
          <a:bodyPr>
            <a:normAutofit fontScale="92500" lnSpcReduction="10000"/>
          </a:bodyPr>
          <a:lstStyle/>
          <a:p>
            <a:r>
              <a:rPr lang="en-GB" dirty="0"/>
              <a:t>C2f The researchers will ensure that they plan their actions explicitly based on the results of their independent diagnosis.</a:t>
            </a:r>
            <a:endParaRPr lang="en-HK" dirty="0"/>
          </a:p>
          <a:p>
            <a:r>
              <a:rPr lang="en-GB" dirty="0"/>
              <a:t>C2g The researchers will implement and evaluate the planned actions.</a:t>
            </a:r>
            <a:endParaRPr lang="en-HK" dirty="0"/>
          </a:p>
          <a:p>
            <a:r>
              <a:rPr lang="en-GB" dirty="0"/>
              <a:t>C2h The researchers will reflect on the outcomes of the intervention.</a:t>
            </a:r>
            <a:endParaRPr lang="en-HK" dirty="0"/>
          </a:p>
          <a:p>
            <a:r>
              <a:rPr lang="en-GB" dirty="0"/>
              <a:t>C2i Following this reflection, the researchers will make an explicit decision on whether or not to proceed through an additional process cycle.</a:t>
            </a:r>
            <a:endParaRPr lang="en-HK" dirty="0"/>
          </a:p>
          <a:p>
            <a:r>
              <a:rPr lang="en-GB" dirty="0"/>
              <a:t>C2j Both the exit of the researchers and the conclusion of the project will be due to either the project objectives being met or some other clearly articulated justification.</a:t>
            </a:r>
            <a:endParaRPr lang="en-HK" dirty="0"/>
          </a:p>
          <a:p>
            <a:r>
              <a:rPr lang="en-GB" dirty="0"/>
              <a:t>C2k The researchers will consciously adhere to the ethical principle of non-maleficence at all stages of the project.</a:t>
            </a:r>
            <a:endParaRPr lang="en-HK" dirty="0"/>
          </a:p>
          <a:p>
            <a:pPr marL="344488" indent="-344488">
              <a:lnSpc>
                <a:spcPct val="80000"/>
              </a:lnSpc>
              <a:buFontTx/>
              <a:buAutoNum type="alphaLcPeriod" startAt="8"/>
            </a:pPr>
            <a:endParaRPr lang="en-US" altLang="en-US" dirty="0"/>
          </a:p>
        </p:txBody>
      </p:sp>
    </p:spTree>
    <p:extLst>
      <p:ext uri="{BB962C8B-B14F-4D97-AF65-F5344CB8AC3E}">
        <p14:creationId xmlns:p14="http://schemas.microsoft.com/office/powerpoint/2010/main" val="532017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3993D72C-EE32-4789-A661-F60741DB37F9}" type="slidenum">
              <a:rPr lang="en-US"/>
              <a:pPr>
                <a:defRPr/>
              </a:pPr>
              <a:t>14</a:t>
            </a:fld>
            <a:endParaRPr lang="en-US"/>
          </a:p>
        </p:txBody>
      </p:sp>
      <p:sp>
        <p:nvSpPr>
          <p:cNvPr id="21508" name="Rectangle 2"/>
          <p:cNvSpPr>
            <a:spLocks noGrp="1" noChangeArrowheads="1"/>
          </p:cNvSpPr>
          <p:nvPr>
            <p:ph type="title"/>
          </p:nvPr>
        </p:nvSpPr>
        <p:spPr/>
        <p:txBody>
          <a:bodyPr/>
          <a:lstStyle/>
          <a:p>
            <a:pPr eaLnBrk="1" hangingPunct="1"/>
            <a:r>
              <a:rPr lang="en-US" altLang="en-US">
                <a:solidFill>
                  <a:srgbClr val="0000FF"/>
                </a:solidFill>
              </a:rPr>
              <a:t>3. Theory</a:t>
            </a:r>
          </a:p>
        </p:txBody>
      </p:sp>
      <p:sp>
        <p:nvSpPr>
          <p:cNvPr id="21509" name="Rectangle 3"/>
          <p:cNvSpPr>
            <a:spLocks noGrp="1" noChangeArrowheads="1"/>
          </p:cNvSpPr>
          <p:nvPr>
            <p:ph type="body" idx="1"/>
          </p:nvPr>
        </p:nvSpPr>
        <p:spPr>
          <a:xfrm>
            <a:off x="1049361" y="1624084"/>
            <a:ext cx="10566400" cy="4471916"/>
          </a:xfrm>
        </p:spPr>
        <p:txBody>
          <a:bodyPr>
            <a:normAutofit fontScale="92500"/>
          </a:bodyPr>
          <a:lstStyle/>
          <a:p>
            <a:pPr eaLnBrk="1" hangingPunct="1">
              <a:lnSpc>
                <a:spcPct val="90000"/>
              </a:lnSpc>
            </a:pPr>
            <a:r>
              <a:rPr lang="en-US" altLang="en-US" sz="2800" dirty="0"/>
              <a:t>“</a:t>
            </a:r>
            <a:r>
              <a:rPr lang="en-US" altLang="en-US" sz="3200" dirty="0"/>
              <a:t>Action Research without theory - is </a:t>
            </a:r>
            <a:r>
              <a:rPr lang="en-US" altLang="en-US" sz="3200" dirty="0">
                <a:solidFill>
                  <a:srgbClr val="FF0000"/>
                </a:solidFill>
              </a:rPr>
              <a:t>not</a:t>
            </a:r>
            <a:r>
              <a:rPr lang="en-US" altLang="en-US" sz="3200" dirty="0"/>
              <a:t> </a:t>
            </a:r>
            <a:r>
              <a:rPr lang="en-US" altLang="en-US" sz="3200" dirty="0">
                <a:solidFill>
                  <a:srgbClr val="FF0000"/>
                </a:solidFill>
              </a:rPr>
              <a:t>research</a:t>
            </a:r>
            <a:r>
              <a:rPr lang="en-US" altLang="en-US" sz="3200" dirty="0"/>
              <a:t>”</a:t>
            </a:r>
          </a:p>
          <a:p>
            <a:pPr lvl="1"/>
            <a:r>
              <a:rPr lang="en-US" altLang="en-US" sz="2800" dirty="0"/>
              <a:t>McKay &amp; Marshall (2001)	</a:t>
            </a:r>
          </a:p>
          <a:p>
            <a:pPr eaLnBrk="1" hangingPunct="1">
              <a:lnSpc>
                <a:spcPct val="90000"/>
              </a:lnSpc>
            </a:pPr>
            <a:r>
              <a:rPr lang="en-US" altLang="en-US" sz="3200" dirty="0"/>
              <a:t>“It is highly unlikely that the researcher can know definitely and in advance the exact theory that will be used or developed”</a:t>
            </a:r>
          </a:p>
          <a:p>
            <a:pPr lvl="1"/>
            <a:r>
              <a:rPr lang="en-US" altLang="en-US" sz="2800" dirty="0"/>
              <a:t>Cunningham (1993)</a:t>
            </a:r>
          </a:p>
          <a:p>
            <a:pPr eaLnBrk="1" hangingPunct="1">
              <a:lnSpc>
                <a:spcPct val="90000"/>
              </a:lnSpc>
            </a:pPr>
            <a:r>
              <a:rPr lang="en-US" altLang="en-US" sz="3200" dirty="0"/>
              <a:t>Premature application of theory may be counterproductive</a:t>
            </a:r>
          </a:p>
          <a:p>
            <a:pPr eaLnBrk="1" hangingPunct="1">
              <a:lnSpc>
                <a:spcPct val="90000"/>
              </a:lnSpc>
            </a:pPr>
            <a:r>
              <a:rPr lang="en-US" altLang="en-US" sz="3200" dirty="0"/>
              <a:t>So theory-free problem diagnosis may need to precede CAR, yet theory is important</a:t>
            </a:r>
          </a:p>
          <a:p>
            <a:pPr eaLnBrk="1" hangingPunct="1">
              <a:lnSpc>
                <a:spcPct val="90000"/>
              </a:lnSpc>
            </a:pPr>
            <a:r>
              <a:rPr lang="en-US" altLang="en-US" sz="3200" dirty="0"/>
              <a:t>Two types of theory: instrumental and focal</a:t>
            </a:r>
          </a:p>
        </p:txBody>
      </p:sp>
    </p:spTree>
    <p:extLst>
      <p:ext uri="{BB962C8B-B14F-4D97-AF65-F5344CB8AC3E}">
        <p14:creationId xmlns:p14="http://schemas.microsoft.com/office/powerpoint/2010/main" val="4254447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B91FC067-0E11-4697-B082-A76E6AF8CABA}" type="slidenum">
              <a:rPr lang="en-US"/>
              <a:pPr>
                <a:defRPr/>
              </a:pPr>
              <a:t>15</a:t>
            </a:fld>
            <a:endParaRPr lang="en-US"/>
          </a:p>
        </p:txBody>
      </p:sp>
      <p:sp>
        <p:nvSpPr>
          <p:cNvPr id="23556" name="Rectangle 2"/>
          <p:cNvSpPr>
            <a:spLocks noGrp="1" noChangeArrowheads="1"/>
          </p:cNvSpPr>
          <p:nvPr>
            <p:ph type="title"/>
          </p:nvPr>
        </p:nvSpPr>
        <p:spPr/>
        <p:txBody>
          <a:bodyPr/>
          <a:lstStyle/>
          <a:p>
            <a:pPr eaLnBrk="1" hangingPunct="1"/>
            <a:r>
              <a:rPr lang="en-GB" altLang="en-US">
                <a:solidFill>
                  <a:srgbClr val="0000FF"/>
                </a:solidFill>
              </a:rPr>
              <a:t>Theory</a:t>
            </a:r>
          </a:p>
        </p:txBody>
      </p:sp>
      <p:sp>
        <p:nvSpPr>
          <p:cNvPr id="23557" name="Rectangle 3"/>
          <p:cNvSpPr>
            <a:spLocks noGrp="1" noChangeArrowheads="1"/>
          </p:cNvSpPr>
          <p:nvPr>
            <p:ph type="body" idx="1"/>
          </p:nvPr>
        </p:nvSpPr>
        <p:spPr/>
        <p:txBody>
          <a:bodyPr>
            <a:normAutofit/>
          </a:bodyPr>
          <a:lstStyle/>
          <a:p>
            <a:pPr eaLnBrk="1" hangingPunct="1"/>
            <a:r>
              <a:rPr lang="en-GB" altLang="en-US" sz="3200" dirty="0"/>
              <a:t>Lewin (1945): “There is nothing so practical as a good theory”.</a:t>
            </a:r>
          </a:p>
          <a:p>
            <a:pPr eaLnBrk="1" hangingPunct="1"/>
            <a:r>
              <a:rPr lang="en-GB" altLang="en-US" sz="3200" dirty="0" err="1"/>
              <a:t>Ghoshal</a:t>
            </a:r>
            <a:r>
              <a:rPr lang="en-GB" altLang="en-US" sz="3200" dirty="0"/>
              <a:t> (2005): “Nothing is as dangerous as a bad theory”.</a:t>
            </a:r>
          </a:p>
          <a:p>
            <a:pPr eaLnBrk="1" hangingPunct="1"/>
            <a:r>
              <a:rPr lang="en-GB" altLang="en-US" sz="3200" dirty="0"/>
              <a:t>Both of these two statements apply equally to CAR</a:t>
            </a:r>
          </a:p>
          <a:p>
            <a:pPr lvl="1" eaLnBrk="1" hangingPunct="1"/>
            <a:r>
              <a:rPr lang="en-GB" altLang="en-US" sz="2800" dirty="0"/>
              <a:t>Selection of an appropriate theory must be handled with great care given the potential for consequences in the organisational setting.</a:t>
            </a:r>
          </a:p>
        </p:txBody>
      </p:sp>
    </p:spTree>
    <p:extLst>
      <p:ext uri="{BB962C8B-B14F-4D97-AF65-F5344CB8AC3E}">
        <p14:creationId xmlns:p14="http://schemas.microsoft.com/office/powerpoint/2010/main" val="4179682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AD0F541F-470A-491E-92E4-F70B0A16AAFC}" type="slidenum">
              <a:rPr lang="en-US"/>
              <a:pPr>
                <a:defRPr/>
              </a:pPr>
              <a:t>16</a:t>
            </a:fld>
            <a:endParaRPr lang="en-US"/>
          </a:p>
        </p:txBody>
      </p:sp>
      <p:sp>
        <p:nvSpPr>
          <p:cNvPr id="22532" name="Rectangle 2"/>
          <p:cNvSpPr>
            <a:spLocks noGrp="1" noChangeArrowheads="1"/>
          </p:cNvSpPr>
          <p:nvPr>
            <p:ph type="title"/>
          </p:nvPr>
        </p:nvSpPr>
        <p:spPr/>
        <p:txBody>
          <a:bodyPr/>
          <a:lstStyle/>
          <a:p>
            <a:pPr eaLnBrk="1" hangingPunct="1"/>
            <a:r>
              <a:rPr lang="en-US" altLang="en-US">
                <a:solidFill>
                  <a:srgbClr val="0000FF"/>
                </a:solidFill>
              </a:rPr>
              <a:t>Instrumental Theory</a:t>
            </a:r>
          </a:p>
        </p:txBody>
      </p:sp>
      <p:sp>
        <p:nvSpPr>
          <p:cNvPr id="22533" name="Rectangle 3"/>
          <p:cNvSpPr>
            <a:spLocks noGrp="1" noChangeArrowheads="1"/>
          </p:cNvSpPr>
          <p:nvPr>
            <p:ph type="body" idx="1"/>
          </p:nvPr>
        </p:nvSpPr>
        <p:spPr/>
        <p:txBody>
          <a:bodyPr>
            <a:noAutofit/>
          </a:bodyPr>
          <a:lstStyle/>
          <a:p>
            <a:pPr eaLnBrk="1" hangingPunct="1">
              <a:lnSpc>
                <a:spcPct val="80000"/>
              </a:lnSpc>
            </a:pPr>
            <a:r>
              <a:rPr lang="en-US" altLang="en-US" dirty="0"/>
              <a:t>Particularly valuable for diagnosis and planning</a:t>
            </a:r>
          </a:p>
          <a:p>
            <a:pPr eaLnBrk="1" hangingPunct="1">
              <a:lnSpc>
                <a:spcPct val="80000"/>
              </a:lnSpc>
            </a:pPr>
            <a:r>
              <a:rPr lang="en-US" altLang="en-US" dirty="0"/>
              <a:t>Play a mediating role between client and researcher</a:t>
            </a:r>
          </a:p>
          <a:p>
            <a:pPr eaLnBrk="1" hangingPunct="1">
              <a:lnSpc>
                <a:spcPct val="80000"/>
              </a:lnSpc>
            </a:pPr>
            <a:r>
              <a:rPr lang="en-GB" altLang="en-US" dirty="0"/>
              <a:t>Used to explain and analyse organizational activities/phenomena related to the project/problem</a:t>
            </a:r>
          </a:p>
          <a:p>
            <a:pPr eaLnBrk="1" hangingPunct="1">
              <a:lnSpc>
                <a:spcPct val="80000"/>
              </a:lnSpc>
            </a:pPr>
            <a:r>
              <a:rPr lang="en-GB" altLang="en-US" dirty="0"/>
              <a:t>Includes any tools, models or processes that theorise how work is done or how outcomes are achieved</a:t>
            </a:r>
            <a:r>
              <a:rPr lang="en-US" altLang="en-US" dirty="0"/>
              <a:t> </a:t>
            </a:r>
          </a:p>
          <a:p>
            <a:pPr eaLnBrk="1" hangingPunct="1">
              <a:lnSpc>
                <a:spcPct val="80000"/>
              </a:lnSpc>
            </a:pPr>
            <a:r>
              <a:rPr lang="en-GB" altLang="en-US" dirty="0"/>
              <a:t>Our use of the term ‘instrumental theory’ follows </a:t>
            </a:r>
            <a:r>
              <a:rPr lang="en-GB" altLang="en-US" dirty="0" err="1"/>
              <a:t>Hambrick’s</a:t>
            </a:r>
            <a:r>
              <a:rPr lang="en-GB" altLang="en-US" dirty="0"/>
              <a:t> (2007) comment that instrumental theories help us to “organize our thoughts, generate coherent explanations … [and so] achieve understanding”. Such theories will be practical (Lewin 1945) and closely match reality (cf. </a:t>
            </a:r>
            <a:r>
              <a:rPr lang="en-GB" altLang="en-US" dirty="0" err="1"/>
              <a:t>Weick</a:t>
            </a:r>
            <a:r>
              <a:rPr lang="en-GB" altLang="en-US" dirty="0"/>
              <a:t> 1995).</a:t>
            </a:r>
            <a:r>
              <a:rPr lang="en-US" altLang="en-US" dirty="0"/>
              <a:t> </a:t>
            </a:r>
          </a:p>
        </p:txBody>
      </p:sp>
    </p:spTree>
    <p:extLst>
      <p:ext uri="{BB962C8B-B14F-4D97-AF65-F5344CB8AC3E}">
        <p14:creationId xmlns:p14="http://schemas.microsoft.com/office/powerpoint/2010/main" val="68100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2CA165F2-D3FE-4339-9226-41902787571A}" type="slidenum">
              <a:rPr lang="en-US"/>
              <a:pPr>
                <a:defRPr/>
              </a:pPr>
              <a:t>17</a:t>
            </a:fld>
            <a:endParaRPr lang="en-US"/>
          </a:p>
        </p:txBody>
      </p:sp>
      <p:sp>
        <p:nvSpPr>
          <p:cNvPr id="99330" name="Rectangle 2"/>
          <p:cNvSpPr>
            <a:spLocks noGrp="1" noChangeArrowheads="1"/>
          </p:cNvSpPr>
          <p:nvPr>
            <p:ph type="title"/>
          </p:nvPr>
        </p:nvSpPr>
        <p:spPr/>
        <p:txBody>
          <a:bodyPr/>
          <a:lstStyle/>
          <a:p>
            <a:r>
              <a:rPr lang="en-US" altLang="en-US" dirty="0">
                <a:solidFill>
                  <a:srgbClr val="0000FF"/>
                </a:solidFill>
              </a:rPr>
              <a:t>Focal Theory</a:t>
            </a:r>
          </a:p>
        </p:txBody>
      </p:sp>
      <p:sp>
        <p:nvSpPr>
          <p:cNvPr id="99331" name="Rectangle 3"/>
          <p:cNvSpPr>
            <a:spLocks noGrp="1" noChangeArrowheads="1"/>
          </p:cNvSpPr>
          <p:nvPr>
            <p:ph type="body" idx="1"/>
          </p:nvPr>
        </p:nvSpPr>
        <p:spPr/>
        <p:txBody>
          <a:bodyPr>
            <a:normAutofit/>
          </a:bodyPr>
          <a:lstStyle/>
          <a:p>
            <a:r>
              <a:rPr lang="en-GB" altLang="en-US" sz="3200" dirty="0"/>
              <a:t>Provides the intellectual basis for action-oriented change.</a:t>
            </a:r>
          </a:p>
          <a:p>
            <a:r>
              <a:rPr lang="en-HK" altLang="en-US" sz="3200" dirty="0"/>
              <a:t>May need to be modified as a result of its application in the problem context</a:t>
            </a:r>
            <a:endParaRPr lang="en-GB" altLang="en-US" sz="3200" dirty="0"/>
          </a:p>
          <a:p>
            <a:r>
              <a:rPr lang="en-US" altLang="en-US" sz="3200" dirty="0"/>
              <a:t>Is unlikely to remedy an organizational problem alone.</a:t>
            </a:r>
          </a:p>
          <a:p>
            <a:r>
              <a:rPr lang="en-US" altLang="en-US" sz="3200" dirty="0"/>
              <a:t>Its application must be premised on one or more instrumental theories</a:t>
            </a:r>
          </a:p>
          <a:p>
            <a:r>
              <a:rPr lang="en-US" altLang="en-US" sz="3200" dirty="0"/>
              <a:t>May need to be changed if it does not fit the project circumstances</a:t>
            </a:r>
          </a:p>
        </p:txBody>
      </p:sp>
    </p:spTree>
    <p:extLst>
      <p:ext uri="{BB962C8B-B14F-4D97-AF65-F5344CB8AC3E}">
        <p14:creationId xmlns:p14="http://schemas.microsoft.com/office/powerpoint/2010/main" val="719537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0E9FB062-2EE4-4D47-B9A5-F35A5371F927}" type="slidenum">
              <a:rPr lang="en-US"/>
              <a:pPr>
                <a:defRPr/>
              </a:pPr>
              <a:t>18</a:t>
            </a:fld>
            <a:endParaRPr lang="en-US"/>
          </a:p>
        </p:txBody>
      </p:sp>
      <p:sp>
        <p:nvSpPr>
          <p:cNvPr id="24580" name="Rectangle 2"/>
          <p:cNvSpPr>
            <a:spLocks noGrp="1" noChangeArrowheads="1"/>
          </p:cNvSpPr>
          <p:nvPr>
            <p:ph type="title"/>
          </p:nvPr>
        </p:nvSpPr>
        <p:spPr/>
        <p:txBody>
          <a:bodyPr/>
          <a:lstStyle/>
          <a:p>
            <a:pPr eaLnBrk="1" hangingPunct="1"/>
            <a:r>
              <a:rPr lang="en-US" altLang="en-US">
                <a:solidFill>
                  <a:srgbClr val="0000FF"/>
                </a:solidFill>
              </a:rPr>
              <a:t>Theory &amp; Consequences </a:t>
            </a:r>
          </a:p>
        </p:txBody>
      </p:sp>
      <p:sp>
        <p:nvSpPr>
          <p:cNvPr id="24581" name="Rectangle 3"/>
          <p:cNvSpPr>
            <a:spLocks noGrp="1" noChangeArrowheads="1"/>
          </p:cNvSpPr>
          <p:nvPr>
            <p:ph type="body" idx="1"/>
          </p:nvPr>
        </p:nvSpPr>
        <p:spPr/>
        <p:txBody>
          <a:bodyPr>
            <a:normAutofit/>
          </a:bodyPr>
          <a:lstStyle/>
          <a:p>
            <a:r>
              <a:rPr lang="en-US" altLang="en-US" sz="3200" dirty="0"/>
              <a:t>A theory must be selected because it fits the organizational circumstances, the IT, the people, the culture.</a:t>
            </a:r>
          </a:p>
          <a:p>
            <a:r>
              <a:rPr lang="en-US" altLang="en-US" sz="3200" dirty="0"/>
              <a:t>The client needs to understand the theory and its implications for change before approving it formally.</a:t>
            </a:r>
          </a:p>
          <a:p>
            <a:pPr eaLnBrk="1" hangingPunct="1">
              <a:lnSpc>
                <a:spcPct val="90000"/>
              </a:lnSpc>
            </a:pPr>
            <a:r>
              <a:rPr lang="en-US" altLang="en-US" sz="3200" dirty="0"/>
              <a:t>An inappropriate theory could push the organization to change in a direction inconsistent with its organizational culture, leading to internal conflicts, or worse.</a:t>
            </a:r>
          </a:p>
        </p:txBody>
      </p:sp>
    </p:spTree>
    <p:extLst>
      <p:ext uri="{BB962C8B-B14F-4D97-AF65-F5344CB8AC3E}">
        <p14:creationId xmlns:p14="http://schemas.microsoft.com/office/powerpoint/2010/main" val="1257107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4F582548-0A4A-431B-A9C4-38440C6D24D3}" type="slidenum">
              <a:rPr lang="en-US"/>
              <a:pPr>
                <a:defRPr/>
              </a:pPr>
              <a:t>19</a:t>
            </a:fld>
            <a:endParaRPr lang="en-US"/>
          </a:p>
        </p:txBody>
      </p:sp>
      <p:sp>
        <p:nvSpPr>
          <p:cNvPr id="25604" name="Rectangle 2"/>
          <p:cNvSpPr>
            <a:spLocks noGrp="1" noChangeArrowheads="1"/>
          </p:cNvSpPr>
          <p:nvPr>
            <p:ph type="title"/>
          </p:nvPr>
        </p:nvSpPr>
        <p:spPr>
          <a:xfrm>
            <a:off x="838200" y="365125"/>
            <a:ext cx="10515600" cy="1121877"/>
          </a:xfrm>
        </p:spPr>
        <p:txBody>
          <a:bodyPr/>
          <a:lstStyle/>
          <a:p>
            <a:pPr eaLnBrk="1" hangingPunct="1"/>
            <a:r>
              <a:rPr lang="en-US" altLang="en-US" dirty="0">
                <a:solidFill>
                  <a:srgbClr val="0000FF"/>
                </a:solidFill>
              </a:rPr>
              <a:t>Theory Criteria</a:t>
            </a:r>
          </a:p>
        </p:txBody>
      </p:sp>
      <p:sp>
        <p:nvSpPr>
          <p:cNvPr id="25605" name="Rectangle 3"/>
          <p:cNvSpPr>
            <a:spLocks noGrp="1" noChangeArrowheads="1"/>
          </p:cNvSpPr>
          <p:nvPr>
            <p:ph type="body" idx="1"/>
          </p:nvPr>
        </p:nvSpPr>
        <p:spPr>
          <a:xfrm>
            <a:off x="869302" y="1715602"/>
            <a:ext cx="11086322" cy="4777273"/>
          </a:xfrm>
        </p:spPr>
        <p:txBody>
          <a:bodyPr>
            <a:noAutofit/>
          </a:bodyPr>
          <a:lstStyle/>
          <a:p>
            <a:r>
              <a:rPr lang="en-GB" dirty="0"/>
              <a:t>C3a The project activities will be guided by a theory or set of theories.</a:t>
            </a:r>
            <a:endParaRPr lang="en-HK" dirty="0"/>
          </a:p>
          <a:p>
            <a:r>
              <a:rPr lang="en-GB" dirty="0"/>
              <a:t>C3b The domain of investigation is theoretically relevant to the scholarly interests of the research community.</a:t>
            </a:r>
            <a:endParaRPr lang="en-HK" dirty="0"/>
          </a:p>
          <a:p>
            <a:r>
              <a:rPr lang="en-GB" dirty="0"/>
              <a:t>C3c The researchers will select and apply one or more instrumental theories for the independent diagnosis as they seek to derive the causes of the observed problems. </a:t>
            </a:r>
            <a:endParaRPr lang="en-HK" dirty="0"/>
          </a:p>
          <a:p>
            <a:r>
              <a:rPr lang="en-HK" dirty="0"/>
              <a:t>C3d The researchers will consider developing conceptual models as a form of instrumental theory to help in the problem diagnosis.</a:t>
            </a:r>
          </a:p>
          <a:p>
            <a:r>
              <a:rPr lang="en-GB" dirty="0"/>
              <a:t>C3e The researchers will identify a focal theory during the problem diagnosis.</a:t>
            </a:r>
          </a:p>
          <a:p>
            <a:endParaRPr lang="en-HK" dirty="0"/>
          </a:p>
          <a:p>
            <a:pPr marL="344488" indent="-344488" eaLnBrk="1" hangingPunct="1">
              <a:lnSpc>
                <a:spcPct val="90000"/>
              </a:lnSpc>
              <a:buFontTx/>
              <a:buAutoNum type="alphaLcPeriod"/>
            </a:pPr>
            <a:endParaRPr lang="en-US" altLang="en-US" dirty="0"/>
          </a:p>
        </p:txBody>
      </p:sp>
    </p:spTree>
    <p:extLst>
      <p:ext uri="{BB962C8B-B14F-4D97-AF65-F5344CB8AC3E}">
        <p14:creationId xmlns:p14="http://schemas.microsoft.com/office/powerpoint/2010/main" val="846527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8342-0F4E-4A27-8455-4427A81CA62E}"/>
              </a:ext>
            </a:extLst>
          </p:cNvPr>
          <p:cNvSpPr>
            <a:spLocks noGrp="1"/>
          </p:cNvSpPr>
          <p:nvPr>
            <p:ph type="title"/>
          </p:nvPr>
        </p:nvSpPr>
        <p:spPr/>
        <p:txBody>
          <a:bodyPr/>
          <a:lstStyle/>
          <a:p>
            <a:r>
              <a:rPr lang="en-US" altLang="en-US" dirty="0">
                <a:solidFill>
                  <a:srgbClr val="0000FF"/>
                </a:solidFill>
              </a:rPr>
              <a:t>Theory Criteria</a:t>
            </a:r>
            <a:endParaRPr lang="en-HK" dirty="0"/>
          </a:p>
        </p:txBody>
      </p:sp>
      <p:sp>
        <p:nvSpPr>
          <p:cNvPr id="3" name="Content Placeholder 2">
            <a:extLst>
              <a:ext uri="{FF2B5EF4-FFF2-40B4-BE49-F238E27FC236}">
                <a16:creationId xmlns:a16="http://schemas.microsoft.com/office/drawing/2014/main" id="{E7802A9D-D2A7-4469-B801-5CBC2D8F7FA2}"/>
              </a:ext>
            </a:extLst>
          </p:cNvPr>
          <p:cNvSpPr>
            <a:spLocks noGrp="1"/>
          </p:cNvSpPr>
          <p:nvPr>
            <p:ph idx="1"/>
          </p:nvPr>
        </p:nvSpPr>
        <p:spPr/>
        <p:txBody>
          <a:bodyPr>
            <a:normAutofit fontScale="92500" lnSpcReduction="10000"/>
          </a:bodyPr>
          <a:lstStyle/>
          <a:p>
            <a:r>
              <a:rPr lang="en-GB" dirty="0"/>
              <a:t>C3f The researchers and clients will agree on the appropriateness of the instrumental and focal theories for the organisational context and practices.</a:t>
            </a:r>
          </a:p>
          <a:p>
            <a:r>
              <a:rPr lang="en-HK" dirty="0"/>
              <a:t>C3g The researchers will consider how combining data from different sources could strengthen both their action-based intervention and their subsequent contribution to knowledge.</a:t>
            </a:r>
          </a:p>
          <a:p>
            <a:r>
              <a:rPr lang="en-GB" dirty="0"/>
              <a:t>C3h The planned intervention will be premised on the focal theory and will address the problems diagnosed.</a:t>
            </a:r>
            <a:endParaRPr lang="en-HK" dirty="0"/>
          </a:p>
          <a:p>
            <a:r>
              <a:rPr lang="en-HK" dirty="0"/>
              <a:t>C3i The researchers will consider if relationships between the variables from the problem diagnosis and the planned changes could be tested statistically so as to triangulate their findings more rigorously.</a:t>
            </a:r>
          </a:p>
          <a:p>
            <a:endParaRPr lang="en-HK" dirty="0"/>
          </a:p>
          <a:p>
            <a:endParaRPr lang="en-HK" dirty="0"/>
          </a:p>
        </p:txBody>
      </p:sp>
    </p:spTree>
    <p:extLst>
      <p:ext uri="{BB962C8B-B14F-4D97-AF65-F5344CB8AC3E}">
        <p14:creationId xmlns:p14="http://schemas.microsoft.com/office/powerpoint/2010/main" val="94505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0FD527D8-C7E9-470A-A550-A9B80599B481}" type="slidenum">
              <a:rPr lang="en-US"/>
              <a:pPr>
                <a:defRPr/>
              </a:pPr>
              <a:t>21</a:t>
            </a:fld>
            <a:endParaRPr lang="en-US"/>
          </a:p>
        </p:txBody>
      </p:sp>
      <p:sp>
        <p:nvSpPr>
          <p:cNvPr id="100354" name="Rectangle 2"/>
          <p:cNvSpPr>
            <a:spLocks noGrp="1" noChangeArrowheads="1"/>
          </p:cNvSpPr>
          <p:nvPr>
            <p:ph type="title"/>
          </p:nvPr>
        </p:nvSpPr>
        <p:spPr>
          <a:xfrm>
            <a:off x="838200" y="365125"/>
            <a:ext cx="10515600" cy="917765"/>
          </a:xfrm>
        </p:spPr>
        <p:txBody>
          <a:bodyPr/>
          <a:lstStyle/>
          <a:p>
            <a:r>
              <a:rPr lang="en-US" altLang="en-US" dirty="0">
                <a:solidFill>
                  <a:srgbClr val="0000FF"/>
                </a:solidFill>
              </a:rPr>
              <a:t>Theory Criteria</a:t>
            </a:r>
          </a:p>
        </p:txBody>
      </p:sp>
      <p:sp>
        <p:nvSpPr>
          <p:cNvPr id="100355" name="Rectangle 3"/>
          <p:cNvSpPr>
            <a:spLocks noGrp="1" noChangeArrowheads="1"/>
          </p:cNvSpPr>
          <p:nvPr>
            <p:ph type="body" idx="1"/>
          </p:nvPr>
        </p:nvSpPr>
        <p:spPr>
          <a:xfrm>
            <a:off x="518615" y="1501254"/>
            <a:ext cx="10835185" cy="5095489"/>
          </a:xfrm>
        </p:spPr>
        <p:txBody>
          <a:bodyPr>
            <a:noAutofit/>
          </a:bodyPr>
          <a:lstStyle/>
          <a:p>
            <a:r>
              <a:rPr lang="en-GB" dirty="0"/>
              <a:t>C3j The focal theory will be used to evaluate the outcomes of the intervention.</a:t>
            </a:r>
            <a:endParaRPr lang="en-HK" dirty="0"/>
          </a:p>
          <a:p>
            <a:r>
              <a:rPr lang="en-GB" dirty="0"/>
              <a:t>C3k The researchers will evaluate and reflect upon theoretical explanations for the current organisational problem situation.</a:t>
            </a:r>
            <a:endParaRPr lang="en-HK" dirty="0"/>
          </a:p>
          <a:p>
            <a:r>
              <a:rPr lang="en-GB" dirty="0"/>
              <a:t>C3l The researchers will reflect on the focal theory used and its ability to predict the change outcomes.</a:t>
            </a:r>
            <a:endParaRPr lang="en-HK" dirty="0"/>
          </a:p>
          <a:p>
            <a:r>
              <a:rPr lang="en-GB" dirty="0"/>
              <a:t>C3m The researchers will consider how theory can be inductively developed from the IAR project.</a:t>
            </a:r>
            <a:endParaRPr lang="en-HK" dirty="0"/>
          </a:p>
          <a:p>
            <a:pPr marL="344488" indent="-344488">
              <a:lnSpc>
                <a:spcPct val="80000"/>
              </a:lnSpc>
              <a:buFontTx/>
              <a:buAutoNum type="alphaLcPeriod" startAt="6"/>
            </a:pPr>
            <a:endParaRPr lang="en-US" altLang="en-US" dirty="0"/>
          </a:p>
        </p:txBody>
      </p:sp>
    </p:spTree>
    <p:extLst>
      <p:ext uri="{BB962C8B-B14F-4D97-AF65-F5344CB8AC3E}">
        <p14:creationId xmlns:p14="http://schemas.microsoft.com/office/powerpoint/2010/main" val="2376985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911D3FF7-3EB1-4413-B217-531C0B579F7C}" type="slidenum">
              <a:rPr lang="en-US"/>
              <a:pPr>
                <a:defRPr/>
              </a:pPr>
              <a:t>22</a:t>
            </a:fld>
            <a:endParaRPr lang="en-US"/>
          </a:p>
        </p:txBody>
      </p:sp>
      <p:sp>
        <p:nvSpPr>
          <p:cNvPr id="26628" name="Rectangle 2"/>
          <p:cNvSpPr>
            <a:spLocks noGrp="1" noChangeArrowheads="1"/>
          </p:cNvSpPr>
          <p:nvPr>
            <p:ph type="title"/>
          </p:nvPr>
        </p:nvSpPr>
        <p:spPr/>
        <p:txBody>
          <a:bodyPr/>
          <a:lstStyle/>
          <a:p>
            <a:pPr eaLnBrk="1" hangingPunct="1"/>
            <a:r>
              <a:rPr lang="en-US" altLang="en-US">
                <a:solidFill>
                  <a:srgbClr val="0000FF"/>
                </a:solidFill>
              </a:rPr>
              <a:t>4. Change through Action</a:t>
            </a:r>
          </a:p>
        </p:txBody>
      </p:sp>
      <p:sp>
        <p:nvSpPr>
          <p:cNvPr id="26629" name="Rectangle 3"/>
          <p:cNvSpPr>
            <a:spLocks noGrp="1" noChangeArrowheads="1"/>
          </p:cNvSpPr>
          <p:nvPr>
            <p:ph type="body" idx="1"/>
          </p:nvPr>
        </p:nvSpPr>
        <p:spPr/>
        <p:txBody>
          <a:bodyPr>
            <a:normAutofit/>
          </a:bodyPr>
          <a:lstStyle/>
          <a:p>
            <a:pPr eaLnBrk="1" hangingPunct="1">
              <a:lnSpc>
                <a:spcPct val="90000"/>
              </a:lnSpc>
            </a:pPr>
            <a:r>
              <a:rPr lang="en-US" altLang="en-US" sz="3200" dirty="0"/>
              <a:t>Action and change are indivisible</a:t>
            </a:r>
          </a:p>
          <a:p>
            <a:pPr eaLnBrk="1" hangingPunct="1">
              <a:lnSpc>
                <a:spcPct val="90000"/>
              </a:lnSpc>
            </a:pPr>
            <a:r>
              <a:rPr lang="en-US" altLang="en-US" sz="3200" dirty="0"/>
              <a:t>If there is no change…</a:t>
            </a:r>
          </a:p>
          <a:p>
            <a:pPr lvl="1" eaLnBrk="1" hangingPunct="1">
              <a:lnSpc>
                <a:spcPct val="90000"/>
              </a:lnSpc>
            </a:pPr>
            <a:r>
              <a:rPr lang="en-US" altLang="en-US" sz="2800" dirty="0"/>
              <a:t>No problem, intervention failed, or obstacles prevent successful intervention</a:t>
            </a:r>
          </a:p>
          <a:p>
            <a:pPr eaLnBrk="1" hangingPunct="1">
              <a:lnSpc>
                <a:spcPct val="90000"/>
              </a:lnSpc>
            </a:pPr>
            <a:r>
              <a:rPr lang="en-US" altLang="en-US" sz="3200" dirty="0"/>
              <a:t>Both researcher and client must be motivated to design and implement change</a:t>
            </a:r>
          </a:p>
          <a:p>
            <a:pPr eaLnBrk="1" hangingPunct="1">
              <a:lnSpc>
                <a:spcPct val="90000"/>
              </a:lnSpc>
            </a:pPr>
            <a:r>
              <a:rPr lang="en-US" altLang="en-US" sz="3200" dirty="0"/>
              <a:t>The change needs to be contextually and culturally appropriate (cf. theory)</a:t>
            </a:r>
          </a:p>
        </p:txBody>
      </p:sp>
    </p:spTree>
    <p:extLst>
      <p:ext uri="{BB962C8B-B14F-4D97-AF65-F5344CB8AC3E}">
        <p14:creationId xmlns:p14="http://schemas.microsoft.com/office/powerpoint/2010/main" val="2106349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F6BD528C-D557-467C-BB42-56962684EAF8}" type="slidenum">
              <a:rPr lang="en-US"/>
              <a:pPr>
                <a:defRPr/>
              </a:pPr>
              <a:t>23</a:t>
            </a:fld>
            <a:endParaRPr lang="en-US"/>
          </a:p>
        </p:txBody>
      </p:sp>
      <p:sp>
        <p:nvSpPr>
          <p:cNvPr id="27652" name="Rectangle 2"/>
          <p:cNvSpPr>
            <a:spLocks noGrp="1" noChangeArrowheads="1"/>
          </p:cNvSpPr>
          <p:nvPr>
            <p:ph type="title"/>
          </p:nvPr>
        </p:nvSpPr>
        <p:spPr>
          <a:xfrm>
            <a:off x="914400" y="457200"/>
            <a:ext cx="10363200" cy="762000"/>
          </a:xfrm>
        </p:spPr>
        <p:txBody>
          <a:bodyPr>
            <a:normAutofit/>
          </a:bodyPr>
          <a:lstStyle/>
          <a:p>
            <a:pPr eaLnBrk="1" hangingPunct="1"/>
            <a:r>
              <a:rPr lang="en-US" altLang="en-US" dirty="0">
                <a:solidFill>
                  <a:srgbClr val="0000FF"/>
                </a:solidFill>
              </a:rPr>
              <a:t>Change through Action Criteria</a:t>
            </a:r>
          </a:p>
        </p:txBody>
      </p:sp>
      <p:sp>
        <p:nvSpPr>
          <p:cNvPr id="27653" name="Rectangle 3"/>
          <p:cNvSpPr>
            <a:spLocks noGrp="1" noChangeArrowheads="1"/>
          </p:cNvSpPr>
          <p:nvPr>
            <p:ph type="body" idx="1"/>
          </p:nvPr>
        </p:nvSpPr>
        <p:spPr>
          <a:xfrm>
            <a:off x="491319" y="1524000"/>
            <a:ext cx="11204812" cy="4495800"/>
          </a:xfrm>
        </p:spPr>
        <p:txBody>
          <a:bodyPr>
            <a:noAutofit/>
          </a:bodyPr>
          <a:lstStyle/>
          <a:p>
            <a:r>
              <a:rPr lang="en-GB" dirty="0"/>
              <a:t>C4a Both the researcher and client are motivated to improve the situation.</a:t>
            </a:r>
            <a:endParaRPr lang="en-HK" dirty="0"/>
          </a:p>
          <a:p>
            <a:r>
              <a:rPr lang="en-GB" dirty="0"/>
              <a:t>C4b The problem and its cause(s) will be specified as a result of the diagnosis.</a:t>
            </a:r>
            <a:endParaRPr lang="en-HK" dirty="0"/>
          </a:p>
          <a:p>
            <a:r>
              <a:rPr lang="en-GB" dirty="0"/>
              <a:t>C4c The planned actions will be designed to address the diagnosed cause(s).</a:t>
            </a:r>
            <a:endParaRPr lang="en-HK" dirty="0"/>
          </a:p>
          <a:p>
            <a:r>
              <a:rPr lang="en-HK" dirty="0"/>
              <a:t>C4d The researchers will consider how IT </a:t>
            </a:r>
            <a:r>
              <a:rPr lang="en-HK" dirty="0" err="1"/>
              <a:t>artifacts</a:t>
            </a:r>
            <a:r>
              <a:rPr lang="en-HK" dirty="0"/>
              <a:t> could accompany the planned actions.</a:t>
            </a:r>
          </a:p>
          <a:p>
            <a:r>
              <a:rPr lang="en-GB" dirty="0"/>
              <a:t>C4e The client will approve the planned actions before they are implemented.</a:t>
            </a:r>
            <a:endParaRPr lang="en-HK" dirty="0"/>
          </a:p>
          <a:p>
            <a:pPr marL="344488" indent="-344488" eaLnBrk="1" hangingPunct="1">
              <a:lnSpc>
                <a:spcPct val="90000"/>
              </a:lnSpc>
              <a:buFontTx/>
              <a:buAutoNum type="alphaLcPeriod"/>
            </a:pPr>
            <a:endParaRPr lang="en-US" altLang="en-US" dirty="0"/>
          </a:p>
        </p:txBody>
      </p:sp>
    </p:spTree>
    <p:extLst>
      <p:ext uri="{BB962C8B-B14F-4D97-AF65-F5344CB8AC3E}">
        <p14:creationId xmlns:p14="http://schemas.microsoft.com/office/powerpoint/2010/main" val="4204686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CE99-B7DB-4EC9-B8C1-0F04D03095FD}"/>
              </a:ext>
            </a:extLst>
          </p:cNvPr>
          <p:cNvSpPr>
            <a:spLocks noGrp="1"/>
          </p:cNvSpPr>
          <p:nvPr>
            <p:ph type="title"/>
          </p:nvPr>
        </p:nvSpPr>
        <p:spPr/>
        <p:txBody>
          <a:bodyPr/>
          <a:lstStyle/>
          <a:p>
            <a:r>
              <a:rPr lang="en-US" altLang="en-US" dirty="0">
                <a:solidFill>
                  <a:srgbClr val="0000FF"/>
                </a:solidFill>
              </a:rPr>
              <a:t>Change through Action Criteria</a:t>
            </a:r>
            <a:endParaRPr lang="en-HK" dirty="0"/>
          </a:p>
        </p:txBody>
      </p:sp>
      <p:sp>
        <p:nvSpPr>
          <p:cNvPr id="3" name="Content Placeholder 2">
            <a:extLst>
              <a:ext uri="{FF2B5EF4-FFF2-40B4-BE49-F238E27FC236}">
                <a16:creationId xmlns:a16="http://schemas.microsoft.com/office/drawing/2014/main" id="{05B8A7A6-717B-4EC2-8C56-338250882EC2}"/>
              </a:ext>
            </a:extLst>
          </p:cNvPr>
          <p:cNvSpPr>
            <a:spLocks noGrp="1"/>
          </p:cNvSpPr>
          <p:nvPr>
            <p:ph idx="1"/>
          </p:nvPr>
        </p:nvSpPr>
        <p:spPr/>
        <p:txBody>
          <a:bodyPr/>
          <a:lstStyle/>
          <a:p>
            <a:r>
              <a:rPr lang="en-GB" dirty="0"/>
              <a:t>C4f The organisational situation will be assessed comprehensively both before </a:t>
            </a:r>
            <a:r>
              <a:rPr lang="en-GB" i="1" dirty="0"/>
              <a:t>and</a:t>
            </a:r>
            <a:r>
              <a:rPr lang="en-GB" dirty="0"/>
              <a:t> after the intervention.</a:t>
            </a:r>
            <a:endParaRPr lang="en-HK" dirty="0"/>
          </a:p>
          <a:p>
            <a:r>
              <a:rPr lang="en-HK" dirty="0"/>
              <a:t>C4g The researchers will conform with their professional responsibility to ensure that their planned actions are sustainable in the organisational context.</a:t>
            </a:r>
          </a:p>
          <a:p>
            <a:r>
              <a:rPr lang="en-GB" dirty="0"/>
              <a:t>C4h The timing and nature of the actions taken will be clearly and comprehensively documented.</a:t>
            </a:r>
            <a:endParaRPr lang="en-HK" dirty="0"/>
          </a:p>
          <a:p>
            <a:r>
              <a:rPr lang="en-HK" dirty="0"/>
              <a:t>C4i The researchers will follow up with the client at a suitable time after project completion to assess continued progress.</a:t>
            </a:r>
          </a:p>
          <a:p>
            <a:endParaRPr lang="en-HK" dirty="0"/>
          </a:p>
        </p:txBody>
      </p:sp>
    </p:spTree>
    <p:extLst>
      <p:ext uri="{BB962C8B-B14F-4D97-AF65-F5344CB8AC3E}">
        <p14:creationId xmlns:p14="http://schemas.microsoft.com/office/powerpoint/2010/main" val="843669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C129AFF3-61A2-4640-9D4D-40989A754210}" type="slidenum">
              <a:rPr lang="en-US"/>
              <a:pPr>
                <a:defRPr/>
              </a:pPr>
              <a:t>25</a:t>
            </a:fld>
            <a:endParaRPr lang="en-US"/>
          </a:p>
        </p:txBody>
      </p:sp>
      <p:sp>
        <p:nvSpPr>
          <p:cNvPr id="28676" name="Rectangle 2"/>
          <p:cNvSpPr>
            <a:spLocks noGrp="1" noChangeArrowheads="1"/>
          </p:cNvSpPr>
          <p:nvPr>
            <p:ph type="title"/>
          </p:nvPr>
        </p:nvSpPr>
        <p:spPr/>
        <p:txBody>
          <a:bodyPr/>
          <a:lstStyle/>
          <a:p>
            <a:pPr eaLnBrk="1" hangingPunct="1"/>
            <a:r>
              <a:rPr lang="en-US" altLang="en-US" dirty="0">
                <a:solidFill>
                  <a:srgbClr val="0000FF"/>
                </a:solidFill>
              </a:rPr>
              <a:t>5. Learning through Reflection</a:t>
            </a:r>
          </a:p>
        </p:txBody>
      </p:sp>
      <p:sp>
        <p:nvSpPr>
          <p:cNvPr id="28677" name="Rectangle 3"/>
          <p:cNvSpPr>
            <a:spLocks noGrp="1" noChangeArrowheads="1"/>
          </p:cNvSpPr>
          <p:nvPr>
            <p:ph type="body" idx="1"/>
          </p:nvPr>
        </p:nvSpPr>
        <p:spPr/>
        <p:txBody>
          <a:bodyPr>
            <a:normAutofit/>
          </a:bodyPr>
          <a:lstStyle/>
          <a:p>
            <a:pPr eaLnBrk="1" hangingPunct="1"/>
            <a:r>
              <a:rPr lang="en-US" altLang="en-US" sz="3200" dirty="0"/>
              <a:t>Both masters need to learn from the researcher’s reflections</a:t>
            </a:r>
          </a:p>
          <a:p>
            <a:pPr lvl="1" eaLnBrk="1" hangingPunct="1"/>
            <a:r>
              <a:rPr lang="en-US" altLang="en-US" sz="2800" dirty="0"/>
              <a:t>Practical solutions for the client</a:t>
            </a:r>
          </a:p>
          <a:p>
            <a:pPr lvl="1" eaLnBrk="1" hangingPunct="1"/>
            <a:r>
              <a:rPr lang="en-US" altLang="en-US" sz="2800" dirty="0"/>
              <a:t>Knowledge for the broader scholarly community</a:t>
            </a:r>
          </a:p>
          <a:p>
            <a:pPr lvl="1" eaLnBrk="1" hangingPunct="1"/>
            <a:r>
              <a:rPr lang="en-US" altLang="en-US" sz="2800" dirty="0" err="1"/>
              <a:t>Speceific</a:t>
            </a:r>
            <a:r>
              <a:rPr lang="en-US" altLang="en-US" sz="2800" dirty="0"/>
              <a:t> knowledge for the Action Research community</a:t>
            </a:r>
          </a:p>
        </p:txBody>
      </p:sp>
    </p:spTree>
    <p:extLst>
      <p:ext uri="{BB962C8B-B14F-4D97-AF65-F5344CB8AC3E}">
        <p14:creationId xmlns:p14="http://schemas.microsoft.com/office/powerpoint/2010/main" val="2302518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8FB76405-9B72-4AB9-B012-82FB6C2092CF}" type="slidenum">
              <a:rPr lang="en-US"/>
              <a:pPr>
                <a:defRPr/>
              </a:pPr>
              <a:t>26</a:t>
            </a:fld>
            <a:endParaRPr lang="en-US"/>
          </a:p>
        </p:txBody>
      </p:sp>
      <p:sp>
        <p:nvSpPr>
          <p:cNvPr id="29700" name="Rectangle 2"/>
          <p:cNvSpPr>
            <a:spLocks noGrp="1" noChangeArrowheads="1"/>
          </p:cNvSpPr>
          <p:nvPr>
            <p:ph type="title"/>
          </p:nvPr>
        </p:nvSpPr>
        <p:spPr>
          <a:xfrm>
            <a:off x="812800" y="304800"/>
            <a:ext cx="10363200" cy="636896"/>
          </a:xfrm>
        </p:spPr>
        <p:txBody>
          <a:bodyPr>
            <a:noAutofit/>
          </a:bodyPr>
          <a:lstStyle/>
          <a:p>
            <a:pPr eaLnBrk="1" hangingPunct="1"/>
            <a:r>
              <a:rPr lang="en-US" altLang="en-US" dirty="0">
                <a:solidFill>
                  <a:srgbClr val="0000FF"/>
                </a:solidFill>
              </a:rPr>
              <a:t>Learning through Reflection Criteria</a:t>
            </a:r>
          </a:p>
        </p:txBody>
      </p:sp>
      <p:sp>
        <p:nvSpPr>
          <p:cNvPr id="29701" name="Rectangle 3"/>
          <p:cNvSpPr>
            <a:spLocks noGrp="1" noChangeArrowheads="1"/>
          </p:cNvSpPr>
          <p:nvPr>
            <p:ph type="body" idx="1"/>
          </p:nvPr>
        </p:nvSpPr>
        <p:spPr>
          <a:xfrm>
            <a:off x="545910" y="1187355"/>
            <a:ext cx="11341290" cy="5534120"/>
          </a:xfrm>
        </p:spPr>
        <p:txBody>
          <a:bodyPr>
            <a:noAutofit/>
          </a:bodyPr>
          <a:lstStyle/>
          <a:p>
            <a:r>
              <a:rPr lang="en-GB" dirty="0"/>
              <a:t>C5a The researcher will provide progress reports to the client and organisational members.</a:t>
            </a:r>
            <a:endParaRPr lang="en-HK" dirty="0"/>
          </a:p>
          <a:p>
            <a:r>
              <a:rPr lang="en-GB" dirty="0"/>
              <a:t>C5b Both the researcher and the client will reflect upon the outcomes of the project.</a:t>
            </a:r>
            <a:endParaRPr lang="en-HK" dirty="0"/>
          </a:p>
          <a:p>
            <a:r>
              <a:rPr lang="en-GB" dirty="0"/>
              <a:t>C5c The researchers will report their activities and outcomes to the client clearly and comprehensively?</a:t>
            </a:r>
            <a:endParaRPr lang="en-HK" dirty="0"/>
          </a:p>
          <a:p>
            <a:r>
              <a:rPr lang="en-GB" dirty="0"/>
              <a:t>C5d The researchers will consider the project results in terms of implications for further action in this situation.</a:t>
            </a:r>
            <a:endParaRPr lang="en-HK" dirty="0"/>
          </a:p>
          <a:p>
            <a:r>
              <a:rPr lang="en-GB" dirty="0"/>
              <a:t>C5e The researchers will consider the project results in terms of implications for action to be taken in related research domains.</a:t>
            </a:r>
            <a:endParaRPr lang="en-HK" dirty="0"/>
          </a:p>
          <a:p>
            <a:pPr marL="344488" indent="-344488" eaLnBrk="1" hangingPunct="1">
              <a:lnSpc>
                <a:spcPct val="80000"/>
              </a:lnSpc>
              <a:buFontTx/>
              <a:buAutoNum type="alphaLcPeriod"/>
            </a:pPr>
            <a:endParaRPr lang="en-US" altLang="en-US" dirty="0"/>
          </a:p>
        </p:txBody>
      </p:sp>
    </p:spTree>
    <p:extLst>
      <p:ext uri="{BB962C8B-B14F-4D97-AF65-F5344CB8AC3E}">
        <p14:creationId xmlns:p14="http://schemas.microsoft.com/office/powerpoint/2010/main" val="895515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A2CEB-E998-4EAB-8879-2B54A2CAD0A2}"/>
              </a:ext>
            </a:extLst>
          </p:cNvPr>
          <p:cNvSpPr>
            <a:spLocks noGrp="1"/>
          </p:cNvSpPr>
          <p:nvPr>
            <p:ph type="title"/>
          </p:nvPr>
        </p:nvSpPr>
        <p:spPr/>
        <p:txBody>
          <a:bodyPr/>
          <a:lstStyle/>
          <a:p>
            <a:r>
              <a:rPr lang="en-US" altLang="en-US" dirty="0">
                <a:solidFill>
                  <a:srgbClr val="0000FF"/>
                </a:solidFill>
              </a:rPr>
              <a:t>Learning through Reflection Criteria</a:t>
            </a:r>
            <a:endParaRPr lang="en-HK" dirty="0"/>
          </a:p>
        </p:txBody>
      </p:sp>
      <p:sp>
        <p:nvSpPr>
          <p:cNvPr id="3" name="Content Placeholder 2">
            <a:extLst>
              <a:ext uri="{FF2B5EF4-FFF2-40B4-BE49-F238E27FC236}">
                <a16:creationId xmlns:a16="http://schemas.microsoft.com/office/drawing/2014/main" id="{BB11884E-F41A-4A3A-806E-565F6CDA9F53}"/>
              </a:ext>
            </a:extLst>
          </p:cNvPr>
          <p:cNvSpPr>
            <a:spLocks noGrp="1"/>
          </p:cNvSpPr>
          <p:nvPr>
            <p:ph idx="1"/>
          </p:nvPr>
        </p:nvSpPr>
        <p:spPr/>
        <p:txBody>
          <a:bodyPr/>
          <a:lstStyle/>
          <a:p>
            <a:r>
              <a:rPr lang="en-GB" dirty="0"/>
              <a:t>C5f The researchers will reflect on the results in terms of implications for the research community (general knowledge, informing/re-informing theory).</a:t>
            </a:r>
            <a:endParaRPr lang="en-HK" dirty="0"/>
          </a:p>
          <a:p>
            <a:r>
              <a:rPr lang="en-GB" dirty="0"/>
              <a:t>C5g The researchers will reflect on the results in terms of the general applicability of IAR.</a:t>
            </a:r>
            <a:endParaRPr lang="en-HK" dirty="0"/>
          </a:p>
          <a:p>
            <a:r>
              <a:rPr lang="en-HK" dirty="0"/>
              <a:t>C5h The researchers will consciously reflect on how well their intervention balanced research and action.</a:t>
            </a:r>
          </a:p>
          <a:p>
            <a:endParaRPr lang="en-HK" dirty="0"/>
          </a:p>
        </p:txBody>
      </p:sp>
    </p:spTree>
    <p:extLst>
      <p:ext uri="{BB962C8B-B14F-4D97-AF65-F5344CB8AC3E}">
        <p14:creationId xmlns:p14="http://schemas.microsoft.com/office/powerpoint/2010/main" val="3633457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170CF4"/>
                </a:solidFill>
              </a:rPr>
              <a:t>6. Ethical Considerations for Action Research</a:t>
            </a:r>
            <a:endParaRPr lang="en-GB" dirty="0">
              <a:solidFill>
                <a:srgbClr val="170CF4"/>
              </a:solidFill>
            </a:endParaRPr>
          </a:p>
        </p:txBody>
      </p:sp>
      <p:sp>
        <p:nvSpPr>
          <p:cNvPr id="3" name="Content Placeholder 2"/>
          <p:cNvSpPr>
            <a:spLocks noGrp="1"/>
          </p:cNvSpPr>
          <p:nvPr>
            <p:ph idx="1"/>
          </p:nvPr>
        </p:nvSpPr>
        <p:spPr/>
        <p:txBody>
          <a:bodyPr>
            <a:normAutofit lnSpcReduction="10000"/>
          </a:bodyPr>
          <a:lstStyle/>
          <a:p>
            <a:r>
              <a:rPr lang="en-GB" dirty="0"/>
              <a:t>Avison et al. (1999, p.94), observed that “action research combines theory and practice (and researchers and practitioners) through change and reflection in an immediate problematic situation within a </a:t>
            </a:r>
            <a:r>
              <a:rPr lang="en-GB" u="sng" dirty="0"/>
              <a:t>mutually acceptable ethical framework</a:t>
            </a:r>
            <a:r>
              <a:rPr lang="en-GB" dirty="0"/>
              <a:t>”. </a:t>
            </a:r>
          </a:p>
          <a:p>
            <a:r>
              <a:rPr lang="en-GB" dirty="0"/>
              <a:t>McKay and Marshall (2001, p.55) also emphasise that the researcher “is </a:t>
            </a:r>
            <a:r>
              <a:rPr lang="en-GB" u="sng" dirty="0"/>
              <a:t>ethically bound to … try to alleviate the problem</a:t>
            </a:r>
            <a:r>
              <a:rPr lang="en-GB" dirty="0"/>
              <a:t>”.</a:t>
            </a:r>
          </a:p>
          <a:p>
            <a:r>
              <a:rPr lang="en-GB" dirty="0"/>
              <a:t>Shah et al. (2007a, p.764) note that they drew up “a formal research agreement … </a:t>
            </a:r>
            <a:r>
              <a:rPr lang="en-GB" u="sng" dirty="0"/>
              <a:t>to define the ethical guidelines</a:t>
            </a:r>
            <a:r>
              <a:rPr lang="en-GB" dirty="0"/>
              <a:t>” yet provide no details about its content</a:t>
            </a:r>
          </a:p>
          <a:p>
            <a:r>
              <a:rPr lang="en-GB" dirty="0"/>
              <a:t>Myers and Venable (2014, p.802) suggest that there is a need “to initiate a dialog and debate about the </a:t>
            </a:r>
            <a:r>
              <a:rPr lang="en-GB" u="sng" dirty="0"/>
              <a:t>need for ethical principles</a:t>
            </a:r>
            <a:r>
              <a:rPr lang="en-GB" dirty="0"/>
              <a:t>”. </a:t>
            </a:r>
            <a:endParaRPr lang="en-HK" dirty="0"/>
          </a:p>
          <a:p>
            <a:endParaRPr lang="en-GB" dirty="0"/>
          </a:p>
        </p:txBody>
      </p:sp>
    </p:spTree>
    <p:extLst>
      <p:ext uri="{BB962C8B-B14F-4D97-AF65-F5344CB8AC3E}">
        <p14:creationId xmlns:p14="http://schemas.microsoft.com/office/powerpoint/2010/main" val="547007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170CF4"/>
                </a:solidFill>
              </a:rPr>
              <a:t>Ethics and Stakeholders</a:t>
            </a:r>
            <a:endParaRPr lang="en-GB" dirty="0">
              <a:solidFill>
                <a:srgbClr val="170CF4"/>
              </a:solidFill>
            </a:endParaRPr>
          </a:p>
        </p:txBody>
      </p:sp>
      <p:sp>
        <p:nvSpPr>
          <p:cNvPr id="3" name="Content Placeholder 2"/>
          <p:cNvSpPr>
            <a:spLocks noGrp="1"/>
          </p:cNvSpPr>
          <p:nvPr>
            <p:ph idx="1"/>
          </p:nvPr>
        </p:nvSpPr>
        <p:spPr/>
        <p:txBody>
          <a:bodyPr>
            <a:normAutofit fontScale="92500"/>
          </a:bodyPr>
          <a:lstStyle/>
          <a:p>
            <a:r>
              <a:rPr lang="en-HK" dirty="0"/>
              <a:t>Apart from the action researchers, AR involves clients</a:t>
            </a:r>
          </a:p>
          <a:p>
            <a:r>
              <a:rPr lang="en-HK" dirty="0"/>
              <a:t>These may be managers, employees, customers, supply chain partners, third party service providers, etc.</a:t>
            </a:r>
          </a:p>
          <a:p>
            <a:r>
              <a:rPr lang="en-HK" dirty="0"/>
              <a:t>Arguably, each has a more-or-less participative role to play</a:t>
            </a:r>
          </a:p>
          <a:p>
            <a:r>
              <a:rPr lang="en-HK" dirty="0"/>
              <a:t>AR is often premised on collaborative acts between researcher and client – the researcher and client work together in planning and implementing change in order to ameliorate a problem situation, and thereby improve circumstances for a variety of stakeholders</a:t>
            </a:r>
          </a:p>
          <a:p>
            <a:r>
              <a:rPr lang="en-HK" dirty="0"/>
              <a:t>But here’s the rub: getting them to participate is far from simple</a:t>
            </a:r>
          </a:p>
          <a:p>
            <a:r>
              <a:rPr lang="en-HK" dirty="0"/>
              <a:t>Also, the researcher has to get prepared in order to participate effectively</a:t>
            </a:r>
            <a:endParaRPr lang="en-GB" dirty="0"/>
          </a:p>
          <a:p>
            <a:endParaRPr lang="en-GB" dirty="0"/>
          </a:p>
        </p:txBody>
      </p:sp>
    </p:spTree>
    <p:extLst>
      <p:ext uri="{BB962C8B-B14F-4D97-AF65-F5344CB8AC3E}">
        <p14:creationId xmlns:p14="http://schemas.microsoft.com/office/powerpoint/2010/main" val="3902964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74969-4C7C-41BB-B9A7-875C8E4FF78C}"/>
              </a:ext>
            </a:extLst>
          </p:cNvPr>
          <p:cNvSpPr>
            <a:spLocks noGrp="1"/>
          </p:cNvSpPr>
          <p:nvPr>
            <p:ph type="title"/>
          </p:nvPr>
        </p:nvSpPr>
        <p:spPr/>
        <p:txBody>
          <a:bodyPr/>
          <a:lstStyle/>
          <a:p>
            <a:r>
              <a:rPr lang="en-US" dirty="0">
                <a:solidFill>
                  <a:srgbClr val="170CF4"/>
                </a:solidFill>
              </a:rPr>
              <a:t>Ethical Perspectives </a:t>
            </a:r>
            <a:endParaRPr lang="en-HK" dirty="0">
              <a:solidFill>
                <a:srgbClr val="170CF4"/>
              </a:solidFill>
            </a:endParaRPr>
          </a:p>
        </p:txBody>
      </p:sp>
      <p:sp>
        <p:nvSpPr>
          <p:cNvPr id="3" name="Content Placeholder 2">
            <a:extLst>
              <a:ext uri="{FF2B5EF4-FFF2-40B4-BE49-F238E27FC236}">
                <a16:creationId xmlns:a16="http://schemas.microsoft.com/office/drawing/2014/main" id="{5E8EBEFA-744D-43A0-9EEF-37B1B618784F}"/>
              </a:ext>
            </a:extLst>
          </p:cNvPr>
          <p:cNvSpPr>
            <a:spLocks noGrp="1"/>
          </p:cNvSpPr>
          <p:nvPr>
            <p:ph idx="1"/>
          </p:nvPr>
        </p:nvSpPr>
        <p:spPr/>
        <p:txBody>
          <a:bodyPr>
            <a:normAutofit/>
          </a:bodyPr>
          <a:lstStyle/>
          <a:p>
            <a:r>
              <a:rPr lang="en-GB" dirty="0"/>
              <a:t>Chatterjee and Sarker (2014) identify consequentialism, deontology and virtue as three major ethical perspectives. </a:t>
            </a:r>
          </a:p>
          <a:p>
            <a:pPr lvl="1"/>
            <a:r>
              <a:rPr lang="en-GB" dirty="0"/>
              <a:t>Consequentialist ethics usually focus on the generation of positive outcomes for the stakeholders whose interests are central to the topic of enquiry.</a:t>
            </a:r>
          </a:p>
          <a:p>
            <a:pPr lvl="1"/>
            <a:r>
              <a:rPr lang="en-GB" dirty="0"/>
              <a:t>Deontological ethics are associated with duties. These often involve respecting the rights of individuals, so long as the rights of others are not impinged upon. </a:t>
            </a:r>
          </a:p>
          <a:p>
            <a:pPr lvl="1"/>
            <a:r>
              <a:rPr lang="en-GB" dirty="0"/>
              <a:t>Virtue ethics relate to the character of the individual actor and the assertion that good people (or institutions) will do good things. For instance, Kohli and </a:t>
            </a:r>
            <a:r>
              <a:rPr lang="en-GB" dirty="0" err="1"/>
              <a:t>Kettinger</a:t>
            </a:r>
            <a:r>
              <a:rPr lang="en-GB" dirty="0"/>
              <a:t> (2004) suggest that patience and flexibility are two of the desired virtues for action researchers, </a:t>
            </a:r>
            <a:endParaRPr lang="en-HK" dirty="0"/>
          </a:p>
        </p:txBody>
      </p:sp>
      <p:sp>
        <p:nvSpPr>
          <p:cNvPr id="4" name="Slide Number Placeholder 3">
            <a:extLst>
              <a:ext uri="{FF2B5EF4-FFF2-40B4-BE49-F238E27FC236}">
                <a16:creationId xmlns:a16="http://schemas.microsoft.com/office/drawing/2014/main" id="{D17475F2-0C8F-4D67-AFAA-9753BE7FA893}"/>
              </a:ext>
            </a:extLst>
          </p:cNvPr>
          <p:cNvSpPr>
            <a:spLocks noGrp="1"/>
          </p:cNvSpPr>
          <p:nvPr>
            <p:ph type="sldNum" sz="quarter" idx="12"/>
          </p:nvPr>
        </p:nvSpPr>
        <p:spPr/>
        <p:txBody>
          <a:bodyPr/>
          <a:lstStyle/>
          <a:p>
            <a:fld id="{56418865-68D8-4AC9-9DA3-EF68F666CCF1}" type="slidenum">
              <a:rPr lang="en-GB" smtClean="0"/>
              <a:t>30</a:t>
            </a:fld>
            <a:endParaRPr lang="en-GB" dirty="0"/>
          </a:p>
        </p:txBody>
      </p:sp>
    </p:spTree>
    <p:extLst>
      <p:ext uri="{BB962C8B-B14F-4D97-AF65-F5344CB8AC3E}">
        <p14:creationId xmlns:p14="http://schemas.microsoft.com/office/powerpoint/2010/main" val="2753536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170CF4"/>
                </a:solidFill>
              </a:rPr>
              <a:t>Ethical Dilemmas (after Rapoport, 1970)</a:t>
            </a:r>
            <a:endParaRPr lang="en-GB" dirty="0">
              <a:solidFill>
                <a:srgbClr val="170CF4"/>
              </a:solidFill>
            </a:endParaRPr>
          </a:p>
        </p:txBody>
      </p:sp>
      <p:sp>
        <p:nvSpPr>
          <p:cNvPr id="3" name="Content Placeholder 2"/>
          <p:cNvSpPr>
            <a:spLocks noGrp="1"/>
          </p:cNvSpPr>
          <p:nvPr>
            <p:ph idx="1"/>
          </p:nvPr>
        </p:nvSpPr>
        <p:spPr/>
        <p:txBody>
          <a:bodyPr>
            <a:normAutofit lnSpcReduction="10000"/>
          </a:bodyPr>
          <a:lstStyle/>
          <a:p>
            <a:r>
              <a:rPr lang="en-US" dirty="0"/>
              <a:t>Role dilemma – action researchers play two roles: researcher and consultant, and thus serve two masters</a:t>
            </a:r>
          </a:p>
          <a:p>
            <a:pPr lvl="1"/>
            <a:r>
              <a:rPr lang="en-US" dirty="0"/>
              <a:t>What promises should the action researcher make, given the need to improve organizational circumstances and achieve research objectives?</a:t>
            </a:r>
          </a:p>
          <a:p>
            <a:r>
              <a:rPr lang="en-US" dirty="0"/>
              <a:t>Value dilemma – the differences in values between researchers and clients</a:t>
            </a:r>
          </a:p>
          <a:p>
            <a:pPr lvl="1"/>
            <a:r>
              <a:rPr lang="en-US" dirty="0"/>
              <a:t>Clients likely want quick and decisive action, but researchers tend to work more slowly, methodically in the pursuit of knowledge</a:t>
            </a:r>
          </a:p>
          <a:p>
            <a:r>
              <a:rPr lang="en-US" dirty="0"/>
              <a:t>Goal dilemma – the difference between the practical problem and the research problem</a:t>
            </a:r>
          </a:p>
          <a:p>
            <a:pPr lvl="1"/>
            <a:r>
              <a:rPr lang="en-US" dirty="0"/>
              <a:t>The interests of the client and researcher are not perfectly aligned</a:t>
            </a:r>
            <a:endParaRPr lang="en-HK" dirty="0"/>
          </a:p>
          <a:p>
            <a:endParaRPr lang="en-GB" dirty="0"/>
          </a:p>
        </p:txBody>
      </p:sp>
    </p:spTree>
    <p:extLst>
      <p:ext uri="{BB962C8B-B14F-4D97-AF65-F5344CB8AC3E}">
        <p14:creationId xmlns:p14="http://schemas.microsoft.com/office/powerpoint/2010/main" val="3685464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53105-457D-4ACD-9605-A97A8BE0338B}"/>
              </a:ext>
            </a:extLst>
          </p:cNvPr>
          <p:cNvSpPr>
            <a:spLocks noGrp="1"/>
          </p:cNvSpPr>
          <p:nvPr>
            <p:ph type="title"/>
          </p:nvPr>
        </p:nvSpPr>
        <p:spPr/>
        <p:txBody>
          <a:bodyPr/>
          <a:lstStyle/>
          <a:p>
            <a:r>
              <a:rPr lang="en-US" dirty="0">
                <a:solidFill>
                  <a:srgbClr val="170CF4"/>
                </a:solidFill>
              </a:rPr>
              <a:t>For Instance,…</a:t>
            </a:r>
            <a:endParaRPr lang="en-HK" dirty="0">
              <a:solidFill>
                <a:srgbClr val="170CF4"/>
              </a:solidFill>
            </a:endParaRPr>
          </a:p>
        </p:txBody>
      </p:sp>
      <p:sp>
        <p:nvSpPr>
          <p:cNvPr id="3" name="Content Placeholder 2">
            <a:extLst>
              <a:ext uri="{FF2B5EF4-FFF2-40B4-BE49-F238E27FC236}">
                <a16:creationId xmlns:a16="http://schemas.microsoft.com/office/drawing/2014/main" id="{A8040AEE-54DB-4EF5-9623-D07B7CB584F4}"/>
              </a:ext>
            </a:extLst>
          </p:cNvPr>
          <p:cNvSpPr>
            <a:spLocks noGrp="1"/>
          </p:cNvSpPr>
          <p:nvPr>
            <p:ph idx="1"/>
          </p:nvPr>
        </p:nvSpPr>
        <p:spPr/>
        <p:txBody>
          <a:bodyPr/>
          <a:lstStyle/>
          <a:p>
            <a:r>
              <a:rPr lang="en-GB" dirty="0"/>
              <a:t>Mumford (2001, p. 15) reported how she was always able to avoid working on projects where she disagreed with the ethics of the organization. </a:t>
            </a:r>
          </a:p>
          <a:p>
            <a:r>
              <a:rPr lang="en-GB" dirty="0"/>
              <a:t>For instance, she always refused to work on projects “which would involve employee redundancy”, reflecting a deontological stance. </a:t>
            </a:r>
          </a:p>
          <a:p>
            <a:r>
              <a:rPr lang="en-GB" dirty="0"/>
              <a:t>Researchers with a more critical interest may have an emancipatory goal for employees, aiming to ameliorate circumstances for them. </a:t>
            </a:r>
            <a:endParaRPr lang="en-HK" dirty="0"/>
          </a:p>
        </p:txBody>
      </p:sp>
      <p:sp>
        <p:nvSpPr>
          <p:cNvPr id="4" name="Slide Number Placeholder 3">
            <a:extLst>
              <a:ext uri="{FF2B5EF4-FFF2-40B4-BE49-F238E27FC236}">
                <a16:creationId xmlns:a16="http://schemas.microsoft.com/office/drawing/2014/main" id="{3B5B6A8E-4AF9-4E5A-96B3-C08B84D3A4A6}"/>
              </a:ext>
            </a:extLst>
          </p:cNvPr>
          <p:cNvSpPr>
            <a:spLocks noGrp="1"/>
          </p:cNvSpPr>
          <p:nvPr>
            <p:ph type="sldNum" sz="quarter" idx="12"/>
          </p:nvPr>
        </p:nvSpPr>
        <p:spPr/>
        <p:txBody>
          <a:bodyPr/>
          <a:lstStyle/>
          <a:p>
            <a:fld id="{56418865-68D8-4AC9-9DA3-EF68F666CCF1}" type="slidenum">
              <a:rPr lang="en-GB" smtClean="0"/>
              <a:t>32</a:t>
            </a:fld>
            <a:endParaRPr lang="en-GB" dirty="0"/>
          </a:p>
        </p:txBody>
      </p:sp>
    </p:spTree>
    <p:extLst>
      <p:ext uri="{BB962C8B-B14F-4D97-AF65-F5344CB8AC3E}">
        <p14:creationId xmlns:p14="http://schemas.microsoft.com/office/powerpoint/2010/main" val="2353118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BD188-C2FB-49FB-971F-DE9C9251BE3B}"/>
              </a:ext>
            </a:extLst>
          </p:cNvPr>
          <p:cNvSpPr>
            <a:spLocks noGrp="1"/>
          </p:cNvSpPr>
          <p:nvPr>
            <p:ph type="title"/>
          </p:nvPr>
        </p:nvSpPr>
        <p:spPr/>
        <p:txBody>
          <a:bodyPr/>
          <a:lstStyle/>
          <a:p>
            <a:r>
              <a:rPr lang="en-US" dirty="0">
                <a:solidFill>
                  <a:srgbClr val="170CF4"/>
                </a:solidFill>
              </a:rPr>
              <a:t>Ethics, and Theoretical Contributions </a:t>
            </a:r>
            <a:endParaRPr lang="en-HK" dirty="0">
              <a:solidFill>
                <a:srgbClr val="170CF4"/>
              </a:solidFill>
            </a:endParaRPr>
          </a:p>
        </p:txBody>
      </p:sp>
      <p:sp>
        <p:nvSpPr>
          <p:cNvPr id="3" name="Content Placeholder 2">
            <a:extLst>
              <a:ext uri="{FF2B5EF4-FFF2-40B4-BE49-F238E27FC236}">
                <a16:creationId xmlns:a16="http://schemas.microsoft.com/office/drawing/2014/main" id="{12257E21-61A1-4522-AB45-570DFF284DFF}"/>
              </a:ext>
            </a:extLst>
          </p:cNvPr>
          <p:cNvSpPr>
            <a:spLocks noGrp="1"/>
          </p:cNvSpPr>
          <p:nvPr>
            <p:ph idx="1"/>
          </p:nvPr>
        </p:nvSpPr>
        <p:spPr/>
        <p:txBody>
          <a:bodyPr>
            <a:normAutofit fontScale="92500" lnSpcReduction="10000"/>
          </a:bodyPr>
          <a:lstStyle/>
          <a:p>
            <a:r>
              <a:rPr lang="en-GB" dirty="0"/>
              <a:t>A consequentialist view would be that the researcher has an ethical obligation to create a positive outcome for the organisation, only suggesting actions that improve the problem situation (Baskerville and Wood-Harper, 1996, 1998), even though this may constrain the researcher from reaching theoretically interesting conclusions. </a:t>
            </a:r>
          </a:p>
          <a:p>
            <a:r>
              <a:rPr lang="en-GB" dirty="0"/>
              <a:t>Both Lewin (1945) and Ghoshal (1996) observed that theories must be appropriate for the organizational context. Scholars who venture into the organizational arena with theory-in-hand beware! If, by dint of your academic enthusiasm, you neglect the interests of the organization and foist on them a damaging process or solution based on a theory that is of intellectual interest to you, then watch out. In more litigious societies, professional indemnity insurance may be advisable. </a:t>
            </a:r>
            <a:endParaRPr lang="en-HK" dirty="0"/>
          </a:p>
        </p:txBody>
      </p:sp>
      <p:sp>
        <p:nvSpPr>
          <p:cNvPr id="4" name="Slide Number Placeholder 3">
            <a:extLst>
              <a:ext uri="{FF2B5EF4-FFF2-40B4-BE49-F238E27FC236}">
                <a16:creationId xmlns:a16="http://schemas.microsoft.com/office/drawing/2014/main" id="{8E012BE3-196C-44FF-8860-0F197CD9E22C}"/>
              </a:ext>
            </a:extLst>
          </p:cNvPr>
          <p:cNvSpPr>
            <a:spLocks noGrp="1"/>
          </p:cNvSpPr>
          <p:nvPr>
            <p:ph type="sldNum" sz="quarter" idx="12"/>
          </p:nvPr>
        </p:nvSpPr>
        <p:spPr/>
        <p:txBody>
          <a:bodyPr/>
          <a:lstStyle/>
          <a:p>
            <a:fld id="{56418865-68D8-4AC9-9DA3-EF68F666CCF1}" type="slidenum">
              <a:rPr lang="en-GB" smtClean="0"/>
              <a:t>33</a:t>
            </a:fld>
            <a:endParaRPr lang="en-GB" dirty="0"/>
          </a:p>
        </p:txBody>
      </p:sp>
    </p:spTree>
    <p:extLst>
      <p:ext uri="{BB962C8B-B14F-4D97-AF65-F5344CB8AC3E}">
        <p14:creationId xmlns:p14="http://schemas.microsoft.com/office/powerpoint/2010/main" val="3040612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170CF4"/>
                </a:solidFill>
              </a:rPr>
              <a:t>Ethics and Participation in AR</a:t>
            </a:r>
            <a:endParaRPr lang="en-GB" dirty="0">
              <a:solidFill>
                <a:srgbClr val="170CF4"/>
              </a:solidFill>
            </a:endParaRPr>
          </a:p>
        </p:txBody>
      </p:sp>
      <p:sp>
        <p:nvSpPr>
          <p:cNvPr id="3" name="Content Placeholder 2"/>
          <p:cNvSpPr>
            <a:spLocks noGrp="1"/>
          </p:cNvSpPr>
          <p:nvPr>
            <p:ph idx="1"/>
          </p:nvPr>
        </p:nvSpPr>
        <p:spPr>
          <a:xfrm>
            <a:off x="838200" y="1825624"/>
            <a:ext cx="10515600" cy="4652087"/>
          </a:xfrm>
        </p:spPr>
        <p:txBody>
          <a:bodyPr>
            <a:normAutofit lnSpcReduction="10000"/>
          </a:bodyPr>
          <a:lstStyle/>
          <a:p>
            <a:r>
              <a:rPr lang="en-HK" sz="3200" dirty="0"/>
              <a:t>The ethics of collaboration</a:t>
            </a:r>
          </a:p>
          <a:p>
            <a:pPr lvl="1"/>
            <a:r>
              <a:rPr lang="en-HK" sz="2600" dirty="0"/>
              <a:t>Researchers and clients work together collaboratively</a:t>
            </a:r>
          </a:p>
          <a:p>
            <a:r>
              <a:rPr lang="en-HK" sz="3200" dirty="0"/>
              <a:t>The ethics of competence</a:t>
            </a:r>
          </a:p>
          <a:p>
            <a:pPr lvl="1"/>
            <a:r>
              <a:rPr lang="en-HK" sz="2600" dirty="0"/>
              <a:t>researchers must be knowledgeable about the context, the industry, the nature of work in the client’s world and then engage in meaningful conversations with clients as they diagnose problems and plan interventions </a:t>
            </a:r>
            <a:endParaRPr lang="en-GB" sz="2600" dirty="0"/>
          </a:p>
          <a:p>
            <a:r>
              <a:rPr lang="en-HK" sz="3200" dirty="0"/>
              <a:t>The ethics of persistence</a:t>
            </a:r>
          </a:p>
          <a:p>
            <a:pPr lvl="1"/>
            <a:r>
              <a:rPr lang="en-HK" dirty="0"/>
              <a:t>It can take years to complete an AR project</a:t>
            </a:r>
          </a:p>
          <a:p>
            <a:r>
              <a:rPr lang="en-HK" sz="3600" dirty="0"/>
              <a:t>The ethics of consent and anonymity </a:t>
            </a:r>
          </a:p>
          <a:p>
            <a:pPr lvl="1"/>
            <a:r>
              <a:rPr lang="en-HK" dirty="0"/>
              <a:t>Protecting identities and the right to opt out</a:t>
            </a:r>
            <a:endParaRPr lang="en-GB" dirty="0"/>
          </a:p>
        </p:txBody>
      </p:sp>
      <p:sp>
        <p:nvSpPr>
          <p:cNvPr id="4" name="Slide Number Placeholder 3"/>
          <p:cNvSpPr>
            <a:spLocks noGrp="1"/>
          </p:cNvSpPr>
          <p:nvPr>
            <p:ph type="sldNum" sz="quarter" idx="12"/>
          </p:nvPr>
        </p:nvSpPr>
        <p:spPr/>
        <p:txBody>
          <a:bodyPr/>
          <a:lstStyle/>
          <a:p>
            <a:fld id="{56418865-68D8-4AC9-9DA3-EF68F666CCF1}" type="slidenum">
              <a:rPr lang="en-GB" smtClean="0"/>
              <a:t>34</a:t>
            </a:fld>
            <a:endParaRPr lang="en-GB" dirty="0"/>
          </a:p>
        </p:txBody>
      </p:sp>
    </p:spTree>
    <p:extLst>
      <p:ext uri="{BB962C8B-B14F-4D97-AF65-F5344CB8AC3E}">
        <p14:creationId xmlns:p14="http://schemas.microsoft.com/office/powerpoint/2010/main" val="18537606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CA78-6D90-43E7-92F4-94A82DC22BDC}"/>
              </a:ext>
            </a:extLst>
          </p:cNvPr>
          <p:cNvSpPr>
            <a:spLocks noGrp="1"/>
          </p:cNvSpPr>
          <p:nvPr>
            <p:ph type="title"/>
          </p:nvPr>
        </p:nvSpPr>
        <p:spPr>
          <a:xfrm>
            <a:off x="838200" y="553775"/>
            <a:ext cx="10515600" cy="620296"/>
          </a:xfrm>
        </p:spPr>
        <p:txBody>
          <a:bodyPr>
            <a:normAutofit fontScale="90000"/>
          </a:bodyPr>
          <a:lstStyle/>
          <a:p>
            <a:r>
              <a:rPr lang="en-US" dirty="0">
                <a:solidFill>
                  <a:srgbClr val="170CF4"/>
                </a:solidFill>
              </a:rPr>
              <a:t>The Principle of Ethical Participation</a:t>
            </a:r>
            <a:endParaRPr lang="en-HK" dirty="0">
              <a:solidFill>
                <a:srgbClr val="170CF4"/>
              </a:solidFill>
            </a:endParaRPr>
          </a:p>
        </p:txBody>
      </p:sp>
      <p:sp>
        <p:nvSpPr>
          <p:cNvPr id="3" name="Content Placeholder 2">
            <a:extLst>
              <a:ext uri="{FF2B5EF4-FFF2-40B4-BE49-F238E27FC236}">
                <a16:creationId xmlns:a16="http://schemas.microsoft.com/office/drawing/2014/main" id="{E3004736-0275-459C-86E6-CD609FF23DA0}"/>
              </a:ext>
            </a:extLst>
          </p:cNvPr>
          <p:cNvSpPr>
            <a:spLocks noGrp="1"/>
          </p:cNvSpPr>
          <p:nvPr>
            <p:ph idx="1"/>
          </p:nvPr>
        </p:nvSpPr>
        <p:spPr>
          <a:xfrm>
            <a:off x="488270" y="1851502"/>
            <a:ext cx="11558727" cy="4687410"/>
          </a:xfrm>
        </p:spPr>
        <p:txBody>
          <a:bodyPr>
            <a:normAutofit/>
          </a:bodyPr>
          <a:lstStyle/>
          <a:p>
            <a:r>
              <a:rPr lang="en-US" dirty="0"/>
              <a:t>C6a	Researchers will consciously consider involving client team members throughout all the stages of the project.</a:t>
            </a:r>
            <a:endParaRPr lang="en-HK" dirty="0"/>
          </a:p>
          <a:p>
            <a:r>
              <a:rPr lang="en-US" dirty="0"/>
              <a:t>C6b	Researchers will ensure that clients (especially the project champion) are aware of the academic dimension of the project.</a:t>
            </a:r>
            <a:endParaRPr lang="en-HK" dirty="0"/>
          </a:p>
          <a:p>
            <a:r>
              <a:rPr lang="en-US" dirty="0"/>
              <a:t>C6c	Both researchers and clients are responsible for communicating changes in circumstances that materially influence the project.</a:t>
            </a:r>
            <a:endParaRPr lang="en-HK" dirty="0"/>
          </a:p>
          <a:p>
            <a:r>
              <a:rPr lang="en-US" dirty="0"/>
              <a:t>C6d	Researchers will accept the client’s prerogative to attend to pressing needs that may interrupt a project.</a:t>
            </a:r>
            <a:endParaRPr lang="en-HK" dirty="0"/>
          </a:p>
          <a:p>
            <a:r>
              <a:rPr lang="en-US" dirty="0"/>
              <a:t>C6e	Researchers will seek to develop competence in both AR as a method and the context of the client before they start the diagnosis.</a:t>
            </a:r>
            <a:endParaRPr lang="en-HK" dirty="0"/>
          </a:p>
          <a:p>
            <a:endParaRPr lang="en-HK" dirty="0"/>
          </a:p>
        </p:txBody>
      </p:sp>
      <p:sp>
        <p:nvSpPr>
          <p:cNvPr id="4" name="Slide Number Placeholder 3">
            <a:extLst>
              <a:ext uri="{FF2B5EF4-FFF2-40B4-BE49-F238E27FC236}">
                <a16:creationId xmlns:a16="http://schemas.microsoft.com/office/drawing/2014/main" id="{48553958-DF54-4B29-A364-89B2EB7D18F4}"/>
              </a:ext>
            </a:extLst>
          </p:cNvPr>
          <p:cNvSpPr>
            <a:spLocks noGrp="1"/>
          </p:cNvSpPr>
          <p:nvPr>
            <p:ph type="sldNum" sz="quarter" idx="12"/>
          </p:nvPr>
        </p:nvSpPr>
        <p:spPr/>
        <p:txBody>
          <a:bodyPr/>
          <a:lstStyle/>
          <a:p>
            <a:fld id="{56418865-68D8-4AC9-9DA3-EF68F666CCF1}" type="slidenum">
              <a:rPr lang="en-GB" smtClean="0"/>
              <a:t>35</a:t>
            </a:fld>
            <a:endParaRPr lang="en-GB" dirty="0"/>
          </a:p>
        </p:txBody>
      </p:sp>
    </p:spTree>
    <p:extLst>
      <p:ext uri="{BB962C8B-B14F-4D97-AF65-F5344CB8AC3E}">
        <p14:creationId xmlns:p14="http://schemas.microsoft.com/office/powerpoint/2010/main" val="3295857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E7737-6A2C-4FF6-95FD-B1464B624939}"/>
              </a:ext>
            </a:extLst>
          </p:cNvPr>
          <p:cNvSpPr>
            <a:spLocks noGrp="1"/>
          </p:cNvSpPr>
          <p:nvPr>
            <p:ph type="title"/>
          </p:nvPr>
        </p:nvSpPr>
        <p:spPr/>
        <p:txBody>
          <a:bodyPr/>
          <a:lstStyle/>
          <a:p>
            <a:r>
              <a:rPr lang="en-US" dirty="0">
                <a:solidFill>
                  <a:srgbClr val="170CF4"/>
                </a:solidFill>
              </a:rPr>
              <a:t>The Principle of Ethical Participation</a:t>
            </a:r>
            <a:endParaRPr lang="en-HK" dirty="0">
              <a:solidFill>
                <a:srgbClr val="170CF4"/>
              </a:solidFill>
            </a:endParaRPr>
          </a:p>
        </p:txBody>
      </p:sp>
      <p:sp>
        <p:nvSpPr>
          <p:cNvPr id="3" name="Content Placeholder 2">
            <a:extLst>
              <a:ext uri="{FF2B5EF4-FFF2-40B4-BE49-F238E27FC236}">
                <a16:creationId xmlns:a16="http://schemas.microsoft.com/office/drawing/2014/main" id="{B5D060C8-8130-4E9E-A9F3-4663A750C063}"/>
              </a:ext>
            </a:extLst>
          </p:cNvPr>
          <p:cNvSpPr>
            <a:spLocks noGrp="1"/>
          </p:cNvSpPr>
          <p:nvPr>
            <p:ph idx="1"/>
          </p:nvPr>
        </p:nvSpPr>
        <p:spPr/>
        <p:txBody>
          <a:bodyPr>
            <a:normAutofit fontScale="92500" lnSpcReduction="20000"/>
          </a:bodyPr>
          <a:lstStyle/>
          <a:p>
            <a:r>
              <a:rPr lang="en-US" dirty="0"/>
              <a:t>C6f	Researchers will undertake to report how they developed competence central to the domain of investigation in the formal write up of the project.</a:t>
            </a:r>
            <a:endParaRPr lang="en-HK" dirty="0"/>
          </a:p>
          <a:p>
            <a:r>
              <a:rPr lang="en-US" dirty="0"/>
              <a:t>C6g	Researchers will persevere with a project until its completion or termination.</a:t>
            </a:r>
            <a:endParaRPr lang="en-HK" dirty="0"/>
          </a:p>
          <a:p>
            <a:r>
              <a:rPr lang="en-US" dirty="0"/>
              <a:t>C6h	Researchers will ensure that all those involved in a project are informed about its objectives.</a:t>
            </a:r>
            <a:endParaRPr lang="en-HK" dirty="0"/>
          </a:p>
          <a:p>
            <a:r>
              <a:rPr lang="en-US" dirty="0"/>
              <a:t>C6i	Researchers will ensure that all interactions with client team members are protected by a guarantee of anonymity (pseudonymity), unless an individual person explicitly affirms that such anonymity (pseudonymity) is not necessary.</a:t>
            </a:r>
            <a:endParaRPr lang="en-HK" dirty="0"/>
          </a:p>
          <a:p>
            <a:r>
              <a:rPr lang="en-US" dirty="0"/>
              <a:t>C6j	Researchers will ensure that all client team members provide affirmative consent to participate in an AR project.</a:t>
            </a:r>
            <a:endParaRPr lang="en-HK" dirty="0"/>
          </a:p>
        </p:txBody>
      </p:sp>
      <p:sp>
        <p:nvSpPr>
          <p:cNvPr id="4" name="Slide Number Placeholder 3">
            <a:extLst>
              <a:ext uri="{FF2B5EF4-FFF2-40B4-BE49-F238E27FC236}">
                <a16:creationId xmlns:a16="http://schemas.microsoft.com/office/drawing/2014/main" id="{429E68D6-36F3-4D2A-8196-96909A72B2A9}"/>
              </a:ext>
            </a:extLst>
          </p:cNvPr>
          <p:cNvSpPr>
            <a:spLocks noGrp="1"/>
          </p:cNvSpPr>
          <p:nvPr>
            <p:ph type="sldNum" sz="quarter" idx="12"/>
          </p:nvPr>
        </p:nvSpPr>
        <p:spPr/>
        <p:txBody>
          <a:bodyPr/>
          <a:lstStyle/>
          <a:p>
            <a:fld id="{56418865-68D8-4AC9-9DA3-EF68F666CCF1}" type="slidenum">
              <a:rPr lang="en-GB" smtClean="0"/>
              <a:t>36</a:t>
            </a:fld>
            <a:endParaRPr lang="en-GB" dirty="0"/>
          </a:p>
        </p:txBody>
      </p:sp>
    </p:spTree>
    <p:extLst>
      <p:ext uri="{BB962C8B-B14F-4D97-AF65-F5344CB8AC3E}">
        <p14:creationId xmlns:p14="http://schemas.microsoft.com/office/powerpoint/2010/main" val="3860174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pPr>
              <a:defRPr/>
            </a:pPr>
            <a:fld id="{AC6E558C-824C-4668-A88B-3D7AC632D39B}" type="slidenum">
              <a:rPr lang="en-US"/>
              <a:pPr>
                <a:defRPr/>
              </a:pPr>
              <a:t>37</a:t>
            </a:fld>
            <a:endParaRPr lang="en-US"/>
          </a:p>
        </p:txBody>
      </p:sp>
      <p:sp>
        <p:nvSpPr>
          <p:cNvPr id="101378" name="Rectangle 2"/>
          <p:cNvSpPr>
            <a:spLocks noGrp="1" noChangeArrowheads="1"/>
          </p:cNvSpPr>
          <p:nvPr>
            <p:ph type="title"/>
          </p:nvPr>
        </p:nvSpPr>
        <p:spPr/>
        <p:txBody>
          <a:bodyPr/>
          <a:lstStyle/>
          <a:p>
            <a:r>
              <a:rPr lang="en-US" altLang="en-US" dirty="0">
                <a:solidFill>
                  <a:srgbClr val="170CF4"/>
                </a:solidFill>
              </a:rPr>
              <a:t>Illustrating the CAR Process</a:t>
            </a:r>
          </a:p>
        </p:txBody>
      </p:sp>
      <p:sp>
        <p:nvSpPr>
          <p:cNvPr id="101379" name="Rectangle 3"/>
          <p:cNvSpPr>
            <a:spLocks noGrp="1" noChangeArrowheads="1"/>
          </p:cNvSpPr>
          <p:nvPr>
            <p:ph type="body" idx="1"/>
          </p:nvPr>
        </p:nvSpPr>
        <p:spPr/>
        <p:txBody>
          <a:bodyPr>
            <a:normAutofit/>
          </a:bodyPr>
          <a:lstStyle/>
          <a:p>
            <a:pPr>
              <a:lnSpc>
                <a:spcPct val="80000"/>
              </a:lnSpc>
            </a:pPr>
            <a:r>
              <a:rPr lang="en-US" altLang="en-US" sz="3200" dirty="0">
                <a:latin typeface="Calibri" panose="020F0502020204030204" pitchFamily="34" charset="0"/>
                <a:cs typeface="Calibri" panose="020F0502020204030204" pitchFamily="34" charset="0"/>
              </a:rPr>
              <a:t>From 2014-2016, I worked with Louie Wong, my PhD student, on an extended study of knowledge sharing in Velox, a global logistics firm</a:t>
            </a:r>
          </a:p>
          <a:p>
            <a:pPr>
              <a:lnSpc>
                <a:spcPct val="80000"/>
              </a:lnSpc>
            </a:pPr>
            <a:r>
              <a:rPr lang="en-US" altLang="en-US" sz="3200" dirty="0">
                <a:latin typeface="Calibri" panose="020F0502020204030204" pitchFamily="34" charset="0"/>
                <a:cs typeface="Calibri" panose="020F0502020204030204" pitchFamily="34" charset="0"/>
              </a:rPr>
              <a:t>I will draw on this experience to demonstrate the impact of CAR in practice in the next group of slides</a:t>
            </a:r>
          </a:p>
          <a:p>
            <a:pPr>
              <a:lnSpc>
                <a:spcPct val="80000"/>
              </a:lnSpc>
            </a:pPr>
            <a:r>
              <a:rPr lang="en-GB" sz="3200" dirty="0">
                <a:latin typeface="Calibri" panose="020F0502020204030204" pitchFamily="34" charset="0"/>
                <a:cs typeface="Calibri" panose="020F0502020204030204" pitchFamily="34" charset="0"/>
              </a:rPr>
              <a:t>“Knowledge Sharing in a Global Logistics Provider: An Action Research Project”</a:t>
            </a:r>
            <a:endParaRPr lang="en-US" alt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091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5029" y="404664"/>
            <a:ext cx="8934939" cy="947192"/>
          </a:xfrm>
        </p:spPr>
        <p:txBody>
          <a:bodyPr/>
          <a:lstStyle/>
          <a:p>
            <a:r>
              <a:rPr lang="en-GB" dirty="0">
                <a:solidFill>
                  <a:srgbClr val="170CF4"/>
                </a:solidFill>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a:xfrm>
            <a:off x="770709" y="1340768"/>
            <a:ext cx="10583091" cy="4755232"/>
          </a:xfrm>
        </p:spPr>
        <p:txBody>
          <a:bodyPr>
            <a:normAutofit/>
          </a:bodyPr>
          <a:lstStyle/>
          <a:p>
            <a:r>
              <a:rPr lang="en-US" dirty="0">
                <a:latin typeface="Times New Roman" panose="02020603050405020304" pitchFamily="18" charset="0"/>
                <a:cs typeface="Times New Roman" panose="02020603050405020304" pitchFamily="18" charset="0"/>
              </a:rPr>
              <a:t>Knowledge sharing is important for firms in today’s competitive business environment</a:t>
            </a:r>
          </a:p>
          <a:p>
            <a:r>
              <a:rPr lang="en-US" dirty="0">
                <a:latin typeface="Times New Roman" panose="02020603050405020304" pitchFamily="18" charset="0"/>
                <a:cs typeface="Times New Roman" panose="02020603050405020304" pitchFamily="18" charset="0"/>
              </a:rPr>
              <a:t>Some resource-rich firms provide abundant IS-based work systems to their employees</a:t>
            </a:r>
          </a:p>
          <a:p>
            <a:r>
              <a:rPr lang="en-US" dirty="0">
                <a:latin typeface="Times New Roman" panose="02020603050405020304" pitchFamily="18" charset="0"/>
                <a:cs typeface="Times New Roman" panose="02020603050405020304" pitchFamily="18" charset="0"/>
              </a:rPr>
              <a:t>Our focus is the global logistics sector</a:t>
            </a:r>
          </a:p>
          <a:p>
            <a:pPr lvl="1"/>
            <a:r>
              <a:rPr lang="en-US" dirty="0">
                <a:latin typeface="Times New Roman" panose="02020603050405020304" pitchFamily="18" charset="0"/>
                <a:cs typeface="Times New Roman" panose="02020603050405020304" pitchFamily="18" charset="0"/>
              </a:rPr>
              <a:t>DHL, </a:t>
            </a:r>
            <a:r>
              <a:rPr lang="en-US" dirty="0" err="1">
                <a:latin typeface="Times New Roman" panose="02020603050405020304" pitchFamily="18" charset="0"/>
                <a:cs typeface="Times New Roman" panose="02020603050405020304" pitchFamily="18" charset="0"/>
              </a:rPr>
              <a:t>Fedex</a:t>
            </a:r>
            <a:r>
              <a:rPr lang="en-US" dirty="0">
                <a:latin typeface="Times New Roman" panose="02020603050405020304" pitchFamily="18" charset="0"/>
                <a:cs typeface="Times New Roman" panose="02020603050405020304" pitchFamily="18" charset="0"/>
              </a:rPr>
              <a:t>, UPS, TNT, SF Express, etc.</a:t>
            </a: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38</a:t>
            </a:fld>
            <a:endParaRPr lang="en-GB"/>
          </a:p>
        </p:txBody>
      </p:sp>
    </p:spTree>
    <p:extLst>
      <p:ext uri="{BB962C8B-B14F-4D97-AF65-F5344CB8AC3E}">
        <p14:creationId xmlns:p14="http://schemas.microsoft.com/office/powerpoint/2010/main" val="3715370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0648"/>
            <a:ext cx="9065568" cy="875184"/>
          </a:xfrm>
        </p:spPr>
        <p:txBody>
          <a:bodyPr/>
          <a:lstStyle/>
          <a:p>
            <a:r>
              <a:rPr lang="en-GB" dirty="0">
                <a:solidFill>
                  <a:srgbClr val="170CF4"/>
                </a:solidFill>
                <a:latin typeface="Times New Roman" panose="02020603050405020304" pitchFamily="18" charset="0"/>
                <a:cs typeface="Times New Roman" panose="02020603050405020304" pitchFamily="18" charset="0"/>
              </a:rPr>
              <a:t>Velox</a:t>
            </a:r>
          </a:p>
        </p:txBody>
      </p:sp>
      <p:sp>
        <p:nvSpPr>
          <p:cNvPr id="3" name="Content Placeholder 2"/>
          <p:cNvSpPr>
            <a:spLocks noGrp="1"/>
          </p:cNvSpPr>
          <p:nvPr>
            <p:ph idx="1"/>
          </p:nvPr>
        </p:nvSpPr>
        <p:spPr>
          <a:xfrm>
            <a:off x="574766" y="1124744"/>
            <a:ext cx="6167074" cy="4635976"/>
          </a:xfrm>
        </p:spPr>
        <p:txBody>
          <a:bodyPr/>
          <a:lstStyle/>
          <a:p>
            <a:r>
              <a:rPr lang="en-US" dirty="0">
                <a:latin typeface="Times New Roman" panose="02020603050405020304" pitchFamily="18" charset="0"/>
                <a:cs typeface="Times New Roman" panose="02020603050405020304" pitchFamily="18" charset="0"/>
              </a:rPr>
              <a:t>We have been working with </a:t>
            </a:r>
            <a:r>
              <a:rPr lang="en-US" b="1" dirty="0">
                <a:latin typeface="Times New Roman" panose="02020603050405020304" pitchFamily="18" charset="0"/>
                <a:cs typeface="Times New Roman" panose="02020603050405020304" pitchFamily="18" charset="0"/>
              </a:rPr>
              <a:t>Velox</a:t>
            </a:r>
            <a:r>
              <a:rPr lang="en-US" dirty="0">
                <a:latin typeface="Times New Roman" panose="02020603050405020304" pitchFamily="18" charset="0"/>
                <a:cs typeface="Times New Roman" panose="02020603050405020304" pitchFamily="18" charset="0"/>
              </a:rPr>
              <a:t>, a global courier and delivery services firm, and in particular the operations in </a:t>
            </a:r>
            <a:r>
              <a:rPr lang="en-US" b="1" dirty="0">
                <a:latin typeface="Times New Roman" panose="02020603050405020304" pitchFamily="18" charset="0"/>
                <a:cs typeface="Times New Roman" panose="02020603050405020304" pitchFamily="18" charset="0"/>
              </a:rPr>
              <a:t>Guangzhou</a:t>
            </a:r>
          </a:p>
          <a:p>
            <a:r>
              <a:rPr lang="en-US" b="1" dirty="0">
                <a:latin typeface="Times New Roman" panose="02020603050405020304" pitchFamily="18" charset="0"/>
                <a:cs typeface="Times New Roman" panose="02020603050405020304" pitchFamily="18" charset="0"/>
              </a:rPr>
              <a:t>Velox</a:t>
            </a:r>
            <a:r>
              <a:rPr lang="en-US" dirty="0">
                <a:latin typeface="Times New Roman" panose="02020603050405020304" pitchFamily="18" charset="0"/>
                <a:cs typeface="Times New Roman" panose="02020603050405020304" pitchFamily="18" charset="0"/>
              </a:rPr>
              <a:t> deals with a variety of stakeholders:</a:t>
            </a:r>
          </a:p>
          <a:p>
            <a:pPr lvl="1"/>
            <a:r>
              <a:rPr lang="en-US" dirty="0">
                <a:latin typeface="Times New Roman" panose="02020603050405020304" pitchFamily="18" charset="0"/>
                <a:cs typeface="Times New Roman" panose="02020603050405020304" pitchFamily="18" charset="0"/>
              </a:rPr>
              <a:t>Internal: Sales/Post-Sales, Delivery, Customs Clearance</a:t>
            </a:r>
          </a:p>
          <a:p>
            <a:pPr lvl="1"/>
            <a:r>
              <a:rPr lang="en-US" dirty="0">
                <a:latin typeface="Times New Roman" panose="02020603050405020304" pitchFamily="18" charset="0"/>
                <a:cs typeface="Times New Roman" panose="02020603050405020304" pitchFamily="18" charset="0"/>
              </a:rPr>
              <a:t>External: Customers, Customs &amp; Excise</a:t>
            </a:r>
          </a:p>
          <a:p>
            <a:endParaRPr lang="en-GB"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088" y="1467180"/>
            <a:ext cx="4630622" cy="5004901"/>
          </a:xfrm>
          <a:prstGeom prst="rect">
            <a:avLst/>
          </a:prstGeom>
        </p:spPr>
      </p:pic>
      <p:sp>
        <p:nvSpPr>
          <p:cNvPr id="6" name="Slide Number Placeholder 5"/>
          <p:cNvSpPr>
            <a:spLocks noGrp="1"/>
          </p:cNvSpPr>
          <p:nvPr>
            <p:ph type="sldNum" sz="quarter" idx="12"/>
          </p:nvPr>
        </p:nvSpPr>
        <p:spPr/>
        <p:txBody>
          <a:bodyPr/>
          <a:lstStyle/>
          <a:p>
            <a:fld id="{AEF7B384-8AF3-4CEE-9261-7EB4E22D690E}" type="slidenum">
              <a:rPr lang="en-GB" smtClean="0"/>
              <a:t>39</a:t>
            </a:fld>
            <a:endParaRPr lang="en-GB"/>
          </a:p>
        </p:txBody>
      </p:sp>
    </p:spTree>
    <p:extLst>
      <p:ext uri="{BB962C8B-B14F-4D97-AF65-F5344CB8AC3E}">
        <p14:creationId xmlns:p14="http://schemas.microsoft.com/office/powerpoint/2010/main" val="1803264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0" y="609600"/>
            <a:ext cx="8976360" cy="875184"/>
          </a:xfrm>
        </p:spPr>
        <p:txBody>
          <a:bodyPr/>
          <a:lstStyle/>
          <a:p>
            <a:r>
              <a:rPr lang="en-GB" dirty="0">
                <a:solidFill>
                  <a:srgbClr val="170CF4"/>
                </a:solidFill>
                <a:latin typeface="Times New Roman" panose="02020603050405020304" pitchFamily="18" charset="0"/>
                <a:cs typeface="Times New Roman" panose="02020603050405020304" pitchFamily="18" charset="0"/>
              </a:rPr>
              <a:t>The Nature of Work</a:t>
            </a:r>
          </a:p>
        </p:txBody>
      </p:sp>
      <p:sp>
        <p:nvSpPr>
          <p:cNvPr id="3" name="Content Placeholder 2"/>
          <p:cNvSpPr>
            <a:spLocks noGrp="1"/>
          </p:cNvSpPr>
          <p:nvPr>
            <p:ph idx="1"/>
          </p:nvPr>
        </p:nvSpPr>
        <p:spPr>
          <a:xfrm>
            <a:off x="666206" y="1484784"/>
            <a:ext cx="10489474" cy="2460199"/>
          </a:xfrm>
        </p:spPr>
        <p:txBody>
          <a:bodyPr>
            <a:normAutofit/>
          </a:bodyPr>
          <a:lstStyle/>
          <a:p>
            <a:r>
              <a:rPr lang="en-US" dirty="0">
                <a:latin typeface="Times New Roman" panose="02020603050405020304" pitchFamily="18" charset="0"/>
                <a:cs typeface="Times New Roman" panose="02020603050405020304" pitchFamily="18" charset="0"/>
              </a:rPr>
              <a:t>While some work is </a:t>
            </a:r>
            <a:r>
              <a:rPr lang="en-US" dirty="0" err="1">
                <a:latin typeface="Times New Roman" panose="02020603050405020304" pitchFamily="18" charset="0"/>
                <a:cs typeface="Times New Roman" panose="02020603050405020304" pitchFamily="18" charset="0"/>
              </a:rPr>
              <a:t>standardised</a:t>
            </a:r>
            <a:r>
              <a:rPr lang="en-US" dirty="0">
                <a:latin typeface="Times New Roman" panose="02020603050405020304" pitchFamily="18" charset="0"/>
                <a:cs typeface="Times New Roman" panose="02020603050405020304" pitchFamily="18" charset="0"/>
              </a:rPr>
              <a:t>, Velox operates in an environment </a:t>
            </a:r>
            <a:r>
              <a:rPr lang="en-US" dirty="0" err="1">
                <a:latin typeface="Times New Roman" panose="02020603050405020304" pitchFamily="18" charset="0"/>
                <a:cs typeface="Times New Roman" panose="02020603050405020304" pitchFamily="18" charset="0"/>
              </a:rPr>
              <a:t>characterised</a:t>
            </a:r>
            <a:r>
              <a:rPr lang="en-US" dirty="0">
                <a:latin typeface="Times New Roman" panose="02020603050405020304" pitchFamily="18" charset="0"/>
                <a:cs typeface="Times New Roman" panose="02020603050405020304" pitchFamily="18" charset="0"/>
              </a:rPr>
              <a:t> by a frequently changing legal infrastructure, as well as intense competition with other logistics firms, both local and global</a:t>
            </a:r>
          </a:p>
          <a:p>
            <a:r>
              <a:rPr lang="en-US" dirty="0">
                <a:latin typeface="Times New Roman" panose="02020603050405020304" pitchFamily="18" charset="0"/>
                <a:cs typeface="Times New Roman" panose="02020603050405020304" pitchFamily="18" charset="0"/>
              </a:rPr>
              <a:t>As a result, knowledge about procedures and best practices must be both updated regularly and disseminated to all who need to know</a:t>
            </a:r>
          </a:p>
          <a:p>
            <a:pPr marL="0" indent="0">
              <a:buNone/>
            </a:pPr>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40</a:t>
            </a:fld>
            <a:endParaRPr lang="en-GB"/>
          </a:p>
        </p:txBody>
      </p:sp>
    </p:spTree>
    <p:extLst>
      <p:ext uri="{BB962C8B-B14F-4D97-AF65-F5344CB8AC3E}">
        <p14:creationId xmlns:p14="http://schemas.microsoft.com/office/powerpoint/2010/main" val="3721917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274" y="274638"/>
            <a:ext cx="9322526" cy="706090"/>
          </a:xfrm>
        </p:spPr>
        <p:txBody>
          <a:bodyPr>
            <a:normAutofit/>
          </a:bodyPr>
          <a:lstStyle/>
          <a:p>
            <a:r>
              <a:rPr lang="en-US" dirty="0">
                <a:solidFill>
                  <a:srgbClr val="170CF4"/>
                </a:solidFill>
                <a:latin typeface="Times New Roman" panose="02020603050405020304" pitchFamily="18" charset="0"/>
                <a:cs typeface="Times New Roman" panose="02020603050405020304" pitchFamily="18" charset="0"/>
              </a:rPr>
              <a:t>Entrance</a:t>
            </a:r>
          </a:p>
        </p:txBody>
      </p:sp>
      <p:sp>
        <p:nvSpPr>
          <p:cNvPr id="3" name="Content Placeholder 2"/>
          <p:cNvSpPr>
            <a:spLocks noGrp="1"/>
          </p:cNvSpPr>
          <p:nvPr>
            <p:ph idx="1"/>
          </p:nvPr>
        </p:nvSpPr>
        <p:spPr>
          <a:xfrm>
            <a:off x="666205" y="980728"/>
            <a:ext cx="10959737" cy="5375622"/>
          </a:xfrm>
        </p:spPr>
        <p:txBody>
          <a:bodyPr>
            <a:noAutofit/>
          </a:bodyPr>
          <a:lstStyle/>
          <a:p>
            <a:pPr>
              <a:lnSpc>
                <a:spcPct val="120000"/>
              </a:lnSpc>
              <a:spcBef>
                <a:spcPts val="0"/>
              </a:spcBef>
            </a:pPr>
            <a:r>
              <a:rPr lang="en-US" sz="2400" dirty="0">
                <a:latin typeface="Times New Roman" panose="02020603050405020304" pitchFamily="18" charset="0"/>
                <a:cs typeface="Times New Roman" panose="02020603050405020304" pitchFamily="18" charset="0"/>
              </a:rPr>
              <a:t>The Greater China HR Managing Director introduced us to the China Operations Team and an Exec-VP for China</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Mutual interest on knowledge sharing consulting collaboration as Velox is looking for a solution to address customs clearance knowledge proficiency</a:t>
            </a:r>
          </a:p>
          <a:p>
            <a:pPr lvl="1">
              <a:lnSpc>
                <a:spcPct val="120000"/>
              </a:lnSpc>
              <a:spcBef>
                <a:spcPts val="0"/>
              </a:spcBef>
            </a:pPr>
            <a:r>
              <a:rPr lang="en-HK" dirty="0">
                <a:latin typeface="Times New Roman" panose="02020603050405020304" pitchFamily="18" charset="0"/>
                <a:cs typeface="Times New Roman" panose="02020603050405020304" pitchFamily="18" charset="0"/>
              </a:rPr>
              <a:t>Based on over 1100 customers’ comments, “knowledge issues among employees” which they termed as “knowledge dimension” was identified as one of the key areas for improvement in Velox’s customs clearance operations</a:t>
            </a:r>
            <a:endParaRPr lang="en-US" dirty="0">
              <a:latin typeface="Times New Roman" panose="02020603050405020304" pitchFamily="18" charset="0"/>
              <a:cs typeface="Times New Roman" panose="02020603050405020304" pitchFamily="18" charset="0"/>
            </a:endParaRPr>
          </a:p>
          <a:p>
            <a:pPr>
              <a:lnSpc>
                <a:spcPct val="120000"/>
              </a:lnSpc>
              <a:spcBef>
                <a:spcPts val="0"/>
              </a:spcBef>
            </a:pPr>
            <a:r>
              <a:rPr lang="en-US" sz="2400" dirty="0">
                <a:latin typeface="Times New Roman" panose="02020603050405020304" pitchFamily="18" charset="0"/>
                <a:cs typeface="Times New Roman" panose="02020603050405020304" pitchFamily="18" charset="0"/>
              </a:rPr>
              <a:t>This led to our proposing an action research investigation that would seek to uncover the key barriers to effective knowledge sharing as well as work with Velox on overcoming those barriers</a:t>
            </a:r>
          </a:p>
          <a:p>
            <a:endParaRPr lang="en-US" sz="2300" dirty="0"/>
          </a:p>
        </p:txBody>
      </p:sp>
      <p:sp>
        <p:nvSpPr>
          <p:cNvPr id="4" name="Slide Number Placeholder 3"/>
          <p:cNvSpPr>
            <a:spLocks noGrp="1"/>
          </p:cNvSpPr>
          <p:nvPr>
            <p:ph type="sldNum" sz="quarter" idx="12"/>
          </p:nvPr>
        </p:nvSpPr>
        <p:spPr/>
        <p:txBody>
          <a:bodyPr/>
          <a:lstStyle/>
          <a:p>
            <a:fld id="{AEF7B384-8AF3-4CEE-9261-7EB4E22D690E}" type="slidenum">
              <a:rPr lang="en-GB" smtClean="0"/>
              <a:t>41</a:t>
            </a:fld>
            <a:endParaRPr lang="en-GB"/>
          </a:p>
        </p:txBody>
      </p:sp>
    </p:spTree>
    <p:extLst>
      <p:ext uri="{BB962C8B-B14F-4D97-AF65-F5344CB8AC3E}">
        <p14:creationId xmlns:p14="http://schemas.microsoft.com/office/powerpoint/2010/main" val="2170999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70CF4"/>
                </a:solidFill>
                <a:latin typeface="Times New Roman" panose="02020603050405020304" pitchFamily="18" charset="0"/>
                <a:cs typeface="Times New Roman" panose="02020603050405020304" pitchFamily="18" charset="0"/>
              </a:rPr>
              <a:t>Initial Meetings &amp; Proposal</a:t>
            </a:r>
          </a:p>
        </p:txBody>
      </p:sp>
      <p:sp>
        <p:nvSpPr>
          <p:cNvPr id="3" name="Content Placeholder 2"/>
          <p:cNvSpPr>
            <a:spLocks noGrp="1"/>
          </p:cNvSpPr>
          <p:nvPr>
            <p:ph idx="1"/>
          </p:nvPr>
        </p:nvSpPr>
        <p:spPr/>
        <p:txBody>
          <a:bodyPr>
            <a:normAutofit lnSpcReduction="10000"/>
          </a:bodyPr>
          <a:lstStyle/>
          <a:p>
            <a:r>
              <a:rPr lang="en-HK" dirty="0">
                <a:latin typeface="Times New Roman" panose="02020603050405020304" pitchFamily="18" charset="0"/>
                <a:cs typeface="Times New Roman" panose="02020603050405020304" pitchFamily="18" charset="0"/>
              </a:rPr>
              <a:t>Explain the consulting approach </a:t>
            </a:r>
          </a:p>
          <a:p>
            <a:r>
              <a:rPr lang="en-HK" dirty="0">
                <a:latin typeface="Times New Roman" panose="02020603050405020304" pitchFamily="18" charset="0"/>
                <a:cs typeface="Times New Roman" panose="02020603050405020304" pitchFamily="18" charset="0"/>
              </a:rPr>
              <a:t>Establish mutual understanding for on-going commitments </a:t>
            </a:r>
          </a:p>
          <a:p>
            <a:pPr lvl="1"/>
            <a:r>
              <a:rPr lang="en-HK" dirty="0">
                <a:latin typeface="Times New Roman" panose="02020603050405020304" pitchFamily="18" charset="0"/>
                <a:cs typeface="Times New Roman" panose="02020603050405020304" pitchFamily="18" charset="0"/>
              </a:rPr>
              <a:t>time and resources</a:t>
            </a:r>
          </a:p>
          <a:p>
            <a:pPr lvl="1"/>
            <a:r>
              <a:rPr lang="en-HK" dirty="0">
                <a:latin typeface="Times New Roman" panose="02020603050405020304" pitchFamily="18" charset="0"/>
                <a:cs typeface="Times New Roman" panose="02020603050405020304" pitchFamily="18" charset="0"/>
              </a:rPr>
              <a:t>implementation of changes in the organisation</a:t>
            </a:r>
          </a:p>
          <a:p>
            <a:pPr lvl="1"/>
            <a:r>
              <a:rPr lang="en-HK" dirty="0">
                <a:latin typeface="Times New Roman" panose="02020603050405020304" pitchFamily="18" charset="0"/>
                <a:cs typeface="Times New Roman" panose="02020603050405020304" pitchFamily="18" charset="0"/>
              </a:rPr>
              <a:t>formal agreement to allow the consultant to gain access to employees and relevant corporate internal information</a:t>
            </a:r>
          </a:p>
          <a:p>
            <a:r>
              <a:rPr lang="en-HK" dirty="0">
                <a:latin typeface="Times New Roman" panose="02020603050405020304" pitchFamily="18" charset="0"/>
                <a:cs typeface="Times New Roman" panose="02020603050405020304" pitchFamily="18" charset="0"/>
              </a:rPr>
              <a:t>Prepared proposal, which detailed </a:t>
            </a:r>
          </a:p>
          <a:p>
            <a:pPr lvl="1"/>
            <a:r>
              <a:rPr lang="en-HK" dirty="0">
                <a:latin typeface="Times New Roman" panose="02020603050405020304" pitchFamily="18" charset="0"/>
                <a:cs typeface="Times New Roman" panose="02020603050405020304" pitchFamily="18" charset="0"/>
              </a:rPr>
              <a:t>Objectives</a:t>
            </a:r>
          </a:p>
          <a:p>
            <a:pPr lvl="1"/>
            <a:r>
              <a:rPr lang="en-HK" dirty="0">
                <a:latin typeface="Times New Roman" panose="02020603050405020304" pitchFamily="18" charset="0"/>
                <a:cs typeface="Times New Roman" panose="02020603050405020304" pitchFamily="18" charset="0"/>
              </a:rPr>
              <a:t>Scope</a:t>
            </a:r>
          </a:p>
          <a:p>
            <a:pPr lvl="1"/>
            <a:r>
              <a:rPr lang="en-HK" dirty="0">
                <a:latin typeface="Times New Roman" panose="02020603050405020304" pitchFamily="18" charset="0"/>
                <a:cs typeface="Times New Roman" panose="02020603050405020304" pitchFamily="18" charset="0"/>
              </a:rPr>
              <a:t>Consulting Approach</a:t>
            </a:r>
          </a:p>
          <a:p>
            <a:pPr lvl="1"/>
            <a:r>
              <a:rPr lang="en-HK" dirty="0">
                <a:latin typeface="Times New Roman" panose="02020603050405020304" pitchFamily="18" charset="0"/>
                <a:cs typeface="Times New Roman" panose="02020603050405020304" pitchFamily="18" charset="0"/>
              </a:rPr>
              <a:t>Estimated budget</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EF7B384-8AF3-4CEE-9261-7EB4E22D690E}" type="slidenum">
              <a:rPr lang="en-GB" smtClean="0">
                <a:latin typeface="Times New Roman" panose="02020603050405020304" pitchFamily="18" charset="0"/>
                <a:cs typeface="Times New Roman" panose="02020603050405020304" pitchFamily="18" charset="0"/>
              </a:rPr>
              <a:t>42</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0803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70CF4"/>
                </a:solidFill>
                <a:latin typeface="Times New Roman" panose="02020603050405020304" pitchFamily="18" charset="0"/>
                <a:cs typeface="Times New Roman" panose="02020603050405020304" pitchFamily="18" charset="0"/>
              </a:rPr>
              <a:t>Problems to be Solved / Research Questions</a:t>
            </a:r>
          </a:p>
        </p:txBody>
      </p:sp>
      <p:sp>
        <p:nvSpPr>
          <p:cNvPr id="3" name="Content Placeholder 2"/>
          <p:cNvSpPr>
            <a:spLocks noGrp="1"/>
          </p:cNvSpPr>
          <p:nvPr>
            <p:ph idx="1"/>
          </p:nvPr>
        </p:nvSpPr>
        <p:spPr/>
        <p:txBody>
          <a:bodyPr/>
          <a:lstStyle/>
          <a:p>
            <a:pPr marL="0" indent="-290512">
              <a:lnSpc>
                <a:spcPct val="120000"/>
              </a:lnSpc>
              <a:spcBef>
                <a:spcPts val="0"/>
              </a:spcBef>
              <a:buFont typeface="Wingdings" panose="05000000000000000000" pitchFamily="2" charset="2"/>
              <a:buChar char="§"/>
            </a:pPr>
            <a:r>
              <a:rPr lang="en-HK" dirty="0">
                <a:latin typeface="Times New Roman" panose="02020603050405020304" pitchFamily="18" charset="0"/>
                <a:cs typeface="Times New Roman" panose="02020603050405020304" pitchFamily="18" charset="0"/>
              </a:rPr>
              <a:t>How is knowledge shared by the employees of Velox as they create knowledge-centric services and solutions for their customers?</a:t>
            </a:r>
          </a:p>
          <a:p>
            <a:pPr marL="0" indent="-290512">
              <a:lnSpc>
                <a:spcPct val="120000"/>
              </a:lnSpc>
              <a:spcBef>
                <a:spcPts val="0"/>
              </a:spcBef>
              <a:buFont typeface="Wingdings" panose="05000000000000000000" pitchFamily="2" charset="2"/>
              <a:buChar char="§"/>
            </a:pPr>
            <a:r>
              <a:rPr lang="en-HK" dirty="0">
                <a:latin typeface="Times New Roman" panose="02020603050405020304" pitchFamily="18" charset="0"/>
                <a:cs typeface="Times New Roman" panose="02020603050405020304" pitchFamily="18" charset="0"/>
              </a:rPr>
              <a:t>How can effective knowledge sharing among employees be enabled and sustained in order to provide quality and consistent services to customers?</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EF7B384-8AF3-4CEE-9261-7EB4E22D690E}" type="slidenum">
              <a:rPr lang="en-GB" smtClean="0">
                <a:latin typeface="Times New Roman" panose="02020603050405020304" pitchFamily="18" charset="0"/>
                <a:cs typeface="Times New Roman" panose="02020603050405020304" pitchFamily="18" charset="0"/>
              </a:rPr>
              <a:t>43</a:t>
            </a:fld>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48316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639" y="274638"/>
            <a:ext cx="9228161" cy="562074"/>
          </a:xfrm>
        </p:spPr>
        <p:txBody>
          <a:bodyPr>
            <a:noAutofit/>
          </a:bodyPr>
          <a:lstStyle/>
          <a:p>
            <a:r>
              <a:rPr lang="en-US" dirty="0">
                <a:solidFill>
                  <a:srgbClr val="170CF4"/>
                </a:solidFill>
                <a:latin typeface="Times New Roman" panose="02020603050405020304" pitchFamily="18" charset="0"/>
                <a:cs typeface="Times New Roman" panose="02020603050405020304" pitchFamily="18" charset="0"/>
              </a:rPr>
              <a:t>The Collaborating Team</a:t>
            </a:r>
          </a:p>
        </p:txBody>
      </p:sp>
      <p:sp>
        <p:nvSpPr>
          <p:cNvPr id="4" name="Slide Number Placeholder 3"/>
          <p:cNvSpPr>
            <a:spLocks noGrp="1"/>
          </p:cNvSpPr>
          <p:nvPr>
            <p:ph type="sldNum" sz="quarter" idx="12"/>
          </p:nvPr>
        </p:nvSpPr>
        <p:spPr/>
        <p:txBody>
          <a:bodyPr/>
          <a:lstStyle/>
          <a:p>
            <a:fld id="{AEF7B384-8AF3-4CEE-9261-7EB4E22D690E}" type="slidenum">
              <a:rPr lang="en-GB" smtClean="0">
                <a:latin typeface="Times New Roman" panose="02020603050405020304" pitchFamily="18" charset="0"/>
                <a:cs typeface="Times New Roman" panose="02020603050405020304" pitchFamily="18" charset="0"/>
              </a:rPr>
              <a:t>44</a:t>
            </a:fld>
            <a:endParaRPr lang="en-GB">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nvPr>
        </p:nvGraphicFramePr>
        <p:xfrm>
          <a:off x="982639" y="1039264"/>
          <a:ext cx="10371161" cy="4802616"/>
        </p:xfrm>
        <a:graphic>
          <a:graphicData uri="http://schemas.openxmlformats.org/drawingml/2006/table">
            <a:tbl>
              <a:tblPr firstRow="1" bandRow="1">
                <a:tableStyleId>{5C22544A-7EE6-4342-B048-85BDC9FD1C3A}</a:tableStyleId>
              </a:tblPr>
              <a:tblGrid>
                <a:gridCol w="1646471">
                  <a:extLst>
                    <a:ext uri="{9D8B030D-6E8A-4147-A177-3AD203B41FA5}">
                      <a16:colId xmlns:a16="http://schemas.microsoft.com/office/drawing/2014/main" val="1681411034"/>
                    </a:ext>
                  </a:extLst>
                </a:gridCol>
                <a:gridCol w="4829207">
                  <a:extLst>
                    <a:ext uri="{9D8B030D-6E8A-4147-A177-3AD203B41FA5}">
                      <a16:colId xmlns:a16="http://schemas.microsoft.com/office/drawing/2014/main" val="1651285115"/>
                    </a:ext>
                  </a:extLst>
                </a:gridCol>
                <a:gridCol w="3895483">
                  <a:extLst>
                    <a:ext uri="{9D8B030D-6E8A-4147-A177-3AD203B41FA5}">
                      <a16:colId xmlns:a16="http://schemas.microsoft.com/office/drawing/2014/main" val="2324934873"/>
                    </a:ext>
                  </a:extLst>
                </a:gridCol>
              </a:tblGrid>
              <a:tr h="427223">
                <a:tc>
                  <a:txBody>
                    <a:bodyPr/>
                    <a:lstStyle/>
                    <a:p>
                      <a:r>
                        <a:rPr lang="en-US" dirty="0"/>
                        <a:t>Pseudonym</a:t>
                      </a:r>
                    </a:p>
                  </a:txBody>
                  <a:tcPr/>
                </a:tc>
                <a:tc>
                  <a:txBody>
                    <a:bodyPr/>
                    <a:lstStyle/>
                    <a:p>
                      <a:r>
                        <a:rPr lang="en-US" dirty="0"/>
                        <a:t>Title</a:t>
                      </a:r>
                    </a:p>
                  </a:txBody>
                  <a:tcPr/>
                </a:tc>
                <a:tc>
                  <a:txBody>
                    <a:bodyPr/>
                    <a:lstStyle/>
                    <a:p>
                      <a:r>
                        <a:rPr lang="en-US" dirty="0"/>
                        <a:t>Role</a:t>
                      </a:r>
                    </a:p>
                  </a:txBody>
                  <a:tcPr/>
                </a:tc>
                <a:extLst>
                  <a:ext uri="{0D108BD9-81ED-4DB2-BD59-A6C34878D82A}">
                    <a16:rowId xmlns:a16="http://schemas.microsoft.com/office/drawing/2014/main" val="2591651190"/>
                  </a:ext>
                </a:extLst>
              </a:tr>
              <a:tr h="468628">
                <a:tc>
                  <a:txBody>
                    <a:bodyPr/>
                    <a:lstStyle/>
                    <a:p>
                      <a:r>
                        <a:rPr lang="en-US" sz="2000" dirty="0"/>
                        <a:t>Albert</a:t>
                      </a:r>
                    </a:p>
                  </a:txBody>
                  <a:tcPr/>
                </a:tc>
                <a:tc>
                  <a:txBody>
                    <a:bodyPr/>
                    <a:lstStyle/>
                    <a:p>
                      <a:pPr algn="l">
                        <a:lnSpc>
                          <a:spcPct val="100000"/>
                        </a:lnSpc>
                        <a:spcAft>
                          <a:spcPts val="0"/>
                        </a:spcAft>
                      </a:pPr>
                      <a:r>
                        <a:rPr lang="en-GB" sz="2000" dirty="0">
                          <a:effectLst/>
                        </a:rPr>
                        <a:t>Regional Vice President, China</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Project Sponsor</a:t>
                      </a:r>
                    </a:p>
                  </a:txBody>
                  <a:tcPr/>
                </a:tc>
                <a:extLst>
                  <a:ext uri="{0D108BD9-81ED-4DB2-BD59-A6C34878D82A}">
                    <a16:rowId xmlns:a16="http://schemas.microsoft.com/office/drawing/2014/main" val="951251700"/>
                  </a:ext>
                </a:extLst>
              </a:tr>
              <a:tr h="706403">
                <a:tc>
                  <a:txBody>
                    <a:bodyPr/>
                    <a:lstStyle/>
                    <a:p>
                      <a:r>
                        <a:rPr lang="en-US" sz="2000" dirty="0"/>
                        <a:t>Belle</a:t>
                      </a:r>
                    </a:p>
                  </a:txBody>
                  <a:tcPr/>
                </a:tc>
                <a:tc>
                  <a:txBody>
                    <a:bodyPr/>
                    <a:lstStyle/>
                    <a:p>
                      <a:pPr algn="l">
                        <a:lnSpc>
                          <a:spcPct val="100000"/>
                        </a:lnSpc>
                        <a:spcAft>
                          <a:spcPts val="0"/>
                        </a:spcAft>
                      </a:pPr>
                      <a:r>
                        <a:rPr lang="en-GB" sz="2000" dirty="0">
                          <a:effectLst/>
                        </a:rPr>
                        <a:t>Managing Director of Human Resources (China)</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Matchmaker &amp; Original project sponsor.</a:t>
                      </a:r>
                      <a:r>
                        <a:rPr lang="en-US" sz="2000" baseline="0" dirty="0"/>
                        <a:t> MD of HR (AP)</a:t>
                      </a:r>
                      <a:endParaRPr lang="en-US" sz="2000" dirty="0"/>
                    </a:p>
                  </a:txBody>
                  <a:tcPr/>
                </a:tc>
                <a:extLst>
                  <a:ext uri="{0D108BD9-81ED-4DB2-BD59-A6C34878D82A}">
                    <a16:rowId xmlns:a16="http://schemas.microsoft.com/office/drawing/2014/main" val="3912856978"/>
                  </a:ext>
                </a:extLst>
              </a:tr>
              <a:tr h="671729">
                <a:tc>
                  <a:txBody>
                    <a:bodyPr/>
                    <a:lstStyle/>
                    <a:p>
                      <a:r>
                        <a:rPr lang="en-US" sz="2000" dirty="0"/>
                        <a:t>Chris</a:t>
                      </a:r>
                    </a:p>
                  </a:txBody>
                  <a:tcPr/>
                </a:tc>
                <a:tc>
                  <a:txBody>
                    <a:bodyPr/>
                    <a:lstStyle/>
                    <a:p>
                      <a:pPr algn="l">
                        <a:lnSpc>
                          <a:spcPct val="100000"/>
                        </a:lnSpc>
                        <a:spcAft>
                          <a:spcPts val="0"/>
                        </a:spcAft>
                      </a:pPr>
                      <a:r>
                        <a:rPr lang="en-GB" sz="2000" dirty="0">
                          <a:effectLst/>
                        </a:rPr>
                        <a:t>Managing Director, Operations, Northern &amp; Southern China</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Regional business leader, reports to Albert</a:t>
                      </a:r>
                    </a:p>
                  </a:txBody>
                  <a:tcPr/>
                </a:tc>
                <a:extLst>
                  <a:ext uri="{0D108BD9-81ED-4DB2-BD59-A6C34878D82A}">
                    <a16:rowId xmlns:a16="http://schemas.microsoft.com/office/drawing/2014/main" val="786522793"/>
                  </a:ext>
                </a:extLst>
              </a:tr>
              <a:tr h="499556">
                <a:tc>
                  <a:txBody>
                    <a:bodyPr/>
                    <a:lstStyle/>
                    <a:p>
                      <a:r>
                        <a:rPr lang="en-US" sz="2000" dirty="0"/>
                        <a:t>Debby</a:t>
                      </a:r>
                    </a:p>
                  </a:txBody>
                  <a:tcPr/>
                </a:tc>
                <a:tc>
                  <a:txBody>
                    <a:bodyPr/>
                    <a:lstStyle/>
                    <a:p>
                      <a:pPr algn="l">
                        <a:lnSpc>
                          <a:spcPct val="100000"/>
                        </a:lnSpc>
                        <a:spcAft>
                          <a:spcPts val="0"/>
                        </a:spcAft>
                      </a:pPr>
                      <a:r>
                        <a:rPr lang="en-GB" sz="2000" dirty="0">
                          <a:effectLst/>
                        </a:rPr>
                        <a:t>Senior Manager, Operations, China</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Client side PL, reports to Albert</a:t>
                      </a:r>
                    </a:p>
                  </a:txBody>
                  <a:tcPr/>
                </a:tc>
                <a:extLst>
                  <a:ext uri="{0D108BD9-81ED-4DB2-BD59-A6C34878D82A}">
                    <a16:rowId xmlns:a16="http://schemas.microsoft.com/office/drawing/2014/main" val="1420093374"/>
                  </a:ext>
                </a:extLst>
              </a:tr>
              <a:tr h="369634">
                <a:tc>
                  <a:txBody>
                    <a:bodyPr/>
                    <a:lstStyle/>
                    <a:p>
                      <a:r>
                        <a:rPr lang="en-US" sz="2000" dirty="0"/>
                        <a:t>Elaine</a:t>
                      </a:r>
                    </a:p>
                  </a:txBody>
                  <a:tcPr/>
                </a:tc>
                <a:tc>
                  <a:txBody>
                    <a:bodyPr/>
                    <a:lstStyle/>
                    <a:p>
                      <a:pPr algn="l">
                        <a:lnSpc>
                          <a:spcPct val="100000"/>
                        </a:lnSpc>
                        <a:spcAft>
                          <a:spcPts val="0"/>
                        </a:spcAft>
                      </a:pPr>
                      <a:r>
                        <a:rPr lang="en-GB" sz="2000" dirty="0">
                          <a:effectLst/>
                        </a:rPr>
                        <a:t>Senior Manager, HR, China</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Project team member</a:t>
                      </a:r>
                    </a:p>
                  </a:txBody>
                  <a:tcPr/>
                </a:tc>
                <a:extLst>
                  <a:ext uri="{0D108BD9-81ED-4DB2-BD59-A6C34878D82A}">
                    <a16:rowId xmlns:a16="http://schemas.microsoft.com/office/drawing/2014/main" val="2194305006"/>
                  </a:ext>
                </a:extLst>
              </a:tr>
              <a:tr h="369634">
                <a:tc>
                  <a:txBody>
                    <a:bodyPr/>
                    <a:lstStyle/>
                    <a:p>
                      <a:r>
                        <a:rPr lang="en-US" sz="2000" dirty="0"/>
                        <a:t>Flora</a:t>
                      </a:r>
                    </a:p>
                  </a:txBody>
                  <a:tcPr/>
                </a:tc>
                <a:tc>
                  <a:txBody>
                    <a:bodyPr/>
                    <a:lstStyle/>
                    <a:p>
                      <a:pPr algn="l">
                        <a:lnSpc>
                          <a:spcPct val="100000"/>
                        </a:lnSpc>
                        <a:spcAft>
                          <a:spcPts val="0"/>
                        </a:spcAft>
                      </a:pPr>
                      <a:r>
                        <a:rPr lang="en-GB" sz="2000" dirty="0">
                          <a:effectLst/>
                        </a:rPr>
                        <a:t>Senior Manager, OPs, GZ, China</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Project team member</a:t>
                      </a:r>
                    </a:p>
                  </a:txBody>
                  <a:tcPr/>
                </a:tc>
                <a:extLst>
                  <a:ext uri="{0D108BD9-81ED-4DB2-BD59-A6C34878D82A}">
                    <a16:rowId xmlns:a16="http://schemas.microsoft.com/office/drawing/2014/main" val="2488479845"/>
                  </a:ext>
                </a:extLst>
              </a:tr>
              <a:tr h="457480">
                <a:tc>
                  <a:txBody>
                    <a:bodyPr/>
                    <a:lstStyle/>
                    <a:p>
                      <a:r>
                        <a:rPr lang="en-US" sz="2000" dirty="0"/>
                        <a:t>George</a:t>
                      </a:r>
                    </a:p>
                  </a:txBody>
                  <a:tcPr/>
                </a:tc>
                <a:tc>
                  <a:txBody>
                    <a:bodyPr/>
                    <a:lstStyle/>
                    <a:p>
                      <a:pPr algn="l">
                        <a:lnSpc>
                          <a:spcPct val="100000"/>
                        </a:lnSpc>
                        <a:spcAft>
                          <a:spcPts val="0"/>
                        </a:spcAft>
                      </a:pPr>
                      <a:r>
                        <a:rPr lang="en-GB" sz="2000" dirty="0">
                          <a:effectLst/>
                        </a:rPr>
                        <a:t>Manager, Marketing, AP HQ</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Project team member</a:t>
                      </a:r>
                    </a:p>
                  </a:txBody>
                  <a:tcPr/>
                </a:tc>
                <a:extLst>
                  <a:ext uri="{0D108BD9-81ED-4DB2-BD59-A6C34878D82A}">
                    <a16:rowId xmlns:a16="http://schemas.microsoft.com/office/drawing/2014/main" val="1357548467"/>
                  </a:ext>
                </a:extLst>
              </a:tr>
              <a:tr h="749806">
                <a:tc>
                  <a:txBody>
                    <a:bodyPr/>
                    <a:lstStyle/>
                    <a:p>
                      <a:r>
                        <a:rPr lang="en-US" sz="2000" dirty="0"/>
                        <a:t>Harold</a:t>
                      </a:r>
                    </a:p>
                  </a:txBody>
                  <a:tcPr/>
                </a:tc>
                <a:tc>
                  <a:txBody>
                    <a:bodyPr/>
                    <a:lstStyle/>
                    <a:p>
                      <a:pPr algn="l">
                        <a:lnSpc>
                          <a:spcPct val="100000"/>
                        </a:lnSpc>
                        <a:spcAft>
                          <a:spcPts val="0"/>
                        </a:spcAft>
                      </a:pPr>
                      <a:r>
                        <a:rPr lang="en-GB" sz="2000" dirty="0">
                          <a:effectLst/>
                        </a:rPr>
                        <a:t>Manager, OPs, GZ, China</a:t>
                      </a:r>
                      <a:endParaRPr lang="en-HK" sz="2000" dirty="0">
                        <a:effectLst/>
                        <a:latin typeface="Times New Roman" panose="02020603050405020304" pitchFamily="18" charset="0"/>
                        <a:ea typeface="MingLiU" panose="02020509000000000000" pitchFamily="49" charset="-120"/>
                        <a:cs typeface="Times New Roman" panose="02020603050405020304" pitchFamily="18" charset="0"/>
                      </a:endParaRPr>
                    </a:p>
                  </a:txBody>
                  <a:tcPr marL="50639" marR="50639" marT="0" marB="0"/>
                </a:tc>
                <a:tc>
                  <a:txBody>
                    <a:bodyPr/>
                    <a:lstStyle/>
                    <a:p>
                      <a:r>
                        <a:rPr lang="en-US" sz="2000" dirty="0"/>
                        <a:t>Project team member</a:t>
                      </a:r>
                    </a:p>
                  </a:txBody>
                  <a:tcPr/>
                </a:tc>
                <a:extLst>
                  <a:ext uri="{0D108BD9-81ED-4DB2-BD59-A6C34878D82A}">
                    <a16:rowId xmlns:a16="http://schemas.microsoft.com/office/drawing/2014/main" val="4009105746"/>
                  </a:ext>
                </a:extLst>
              </a:tr>
            </a:tbl>
          </a:graphicData>
        </a:graphic>
      </p:graphicFrame>
    </p:spTree>
    <p:extLst>
      <p:ext uri="{BB962C8B-B14F-4D97-AF65-F5344CB8AC3E}">
        <p14:creationId xmlns:p14="http://schemas.microsoft.com/office/powerpoint/2010/main" val="40140462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513" y="260648"/>
            <a:ext cx="9147455" cy="875184"/>
          </a:xfrm>
        </p:spPr>
        <p:txBody>
          <a:bodyPr/>
          <a:lstStyle/>
          <a:p>
            <a:r>
              <a:rPr lang="en-GB" dirty="0">
                <a:solidFill>
                  <a:srgbClr val="170CF4"/>
                </a:solidFill>
                <a:latin typeface="Times New Roman" panose="02020603050405020304" pitchFamily="18" charset="0"/>
                <a:cs typeface="Times New Roman" panose="02020603050405020304" pitchFamily="18" charset="0"/>
              </a:rPr>
              <a:t>Research Approach</a:t>
            </a:r>
          </a:p>
        </p:txBody>
      </p:sp>
      <p:sp>
        <p:nvSpPr>
          <p:cNvPr id="3" name="Content Placeholder 2"/>
          <p:cNvSpPr>
            <a:spLocks noGrp="1"/>
          </p:cNvSpPr>
          <p:nvPr>
            <p:ph idx="1"/>
          </p:nvPr>
        </p:nvSpPr>
        <p:spPr>
          <a:xfrm>
            <a:off x="682388" y="1124744"/>
            <a:ext cx="10671412" cy="5616624"/>
          </a:xfrm>
        </p:spPr>
        <p:txBody>
          <a:bodyPr/>
          <a:lstStyle/>
          <a:p>
            <a:r>
              <a:rPr lang="en-GB" dirty="0">
                <a:latin typeface="Times New Roman" panose="02020603050405020304" pitchFamily="18" charset="0"/>
                <a:cs typeface="Times New Roman" panose="02020603050405020304" pitchFamily="18" charset="0"/>
              </a:rPr>
              <a:t>Action Research</a:t>
            </a:r>
          </a:p>
          <a:p>
            <a:pPr lvl="1"/>
            <a:r>
              <a:rPr lang="en-US" dirty="0">
                <a:latin typeface="Times New Roman" panose="02020603050405020304" pitchFamily="18" charset="0"/>
                <a:cs typeface="Times New Roman" panose="02020603050405020304" pitchFamily="18" charset="0"/>
              </a:rPr>
              <a:t>Iterative, rigorous and collaborative</a:t>
            </a:r>
          </a:p>
          <a:p>
            <a:pPr lvl="1"/>
            <a:r>
              <a:rPr lang="en-US" dirty="0">
                <a:latin typeface="Times New Roman" panose="02020603050405020304" pitchFamily="18" charset="0"/>
                <a:cs typeface="Times New Roman" panose="02020603050405020304" pitchFamily="18" charset="0"/>
              </a:rPr>
              <a:t>Focuses on both organizational development and the generation of  knowledge</a:t>
            </a:r>
          </a:p>
          <a:p>
            <a:pPr lvl="1"/>
            <a:r>
              <a:rPr lang="en-US" dirty="0">
                <a:latin typeface="Times New Roman" panose="02020603050405020304" pitchFamily="18" charset="0"/>
                <a:cs typeface="Times New Roman" panose="02020603050405020304" pitchFamily="18" charset="0"/>
              </a:rPr>
              <a:t>We reached agreement with Velox before starting:</a:t>
            </a:r>
          </a:p>
          <a:p>
            <a:pPr lvl="2"/>
            <a:r>
              <a:rPr lang="en-US" dirty="0">
                <a:latin typeface="Times New Roman" panose="02020603050405020304" pitchFamily="18" charset="0"/>
                <a:cs typeface="Times New Roman" panose="02020603050405020304" pitchFamily="18" charset="0"/>
              </a:rPr>
              <a:t>Action research is appropriate</a:t>
            </a:r>
          </a:p>
          <a:p>
            <a:pPr lvl="2"/>
            <a:r>
              <a:rPr lang="en-US" dirty="0">
                <a:latin typeface="Times New Roman" panose="02020603050405020304" pitchFamily="18" charset="0"/>
                <a:cs typeface="Times New Roman" panose="02020603050405020304" pitchFamily="18" charset="0"/>
              </a:rPr>
              <a:t>The focus and objectives of the project</a:t>
            </a:r>
          </a:p>
          <a:p>
            <a:pPr lvl="2"/>
            <a:r>
              <a:rPr lang="en-US" dirty="0">
                <a:latin typeface="Times New Roman" panose="02020603050405020304" pitchFamily="18" charset="0"/>
                <a:cs typeface="Times New Roman" panose="02020603050405020304" pitchFamily="18" charset="0"/>
              </a:rPr>
              <a:t>Client commitment</a:t>
            </a:r>
          </a:p>
          <a:p>
            <a:pPr lvl="2"/>
            <a:r>
              <a:rPr lang="en-US" dirty="0">
                <a:latin typeface="Times New Roman" panose="02020603050405020304" pitchFamily="18" charset="0"/>
                <a:cs typeface="Times New Roman" panose="02020603050405020304" pitchFamily="18" charset="0"/>
              </a:rPr>
              <a:t>Roles and responsibilities</a:t>
            </a:r>
          </a:p>
          <a:p>
            <a:pPr lvl="2"/>
            <a:r>
              <a:rPr lang="en-US" dirty="0">
                <a:latin typeface="Times New Roman" panose="02020603050405020304" pitchFamily="18" charset="0"/>
                <a:cs typeface="Times New Roman" panose="02020603050405020304" pitchFamily="18" charset="0"/>
              </a:rPr>
              <a:t>Procedures</a:t>
            </a:r>
          </a:p>
          <a:p>
            <a:pPr lvl="2"/>
            <a:r>
              <a:rPr lang="en-US" dirty="0">
                <a:latin typeface="Times New Roman" panose="02020603050405020304" pitchFamily="18" charset="0"/>
                <a:cs typeface="Times New Roman" panose="02020603050405020304" pitchFamily="18" charset="0"/>
              </a:rPr>
              <a:t>Consent to participate and confidentiality</a:t>
            </a:r>
          </a:p>
          <a:p>
            <a:pPr lvl="1"/>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45</a:t>
            </a:fld>
            <a:endParaRPr lang="en-GB"/>
          </a:p>
        </p:txBody>
      </p:sp>
    </p:spTree>
    <p:extLst>
      <p:ext uri="{BB962C8B-B14F-4D97-AF65-F5344CB8AC3E}">
        <p14:creationId xmlns:p14="http://schemas.microsoft.com/office/powerpoint/2010/main" val="41638761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3707" y="404664"/>
            <a:ext cx="8806261" cy="659160"/>
          </a:xfrm>
        </p:spPr>
        <p:txBody>
          <a:bodyPr>
            <a:noAutofit/>
          </a:bodyPr>
          <a:lstStyle/>
          <a:p>
            <a:r>
              <a:rPr lang="en-GB" dirty="0">
                <a:solidFill>
                  <a:srgbClr val="170CF4"/>
                </a:solidFill>
                <a:latin typeface="Times New Roman" panose="02020603050405020304" pitchFamily="18" charset="0"/>
                <a:cs typeface="Times New Roman" panose="02020603050405020304" pitchFamily="18" charset="0"/>
              </a:rPr>
              <a:t>Initial Work</a:t>
            </a:r>
          </a:p>
        </p:txBody>
      </p:sp>
      <p:sp>
        <p:nvSpPr>
          <p:cNvPr id="3" name="Content Placeholder 2"/>
          <p:cNvSpPr>
            <a:spLocks noGrp="1"/>
          </p:cNvSpPr>
          <p:nvPr>
            <p:ph idx="1"/>
          </p:nvPr>
        </p:nvSpPr>
        <p:spPr>
          <a:xfrm>
            <a:off x="791570" y="1196752"/>
            <a:ext cx="9190630" cy="4899248"/>
          </a:xfrm>
        </p:spPr>
        <p:txBody>
          <a:bodyPr/>
          <a:lstStyle/>
          <a:p>
            <a:r>
              <a:rPr lang="en-US" dirty="0">
                <a:latin typeface="Times New Roman" panose="02020603050405020304" pitchFamily="18" charset="0"/>
                <a:cs typeface="Times New Roman" panose="02020603050405020304" pitchFamily="18" charset="0"/>
              </a:rPr>
              <a:t>Greater China HR Managing Director who introduced us to the China Operations Team and a VP for China</a:t>
            </a:r>
          </a:p>
          <a:p>
            <a:r>
              <a:rPr lang="en-US" dirty="0">
                <a:latin typeface="Times New Roman" panose="02020603050405020304" pitchFamily="18" charset="0"/>
                <a:cs typeface="Times New Roman" panose="02020603050405020304" pitchFamily="18" charset="0"/>
              </a:rPr>
              <a:t>Mutual interest on knowledge sharing research collaboration as Velox is looking for a solution to address customs clearance knowledge proficiency</a:t>
            </a:r>
          </a:p>
          <a:p>
            <a:r>
              <a:rPr lang="en-US" dirty="0">
                <a:latin typeface="Times New Roman" panose="02020603050405020304" pitchFamily="18" charset="0"/>
                <a:cs typeface="Times New Roman" panose="02020603050405020304" pitchFamily="18" charset="0"/>
              </a:rPr>
              <a:t>This led to our proposing an action research investigation that would seek to uncover the key barriers to effective knowledge sharing as well as work with Velox on overcoming those barriers</a:t>
            </a: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46</a:t>
            </a:fld>
            <a:endParaRPr lang="en-GB"/>
          </a:p>
        </p:txBody>
      </p:sp>
    </p:spTree>
    <p:extLst>
      <p:ext uri="{BB962C8B-B14F-4D97-AF65-F5344CB8AC3E}">
        <p14:creationId xmlns:p14="http://schemas.microsoft.com/office/powerpoint/2010/main" val="40275463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980" y="404664"/>
            <a:ext cx="9271988" cy="515144"/>
          </a:xfrm>
        </p:spPr>
        <p:txBody>
          <a:bodyPr>
            <a:noAutofit/>
          </a:bodyPr>
          <a:lstStyle/>
          <a:p>
            <a:r>
              <a:rPr lang="en-GB" dirty="0">
                <a:solidFill>
                  <a:srgbClr val="170CF4"/>
                </a:solidFill>
                <a:latin typeface="Times New Roman" panose="02020603050405020304" pitchFamily="18" charset="0"/>
                <a:cs typeface="Times New Roman" panose="02020603050405020304" pitchFamily="18" charset="0"/>
              </a:rPr>
              <a:t>Timelines</a:t>
            </a:r>
          </a:p>
        </p:txBody>
      </p:sp>
      <p:pic>
        <p:nvPicPr>
          <p:cNvPr id="4" name="Content Placeholder 4"/>
          <p:cNvPicPr>
            <a:picLocks noChangeAspect="1"/>
          </p:cNvPicPr>
          <p:nvPr/>
        </p:nvPicPr>
        <p:blipFill>
          <a:blip r:embed="rId2"/>
          <a:stretch>
            <a:fillRect/>
          </a:stretch>
        </p:blipFill>
        <p:spPr>
          <a:xfrm>
            <a:off x="736980" y="1484785"/>
            <a:ext cx="10616820" cy="5132523"/>
          </a:xfrm>
          <a:prstGeom prst="rect">
            <a:avLst/>
          </a:prstGeom>
        </p:spPr>
      </p:pic>
      <p:sp>
        <p:nvSpPr>
          <p:cNvPr id="5" name="Slide Number Placeholder 4"/>
          <p:cNvSpPr>
            <a:spLocks noGrp="1"/>
          </p:cNvSpPr>
          <p:nvPr>
            <p:ph type="sldNum" sz="quarter" idx="12"/>
          </p:nvPr>
        </p:nvSpPr>
        <p:spPr/>
        <p:txBody>
          <a:bodyPr/>
          <a:lstStyle/>
          <a:p>
            <a:fld id="{AEF7B384-8AF3-4CEE-9261-7EB4E22D690E}" type="slidenum">
              <a:rPr lang="en-GB" smtClean="0"/>
              <a:t>47</a:t>
            </a:fld>
            <a:endParaRPr lang="en-GB"/>
          </a:p>
        </p:txBody>
      </p:sp>
    </p:spTree>
    <p:extLst>
      <p:ext uri="{BB962C8B-B14F-4D97-AF65-F5344CB8AC3E}">
        <p14:creationId xmlns:p14="http://schemas.microsoft.com/office/powerpoint/2010/main" val="12023305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173" y="404664"/>
            <a:ext cx="8901795" cy="659160"/>
          </a:xfrm>
        </p:spPr>
        <p:txBody>
          <a:bodyPr>
            <a:noAutofit/>
          </a:bodyPr>
          <a:lstStyle/>
          <a:p>
            <a:r>
              <a:rPr lang="en-GB" dirty="0">
                <a:solidFill>
                  <a:srgbClr val="170CF4"/>
                </a:solidFill>
                <a:latin typeface="Times New Roman" panose="02020603050405020304" pitchFamily="18" charset="0"/>
                <a:cs typeface="Times New Roman" panose="02020603050405020304" pitchFamily="18" charset="0"/>
              </a:rPr>
              <a:t>Seminars and Interviews</a:t>
            </a:r>
          </a:p>
        </p:txBody>
      </p:sp>
      <p:sp>
        <p:nvSpPr>
          <p:cNvPr id="3" name="Content Placeholder 2"/>
          <p:cNvSpPr>
            <a:spLocks noGrp="1"/>
          </p:cNvSpPr>
          <p:nvPr>
            <p:ph idx="1"/>
          </p:nvPr>
        </p:nvSpPr>
        <p:spPr>
          <a:xfrm>
            <a:off x="682388" y="1268759"/>
            <a:ext cx="10959152" cy="5452715"/>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In the first action cycle, we offered an introductory seminar to 60 managers where we highlighted key issues connected with knowledge sharing and its benefits, as well as the role of technology in knowledge sharing</a:t>
            </a:r>
          </a:p>
          <a:p>
            <a:r>
              <a:rPr lang="en-US" dirty="0">
                <a:latin typeface="Times New Roman" panose="02020603050405020304" pitchFamily="18" charset="0"/>
                <a:cs typeface="Times New Roman" panose="02020603050405020304" pitchFamily="18" charset="0"/>
              </a:rPr>
              <a:t>Our diagnosis took the form of multiple interviews with employees at different levels and in different locations</a:t>
            </a:r>
          </a:p>
          <a:p>
            <a:r>
              <a:rPr lang="en-US" dirty="0">
                <a:latin typeface="Times New Roman" panose="02020603050405020304" pitchFamily="18" charset="0"/>
                <a:cs typeface="Times New Roman" panose="02020603050405020304" pitchFamily="18" charset="0"/>
              </a:rPr>
              <a:t>In all these interviews, we sought to identify </a:t>
            </a:r>
          </a:p>
          <a:p>
            <a:pPr lvl="1"/>
            <a:r>
              <a:rPr lang="en-US" dirty="0">
                <a:latin typeface="Times New Roman" panose="02020603050405020304" pitchFamily="18" charset="0"/>
                <a:cs typeface="Times New Roman" panose="02020603050405020304" pitchFamily="18" charset="0"/>
              </a:rPr>
              <a:t>Features of the operating environment that affected knowledge sharing</a:t>
            </a:r>
          </a:p>
          <a:p>
            <a:pPr lvl="1"/>
            <a:r>
              <a:rPr lang="en-US" dirty="0">
                <a:latin typeface="Times New Roman" panose="02020603050405020304" pitchFamily="18" charset="0"/>
                <a:cs typeface="Times New Roman" panose="02020603050405020304" pitchFamily="18" charset="0"/>
              </a:rPr>
              <a:t>The types of knowledge involved and the way it could be represented</a:t>
            </a:r>
          </a:p>
          <a:p>
            <a:pPr lvl="1"/>
            <a:r>
              <a:rPr lang="en-US" dirty="0">
                <a:latin typeface="Times New Roman" panose="02020603050405020304" pitchFamily="18" charset="0"/>
                <a:cs typeface="Times New Roman" panose="02020603050405020304" pitchFamily="18" charset="0"/>
              </a:rPr>
              <a:t>Attitudes towards knowledge sharing among employees</a:t>
            </a:r>
          </a:p>
          <a:p>
            <a:pPr lvl="1"/>
            <a:r>
              <a:rPr lang="en-US" dirty="0">
                <a:latin typeface="Times New Roman" panose="02020603050405020304" pitchFamily="18" charset="0"/>
                <a:cs typeface="Times New Roman" panose="02020603050405020304" pitchFamily="18" charset="0"/>
              </a:rPr>
              <a:t>Resources available to stimulate, encourage, reward or facilitate knowledge sharing</a:t>
            </a:r>
          </a:p>
          <a:p>
            <a:pPr lvl="1"/>
            <a:r>
              <a:rPr lang="en-US" dirty="0">
                <a:latin typeface="Times New Roman" panose="02020603050405020304" pitchFamily="18" charset="0"/>
                <a:cs typeface="Times New Roman" panose="02020603050405020304" pitchFamily="18" charset="0"/>
              </a:rPr>
              <a:t>The technology available for sharing</a:t>
            </a:r>
          </a:p>
          <a:p>
            <a:pPr lvl="1"/>
            <a:r>
              <a:rPr lang="en-US" dirty="0">
                <a:latin typeface="Times New Roman" panose="02020603050405020304" pitchFamily="18" charset="0"/>
                <a:cs typeface="Times New Roman" panose="02020603050405020304" pitchFamily="18" charset="0"/>
              </a:rPr>
              <a:t>The technology not available yet preferred for sharing</a:t>
            </a:r>
          </a:p>
          <a:p>
            <a:r>
              <a:rPr lang="en-US" dirty="0">
                <a:latin typeface="Times New Roman" panose="02020603050405020304" pitchFamily="18" charset="0"/>
                <a:cs typeface="Times New Roman" panose="02020603050405020304" pitchFamily="18" charset="0"/>
              </a:rPr>
              <a:t>We validated the interview findings and our analysis through communication meetings with Velox’s front-line employees</a:t>
            </a:r>
            <a:endParaRPr lang="en-GB"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48</a:t>
            </a:fld>
            <a:endParaRPr lang="en-GB"/>
          </a:p>
        </p:txBody>
      </p:sp>
    </p:spTree>
    <p:extLst>
      <p:ext uri="{BB962C8B-B14F-4D97-AF65-F5344CB8AC3E}">
        <p14:creationId xmlns:p14="http://schemas.microsoft.com/office/powerpoint/2010/main" val="2379160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4525" y="260648"/>
            <a:ext cx="8915443" cy="659160"/>
          </a:xfrm>
        </p:spPr>
        <p:txBody>
          <a:bodyPr>
            <a:noAutofit/>
          </a:bodyPr>
          <a:lstStyle/>
          <a:p>
            <a:r>
              <a:rPr lang="en-GB" dirty="0">
                <a:solidFill>
                  <a:srgbClr val="170CF4"/>
                </a:solidFill>
                <a:latin typeface="Times New Roman" panose="02020603050405020304" pitchFamily="18" charset="0"/>
                <a:cs typeface="Times New Roman" panose="02020603050405020304" pitchFamily="18" charset="0"/>
              </a:rPr>
              <a:t>Instrumental Theory</a:t>
            </a:r>
          </a:p>
        </p:txBody>
      </p:sp>
      <p:sp>
        <p:nvSpPr>
          <p:cNvPr id="3" name="Content Placeholder 2"/>
          <p:cNvSpPr>
            <a:spLocks noGrp="1"/>
          </p:cNvSpPr>
          <p:nvPr>
            <p:ph idx="1"/>
          </p:nvPr>
        </p:nvSpPr>
        <p:spPr>
          <a:xfrm>
            <a:off x="736979" y="1124744"/>
            <a:ext cx="10945505" cy="4511781"/>
          </a:xfrm>
        </p:spPr>
        <p:txBody>
          <a:bodyPr>
            <a:normAutofit/>
          </a:bodyPr>
          <a:lstStyle/>
          <a:p>
            <a:r>
              <a:rPr lang="en-HK" dirty="0">
                <a:latin typeface="Times New Roman" panose="02020603050405020304" pitchFamily="18" charset="0"/>
                <a:cs typeface="Times New Roman" panose="02020603050405020304" pitchFamily="18" charset="0"/>
              </a:rPr>
              <a:t>We used Work System Theory (WST) </a:t>
            </a:r>
            <a:r>
              <a:rPr lang="en-US" dirty="0">
                <a:latin typeface="Times New Roman" panose="02020603050405020304" pitchFamily="18" charset="0"/>
                <a:cs typeface="Times New Roman" panose="02020603050405020304" pitchFamily="18" charset="0"/>
              </a:rPr>
              <a:t>(Alter, 2013) </a:t>
            </a:r>
            <a:r>
              <a:rPr lang="en-HK" dirty="0">
                <a:latin typeface="Times New Roman" panose="02020603050405020304" pitchFamily="18" charset="0"/>
                <a:cs typeface="Times New Roman" panose="02020603050405020304" pitchFamily="18" charset="0"/>
              </a:rPr>
              <a:t>as an instrumental theory to summarise our findings and guide our analysis</a:t>
            </a:r>
          </a:p>
          <a:p>
            <a:r>
              <a:rPr lang="en-HK" dirty="0">
                <a:latin typeface="Times New Roman" panose="02020603050405020304" pitchFamily="18" charset="0"/>
                <a:cs typeface="Times New Roman" panose="02020603050405020304" pitchFamily="18" charset="0"/>
              </a:rPr>
              <a:t>WST provides a common language to enable</a:t>
            </a:r>
            <a:br>
              <a:rPr lang="en-HK" dirty="0">
                <a:latin typeface="Times New Roman" panose="02020603050405020304" pitchFamily="18" charset="0"/>
                <a:cs typeface="Times New Roman" panose="02020603050405020304" pitchFamily="18" charset="0"/>
              </a:rPr>
            </a:br>
            <a:r>
              <a:rPr lang="en-HK" dirty="0">
                <a:latin typeface="Times New Roman" panose="02020603050405020304" pitchFamily="18" charset="0"/>
                <a:cs typeface="Times New Roman" panose="02020603050405020304" pitchFamily="18" charset="0"/>
              </a:rPr>
              <a:t>conversations among the researchers and </a:t>
            </a:r>
            <a:br>
              <a:rPr lang="en-HK" dirty="0">
                <a:latin typeface="Times New Roman" panose="02020603050405020304" pitchFamily="18" charset="0"/>
                <a:cs typeface="Times New Roman" panose="02020603050405020304" pitchFamily="18" charset="0"/>
              </a:rPr>
            </a:br>
            <a:r>
              <a:rPr lang="en-HK" dirty="0">
                <a:latin typeface="Times New Roman" panose="02020603050405020304" pitchFamily="18" charset="0"/>
                <a:cs typeface="Times New Roman" panose="02020603050405020304" pitchFamily="18" charset="0"/>
              </a:rPr>
              <a:t>stakeholders at different levels </a:t>
            </a:r>
            <a:br>
              <a:rPr lang="en-HK" dirty="0">
                <a:latin typeface="Times New Roman" panose="02020603050405020304" pitchFamily="18" charset="0"/>
                <a:cs typeface="Times New Roman" panose="02020603050405020304" pitchFamily="18" charset="0"/>
              </a:rPr>
            </a:br>
            <a:r>
              <a:rPr lang="en-HK" dirty="0">
                <a:latin typeface="Times New Roman" panose="02020603050405020304" pitchFamily="18" charset="0"/>
                <a:cs typeface="Times New Roman" panose="02020603050405020304" pitchFamily="18" charset="0"/>
              </a:rPr>
              <a:t>of the collaborating firm</a:t>
            </a:r>
          </a:p>
          <a:p>
            <a:r>
              <a:rPr lang="en-HK" dirty="0">
                <a:latin typeface="Times New Roman" panose="02020603050405020304" pitchFamily="18" charset="0"/>
                <a:cs typeface="Times New Roman" panose="02020603050405020304" pitchFamily="18" charset="0"/>
              </a:rPr>
              <a:t>Key to demonstrate researcher’s </a:t>
            </a:r>
            <a:br>
              <a:rPr lang="en-HK" dirty="0">
                <a:latin typeface="Times New Roman" panose="02020603050405020304" pitchFamily="18" charset="0"/>
                <a:cs typeface="Times New Roman" panose="02020603050405020304" pitchFamily="18" charset="0"/>
              </a:rPr>
            </a:br>
            <a:r>
              <a:rPr lang="en-HK" dirty="0">
                <a:latin typeface="Times New Roman" panose="02020603050405020304" pitchFamily="18" charset="0"/>
                <a:cs typeface="Times New Roman" panose="02020603050405020304" pitchFamily="18" charset="0"/>
              </a:rPr>
              <a:t>understanding of the current</a:t>
            </a:r>
            <a:br>
              <a:rPr lang="en-HK" dirty="0">
                <a:latin typeface="Times New Roman" panose="02020603050405020304" pitchFamily="18" charset="0"/>
                <a:cs typeface="Times New Roman" panose="02020603050405020304" pitchFamily="18" charset="0"/>
              </a:rPr>
            </a:br>
            <a:r>
              <a:rPr lang="en-HK" dirty="0">
                <a:latin typeface="Times New Roman" panose="02020603050405020304" pitchFamily="18" charset="0"/>
                <a:cs typeface="Times New Roman" panose="02020603050405020304" pitchFamily="18" charset="0"/>
              </a:rPr>
              <a:t>situation</a:t>
            </a:r>
          </a:p>
          <a:p>
            <a:r>
              <a:rPr lang="en-HK" dirty="0">
                <a:latin typeface="Times New Roman" panose="02020603050405020304" pitchFamily="18" charset="0"/>
                <a:cs typeface="Times New Roman" panose="02020603050405020304" pitchFamily="18" charset="0"/>
              </a:rPr>
              <a:t>Facilitate trust building</a:t>
            </a:r>
            <a:endParaRPr lang="en-GB" dirty="0">
              <a:latin typeface="Times New Roman" panose="02020603050405020304" pitchFamily="18" charset="0"/>
              <a:cs typeface="Times New Roman" panose="02020603050405020304" pitchFamily="18" charset="0"/>
            </a:endParaRPr>
          </a:p>
        </p:txBody>
      </p:sp>
      <p:pic>
        <p:nvPicPr>
          <p:cNvPr id="5" name="Picture 4"/>
          <p:cNvPicPr/>
          <p:nvPr/>
        </p:nvPicPr>
        <p:blipFill>
          <a:blip r:embed="rId2">
            <a:duotone>
              <a:prstClr val="black"/>
              <a:schemeClr val="accent2">
                <a:lumMod val="20000"/>
                <a:lumOff val="80000"/>
                <a:tint val="45000"/>
                <a:satMod val="400000"/>
              </a:schemeClr>
            </a:duotone>
          </a:blip>
          <a:stretch>
            <a:fillRect/>
          </a:stretch>
        </p:blipFill>
        <p:spPr>
          <a:xfrm>
            <a:off x="6114197" y="2033159"/>
            <a:ext cx="4894997" cy="4435880"/>
          </a:xfrm>
          <a:prstGeom prst="rect">
            <a:avLst/>
          </a:prstGeom>
        </p:spPr>
      </p:pic>
      <p:sp>
        <p:nvSpPr>
          <p:cNvPr id="6" name="Slide Number Placeholder 5"/>
          <p:cNvSpPr>
            <a:spLocks noGrp="1"/>
          </p:cNvSpPr>
          <p:nvPr>
            <p:ph type="sldNum" sz="quarter" idx="12"/>
          </p:nvPr>
        </p:nvSpPr>
        <p:spPr/>
        <p:txBody>
          <a:bodyPr/>
          <a:lstStyle/>
          <a:p>
            <a:fld id="{AEF7B384-8AF3-4CEE-9261-7EB4E22D690E}" type="slidenum">
              <a:rPr lang="en-GB" smtClean="0"/>
              <a:t>49</a:t>
            </a:fld>
            <a:endParaRPr lang="en-GB"/>
          </a:p>
        </p:txBody>
      </p:sp>
    </p:spTree>
    <p:extLst>
      <p:ext uri="{BB962C8B-B14F-4D97-AF65-F5344CB8AC3E}">
        <p14:creationId xmlns:p14="http://schemas.microsoft.com/office/powerpoint/2010/main" val="3989340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3582" y="260648"/>
            <a:ext cx="8956386" cy="659160"/>
          </a:xfrm>
        </p:spPr>
        <p:txBody>
          <a:bodyPr>
            <a:noAutofit/>
          </a:bodyPr>
          <a:lstStyle/>
          <a:p>
            <a:r>
              <a:rPr lang="en-GB" dirty="0">
                <a:solidFill>
                  <a:srgbClr val="170CF4"/>
                </a:solidFill>
                <a:latin typeface="Times New Roman" panose="02020603050405020304" pitchFamily="18" charset="0"/>
                <a:cs typeface="Times New Roman" panose="02020603050405020304" pitchFamily="18" charset="0"/>
              </a:rPr>
              <a:t>WST Analysis 1</a:t>
            </a:r>
          </a:p>
        </p:txBody>
      </p:sp>
      <p:sp>
        <p:nvSpPr>
          <p:cNvPr id="3" name="Content Placeholder 2"/>
          <p:cNvSpPr>
            <a:spLocks noGrp="1"/>
          </p:cNvSpPr>
          <p:nvPr>
            <p:ph idx="1"/>
          </p:nvPr>
        </p:nvSpPr>
        <p:spPr>
          <a:xfrm>
            <a:off x="668740" y="1052736"/>
            <a:ext cx="10685060" cy="5043264"/>
          </a:xfrm>
        </p:spPr>
        <p:txBody>
          <a:bodyPr/>
          <a:lstStyle/>
          <a:p>
            <a:r>
              <a:rPr lang="en-HK" dirty="0">
                <a:latin typeface="Times New Roman" panose="02020603050405020304" pitchFamily="18" charset="0"/>
                <a:ea typeface="Calibri" charset="0"/>
                <a:cs typeface="Times New Roman" panose="02020603050405020304" pitchFamily="18" charset="0"/>
              </a:rPr>
              <a:t>Key Problem:</a:t>
            </a:r>
          </a:p>
          <a:p>
            <a:pPr lvl="1"/>
            <a:r>
              <a:rPr lang="en-HK" dirty="0">
                <a:latin typeface="Times New Roman" panose="02020603050405020304" pitchFamily="18" charset="0"/>
                <a:ea typeface="Calibri" charset="0"/>
                <a:cs typeface="Times New Roman" panose="02020603050405020304" pitchFamily="18" charset="0"/>
              </a:rPr>
              <a:t>Customers perceive call agents lack knowledge on customs clearance process </a:t>
            </a:r>
          </a:p>
          <a:p>
            <a:pPr lvl="0"/>
            <a:r>
              <a:rPr lang="en-US" dirty="0">
                <a:latin typeface="Times New Roman" panose="02020603050405020304" pitchFamily="18" charset="0"/>
                <a:ea typeface="ＭＳ 明朝" charset="-128"/>
                <a:cs typeface="Times New Roman" panose="02020603050405020304" pitchFamily="18" charset="0"/>
              </a:rPr>
              <a:t>Who are the Customers of the System?</a:t>
            </a:r>
          </a:p>
          <a:p>
            <a:pPr lvl="1">
              <a:buFont typeface="Times New Roman" panose="02020603050405020304" pitchFamily="18" charset="0"/>
              <a:buChar char="–"/>
            </a:pPr>
            <a:r>
              <a:rPr lang="en-US" dirty="0">
                <a:latin typeface="Times New Roman" panose="02020603050405020304" pitchFamily="18" charset="0"/>
                <a:ea typeface="ＭＳ 明朝" charset="-128"/>
                <a:cs typeface="Times New Roman" panose="02020603050405020304" pitchFamily="18" charset="0"/>
              </a:rPr>
              <a:t>Customers who have shipments with insufficient data for customs clearance</a:t>
            </a:r>
          </a:p>
          <a:p>
            <a:pPr lvl="1">
              <a:buFont typeface="Times New Roman" panose="02020603050405020304" pitchFamily="18" charset="0"/>
              <a:buChar char="–"/>
              <a:tabLst>
                <a:tab pos="276860" algn="l"/>
              </a:tabLst>
            </a:pPr>
            <a:r>
              <a:rPr lang="en-US" dirty="0">
                <a:latin typeface="Times New Roman" panose="02020603050405020304" pitchFamily="18" charset="0"/>
                <a:ea typeface="ＭＳ 明朝" charset="-128"/>
                <a:cs typeface="Times New Roman" panose="02020603050405020304" pitchFamily="18" charset="0"/>
              </a:rPr>
              <a:t>Customer service representatives at the call </a:t>
            </a:r>
            <a:r>
              <a:rPr lang="en-US" dirty="0" err="1">
                <a:latin typeface="Times New Roman" panose="02020603050405020304" pitchFamily="18" charset="0"/>
                <a:ea typeface="ＭＳ 明朝" charset="-128"/>
                <a:cs typeface="Times New Roman" panose="02020603050405020304" pitchFamily="18" charset="0"/>
              </a:rPr>
              <a:t>centre</a:t>
            </a:r>
            <a:r>
              <a:rPr lang="en-US" dirty="0">
                <a:latin typeface="Times New Roman" panose="02020603050405020304" pitchFamily="18" charset="0"/>
                <a:ea typeface="ＭＳ 明朝" charset="-128"/>
                <a:cs typeface="Times New Roman" panose="02020603050405020304" pitchFamily="18" charset="0"/>
              </a:rPr>
              <a:t> (CSR)</a:t>
            </a:r>
          </a:p>
          <a:p>
            <a:pPr lvl="1">
              <a:buFont typeface="Times New Roman" panose="02020603050405020304" pitchFamily="18" charset="0"/>
              <a:buChar char="–"/>
              <a:tabLst>
                <a:tab pos="276860" algn="l"/>
              </a:tabLst>
            </a:pPr>
            <a:r>
              <a:rPr lang="en-US" dirty="0">
                <a:latin typeface="Times New Roman" panose="02020603050405020304" pitchFamily="18" charset="0"/>
                <a:ea typeface="ＭＳ 明朝" charset="-128"/>
                <a:cs typeface="Times New Roman" panose="02020603050405020304" pitchFamily="18" charset="0"/>
              </a:rPr>
              <a:t>Account Executives (AE)</a:t>
            </a:r>
          </a:p>
          <a:p>
            <a:r>
              <a:rPr lang="en-GB" dirty="0">
                <a:latin typeface="Times New Roman" panose="02020603050405020304" pitchFamily="18" charset="0"/>
                <a:cs typeface="Times New Roman" panose="02020603050405020304" pitchFamily="18" charset="0"/>
              </a:rPr>
              <a:t>Products and Services in the Work System</a:t>
            </a:r>
          </a:p>
          <a:p>
            <a:pPr lvl="1">
              <a:buFont typeface="Times New Roman" panose="02020603050405020304" pitchFamily="18" charset="0"/>
              <a:buChar char="–"/>
              <a:tabLst>
                <a:tab pos="276860" algn="l"/>
              </a:tabLst>
            </a:pPr>
            <a:r>
              <a:rPr lang="en-US" dirty="0">
                <a:latin typeface="Times New Roman" panose="02020603050405020304" pitchFamily="18" charset="0"/>
                <a:ea typeface="ＭＳ 明朝" charset="-128"/>
                <a:cs typeface="Times New Roman" panose="02020603050405020304" pitchFamily="18" charset="0"/>
              </a:rPr>
              <a:t>Notification of customs clearance issues</a:t>
            </a:r>
          </a:p>
          <a:p>
            <a:pPr lvl="1">
              <a:buFont typeface="Times New Roman" panose="02020603050405020304" pitchFamily="18" charset="0"/>
              <a:buChar char="–"/>
              <a:tabLst>
                <a:tab pos="276860" algn="l"/>
              </a:tabLst>
            </a:pPr>
            <a:r>
              <a:rPr lang="en-US" dirty="0">
                <a:latin typeface="Times New Roman" panose="02020603050405020304" pitchFamily="18" charset="0"/>
                <a:ea typeface="ＭＳ 明朝" charset="-128"/>
                <a:cs typeface="Times New Roman" panose="02020603050405020304" pitchFamily="18" charset="0"/>
              </a:rPr>
              <a:t>Explanation of customs clearance issues</a:t>
            </a:r>
          </a:p>
          <a:p>
            <a:pPr lvl="1">
              <a:buFont typeface="Times New Roman" panose="02020603050405020304" pitchFamily="18" charset="0"/>
              <a:buChar char="–"/>
              <a:tabLst>
                <a:tab pos="276860" algn="l"/>
              </a:tabLst>
            </a:pPr>
            <a:r>
              <a:rPr lang="en-US" dirty="0">
                <a:latin typeface="Times New Roman" panose="02020603050405020304" pitchFamily="18" charset="0"/>
                <a:ea typeface="ＭＳ 明朝" charset="-128"/>
                <a:cs typeface="Times New Roman" panose="02020603050405020304" pitchFamily="18" charset="0"/>
              </a:rPr>
              <a:t>Request additional information/documents</a:t>
            </a:r>
          </a:p>
          <a:p>
            <a:pPr lvl="1">
              <a:buFont typeface="Times New Roman" panose="02020603050405020304" pitchFamily="18" charset="0"/>
              <a:buChar char="–"/>
              <a:tabLst>
                <a:tab pos="276860" algn="l"/>
              </a:tabLst>
            </a:pPr>
            <a:r>
              <a:rPr lang="en-US" dirty="0">
                <a:latin typeface="Times New Roman" panose="02020603050405020304" pitchFamily="18" charset="0"/>
                <a:ea typeface="ＭＳ 明朝" charset="-128"/>
                <a:cs typeface="Times New Roman" panose="02020603050405020304" pitchFamily="18" charset="0"/>
              </a:rPr>
              <a:t>Customs clearance status update</a:t>
            </a:r>
          </a:p>
          <a:p>
            <a:pPr lvl="1">
              <a:buFont typeface="Times New Roman" panose="02020603050405020304" pitchFamily="18" charset="0"/>
              <a:buChar char="–"/>
              <a:tabLst>
                <a:tab pos="276860" algn="l"/>
              </a:tabLst>
            </a:pPr>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50</a:t>
            </a:fld>
            <a:endParaRPr lang="en-GB"/>
          </a:p>
        </p:txBody>
      </p:sp>
    </p:spTree>
    <p:extLst>
      <p:ext uri="{BB962C8B-B14F-4D97-AF65-F5344CB8AC3E}">
        <p14:creationId xmlns:p14="http://schemas.microsoft.com/office/powerpoint/2010/main" val="2982093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639" y="188640"/>
            <a:ext cx="8997329" cy="936104"/>
          </a:xfrm>
        </p:spPr>
        <p:txBody>
          <a:bodyPr/>
          <a:lstStyle/>
          <a:p>
            <a:r>
              <a:rPr lang="en-GB" dirty="0">
                <a:solidFill>
                  <a:srgbClr val="170CF4"/>
                </a:solidFill>
                <a:latin typeface="Times New Roman" panose="02020603050405020304" pitchFamily="18" charset="0"/>
                <a:cs typeface="Times New Roman" panose="02020603050405020304" pitchFamily="18" charset="0"/>
              </a:rPr>
              <a:t>WST Analysis 2</a:t>
            </a:r>
          </a:p>
        </p:txBody>
      </p:sp>
      <p:sp>
        <p:nvSpPr>
          <p:cNvPr id="3" name="Content Placeholder 2"/>
          <p:cNvSpPr>
            <a:spLocks noGrp="1"/>
          </p:cNvSpPr>
          <p:nvPr>
            <p:ph idx="1"/>
          </p:nvPr>
        </p:nvSpPr>
        <p:spPr>
          <a:xfrm>
            <a:off x="668739" y="1052736"/>
            <a:ext cx="10495129" cy="5472608"/>
          </a:xfrm>
        </p:spPr>
        <p:txBody>
          <a:bodyPr/>
          <a:lstStyle/>
          <a:p>
            <a:pPr>
              <a:tabLst>
                <a:tab pos="276860" algn="l"/>
              </a:tabLst>
            </a:pPr>
            <a:r>
              <a:rPr lang="en-US" dirty="0">
                <a:latin typeface="Times New Roman" panose="02020603050405020304" pitchFamily="18" charset="0"/>
                <a:ea typeface="ＭＳ 明朝" charset="-128"/>
                <a:cs typeface="Times New Roman" panose="02020603050405020304" pitchFamily="18" charset="0"/>
              </a:rPr>
              <a:t>Participants in the Work System</a:t>
            </a:r>
          </a:p>
          <a:p>
            <a:pPr lvl="1">
              <a:buFont typeface="Times New Roman" panose="02020603050405020304" pitchFamily="18" charset="0"/>
              <a:buChar char="–"/>
              <a:tabLst>
                <a:tab pos="228600" algn="l"/>
              </a:tabLst>
            </a:pPr>
            <a:r>
              <a:rPr lang="en-US" sz="2600" dirty="0">
                <a:latin typeface="Times New Roman" panose="02020603050405020304" pitchFamily="18" charset="0"/>
                <a:ea typeface="ＭＳ 明朝" charset="-128"/>
                <a:cs typeface="Times New Roman" panose="02020603050405020304" pitchFamily="18" charset="0"/>
              </a:rPr>
              <a:t>Customer service agent at airport/gateway (ACS)</a:t>
            </a:r>
          </a:p>
          <a:p>
            <a:pPr lvl="1">
              <a:buFont typeface="Times New Roman" panose="02020603050405020304" pitchFamily="18" charset="0"/>
              <a:buChar char="–"/>
              <a:tabLst>
                <a:tab pos="228600" algn="l"/>
              </a:tabLst>
            </a:pPr>
            <a:r>
              <a:rPr lang="en-US" sz="2600" dirty="0">
                <a:latin typeface="Times New Roman" panose="02020603050405020304" pitchFamily="18" charset="0"/>
                <a:ea typeface="ＭＳ 明朝" charset="-128"/>
                <a:cs typeface="Times New Roman" panose="02020603050405020304" pitchFamily="18" charset="0"/>
              </a:rPr>
              <a:t>Broker</a:t>
            </a:r>
          </a:p>
          <a:p>
            <a:pPr lvl="1">
              <a:buFont typeface="Times New Roman" panose="02020603050405020304" pitchFamily="18" charset="0"/>
              <a:buChar char="–"/>
              <a:tabLst>
                <a:tab pos="228600" algn="l"/>
              </a:tabLst>
            </a:pPr>
            <a:r>
              <a:rPr lang="en-US" sz="2600" dirty="0">
                <a:latin typeface="Times New Roman" panose="02020603050405020304" pitchFamily="18" charset="0"/>
                <a:ea typeface="ＭＳ 明朝" charset="-128"/>
                <a:cs typeface="Times New Roman" panose="02020603050405020304" pitchFamily="18" charset="0"/>
              </a:rPr>
              <a:t>CSR</a:t>
            </a:r>
          </a:p>
          <a:p>
            <a:pPr lvl="1">
              <a:buFont typeface="Times New Roman" panose="02020603050405020304" pitchFamily="18" charset="0"/>
              <a:buChar char="–"/>
              <a:tabLst>
                <a:tab pos="228600" algn="l"/>
              </a:tabLst>
            </a:pPr>
            <a:r>
              <a:rPr lang="en-US" sz="2600" dirty="0">
                <a:latin typeface="Times New Roman" panose="02020603050405020304" pitchFamily="18" charset="0"/>
                <a:ea typeface="ＭＳ 明朝" charset="-128"/>
                <a:cs typeface="Times New Roman" panose="02020603050405020304" pitchFamily="18" charset="0"/>
              </a:rPr>
              <a:t>AE</a:t>
            </a:r>
          </a:p>
          <a:p>
            <a:pPr lvl="1">
              <a:buFont typeface="Times New Roman" panose="02020603050405020304" pitchFamily="18" charset="0"/>
              <a:buChar char="–"/>
              <a:tabLst>
                <a:tab pos="228600" algn="l"/>
              </a:tabLst>
            </a:pPr>
            <a:r>
              <a:rPr lang="en-US" sz="2600" dirty="0">
                <a:latin typeface="Times New Roman" panose="02020603050405020304" pitchFamily="18" charset="0"/>
                <a:ea typeface="ＭＳ 明朝" charset="-128"/>
                <a:cs typeface="Times New Roman" panose="02020603050405020304" pitchFamily="18" charset="0"/>
              </a:rPr>
              <a:t>Customer</a:t>
            </a:r>
          </a:p>
          <a:p>
            <a:r>
              <a:rPr lang="en-GB" dirty="0">
                <a:latin typeface="Times New Roman" panose="02020603050405020304" pitchFamily="18" charset="0"/>
                <a:cs typeface="Times New Roman" panose="02020603050405020304" pitchFamily="18" charset="0"/>
              </a:rPr>
              <a:t>Information &amp; Knowledge Used in the Work System</a:t>
            </a:r>
          </a:p>
          <a:p>
            <a:pPr lvl="1">
              <a:buFont typeface="Times New Roman" panose="02020603050405020304" pitchFamily="18" charset="0"/>
              <a:buChar char="–"/>
            </a:pPr>
            <a:r>
              <a:rPr lang="en-US" dirty="0">
                <a:latin typeface="Times New Roman" panose="02020603050405020304" pitchFamily="18" charset="0"/>
                <a:ea typeface="ＭＳ 明朝" charset="-128"/>
                <a:cs typeface="Times New Roman" panose="02020603050405020304" pitchFamily="18" charset="0"/>
              </a:rPr>
              <a:t>Customers Information</a:t>
            </a:r>
          </a:p>
          <a:p>
            <a:pPr lvl="1">
              <a:buFont typeface="Times New Roman" panose="02020603050405020304" pitchFamily="18" charset="0"/>
              <a:buChar char="–"/>
            </a:pPr>
            <a:r>
              <a:rPr lang="en-US" dirty="0">
                <a:latin typeface="Times New Roman" panose="02020603050405020304" pitchFamily="18" charset="0"/>
                <a:ea typeface="ＭＳ 明朝" charset="-128"/>
                <a:cs typeface="Times New Roman" panose="02020603050405020304" pitchFamily="18" charset="0"/>
              </a:rPr>
              <a:t>Customs clearance process knowledge</a:t>
            </a:r>
          </a:p>
          <a:p>
            <a:pPr lvl="1">
              <a:buFont typeface="Times New Roman" panose="02020603050405020304" pitchFamily="18" charset="0"/>
              <a:buChar char="–"/>
            </a:pPr>
            <a:r>
              <a:rPr lang="en-US" dirty="0">
                <a:latin typeface="Times New Roman" panose="02020603050405020304" pitchFamily="18" charset="0"/>
                <a:ea typeface="ＭＳ 明朝" charset="-128"/>
                <a:cs typeface="Times New Roman" panose="02020603050405020304" pitchFamily="18" charset="0"/>
              </a:rPr>
              <a:t>Customs clearance rules and regulations knowledge</a:t>
            </a:r>
          </a:p>
          <a:p>
            <a:pPr lvl="1">
              <a:buFont typeface="Times New Roman" panose="02020603050405020304" pitchFamily="18" charset="0"/>
              <a:buChar char="–"/>
            </a:pPr>
            <a:r>
              <a:rPr lang="en-US" dirty="0">
                <a:latin typeface="Times New Roman" panose="02020603050405020304" pitchFamily="18" charset="0"/>
                <a:ea typeface="ＭＳ 明朝" charset="-128"/>
                <a:cs typeface="Times New Roman" panose="02020603050405020304" pitchFamily="18" charset="0"/>
              </a:rPr>
              <a:t>Customs clearance status</a:t>
            </a:r>
          </a:p>
          <a:p>
            <a:pPr lvl="1">
              <a:buFont typeface="Times New Roman" panose="02020603050405020304" pitchFamily="18" charset="0"/>
              <a:buChar char="–"/>
            </a:pPr>
            <a:r>
              <a:rPr lang="en-US" dirty="0">
                <a:latin typeface="Times New Roman" panose="02020603050405020304" pitchFamily="18" charset="0"/>
                <a:ea typeface="ＭＳ 明朝" charset="-128"/>
                <a:cs typeface="Times New Roman" panose="02020603050405020304" pitchFamily="18" charset="0"/>
              </a:rPr>
              <a:t>Additional information/documents from customers</a:t>
            </a:r>
          </a:p>
          <a:p>
            <a:pPr lvl="1">
              <a:buFont typeface="Times New Roman" panose="02020603050405020304" pitchFamily="18" charset="0"/>
              <a:buChar char="–"/>
            </a:pPr>
            <a:r>
              <a:rPr lang="en-US" dirty="0">
                <a:latin typeface="Times New Roman" panose="02020603050405020304" pitchFamily="18" charset="0"/>
                <a:ea typeface="ＭＳ 明朝" charset="-128"/>
                <a:cs typeface="Times New Roman" panose="02020603050405020304" pitchFamily="18" charset="0"/>
              </a:rPr>
              <a:t>Customs declaration documents</a:t>
            </a:r>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51</a:t>
            </a:fld>
            <a:endParaRPr lang="en-GB"/>
          </a:p>
        </p:txBody>
      </p:sp>
    </p:spTree>
    <p:extLst>
      <p:ext uri="{BB962C8B-B14F-4D97-AF65-F5344CB8AC3E}">
        <p14:creationId xmlns:p14="http://schemas.microsoft.com/office/powerpoint/2010/main" val="3404138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878" y="260648"/>
            <a:ext cx="8929090" cy="803176"/>
          </a:xfrm>
        </p:spPr>
        <p:txBody>
          <a:bodyPr/>
          <a:lstStyle/>
          <a:p>
            <a:r>
              <a:rPr lang="en-GB" dirty="0">
                <a:solidFill>
                  <a:srgbClr val="170CF4"/>
                </a:solidFill>
                <a:latin typeface="Times New Roman" panose="02020603050405020304" pitchFamily="18" charset="0"/>
                <a:cs typeface="Times New Roman" panose="02020603050405020304" pitchFamily="18" charset="0"/>
              </a:rPr>
              <a:t>WST Analysis 3</a:t>
            </a:r>
          </a:p>
        </p:txBody>
      </p:sp>
      <p:sp>
        <p:nvSpPr>
          <p:cNvPr id="3" name="Content Placeholder 2"/>
          <p:cNvSpPr>
            <a:spLocks noGrp="1"/>
          </p:cNvSpPr>
          <p:nvPr>
            <p:ph idx="1"/>
          </p:nvPr>
        </p:nvSpPr>
        <p:spPr>
          <a:xfrm>
            <a:off x="914400" y="1124744"/>
            <a:ext cx="10276764" cy="4971256"/>
          </a:xfrm>
        </p:spPr>
        <p:txBody>
          <a:bodyPr/>
          <a:lstStyle/>
          <a:p>
            <a:r>
              <a:rPr lang="en-GB" dirty="0">
                <a:latin typeface="Times New Roman" panose="02020603050405020304" pitchFamily="18" charset="0"/>
                <a:cs typeface="Times New Roman" panose="02020603050405020304" pitchFamily="18" charset="0"/>
              </a:rPr>
              <a:t>Technologies Used in the Work System</a:t>
            </a:r>
          </a:p>
          <a:p>
            <a:pPr lvl="1">
              <a:spcBef>
                <a:spcPts val="0"/>
              </a:spcBef>
              <a:buFont typeface="Times New Roman" panose="02020603050405020304" pitchFamily="18" charset="0"/>
              <a:buChar char="–"/>
              <a:tabLst>
                <a:tab pos="228600" algn="l"/>
              </a:tabLst>
              <a:defRPr/>
            </a:pPr>
            <a:r>
              <a:rPr lang="en-US" dirty="0">
                <a:latin typeface="Times New Roman" panose="02020603050405020304" pitchFamily="18" charset="0"/>
                <a:ea typeface="ＭＳ 明朝" charset="-128"/>
                <a:cs typeface="Times New Roman" panose="02020603050405020304" pitchFamily="18" charset="0"/>
              </a:rPr>
              <a:t>Specific systems of Customs/government authorities</a:t>
            </a:r>
          </a:p>
          <a:p>
            <a:pPr lvl="1">
              <a:spcBef>
                <a:spcPts val="0"/>
              </a:spcBef>
              <a:buFont typeface="Times New Roman" panose="02020603050405020304" pitchFamily="18" charset="0"/>
              <a:buChar char="–"/>
              <a:tabLst>
                <a:tab pos="228600" algn="l"/>
              </a:tabLst>
              <a:defRPr/>
            </a:pPr>
            <a:r>
              <a:rPr lang="en-US" dirty="0">
                <a:latin typeface="Times New Roman" panose="02020603050405020304" pitchFamily="18" charset="0"/>
                <a:ea typeface="ＭＳ 明朝" charset="-128"/>
                <a:cs typeface="Times New Roman" panose="02020603050405020304" pitchFamily="18" charset="0"/>
              </a:rPr>
              <a:t>Telephones/Mobile phone/SMS</a:t>
            </a:r>
          </a:p>
          <a:p>
            <a:pPr lvl="1">
              <a:buFont typeface="Times New Roman" panose="02020603050405020304" pitchFamily="18" charset="0"/>
              <a:buChar char="–"/>
              <a:tabLst>
                <a:tab pos="228600" algn="l"/>
              </a:tabLst>
            </a:pPr>
            <a:r>
              <a:rPr lang="en-US" dirty="0">
                <a:latin typeface="Times New Roman" panose="02020603050405020304" pitchFamily="18" charset="0"/>
                <a:ea typeface="ＭＳ 明朝" charset="-128"/>
                <a:cs typeface="Times New Roman" panose="02020603050405020304" pitchFamily="18" charset="0"/>
              </a:rPr>
              <a:t>Emails</a:t>
            </a:r>
          </a:p>
          <a:p>
            <a:pPr lvl="1">
              <a:buFont typeface="Times New Roman" panose="02020603050405020304" pitchFamily="18" charset="0"/>
              <a:buChar char="–"/>
              <a:tabLst>
                <a:tab pos="228600" algn="l"/>
              </a:tabLst>
            </a:pPr>
            <a:r>
              <a:rPr lang="en-US" dirty="0">
                <a:latin typeface="Times New Roman" panose="02020603050405020304" pitchFamily="18" charset="0"/>
                <a:ea typeface="ＭＳ 明朝" charset="-128"/>
                <a:cs typeface="Times New Roman" panose="02020603050405020304" pitchFamily="18" charset="0"/>
              </a:rPr>
              <a:t>SharePoint</a:t>
            </a:r>
          </a:p>
          <a:p>
            <a:pPr lvl="1">
              <a:buFont typeface="Times New Roman" panose="02020603050405020304" pitchFamily="18" charset="0"/>
              <a:buChar char="–"/>
              <a:tabLst>
                <a:tab pos="228600" algn="l"/>
              </a:tabLst>
            </a:pPr>
            <a:r>
              <a:rPr lang="en-US" dirty="0">
                <a:latin typeface="Times New Roman" panose="02020603050405020304" pitchFamily="18" charset="0"/>
                <a:ea typeface="ＭＳ 明朝" charset="-128"/>
                <a:cs typeface="Times New Roman" panose="02020603050405020304" pitchFamily="18" charset="0"/>
              </a:rPr>
              <a:t>Velox’s Global package tracking system (GTS)</a:t>
            </a:r>
          </a:p>
          <a:p>
            <a:pPr lvl="1">
              <a:spcBef>
                <a:spcPts val="0"/>
              </a:spcBef>
              <a:buFont typeface="Times New Roman" panose="02020603050405020304" pitchFamily="18" charset="0"/>
              <a:buChar char="–"/>
              <a:tabLst>
                <a:tab pos="228600" algn="l"/>
              </a:tabLst>
              <a:defRPr/>
            </a:pPr>
            <a:r>
              <a:rPr lang="en-US" dirty="0">
                <a:latin typeface="Times New Roman" panose="02020603050405020304" pitchFamily="18" charset="0"/>
                <a:ea typeface="ＭＳ 明朝" charset="-128"/>
                <a:cs typeface="Times New Roman" panose="02020603050405020304" pitchFamily="18" charset="0"/>
              </a:rPr>
              <a:t>Velox’s Global shipment database (</a:t>
            </a:r>
            <a:r>
              <a:rPr lang="en-US" dirty="0" err="1">
                <a:latin typeface="Times New Roman" panose="02020603050405020304" pitchFamily="18" charset="0"/>
                <a:ea typeface="ＭＳ 明朝" charset="-128"/>
                <a:cs typeface="Times New Roman" panose="02020603050405020304" pitchFamily="18" charset="0"/>
              </a:rPr>
              <a:t>GDB</a:t>
            </a:r>
            <a:r>
              <a:rPr lang="en-US" dirty="0">
                <a:latin typeface="Times New Roman" panose="02020603050405020304" pitchFamily="18" charset="0"/>
                <a:ea typeface="ＭＳ 明朝" charset="-128"/>
                <a:cs typeface="Times New Roman" panose="02020603050405020304" pitchFamily="18" charset="0"/>
              </a:rPr>
              <a:t>)</a:t>
            </a:r>
          </a:p>
          <a:p>
            <a:pPr lvl="1">
              <a:buFont typeface="Times New Roman" panose="02020603050405020304" pitchFamily="18" charset="0"/>
              <a:buChar char="–"/>
              <a:tabLst>
                <a:tab pos="228600" algn="l"/>
              </a:tabLst>
            </a:pPr>
            <a:r>
              <a:rPr lang="en-US" dirty="0">
                <a:latin typeface="Times New Roman" panose="02020603050405020304" pitchFamily="18" charset="0"/>
                <a:ea typeface="ＭＳ 明朝" charset="-128"/>
                <a:cs typeface="Times New Roman" panose="02020603050405020304" pitchFamily="18" charset="0"/>
              </a:rPr>
              <a:t>Printers/Fax </a:t>
            </a:r>
          </a:p>
          <a:p>
            <a:pPr lvl="1">
              <a:buFont typeface="Times New Roman" panose="02020603050405020304" pitchFamily="18" charset="0"/>
              <a:buChar char="–"/>
              <a:tabLst>
                <a:tab pos="228600" algn="l"/>
              </a:tabLst>
            </a:pPr>
            <a:r>
              <a:rPr lang="en-US" dirty="0">
                <a:latin typeface="Times New Roman" panose="02020603050405020304" pitchFamily="18" charset="0"/>
                <a:ea typeface="ＭＳ 明朝" charset="-128"/>
                <a:cs typeface="Times New Roman" panose="02020603050405020304" pitchFamily="18" charset="0"/>
              </a:rPr>
              <a:t>Lync/WeChat</a:t>
            </a:r>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52</a:t>
            </a:fld>
            <a:endParaRPr lang="en-GB"/>
          </a:p>
        </p:txBody>
      </p:sp>
    </p:spTree>
    <p:extLst>
      <p:ext uri="{BB962C8B-B14F-4D97-AF65-F5344CB8AC3E}">
        <p14:creationId xmlns:p14="http://schemas.microsoft.com/office/powerpoint/2010/main" val="2861279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797" y="188640"/>
            <a:ext cx="9352171" cy="731168"/>
          </a:xfrm>
        </p:spPr>
        <p:txBody>
          <a:bodyPr>
            <a:normAutofit/>
          </a:bodyPr>
          <a:lstStyle/>
          <a:p>
            <a:r>
              <a:rPr lang="en-GB" dirty="0">
                <a:solidFill>
                  <a:srgbClr val="170CF4"/>
                </a:solidFill>
                <a:latin typeface="Times New Roman" panose="02020603050405020304" pitchFamily="18" charset="0"/>
                <a:cs typeface="Times New Roman" panose="02020603050405020304" pitchFamily="18" charset="0"/>
              </a:rPr>
              <a:t>Work Done in the Work System 1</a:t>
            </a:r>
          </a:p>
        </p:txBody>
      </p:sp>
      <p:sp>
        <p:nvSpPr>
          <p:cNvPr id="3" name="Content Placeholder 2"/>
          <p:cNvSpPr>
            <a:spLocks noGrp="1"/>
          </p:cNvSpPr>
          <p:nvPr>
            <p:ph idx="1"/>
          </p:nvPr>
        </p:nvSpPr>
        <p:spPr>
          <a:xfrm>
            <a:off x="464024" y="908720"/>
            <a:ext cx="11068334" cy="5688632"/>
          </a:xfrm>
        </p:spPr>
        <p:txBody>
          <a:bodyPr>
            <a:noAutofit/>
          </a:bodyPr>
          <a:lstStyle/>
          <a:p>
            <a:pPr marL="0" indent="0">
              <a:buNone/>
            </a:pPr>
            <a:r>
              <a:rPr lang="en-US" sz="2200" dirty="0">
                <a:latin typeface="Times New Roman" panose="02020603050405020304" pitchFamily="18" charset="0"/>
                <a:cs typeface="Times New Roman" panose="02020603050405020304" pitchFamily="18" charset="0"/>
              </a:rPr>
              <a:t>1. Cases of shipments, which need additional information from customers for customs clearance, are assigned to customer service agents at airport (ACS).</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2. ACS proactively calls and/or sends email/SMS  to the customer alerting them the custom clearance issue and requesting for additional information/documents(AID) to resolve the situation (providing direct phone# and email contact to the customer).</a:t>
            </a:r>
            <a:endParaRPr lang="en-GB" sz="2200" dirty="0">
              <a:latin typeface="Times New Roman" panose="02020603050405020304" pitchFamily="18" charset="0"/>
              <a:cs typeface="Times New Roman" panose="02020603050405020304" pitchFamily="18" charset="0"/>
            </a:endParaRPr>
          </a:p>
          <a:p>
            <a:pPr marL="457200" lvl="1" indent="0">
              <a:buNone/>
            </a:pPr>
            <a:r>
              <a:rPr lang="en-US" sz="2200" dirty="0">
                <a:latin typeface="Times New Roman" panose="02020603050405020304" pitchFamily="18" charset="0"/>
                <a:cs typeface="Times New Roman" panose="02020603050405020304" pitchFamily="18" charset="0"/>
              </a:rPr>
              <a:t>2.1 ACS logs the call activity and status update on GTS or </a:t>
            </a:r>
            <a:r>
              <a:rPr lang="en-US" sz="2200" dirty="0" err="1">
                <a:latin typeface="Times New Roman" panose="02020603050405020304" pitchFamily="18" charset="0"/>
                <a:cs typeface="Times New Roman" panose="02020603050405020304" pitchFamily="18" charset="0"/>
              </a:rPr>
              <a:t>GDB</a:t>
            </a:r>
            <a:r>
              <a:rPr lang="en-US" sz="2200" dirty="0">
                <a:latin typeface="Times New Roman" panose="02020603050405020304" pitchFamily="18" charset="0"/>
                <a:cs typeface="Times New Roman" panose="02020603050405020304" pitchFamily="18" charset="0"/>
              </a:rPr>
              <a:t> (if not being held at customs yet).</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3. Customer returns calls to the case assigned ACS to clarify or seek advices on the issues.</a:t>
            </a:r>
            <a:endParaRPr lang="en-GB" sz="2200" dirty="0">
              <a:latin typeface="Times New Roman" panose="02020603050405020304" pitchFamily="18" charset="0"/>
              <a:cs typeface="Times New Roman" panose="02020603050405020304" pitchFamily="18" charset="0"/>
            </a:endParaRPr>
          </a:p>
          <a:p>
            <a:pPr marL="457200" lvl="1" indent="0">
              <a:buNone/>
            </a:pPr>
            <a:r>
              <a:rPr lang="en-US" sz="2200" dirty="0">
                <a:latin typeface="Times New Roman" panose="02020603050405020304" pitchFamily="18" charset="0"/>
                <a:cs typeface="Times New Roman" panose="02020603050405020304" pitchFamily="18" charset="0"/>
              </a:rPr>
              <a:t>3.1 ACS explains and advises customer on customs clearance process, and follows up with AID request.</a:t>
            </a:r>
            <a:endParaRPr lang="en-GB" sz="2200" dirty="0">
              <a:latin typeface="Times New Roman" panose="02020603050405020304" pitchFamily="18" charset="0"/>
              <a:cs typeface="Times New Roman" panose="02020603050405020304" pitchFamily="18" charset="0"/>
            </a:endParaRPr>
          </a:p>
          <a:p>
            <a:pPr marL="457200" lvl="1" indent="0">
              <a:buNone/>
            </a:pPr>
            <a:r>
              <a:rPr lang="en-US" sz="2200" dirty="0">
                <a:latin typeface="Times New Roman" panose="02020603050405020304" pitchFamily="18" charset="0"/>
                <a:cs typeface="Times New Roman" panose="02020603050405020304" pitchFamily="18" charset="0"/>
              </a:rPr>
              <a:t>3.2 </a:t>
            </a:r>
            <a:r>
              <a:rPr lang="en-US" sz="2200" dirty="0" err="1">
                <a:latin typeface="Times New Roman" panose="02020603050405020304" pitchFamily="18" charset="0"/>
                <a:cs typeface="Times New Roman" panose="02020603050405020304" pitchFamily="18" charset="0"/>
              </a:rPr>
              <a:t>CDN</a:t>
            </a:r>
            <a:r>
              <a:rPr lang="en-US" sz="2200" dirty="0">
                <a:latin typeface="Times New Roman" panose="02020603050405020304" pitchFamily="18" charset="0"/>
                <a:cs typeface="Times New Roman" panose="02020603050405020304" pitchFamily="18" charset="0"/>
              </a:rPr>
              <a:t> agent logs the call activity and status update on GTS</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4 Occasionally, customer calls call </a:t>
            </a:r>
            <a:r>
              <a:rPr lang="en-US" sz="2200" dirty="0" err="1">
                <a:latin typeface="Times New Roman" panose="02020603050405020304" pitchFamily="18" charset="0"/>
                <a:cs typeface="Times New Roman" panose="02020603050405020304" pitchFamily="18" charset="0"/>
              </a:rPr>
              <a:t>centre</a:t>
            </a:r>
            <a:r>
              <a:rPr lang="en-US" sz="2200" dirty="0">
                <a:latin typeface="Times New Roman" panose="02020603050405020304" pitchFamily="18" charset="0"/>
                <a:cs typeface="Times New Roman" panose="02020603050405020304" pitchFamily="18" charset="0"/>
              </a:rPr>
              <a:t> hotlines to clarify or seek advice on the customs clearance issues.</a:t>
            </a:r>
            <a:endParaRPr lang="en-GB" sz="2200" dirty="0">
              <a:latin typeface="Times New Roman" panose="02020603050405020304" pitchFamily="18" charset="0"/>
              <a:cs typeface="Times New Roman" panose="02020603050405020304" pitchFamily="18" charset="0"/>
            </a:endParaRPr>
          </a:p>
          <a:p>
            <a:pPr marL="457200" lvl="1" indent="0">
              <a:buNone/>
            </a:pPr>
            <a:r>
              <a:rPr lang="en-US" sz="2200" dirty="0">
                <a:latin typeface="Times New Roman" panose="02020603050405020304" pitchFamily="18" charset="0"/>
                <a:cs typeface="Times New Roman" panose="02020603050405020304" pitchFamily="18" charset="0"/>
              </a:rPr>
              <a:t>4.1 CSR checks related shipment status on GTS</a:t>
            </a:r>
            <a:endParaRPr lang="en-GB" sz="2200" dirty="0">
              <a:latin typeface="Times New Roman" panose="02020603050405020304" pitchFamily="18" charset="0"/>
              <a:cs typeface="Times New Roman" panose="02020603050405020304" pitchFamily="18" charset="0"/>
            </a:endParaRPr>
          </a:p>
          <a:p>
            <a:pPr marL="457200" lvl="1" indent="0">
              <a:buNone/>
            </a:pPr>
            <a:r>
              <a:rPr lang="en-US" sz="2200" dirty="0">
                <a:latin typeface="Times New Roman" panose="02020603050405020304" pitchFamily="18" charset="0"/>
                <a:cs typeface="Times New Roman" panose="02020603050405020304" pitchFamily="18" charset="0"/>
              </a:rPr>
              <a:t>4.2 CSR explains/advises customer on the issues based on available information on GTS</a:t>
            </a:r>
            <a:endParaRPr lang="en-GB" sz="2200" dirty="0">
              <a:latin typeface="Times New Roman" panose="02020603050405020304" pitchFamily="18" charset="0"/>
              <a:cs typeface="Times New Roman" panose="02020603050405020304" pitchFamily="18" charset="0"/>
            </a:endParaRPr>
          </a:p>
          <a:p>
            <a:pPr marL="457200" lvl="1" indent="0">
              <a:buNone/>
            </a:pPr>
            <a:r>
              <a:rPr lang="en-US" sz="2200" dirty="0">
                <a:latin typeface="Times New Roman" panose="02020603050405020304" pitchFamily="18" charset="0"/>
                <a:cs typeface="Times New Roman" panose="02020603050405020304" pitchFamily="18" charset="0"/>
              </a:rPr>
              <a:t>4.3 If the CSR is not sure about the case, CSR passes the call to the assigned ACS and ends the customer call.</a:t>
            </a:r>
            <a:endParaRPr lang="en-GB" sz="2200" dirty="0">
              <a:latin typeface="Times New Roman" panose="02020603050405020304" pitchFamily="18" charset="0"/>
              <a:cs typeface="Times New Roman" panose="02020603050405020304" pitchFamily="18" charset="0"/>
            </a:endParaRPr>
          </a:p>
          <a:p>
            <a:pPr marL="0" lvl="1" indent="0">
              <a:buNone/>
            </a:pPr>
            <a:endParaRPr lang="en-US" sz="2200" dirty="0">
              <a:highlight>
                <a:srgbClr val="FFFF00"/>
              </a:highlight>
              <a:latin typeface="Times New Roman" panose="02020603050405020304" pitchFamily="18" charset="0"/>
              <a:ea typeface="ＭＳ 明朝" charset="-128"/>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53</a:t>
            </a:fld>
            <a:endParaRPr lang="en-GB"/>
          </a:p>
        </p:txBody>
      </p:sp>
    </p:spTree>
    <p:extLst>
      <p:ext uri="{BB962C8B-B14F-4D97-AF65-F5344CB8AC3E}">
        <p14:creationId xmlns:p14="http://schemas.microsoft.com/office/powerpoint/2010/main" val="32213939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331" y="332656"/>
            <a:ext cx="9256637" cy="864096"/>
          </a:xfrm>
        </p:spPr>
        <p:txBody>
          <a:bodyPr>
            <a:normAutofit/>
          </a:bodyPr>
          <a:lstStyle/>
          <a:p>
            <a:r>
              <a:rPr lang="en-GB" dirty="0">
                <a:solidFill>
                  <a:srgbClr val="170CF4"/>
                </a:solidFill>
                <a:latin typeface="Times New Roman" panose="02020603050405020304" pitchFamily="18" charset="0"/>
                <a:cs typeface="Times New Roman" panose="02020603050405020304" pitchFamily="18" charset="0"/>
              </a:rPr>
              <a:t>Work Done in the Work System 2</a:t>
            </a:r>
          </a:p>
        </p:txBody>
      </p:sp>
      <p:sp>
        <p:nvSpPr>
          <p:cNvPr id="3" name="Content Placeholder 2"/>
          <p:cNvSpPr>
            <a:spLocks noGrp="1"/>
          </p:cNvSpPr>
          <p:nvPr>
            <p:ph idx="1"/>
          </p:nvPr>
        </p:nvSpPr>
        <p:spPr>
          <a:xfrm>
            <a:off x="545910" y="1124744"/>
            <a:ext cx="10807890" cy="5544616"/>
          </a:xfrm>
        </p:spPr>
        <p:txBody>
          <a:bodyPr>
            <a:noAutofit/>
          </a:bodyPr>
          <a:lstStyle/>
          <a:p>
            <a:pPr marL="0" indent="0">
              <a:buNone/>
            </a:pPr>
            <a:r>
              <a:rPr lang="en-US" sz="2200" dirty="0">
                <a:latin typeface="Times New Roman" panose="02020603050405020304" pitchFamily="18" charset="0"/>
                <a:cs typeface="Times New Roman" panose="02020603050405020304" pitchFamily="18" charset="0"/>
              </a:rPr>
              <a:t>5. Occasionally, customer calls AE to clarify or seek advice on the customs clearance issues.</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5.1 AE checks related shipment status on GTS</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5.2 AE explains and advises customer on the issues based on available information on GTS</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5.3 If the AE is not sure about the case, AE calls or emails the assigned ACS to follow up.</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6. ACS calls back to the customer to follow up the case enquiry.</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7. Customer provides the AID to the ACS by email.</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8. ACS reviews, audits and prints the AID, then passes the printed AID to the broker team.</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9. Broker consolidates the AID and submits customs declaration (onsite at the customs). </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10. Broker (sometimes using WeChat to speed up) updates ACS on the customs clearance outcome.</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11. ACS (using phone call or email or SMS to) updates customers on the customs clearance outcome </a:t>
            </a:r>
            <a:endParaRPr lang="en-GB"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11.1 ACS calls/send SMS to customer to update status daily until case is closed.</a:t>
            </a:r>
            <a:endParaRPr lang="en-GB" sz="2200" dirty="0">
              <a:latin typeface="Times New Roman" panose="02020603050405020304" pitchFamily="18" charset="0"/>
              <a:cs typeface="Times New Roman" panose="02020603050405020304" pitchFamily="18" charset="0"/>
            </a:endParaRPr>
          </a:p>
          <a:p>
            <a:pPr marL="0" lvl="1" indent="0">
              <a:buNone/>
            </a:pPr>
            <a:endParaRPr lang="en-GB" sz="22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54</a:t>
            </a:fld>
            <a:endParaRPr lang="en-GB"/>
          </a:p>
        </p:txBody>
      </p:sp>
    </p:spTree>
    <p:extLst>
      <p:ext uri="{BB962C8B-B14F-4D97-AF65-F5344CB8AC3E}">
        <p14:creationId xmlns:p14="http://schemas.microsoft.com/office/powerpoint/2010/main" val="19655595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161" y="188640"/>
            <a:ext cx="9133807" cy="792088"/>
          </a:xfrm>
        </p:spPr>
        <p:txBody>
          <a:bodyPr/>
          <a:lstStyle/>
          <a:p>
            <a:r>
              <a:rPr lang="en-GB" dirty="0">
                <a:solidFill>
                  <a:srgbClr val="170CF4"/>
                </a:solidFill>
                <a:latin typeface="Times New Roman" panose="02020603050405020304" pitchFamily="18" charset="0"/>
                <a:cs typeface="Times New Roman" panose="02020603050405020304" pitchFamily="18" charset="0"/>
              </a:rPr>
              <a:t>Interview Data 1</a:t>
            </a:r>
          </a:p>
        </p:txBody>
      </p:sp>
      <p:sp>
        <p:nvSpPr>
          <p:cNvPr id="3" name="Content Placeholder 2"/>
          <p:cNvSpPr>
            <a:spLocks noGrp="1"/>
          </p:cNvSpPr>
          <p:nvPr>
            <p:ph idx="1"/>
          </p:nvPr>
        </p:nvSpPr>
        <p:spPr>
          <a:xfrm>
            <a:off x="573206" y="980728"/>
            <a:ext cx="10780594" cy="5115272"/>
          </a:xfrm>
        </p:spPr>
        <p:txBody>
          <a:bodyPr>
            <a:normAutofit/>
          </a:bodyPr>
          <a:lstStyle/>
          <a:p>
            <a:r>
              <a:rPr lang="en-US" sz="2400" i="1" dirty="0">
                <a:latin typeface="Times New Roman" panose="02020603050405020304" pitchFamily="18" charset="0"/>
                <a:cs typeface="Times New Roman" panose="02020603050405020304" pitchFamily="18" charset="0"/>
              </a:rPr>
              <a:t>The reform of customs [in China] created many changes. There are non-stop requests from customs. Some systems are developed due to these requests but the frequent changes make these systems obsolete very fast and we need to build new ones.</a:t>
            </a:r>
          </a:p>
          <a:p>
            <a:r>
              <a:rPr lang="en-US" sz="2400" i="1" dirty="0">
                <a:latin typeface="Times New Roman" panose="02020603050405020304" pitchFamily="18" charset="0"/>
                <a:cs typeface="Times New Roman" panose="02020603050405020304" pitchFamily="18" charset="0"/>
              </a:rPr>
              <a:t>We can’t control or resolve these issues on our side.  Moreover, the customs rules are not black and white. The rules depend on people. You may get different outcomes from different customs officials.</a:t>
            </a:r>
          </a:p>
          <a:p>
            <a:r>
              <a:rPr lang="en-US" sz="2400" i="1" dirty="0">
                <a:latin typeface="Times New Roman" panose="02020603050405020304" pitchFamily="18" charset="0"/>
                <a:cs typeface="Times New Roman" panose="02020603050405020304" pitchFamily="18" charset="0"/>
              </a:rPr>
              <a:t>There were previous trainings … specifically for customs clearance knowledge but no obvious effect on improvement. </a:t>
            </a:r>
          </a:p>
          <a:p>
            <a:r>
              <a:rPr lang="en-US" sz="2400" i="1" dirty="0">
                <a:latin typeface="Times New Roman" panose="02020603050405020304" pitchFamily="18" charset="0"/>
                <a:cs typeface="Times New Roman" panose="02020603050405020304" pitchFamily="18" charset="0"/>
              </a:rPr>
              <a:t>The amount of information … is already enormous. When more professional knowledge about customs clearance, is added ..., the degree of acceptance [of the staff] is not good.</a:t>
            </a:r>
          </a:p>
          <a:p>
            <a:r>
              <a:rPr lang="en-US" sz="2400" i="1" dirty="0">
                <a:latin typeface="Times New Roman" panose="02020603050405020304" pitchFamily="18" charset="0"/>
                <a:cs typeface="Times New Roman" panose="02020603050405020304" pitchFamily="18" charset="0"/>
              </a:rPr>
              <a:t>I like the open door policy [corporate culture]. I can directly voice out my opinions. </a:t>
            </a:r>
          </a:p>
          <a:p>
            <a:endParaRPr lang="en-US" sz="2400" i="1"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55</a:t>
            </a:fld>
            <a:endParaRPr lang="en-GB"/>
          </a:p>
        </p:txBody>
      </p:sp>
    </p:spTree>
    <p:extLst>
      <p:ext uri="{BB962C8B-B14F-4D97-AF65-F5344CB8AC3E}">
        <p14:creationId xmlns:p14="http://schemas.microsoft.com/office/powerpoint/2010/main" val="3792176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343" y="260648"/>
            <a:ext cx="9024625" cy="731168"/>
          </a:xfrm>
        </p:spPr>
        <p:txBody>
          <a:bodyPr>
            <a:normAutofit/>
          </a:bodyPr>
          <a:lstStyle/>
          <a:p>
            <a:r>
              <a:rPr lang="en-GB" dirty="0">
                <a:solidFill>
                  <a:srgbClr val="170CF4"/>
                </a:solidFill>
                <a:latin typeface="Times New Roman" panose="02020603050405020304" pitchFamily="18" charset="0"/>
                <a:cs typeface="Times New Roman" panose="02020603050405020304" pitchFamily="18" charset="0"/>
              </a:rPr>
              <a:t>Interview Data 2</a:t>
            </a:r>
          </a:p>
        </p:txBody>
      </p:sp>
      <p:sp>
        <p:nvSpPr>
          <p:cNvPr id="3" name="Content Placeholder 2"/>
          <p:cNvSpPr>
            <a:spLocks noGrp="1"/>
          </p:cNvSpPr>
          <p:nvPr>
            <p:ph idx="1"/>
          </p:nvPr>
        </p:nvSpPr>
        <p:spPr>
          <a:xfrm>
            <a:off x="614149" y="1052736"/>
            <a:ext cx="10739651" cy="5472608"/>
          </a:xfrm>
        </p:spPr>
        <p:txBody>
          <a:bodyPr>
            <a:normAutofit fontScale="92500" lnSpcReduction="20000"/>
          </a:bodyPr>
          <a:lstStyle/>
          <a:p>
            <a:r>
              <a:rPr lang="en-US" i="1" dirty="0">
                <a:latin typeface="Times New Roman" panose="02020603050405020304" pitchFamily="18" charset="0"/>
                <a:cs typeface="Times New Roman" panose="02020603050405020304" pitchFamily="18" charset="0"/>
              </a:rPr>
              <a:t>We have an open door policy.  If an employee has anything to say, they can talk to their managers.  Unlike other private companies, managers are not high above.  We can seek help from managers/team-leaders/colleagues to resolve problems easily.</a:t>
            </a:r>
          </a:p>
          <a:p>
            <a:r>
              <a:rPr lang="en-US" i="1" dirty="0">
                <a:latin typeface="Times New Roman" panose="02020603050405020304" pitchFamily="18" charset="0"/>
                <a:cs typeface="Times New Roman" panose="02020603050405020304" pitchFamily="18" charset="0"/>
              </a:rPr>
              <a:t>Employees are willing to share if they are not that busy.</a:t>
            </a:r>
          </a:p>
          <a:p>
            <a:r>
              <a:rPr lang="en-US" i="1" dirty="0">
                <a:latin typeface="Times New Roman" panose="02020603050405020304" pitchFamily="18" charset="0"/>
                <a:cs typeface="Times New Roman" panose="02020603050405020304" pitchFamily="18" charset="0"/>
              </a:rPr>
              <a:t>We use SharePoint as a cloud drive. We can download standard forms and SOP [standard operating procedures].</a:t>
            </a:r>
          </a:p>
          <a:p>
            <a:r>
              <a:rPr lang="en-US" i="1" dirty="0">
                <a:latin typeface="Times New Roman" panose="02020603050405020304" pitchFamily="18" charset="0"/>
                <a:cs typeface="Times New Roman" panose="02020603050405020304" pitchFamily="18" charset="0"/>
              </a:rPr>
              <a:t>Lync [</a:t>
            </a:r>
            <a:r>
              <a:rPr lang="en-US" i="1" dirty="0" err="1">
                <a:latin typeface="Times New Roman" panose="02020603050405020304" pitchFamily="18" charset="0"/>
                <a:cs typeface="Times New Roman" panose="02020603050405020304" pitchFamily="18" charset="0"/>
              </a:rPr>
              <a:t>Miscosoft’s</a:t>
            </a:r>
            <a:r>
              <a:rPr lang="en-US" i="1" dirty="0">
                <a:latin typeface="Times New Roman" panose="02020603050405020304" pitchFamily="18" charset="0"/>
                <a:cs typeface="Times New Roman" panose="02020603050405020304" pitchFamily="18" charset="0"/>
              </a:rPr>
              <a:t> enterprise social media application], many people use it but it’s only for desktop. WeChat is more effective as many colleagues in our team are not in the office. [Lync] is not being used widely. There is no policy to force employee to use it. It's up to the individual.</a:t>
            </a:r>
          </a:p>
          <a:p>
            <a:r>
              <a:rPr lang="en-US" i="1" dirty="0">
                <a:latin typeface="Times New Roman" panose="02020603050405020304" pitchFamily="18" charset="0"/>
                <a:cs typeface="Times New Roman" panose="02020603050405020304" pitchFamily="18" charset="0"/>
              </a:rPr>
              <a:t>On-site colleagues in the customs will use WeChat to update status of our submitted reports. It’s a bit late if we wait for their feedback after they return to our office. They will send all these status to us over WeChat once they completed their work in the customs so that we can inform our customers promptly. They will post multiple messages on WeChat with airway-bill numbers/status, etc., most often in the afternoon.</a:t>
            </a: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56</a:t>
            </a:fld>
            <a:endParaRPr lang="en-GB"/>
          </a:p>
        </p:txBody>
      </p:sp>
    </p:spTree>
    <p:extLst>
      <p:ext uri="{BB962C8B-B14F-4D97-AF65-F5344CB8AC3E}">
        <p14:creationId xmlns:p14="http://schemas.microsoft.com/office/powerpoint/2010/main" val="20886376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170CF4"/>
                </a:solidFill>
                <a:latin typeface="Times New Roman" panose="02020603050405020304" pitchFamily="18" charset="0"/>
                <a:cs typeface="Times New Roman" panose="02020603050405020304" pitchFamily="18" charset="0"/>
              </a:rPr>
              <a:t>Results of Diagnosis 1</a:t>
            </a:r>
          </a:p>
        </p:txBody>
      </p:sp>
      <p:sp>
        <p:nvSpPr>
          <p:cNvPr id="3" name="Content Placeholder 2"/>
          <p:cNvSpPr>
            <a:spLocks noGrp="1"/>
          </p:cNvSpPr>
          <p:nvPr>
            <p:ph idx="1"/>
          </p:nvPr>
        </p:nvSpPr>
        <p:spPr>
          <a:xfrm>
            <a:off x="655093" y="1825625"/>
            <a:ext cx="10698707" cy="4351338"/>
          </a:xfrm>
        </p:spPr>
        <p:txBody>
          <a:bodyPr/>
          <a:lstStyle/>
          <a:p>
            <a:pPr>
              <a:spcBef>
                <a:spcPts val="0"/>
              </a:spcBef>
            </a:pPr>
            <a:r>
              <a:rPr lang="en-US" dirty="0">
                <a:latin typeface="Times New Roman" panose="02020603050405020304" pitchFamily="18" charset="0"/>
                <a:cs typeface="Times New Roman" panose="02020603050405020304" pitchFamily="18" charset="0"/>
              </a:rPr>
              <a:t>We found that while Velox encourages the free sharing of knowledge, which takes place extensively, a supportive knowledge sharing infrastructure, e.g. a reward system, was missing so all such sharing was based on individual initiatives</a:t>
            </a:r>
          </a:p>
          <a:p>
            <a:pPr>
              <a:spcBef>
                <a:spcPts val="0"/>
              </a:spcBef>
            </a:pPr>
            <a:r>
              <a:rPr lang="en-US" dirty="0">
                <a:latin typeface="Times New Roman" panose="02020603050405020304" pitchFamily="18" charset="0"/>
                <a:cs typeface="Times New Roman" panose="02020603050405020304" pitchFamily="18" charset="0"/>
              </a:rPr>
              <a:t>The technology regime was generally relaxed and supportive, but employees also made extensive (but cautious) use of non-corporate systems, especially social media, for sharing</a:t>
            </a: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57</a:t>
            </a:fld>
            <a:endParaRPr lang="en-GB"/>
          </a:p>
        </p:txBody>
      </p:sp>
    </p:spTree>
    <p:extLst>
      <p:ext uri="{BB962C8B-B14F-4D97-AF65-F5344CB8AC3E}">
        <p14:creationId xmlns:p14="http://schemas.microsoft.com/office/powerpoint/2010/main" val="18681358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230" y="476672"/>
            <a:ext cx="8942738" cy="731168"/>
          </a:xfrm>
        </p:spPr>
        <p:txBody>
          <a:bodyPr>
            <a:normAutofit/>
          </a:bodyPr>
          <a:lstStyle/>
          <a:p>
            <a:r>
              <a:rPr lang="en-GB" dirty="0">
                <a:solidFill>
                  <a:srgbClr val="170CF4"/>
                </a:solidFill>
                <a:latin typeface="Times New Roman" panose="02020603050405020304" pitchFamily="18" charset="0"/>
                <a:cs typeface="Times New Roman" panose="02020603050405020304" pitchFamily="18" charset="0"/>
              </a:rPr>
              <a:t>Results of Diagnosis 2</a:t>
            </a:r>
          </a:p>
        </p:txBody>
      </p:sp>
      <p:sp>
        <p:nvSpPr>
          <p:cNvPr id="3" name="Content Placeholder 2"/>
          <p:cNvSpPr>
            <a:spLocks noGrp="1"/>
          </p:cNvSpPr>
          <p:nvPr>
            <p:ph idx="1"/>
          </p:nvPr>
        </p:nvSpPr>
        <p:spPr>
          <a:xfrm>
            <a:off x="696036" y="1340768"/>
            <a:ext cx="10385946" cy="4755232"/>
          </a:xfrm>
        </p:spPr>
        <p:txBody>
          <a:bodyPr>
            <a:normAutofit/>
          </a:bodyPr>
          <a:lstStyle/>
          <a:p>
            <a:pPr>
              <a:spcBef>
                <a:spcPts val="0"/>
              </a:spcBef>
            </a:pPr>
            <a:r>
              <a:rPr lang="en-US" dirty="0">
                <a:latin typeface="Times New Roman" panose="02020603050405020304" pitchFamily="18" charset="0"/>
                <a:cs typeface="Times New Roman" panose="02020603050405020304" pitchFamily="18" charset="0"/>
              </a:rPr>
              <a:t>The legal environment changed frequently and the interpretation of customs rules and regulations varies among customs officials (who are relocated regularly), which complicated the value of knowledge over time</a:t>
            </a:r>
          </a:p>
          <a:p>
            <a:pPr lvl="1">
              <a:spcBef>
                <a:spcPts val="0"/>
              </a:spcBef>
            </a:pPr>
            <a:r>
              <a:rPr lang="en-US" dirty="0">
                <a:latin typeface="Times New Roman" panose="02020603050405020304" pitchFamily="18" charset="0"/>
                <a:cs typeface="Times New Roman" panose="02020603050405020304" pitchFamily="18" charset="0"/>
              </a:rPr>
              <a:t>Frequent updates and sharing of latest practices and interpretations or personnel changes were needed</a:t>
            </a:r>
          </a:p>
          <a:p>
            <a:pPr>
              <a:spcBef>
                <a:spcPts val="0"/>
              </a:spcBef>
            </a:pPr>
            <a:r>
              <a:rPr lang="en-US" dirty="0">
                <a:latin typeface="Times New Roman" panose="02020603050405020304" pitchFamily="18" charset="0"/>
                <a:cs typeface="Times New Roman" panose="02020603050405020304" pitchFamily="18" charset="0"/>
              </a:rPr>
              <a:t>Most of the shared knowledge took the form of local best practices and solutions to get around problems</a:t>
            </a:r>
          </a:p>
          <a:p>
            <a:pPr>
              <a:spcBef>
                <a:spcPts val="0"/>
              </a:spcBef>
            </a:pPr>
            <a:r>
              <a:rPr lang="en-US" dirty="0">
                <a:latin typeface="Times New Roman" panose="02020603050405020304" pitchFamily="18" charset="0"/>
                <a:cs typeface="Times New Roman" panose="02020603050405020304" pitchFamily="18" charset="0"/>
              </a:rPr>
              <a:t>Employees do not see training as a solution to the knowledge sharing problems</a:t>
            </a: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58</a:t>
            </a:fld>
            <a:endParaRPr lang="en-GB"/>
          </a:p>
        </p:txBody>
      </p:sp>
    </p:spTree>
    <p:extLst>
      <p:ext uri="{BB962C8B-B14F-4D97-AF65-F5344CB8AC3E}">
        <p14:creationId xmlns:p14="http://schemas.microsoft.com/office/powerpoint/2010/main" val="41004836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6" y="609600"/>
            <a:ext cx="9163334" cy="803176"/>
          </a:xfrm>
        </p:spPr>
        <p:txBody>
          <a:bodyPr/>
          <a:lstStyle/>
          <a:p>
            <a:r>
              <a:rPr lang="en-GB" dirty="0">
                <a:solidFill>
                  <a:srgbClr val="170CF4"/>
                </a:solidFill>
                <a:latin typeface="Times New Roman" panose="02020603050405020304" pitchFamily="18" charset="0"/>
                <a:cs typeface="Times New Roman" panose="02020603050405020304" pitchFamily="18" charset="0"/>
              </a:rPr>
              <a:t>Validation of Results</a:t>
            </a:r>
          </a:p>
        </p:txBody>
      </p:sp>
      <p:sp>
        <p:nvSpPr>
          <p:cNvPr id="3" name="Content Placeholder 2"/>
          <p:cNvSpPr>
            <a:spLocks noGrp="1"/>
          </p:cNvSpPr>
          <p:nvPr>
            <p:ph idx="1"/>
          </p:nvPr>
        </p:nvSpPr>
        <p:spPr>
          <a:xfrm>
            <a:off x="477671" y="1412776"/>
            <a:ext cx="10686197" cy="4683224"/>
          </a:xfrm>
        </p:spPr>
        <p:txBody>
          <a:bodyPr/>
          <a:lstStyle/>
          <a:p>
            <a:r>
              <a:rPr lang="en-US" sz="2600" dirty="0">
                <a:latin typeface="Times New Roman" panose="02020603050405020304" pitchFamily="18" charset="0"/>
                <a:cs typeface="Times New Roman" panose="02020603050405020304" pitchFamily="18" charset="0"/>
              </a:rPr>
              <a:t>To further validate the results of our diagnosis, a survey was conducted with both the Customer Services and the Gateway teams</a:t>
            </a:r>
          </a:p>
          <a:p>
            <a:r>
              <a:rPr lang="en-US" sz="2600" dirty="0">
                <a:latin typeface="Times New Roman" panose="02020603050405020304" pitchFamily="18" charset="0"/>
                <a:cs typeface="Times New Roman" panose="02020603050405020304" pitchFamily="18" charset="0"/>
              </a:rPr>
              <a:t>Customs clearance knowledge survey  (27-30/10/15)</a:t>
            </a:r>
          </a:p>
          <a:p>
            <a:pPr lvl="1"/>
            <a:r>
              <a:rPr lang="en-US" sz="2600" dirty="0">
                <a:latin typeface="Times New Roman" panose="02020603050405020304" pitchFamily="18" charset="0"/>
                <a:cs typeface="Times New Roman" panose="02020603050405020304" pitchFamily="18" charset="0"/>
              </a:rPr>
              <a:t>Online questionnaire, 359 responses in total</a:t>
            </a:r>
          </a:p>
          <a:p>
            <a:pPr lvl="1"/>
            <a:r>
              <a:rPr lang="en-US" sz="2600" dirty="0">
                <a:latin typeface="Times New Roman" panose="02020603050405020304" pitchFamily="18" charset="0"/>
                <a:cs typeface="Times New Roman" panose="02020603050405020304" pitchFamily="18" charset="0"/>
              </a:rPr>
              <a:t>Collect quantitative data on feedback of training, knowledge needs, communication hurdles</a:t>
            </a:r>
          </a:p>
          <a:p>
            <a:r>
              <a:rPr lang="en-US" sz="2600" dirty="0">
                <a:latin typeface="Times New Roman" panose="02020603050405020304" pitchFamily="18" charset="0"/>
                <a:cs typeface="Times New Roman" panose="02020603050405020304" pitchFamily="18" charset="0"/>
              </a:rPr>
              <a:t>Meetings with frontline employees (2-3/12/15)</a:t>
            </a:r>
          </a:p>
          <a:p>
            <a:pPr lvl="1"/>
            <a:r>
              <a:rPr lang="en-US" sz="2600" dirty="0">
                <a:latin typeface="Times New Roman" panose="02020603050405020304" pitchFamily="18" charset="0"/>
                <a:cs typeface="Times New Roman" panose="02020603050405020304" pitchFamily="18" charset="0"/>
              </a:rPr>
              <a:t>Communicate and reconfirm findings and analysis</a:t>
            </a:r>
          </a:p>
          <a:p>
            <a:endParaRPr lang="en-GB" sz="26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59</a:t>
            </a:fld>
            <a:endParaRPr lang="en-GB"/>
          </a:p>
        </p:txBody>
      </p:sp>
    </p:spTree>
    <p:extLst>
      <p:ext uri="{BB962C8B-B14F-4D97-AF65-F5344CB8AC3E}">
        <p14:creationId xmlns:p14="http://schemas.microsoft.com/office/powerpoint/2010/main" val="2858711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1003" y="404664"/>
            <a:ext cx="8778965" cy="875184"/>
          </a:xfrm>
        </p:spPr>
        <p:txBody>
          <a:bodyPr/>
          <a:lstStyle/>
          <a:p>
            <a:r>
              <a:rPr lang="en-GB" dirty="0">
                <a:solidFill>
                  <a:srgbClr val="170CF4"/>
                </a:solidFill>
                <a:latin typeface="Times New Roman" panose="02020603050405020304" pitchFamily="18" charset="0"/>
                <a:cs typeface="Times New Roman" panose="02020603050405020304" pitchFamily="18" charset="0"/>
              </a:rPr>
              <a:t>Theory and Theorising</a:t>
            </a:r>
          </a:p>
        </p:txBody>
      </p:sp>
      <p:sp>
        <p:nvSpPr>
          <p:cNvPr id="3" name="Content Placeholder 2"/>
          <p:cNvSpPr>
            <a:spLocks noGrp="1"/>
          </p:cNvSpPr>
          <p:nvPr>
            <p:ph idx="1"/>
          </p:nvPr>
        </p:nvSpPr>
        <p:spPr>
          <a:xfrm>
            <a:off x="846161" y="1196752"/>
            <a:ext cx="9136039" cy="4899248"/>
          </a:xfrm>
        </p:spPr>
        <p:txBody>
          <a:bodyPr>
            <a:normAutofit/>
          </a:bodyPr>
          <a:lstStyle/>
          <a:p>
            <a:r>
              <a:rPr lang="en-US" dirty="0">
                <a:latin typeface="Times New Roman" panose="02020603050405020304" pitchFamily="18" charset="0"/>
                <a:cs typeface="Times New Roman" panose="02020603050405020304" pitchFamily="18" charset="0"/>
              </a:rPr>
              <a:t>We could not identify a good theory that would map onto the current situation, though we noted parallels with theories of Social Interaction/Exchange and Structural Holes</a:t>
            </a:r>
          </a:p>
          <a:p>
            <a:r>
              <a:rPr lang="en-US" dirty="0">
                <a:latin typeface="Times New Roman" panose="02020603050405020304" pitchFamily="18" charset="0"/>
                <a:cs typeface="Times New Roman" panose="02020603050405020304" pitchFamily="18" charset="0"/>
              </a:rPr>
              <a:t>In order to effect a change, we focused on Punctuated Equilibrium Theory (PET) (</a:t>
            </a:r>
            <a:r>
              <a:rPr lang="en-US" dirty="0" err="1">
                <a:latin typeface="Times New Roman" panose="02020603050405020304" pitchFamily="18" charset="0"/>
                <a:cs typeface="Times New Roman" panose="02020603050405020304" pitchFamily="18" charset="0"/>
              </a:rPr>
              <a:t>Gersick</a:t>
            </a:r>
            <a:r>
              <a:rPr lang="en-US" dirty="0">
                <a:latin typeface="Times New Roman" panose="02020603050405020304" pitchFamily="18" charset="0"/>
                <a:cs typeface="Times New Roman" panose="02020603050405020304" pitchFamily="18" charset="0"/>
              </a:rPr>
              <a:t>, 1991), since this </a:t>
            </a:r>
            <a:r>
              <a:rPr lang="en-US" dirty="0" err="1">
                <a:latin typeface="Times New Roman" panose="02020603050405020304" pitchFamily="18" charset="0"/>
                <a:cs typeface="Times New Roman" panose="02020603050405020304" pitchFamily="18" charset="0"/>
              </a:rPr>
              <a:t>recognises</a:t>
            </a:r>
            <a:r>
              <a:rPr lang="en-US" dirty="0">
                <a:latin typeface="Times New Roman" panose="02020603050405020304" pitchFamily="18" charset="0"/>
                <a:cs typeface="Times New Roman" panose="02020603050405020304" pitchFamily="18" charset="0"/>
              </a:rPr>
              <a:t> the power of a significant change agent to shift an organisational structure (and the associated work processes) away from a current state of equilibrium by altering the fundamental premises underlying operations</a:t>
            </a:r>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60</a:t>
            </a:fld>
            <a:endParaRPr lang="en-GB"/>
          </a:p>
        </p:txBody>
      </p:sp>
    </p:spTree>
    <p:extLst>
      <p:ext uri="{BB962C8B-B14F-4D97-AF65-F5344CB8AC3E}">
        <p14:creationId xmlns:p14="http://schemas.microsoft.com/office/powerpoint/2010/main" val="2942096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639" y="609600"/>
            <a:ext cx="8999561" cy="731168"/>
          </a:xfrm>
        </p:spPr>
        <p:txBody>
          <a:bodyPr>
            <a:normAutofit/>
          </a:bodyPr>
          <a:lstStyle/>
          <a:p>
            <a:r>
              <a:rPr lang="en-GB" dirty="0">
                <a:solidFill>
                  <a:srgbClr val="170CF4"/>
                </a:solidFill>
                <a:latin typeface="Times New Roman" panose="02020603050405020304" pitchFamily="18" charset="0"/>
                <a:cs typeface="Times New Roman" panose="02020603050405020304" pitchFamily="18" charset="0"/>
              </a:rPr>
              <a:t>Action Plans </a:t>
            </a:r>
          </a:p>
        </p:txBody>
      </p:sp>
      <p:sp>
        <p:nvSpPr>
          <p:cNvPr id="3" name="Content Placeholder 2"/>
          <p:cNvSpPr>
            <a:spLocks noGrp="1"/>
          </p:cNvSpPr>
          <p:nvPr>
            <p:ph idx="1"/>
          </p:nvPr>
        </p:nvSpPr>
        <p:spPr>
          <a:xfrm>
            <a:off x="641445" y="1484784"/>
            <a:ext cx="10712355" cy="5038846"/>
          </a:xfrm>
        </p:spPr>
        <p:txBody>
          <a:bodyPr>
            <a:normAutofit lnSpcReduction="10000"/>
          </a:bodyPr>
          <a:lstStyle/>
          <a:p>
            <a:r>
              <a:rPr lang="en-US" dirty="0">
                <a:latin typeface="Times New Roman" panose="02020603050405020304" pitchFamily="18" charset="0"/>
                <a:cs typeface="Times New Roman" panose="02020603050405020304" pitchFamily="18" charset="0"/>
              </a:rPr>
              <a:t>Prompted by PET, we made a number of recommendations to Velox</a:t>
            </a:r>
          </a:p>
          <a:p>
            <a:pPr lvl="1"/>
            <a:r>
              <a:rPr lang="en-US" dirty="0">
                <a:latin typeface="Times New Roman" panose="02020603050405020304" pitchFamily="18" charset="0"/>
                <a:cs typeface="Times New Roman" panose="02020603050405020304" pitchFamily="18" charset="0"/>
              </a:rPr>
              <a:t>Hire a Knowledge Officer (KO) who would be charged with creating a rewarding knowledge culture</a:t>
            </a:r>
          </a:p>
          <a:p>
            <a:pPr lvl="1"/>
            <a:r>
              <a:rPr lang="en-US" dirty="0">
                <a:latin typeface="Times New Roman" panose="02020603050405020304" pitchFamily="18" charset="0"/>
                <a:cs typeface="Times New Roman" panose="02020603050405020304" pitchFamily="18" charset="0"/>
              </a:rPr>
              <a:t>Form a knowledge sharing team under the lead of the KO with four key roles: Knowledge Gatekeeper, Communication Ambassador, Team Integrator, Technology Explorer</a:t>
            </a:r>
          </a:p>
          <a:p>
            <a:r>
              <a:rPr lang="en-US" dirty="0">
                <a:latin typeface="Times New Roman" panose="02020603050405020304" pitchFamily="18" charset="0"/>
                <a:cs typeface="Times New Roman" panose="02020603050405020304" pitchFamily="18" charset="0"/>
              </a:rPr>
              <a:t>Revamp and relaunch SharePoint as the knowledge sharing platform</a:t>
            </a:r>
          </a:p>
          <a:p>
            <a:pPr lvl="1"/>
            <a:r>
              <a:rPr lang="en-US" dirty="0">
                <a:latin typeface="Times New Roman" panose="02020603050405020304" pitchFamily="18" charset="0"/>
                <a:cs typeface="Times New Roman" panose="02020603050405020304" pitchFamily="18" charset="0"/>
              </a:rPr>
              <a:t>With work flow and context-oriented knowledge layout, much easier &amp; more interesting to access</a:t>
            </a:r>
          </a:p>
          <a:p>
            <a:pPr lvl="1"/>
            <a:r>
              <a:rPr lang="en-US" dirty="0">
                <a:latin typeface="Times New Roman" panose="02020603050405020304" pitchFamily="18" charset="0"/>
                <a:cs typeface="Times New Roman" panose="02020603050405020304" pitchFamily="18" charset="0"/>
              </a:rPr>
              <a:t>Enable interactive sharing using SharePoint discussion forum</a:t>
            </a:r>
          </a:p>
          <a:p>
            <a:pPr fontAlgn="t"/>
            <a:r>
              <a:rPr lang="en-US" dirty="0">
                <a:latin typeface="Times New Roman" panose="02020603050405020304" pitchFamily="18" charset="0"/>
                <a:cs typeface="Times New Roman" panose="02020603050405020304" pitchFamily="18" charset="0"/>
              </a:rPr>
              <a:t>Define measurements</a:t>
            </a:r>
          </a:p>
          <a:p>
            <a:pPr lvl="1" fontAlgn="t"/>
            <a:r>
              <a:rPr lang="en-US" dirty="0">
                <a:latin typeface="Times New Roman" panose="02020603050405020304" pitchFamily="18" charset="0"/>
                <a:cs typeface="Times New Roman" panose="02020603050405020304" pitchFamily="18" charset="0"/>
              </a:rPr>
              <a:t># of Enquiries from Customer Service Team, SharePoint Hit Count, SharePoint # of Visitors</a:t>
            </a:r>
          </a:p>
          <a:p>
            <a:endParaRPr lang="en-US"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61</a:t>
            </a:fld>
            <a:endParaRPr lang="en-GB"/>
          </a:p>
        </p:txBody>
      </p:sp>
    </p:spTree>
    <p:extLst>
      <p:ext uri="{BB962C8B-B14F-4D97-AF65-F5344CB8AC3E}">
        <p14:creationId xmlns:p14="http://schemas.microsoft.com/office/powerpoint/2010/main" val="29483698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170CF4"/>
                </a:solidFill>
                <a:latin typeface="Times New Roman" panose="02020603050405020304" pitchFamily="18" charset="0"/>
                <a:cs typeface="Times New Roman" panose="02020603050405020304" pitchFamily="18" charset="0"/>
              </a:rPr>
              <a:t>Implementation</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Velox accepted our recommendation and shortly afterwards was able to secure permission from regional corporate HQ to initially hire one KO in the inbound customs clearance team</a:t>
            </a:r>
          </a:p>
          <a:p>
            <a:r>
              <a:rPr lang="en-US" dirty="0">
                <a:latin typeface="Times New Roman" panose="02020603050405020304" pitchFamily="18" charset="0"/>
                <a:cs typeface="Times New Roman" panose="02020603050405020304" pitchFamily="18" charset="0"/>
              </a:rPr>
              <a:t>The KO was hired in Jan 2016 and implementation of proposed actions started during Feb – April 2016</a:t>
            </a: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62</a:t>
            </a:fld>
            <a:endParaRPr lang="en-GB"/>
          </a:p>
        </p:txBody>
      </p:sp>
    </p:spTree>
    <p:extLst>
      <p:ext uri="{BB962C8B-B14F-4D97-AF65-F5344CB8AC3E}">
        <p14:creationId xmlns:p14="http://schemas.microsoft.com/office/powerpoint/2010/main" val="39797695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1287"/>
          </a:xfrm>
        </p:spPr>
        <p:txBody>
          <a:bodyPr/>
          <a:lstStyle/>
          <a:p>
            <a:r>
              <a:rPr lang="en-GB" dirty="0">
                <a:solidFill>
                  <a:srgbClr val="170CF4"/>
                </a:solidFill>
                <a:latin typeface="Times New Roman" panose="02020603050405020304" pitchFamily="18" charset="0"/>
                <a:cs typeface="Times New Roman" panose="02020603050405020304" pitchFamily="18" charset="0"/>
              </a:rPr>
              <a:t>Evaluation</a:t>
            </a:r>
          </a:p>
        </p:txBody>
      </p:sp>
      <p:sp>
        <p:nvSpPr>
          <p:cNvPr id="3" name="Content Placeholder 2"/>
          <p:cNvSpPr>
            <a:spLocks noGrp="1"/>
          </p:cNvSpPr>
          <p:nvPr>
            <p:ph idx="1"/>
          </p:nvPr>
        </p:nvSpPr>
        <p:spPr>
          <a:xfrm>
            <a:off x="838200" y="1146412"/>
            <a:ext cx="10762396" cy="5377218"/>
          </a:xfrm>
        </p:spPr>
        <p:txBody>
          <a:bodyPr>
            <a:normAutofit/>
          </a:bodyPr>
          <a:lstStyle/>
          <a:p>
            <a:r>
              <a:rPr lang="en-GB" b="1" dirty="0">
                <a:latin typeface="Times New Roman" panose="02020603050405020304" pitchFamily="18" charset="0"/>
                <a:cs typeface="Times New Roman" panose="02020603050405020304" pitchFamily="18" charset="0"/>
              </a:rPr>
              <a:t>Measurements</a:t>
            </a:r>
          </a:p>
          <a:p>
            <a:pPr lvl="1"/>
            <a:r>
              <a:rPr lang="en-GB" dirty="0">
                <a:latin typeface="Times New Roman" panose="02020603050405020304" pitchFamily="18" charset="0"/>
                <a:cs typeface="Times New Roman" panose="02020603050405020304" pitchFamily="18" charset="0"/>
              </a:rPr>
              <a:t>The SharePoint Hit count and the number of visitors rose rapidly over the next five weeks</a:t>
            </a:r>
          </a:p>
          <a:p>
            <a:pPr lvl="1"/>
            <a:r>
              <a:rPr lang="en-GB" dirty="0">
                <a:latin typeface="Times New Roman" panose="02020603050405020304" pitchFamily="18" charset="0"/>
                <a:cs typeface="Times New Roman" panose="02020603050405020304" pitchFamily="18" charset="0"/>
              </a:rPr>
              <a:t>More front line employees used SP to record information</a:t>
            </a:r>
          </a:p>
          <a:p>
            <a:pPr lvl="1"/>
            <a:r>
              <a:rPr lang="en-GB" dirty="0">
                <a:latin typeface="Times New Roman" panose="02020603050405020304" pitchFamily="18" charset="0"/>
                <a:cs typeface="Times New Roman" panose="02020603050405020304" pitchFamily="18" charset="0"/>
              </a:rPr>
              <a:t>The number of enquiries from the CST dropped markedly as they found answers to their questions online</a:t>
            </a:r>
          </a:p>
          <a:p>
            <a:pPr>
              <a:spcBef>
                <a:spcPts val="0"/>
              </a:spcBef>
              <a:defRPr/>
            </a:pPr>
            <a:r>
              <a:rPr lang="en-US" b="1" dirty="0">
                <a:latin typeface="Times New Roman" panose="02020603050405020304" pitchFamily="18" charset="0"/>
                <a:cs typeface="Times New Roman" panose="02020603050405020304" pitchFamily="18" charset="0"/>
              </a:rPr>
              <a:t>Post Implementation Interviews (April 6-8, 2016)</a:t>
            </a:r>
          </a:p>
          <a:p>
            <a:pPr marL="682625" lvl="1" indent="-219075">
              <a:spcBef>
                <a:spcPts val="0"/>
              </a:spcBef>
              <a:defRPr/>
            </a:pPr>
            <a:r>
              <a:rPr lang="en-US" dirty="0">
                <a:latin typeface="Times New Roman" panose="02020603050405020304" pitchFamily="18" charset="0"/>
                <a:cs typeface="Times New Roman" panose="02020603050405020304" pitchFamily="18" charset="0"/>
              </a:rPr>
              <a:t>Mind set change on knowledge sharing approach, after the seminar &amp; interview sessions by researchers in August 2015</a:t>
            </a:r>
          </a:p>
          <a:p>
            <a:pPr marL="682625" lvl="1" indent="-219075"/>
            <a:r>
              <a:rPr lang="en-US" dirty="0">
                <a:latin typeface="Times New Roman" panose="02020603050405020304" pitchFamily="18" charset="0"/>
                <a:cs typeface="Times New Roman" panose="02020603050405020304" pitchFamily="18" charset="0"/>
              </a:rPr>
              <a:t>The KO’s value is well recognized, clear definition of responsibilities</a:t>
            </a:r>
          </a:p>
          <a:p>
            <a:pPr marL="682625" lvl="1" indent="-219075"/>
            <a:r>
              <a:rPr lang="en-US" dirty="0">
                <a:latin typeface="Times New Roman" panose="02020603050405020304" pitchFamily="18" charset="0"/>
                <a:cs typeface="Times New Roman" panose="02020603050405020304" pitchFamily="18" charset="0"/>
              </a:rPr>
              <a:t>Velox takes this issue seriously; independent researchers are seen as being more objective and so able to inspire front line employees to think differently</a:t>
            </a:r>
          </a:p>
          <a:p>
            <a:pPr marL="682625" lvl="1" indent="-219075"/>
            <a:r>
              <a:rPr lang="en-US" dirty="0">
                <a:latin typeface="Times New Roman" panose="02020603050405020304" pitchFamily="18" charset="0"/>
                <a:cs typeface="Times New Roman" panose="02020603050405020304" pitchFamily="18" charset="0"/>
              </a:rPr>
              <a:t>With appointment of the KO, employees feel that the Company is walking-the-talk </a:t>
            </a:r>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pPr lvl="1"/>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63</a:t>
            </a:fld>
            <a:endParaRPr lang="en-GB"/>
          </a:p>
        </p:txBody>
      </p:sp>
    </p:spTree>
    <p:extLst>
      <p:ext uri="{BB962C8B-B14F-4D97-AF65-F5344CB8AC3E}">
        <p14:creationId xmlns:p14="http://schemas.microsoft.com/office/powerpoint/2010/main" val="4945572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104" y="332656"/>
            <a:ext cx="9092864" cy="731168"/>
          </a:xfrm>
        </p:spPr>
        <p:txBody>
          <a:bodyPr>
            <a:noAutofit/>
          </a:bodyPr>
          <a:lstStyle/>
          <a:p>
            <a:r>
              <a:rPr lang="en-GB" dirty="0">
                <a:solidFill>
                  <a:srgbClr val="170CF4"/>
                </a:solidFill>
                <a:latin typeface="Times New Roman" panose="02020603050405020304" pitchFamily="18" charset="0"/>
                <a:cs typeface="Times New Roman" panose="02020603050405020304" pitchFamily="18" charset="0"/>
              </a:rPr>
              <a:t>Reflections – Implications</a:t>
            </a:r>
          </a:p>
        </p:txBody>
      </p:sp>
      <p:sp>
        <p:nvSpPr>
          <p:cNvPr id="3" name="Content Placeholder 2"/>
          <p:cNvSpPr>
            <a:spLocks noGrp="1"/>
          </p:cNvSpPr>
          <p:nvPr>
            <p:ph idx="1"/>
          </p:nvPr>
        </p:nvSpPr>
        <p:spPr>
          <a:xfrm>
            <a:off x="545909" y="1340768"/>
            <a:ext cx="10604311" cy="4755232"/>
          </a:xfrm>
        </p:spPr>
        <p:txBody>
          <a:bodyPr/>
          <a:lstStyle/>
          <a:p>
            <a:r>
              <a:rPr lang="en-US" dirty="0">
                <a:latin typeface="Times New Roman" panose="02020603050405020304" pitchFamily="18" charset="0"/>
                <a:cs typeface="Times New Roman" panose="02020603050405020304" pitchFamily="18" charset="0"/>
              </a:rPr>
              <a:t>Require structural change to sustain knowledge sharing practice</a:t>
            </a:r>
          </a:p>
          <a:p>
            <a:pPr lvl="1"/>
            <a:r>
              <a:rPr lang="en-US" dirty="0">
                <a:latin typeface="Times New Roman" panose="02020603050405020304" pitchFamily="18" charset="0"/>
                <a:cs typeface="Times New Roman" panose="02020603050405020304" pitchFamily="18" charset="0"/>
              </a:rPr>
              <a:t>The role of a KO is to be a perpetual change agent to fuel the necessary punctuations in order to create new equilibrium in the firm</a:t>
            </a:r>
          </a:p>
          <a:p>
            <a:pPr lvl="1"/>
            <a:r>
              <a:rPr lang="en-US" dirty="0">
                <a:latin typeface="Times New Roman" panose="02020603050405020304" pitchFamily="18" charset="0"/>
                <a:cs typeface="Times New Roman" panose="02020603050405020304" pitchFamily="18" charset="0"/>
              </a:rPr>
              <a:t>The KO acts as a local leader to continuously and dynamically monitor and drive initiatives</a:t>
            </a:r>
          </a:p>
          <a:p>
            <a:r>
              <a:rPr lang="en-US" dirty="0">
                <a:latin typeface="Times New Roman" panose="02020603050405020304" pitchFamily="18" charset="0"/>
                <a:cs typeface="Times New Roman" panose="02020603050405020304" pitchFamily="18" charset="0"/>
              </a:rPr>
              <a:t>Provisioning of information systems (e.g. SharePoint) to employees does not guarantee proper practice</a:t>
            </a:r>
          </a:p>
          <a:p>
            <a:pPr lvl="1"/>
            <a:r>
              <a:rPr lang="en-US" dirty="0">
                <a:latin typeface="Times New Roman" panose="02020603050405020304" pitchFamily="18" charset="0"/>
                <a:cs typeface="Times New Roman" panose="02020603050405020304" pitchFamily="18" charset="0"/>
              </a:rPr>
              <a:t>Even adopting and continuous use of SharePoint does not mean there is good knowledge sharing</a:t>
            </a:r>
          </a:p>
          <a:p>
            <a:pPr lvl="2"/>
            <a:r>
              <a:rPr lang="en-US" dirty="0">
                <a:latin typeface="Times New Roman" panose="02020603050405020304" pitchFamily="18" charset="0"/>
                <a:cs typeface="Times New Roman" panose="02020603050405020304" pitchFamily="18" charset="0"/>
              </a:rPr>
              <a:t>Employees used to use it for file sharing/cloud storage only</a:t>
            </a:r>
          </a:p>
          <a:p>
            <a:pPr lvl="1"/>
            <a:r>
              <a:rPr lang="en-US" dirty="0">
                <a:latin typeface="Times New Roman" panose="02020603050405020304" pitchFamily="18" charset="0"/>
                <a:cs typeface="Times New Roman" panose="02020603050405020304" pitchFamily="18" charset="0"/>
              </a:rPr>
              <a:t>Need regular re-assessment on information systems usage to examine on-going practice; interventions may be needed to steer the usage back to the right track</a:t>
            </a: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64</a:t>
            </a:fld>
            <a:endParaRPr lang="en-GB"/>
          </a:p>
        </p:txBody>
      </p:sp>
    </p:spTree>
    <p:extLst>
      <p:ext uri="{BB962C8B-B14F-4D97-AF65-F5344CB8AC3E}">
        <p14:creationId xmlns:p14="http://schemas.microsoft.com/office/powerpoint/2010/main" val="12231355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651" y="260648"/>
            <a:ext cx="9799092" cy="803176"/>
          </a:xfrm>
        </p:spPr>
        <p:txBody>
          <a:bodyPr>
            <a:normAutofit fontScale="90000"/>
          </a:bodyPr>
          <a:lstStyle/>
          <a:p>
            <a:r>
              <a:rPr lang="en-GB" dirty="0">
                <a:solidFill>
                  <a:srgbClr val="170CF4"/>
                </a:solidFill>
                <a:latin typeface="Times New Roman" panose="02020603050405020304" pitchFamily="18" charset="0"/>
                <a:cs typeface="Times New Roman" panose="02020603050405020304" pitchFamily="18" charset="0"/>
              </a:rPr>
              <a:t>Reflections on Theory, Practice and Method</a:t>
            </a:r>
          </a:p>
        </p:txBody>
      </p:sp>
      <p:sp>
        <p:nvSpPr>
          <p:cNvPr id="3" name="Content Placeholder 2"/>
          <p:cNvSpPr>
            <a:spLocks noGrp="1"/>
          </p:cNvSpPr>
          <p:nvPr>
            <p:ph idx="1"/>
          </p:nvPr>
        </p:nvSpPr>
        <p:spPr>
          <a:xfrm>
            <a:off x="914400" y="1268760"/>
            <a:ext cx="10768084" cy="4827240"/>
          </a:xfrm>
        </p:spPr>
        <p:txBody>
          <a:bodyPr>
            <a:normAutofit lnSpcReduction="10000"/>
          </a:bodyPr>
          <a:lstStyle/>
          <a:p>
            <a:r>
              <a:rPr lang="en-US" dirty="0">
                <a:latin typeface="Times New Roman" panose="02020603050405020304" pitchFamily="18" charset="0"/>
                <a:cs typeface="Times New Roman" panose="02020603050405020304" pitchFamily="18" charset="0"/>
              </a:rPr>
              <a:t>PET as a predictive overarching focal theory to sustain change</a:t>
            </a:r>
          </a:p>
          <a:p>
            <a:pPr lvl="1"/>
            <a:r>
              <a:rPr lang="en-US" dirty="0">
                <a:latin typeface="Times New Roman" panose="02020603050405020304" pitchFamily="18" charset="0"/>
                <a:cs typeface="Times New Roman" panose="02020603050405020304" pitchFamily="18" charset="0"/>
              </a:rPr>
              <a:t>The planned actions induce punctuation in the current equilibrium state of the </a:t>
            </a:r>
            <a:r>
              <a:rPr lang="en-US" dirty="0" err="1">
                <a:latin typeface="Times New Roman" panose="02020603050405020304" pitchFamily="18" charset="0"/>
                <a:cs typeface="Times New Roman" panose="02020603050405020304" pitchFamily="18" charset="0"/>
              </a:rPr>
              <a:t>organisation</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A multidimensional set of changes, that is pervasive, implemented relatively quickly and expected to be sustained into the future</a:t>
            </a:r>
          </a:p>
          <a:p>
            <a:pPr lvl="3" indent="-330200">
              <a:tabLst>
                <a:tab pos="4127500" algn="l"/>
              </a:tabLst>
            </a:pPr>
            <a:r>
              <a:rPr lang="en-US" dirty="0" err="1">
                <a:latin typeface="Times New Roman" panose="02020603050405020304" pitchFamily="18" charset="0"/>
                <a:cs typeface="Times New Roman" panose="02020603050405020304" pitchFamily="18" charset="0"/>
              </a:rPr>
              <a:t>Organisation</a:t>
            </a:r>
            <a:r>
              <a:rPr lang="en-US" dirty="0">
                <a:latin typeface="Times New Roman" panose="02020603050405020304" pitchFamily="18" charset="0"/>
                <a:cs typeface="Times New Roman" panose="02020603050405020304" pitchFamily="18" charset="0"/>
              </a:rPr>
              <a:t> structure: 	Role of the KO</a:t>
            </a:r>
          </a:p>
          <a:p>
            <a:pPr lvl="3" indent="-330200">
              <a:tabLst>
                <a:tab pos="4127500" algn="l"/>
              </a:tabLst>
            </a:pPr>
            <a:r>
              <a:rPr lang="en-US" dirty="0">
                <a:latin typeface="Times New Roman" panose="02020603050405020304" pitchFamily="18" charset="0"/>
                <a:cs typeface="Times New Roman" panose="02020603050405020304" pitchFamily="18" charset="0"/>
              </a:rPr>
              <a:t>Technology:  	Revamp SharePoint rollout</a:t>
            </a:r>
          </a:p>
          <a:p>
            <a:pPr lvl="3" indent="-330200">
              <a:tabLst>
                <a:tab pos="4127500" algn="l"/>
              </a:tabLst>
            </a:pPr>
            <a:r>
              <a:rPr lang="en-US" dirty="0">
                <a:latin typeface="Times New Roman" panose="02020603050405020304" pitchFamily="18" charset="0"/>
                <a:cs typeface="Times New Roman" panose="02020603050405020304" pitchFamily="18" charset="0"/>
              </a:rPr>
              <a:t>Management mindset:	</a:t>
            </a:r>
            <a:r>
              <a:rPr lang="en-US" dirty="0" err="1">
                <a:latin typeface="Times New Roman" panose="02020603050405020304" pitchFamily="18" charset="0"/>
                <a:cs typeface="Times New Roman" panose="02020603050405020304" pitchFamily="18" charset="0"/>
              </a:rPr>
              <a:t>Recognised</a:t>
            </a:r>
            <a:r>
              <a:rPr lang="en-US" dirty="0">
                <a:latin typeface="Times New Roman" panose="02020603050405020304" pitchFamily="18" charset="0"/>
                <a:cs typeface="Times New Roman" panose="02020603050405020304" pitchFamily="18" charset="0"/>
              </a:rPr>
              <a:t> KS is a journey rather than a one-time project	Accepted to invest resources for KS</a:t>
            </a:r>
          </a:p>
          <a:p>
            <a:r>
              <a:rPr lang="en-GB" dirty="0">
                <a:latin typeface="Times New Roman" panose="02020603050405020304" pitchFamily="18" charset="0"/>
                <a:cs typeface="Times New Roman" panose="02020603050405020304" pitchFamily="18" charset="0"/>
              </a:rPr>
              <a:t>Action Researchers must embed themselves in the organisational situation, learn the jargon, assimilate the contextual practices, become invisible</a:t>
            </a:r>
          </a:p>
          <a:p>
            <a:r>
              <a:rPr lang="en-GB" dirty="0">
                <a:latin typeface="Times New Roman" panose="02020603050405020304" pitchFamily="18" charset="0"/>
                <a:cs typeface="Times New Roman" panose="02020603050405020304" pitchFamily="18" charset="0"/>
              </a:rPr>
              <a:t>CAR requires careful application of theory (instrumental and focal) so as to ensure accurate diagnoses and sensible action plans</a:t>
            </a:r>
          </a:p>
          <a:p>
            <a:endParaRPr lang="en-GB"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65</a:t>
            </a:fld>
            <a:endParaRPr lang="en-GB"/>
          </a:p>
        </p:txBody>
      </p:sp>
    </p:spTree>
    <p:extLst>
      <p:ext uri="{BB962C8B-B14F-4D97-AF65-F5344CB8AC3E}">
        <p14:creationId xmlns:p14="http://schemas.microsoft.com/office/powerpoint/2010/main" val="25467252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752" y="260648"/>
            <a:ext cx="9081448" cy="731168"/>
          </a:xfrm>
        </p:spPr>
        <p:txBody>
          <a:bodyPr>
            <a:normAutofit fontScale="90000"/>
          </a:bodyPr>
          <a:lstStyle/>
          <a:p>
            <a:r>
              <a:rPr lang="en-GB" sz="4900" dirty="0">
                <a:solidFill>
                  <a:srgbClr val="170CF4"/>
                </a:solidFill>
                <a:latin typeface="Times New Roman" panose="02020603050405020304" pitchFamily="18" charset="0"/>
                <a:cs typeface="Times New Roman" panose="02020603050405020304" pitchFamily="18" charset="0"/>
              </a:rPr>
              <a:t>Conclusions</a:t>
            </a:r>
            <a:r>
              <a:rPr lang="en-GB" sz="4900" dirty="0">
                <a:solidFill>
                  <a:schemeClr val="accent5"/>
                </a:solidFill>
                <a:latin typeface="Times New Roman" panose="02020603050405020304" pitchFamily="18" charset="0"/>
                <a:cs typeface="Times New Roman" panose="02020603050405020304" pitchFamily="18" charset="0"/>
              </a:rPr>
              <a:t> </a:t>
            </a:r>
            <a:endParaRPr lang="en-GB" dirty="0">
              <a:solidFill>
                <a:schemeClr val="accent5"/>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59558" y="1124746"/>
            <a:ext cx="10794242" cy="4248471"/>
          </a:xfrm>
        </p:spPr>
        <p:txBody>
          <a:bodyPr>
            <a:normAutofit/>
          </a:bodyPr>
          <a:lstStyle/>
          <a:p>
            <a:pPr marL="179387" indent="-330200"/>
            <a:r>
              <a:rPr lang="en-US" dirty="0">
                <a:latin typeface="Times New Roman" panose="02020603050405020304" pitchFamily="18" charset="0"/>
                <a:cs typeface="Times New Roman" panose="02020603050405020304" pitchFamily="18" charset="0"/>
              </a:rPr>
              <a:t>Preliminary signs of PET predictions</a:t>
            </a:r>
          </a:p>
          <a:p>
            <a:pPr marL="706438" lvl="1" indent="-330200"/>
            <a:r>
              <a:rPr lang="en-US" dirty="0">
                <a:latin typeface="Times New Roman" panose="02020603050405020304" pitchFamily="18" charset="0"/>
                <a:cs typeface="Times New Roman" panose="02020603050405020304" pitchFamily="18" charset="0"/>
              </a:rPr>
              <a:t>2 more KOs will be hired to expand the implementation to the whole Guangzhou gateway</a:t>
            </a:r>
          </a:p>
          <a:p>
            <a:pPr marL="706438" lvl="1" indent="-330200"/>
            <a:r>
              <a:rPr lang="en-US" dirty="0">
                <a:latin typeface="Times New Roman" panose="02020603050405020304" pitchFamily="18" charset="0"/>
                <a:cs typeface="Times New Roman" panose="02020603050405020304" pitchFamily="18" charset="0"/>
              </a:rPr>
              <a:t>At the wrap-up meeting, the VP confirmed that Velox would take the collaboration project as a successful proof-of-concept and expand the implementation to all Velox’s gateways in China</a:t>
            </a:r>
          </a:p>
          <a:p>
            <a:pPr marL="706438" lvl="1" indent="-330200"/>
            <a:r>
              <a:rPr lang="en-US" dirty="0">
                <a:latin typeface="Times New Roman" panose="02020603050405020304" pitchFamily="18" charset="0"/>
                <a:cs typeface="Times New Roman" panose="02020603050405020304" pitchFamily="18" charset="0"/>
              </a:rPr>
              <a:t>This process is now under way in Velox’s Shanghai gateway</a:t>
            </a:r>
          </a:p>
          <a:p>
            <a:pPr marL="249238" indent="-330200"/>
            <a:r>
              <a:rPr lang="en-GB" dirty="0">
                <a:latin typeface="Times New Roman" panose="02020603050405020304" pitchFamily="18" charset="0"/>
                <a:cs typeface="Times New Roman" panose="02020603050405020304" pitchFamily="18" charset="0"/>
              </a:rPr>
              <a:t>CAR has a huge potential to achieve significant impacts in organisational problem situations</a:t>
            </a:r>
          </a:p>
          <a:p>
            <a:pPr marL="249238" indent="-330200"/>
            <a:endParaRPr 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EF7B384-8AF3-4CEE-9261-7EB4E22D690E}" type="slidenum">
              <a:rPr lang="en-GB" smtClean="0"/>
              <a:t>66</a:t>
            </a:fld>
            <a:endParaRPr lang="en-GB"/>
          </a:p>
        </p:txBody>
      </p:sp>
    </p:spTree>
    <p:extLst>
      <p:ext uri="{BB962C8B-B14F-4D97-AF65-F5344CB8AC3E}">
        <p14:creationId xmlns:p14="http://schemas.microsoft.com/office/powerpoint/2010/main" val="23354898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9B30-7CD8-488C-A4EE-89FA20FCE4F6}"/>
              </a:ext>
            </a:extLst>
          </p:cNvPr>
          <p:cNvSpPr>
            <a:spLocks noGrp="1"/>
          </p:cNvSpPr>
          <p:nvPr>
            <p:ph type="title"/>
          </p:nvPr>
        </p:nvSpPr>
        <p:spPr/>
        <p:txBody>
          <a:bodyPr/>
          <a:lstStyle/>
          <a:p>
            <a:r>
              <a:rPr lang="en-HK" dirty="0">
                <a:solidFill>
                  <a:srgbClr val="170CF4"/>
                </a:solidFill>
              </a:rPr>
              <a:t>Topics for AR</a:t>
            </a:r>
          </a:p>
        </p:txBody>
      </p:sp>
      <p:sp>
        <p:nvSpPr>
          <p:cNvPr id="3" name="Content Placeholder 2">
            <a:extLst>
              <a:ext uri="{FF2B5EF4-FFF2-40B4-BE49-F238E27FC236}">
                <a16:creationId xmlns:a16="http://schemas.microsoft.com/office/drawing/2014/main" id="{7B492D69-E8B3-4F55-8EF4-2A52C662A329}"/>
              </a:ext>
            </a:extLst>
          </p:cNvPr>
          <p:cNvSpPr>
            <a:spLocks noGrp="1"/>
          </p:cNvSpPr>
          <p:nvPr>
            <p:ph idx="1"/>
          </p:nvPr>
        </p:nvSpPr>
        <p:spPr/>
        <p:txBody>
          <a:bodyPr/>
          <a:lstStyle/>
          <a:p>
            <a:r>
              <a:rPr lang="en-HK" dirty="0"/>
              <a:t>What questions or problems would you like to address with an AR approach?</a:t>
            </a:r>
          </a:p>
        </p:txBody>
      </p:sp>
    </p:spTree>
    <p:extLst>
      <p:ext uri="{BB962C8B-B14F-4D97-AF65-F5344CB8AC3E}">
        <p14:creationId xmlns:p14="http://schemas.microsoft.com/office/powerpoint/2010/main" val="39329875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pPr>
              <a:defRPr/>
            </a:pPr>
            <a:fld id="{C6E2321D-A02E-4111-BD8D-ACDC81EDA451}" type="slidenum">
              <a:rPr lang="en-US"/>
              <a:pPr>
                <a:defRPr/>
              </a:pPr>
              <a:t>68</a:t>
            </a:fld>
            <a:endParaRPr lang="en-US"/>
          </a:p>
        </p:txBody>
      </p:sp>
      <p:sp>
        <p:nvSpPr>
          <p:cNvPr id="60420" name="Rectangle 1026"/>
          <p:cNvSpPr>
            <a:spLocks noGrp="1" noChangeArrowheads="1"/>
          </p:cNvSpPr>
          <p:nvPr>
            <p:ph type="title"/>
          </p:nvPr>
        </p:nvSpPr>
        <p:spPr>
          <a:xfrm>
            <a:off x="354842" y="228600"/>
            <a:ext cx="10922758" cy="838200"/>
          </a:xfrm>
        </p:spPr>
        <p:txBody>
          <a:bodyPr/>
          <a:lstStyle/>
          <a:p>
            <a:pPr eaLnBrk="1" hangingPunct="1"/>
            <a:r>
              <a:rPr lang="en-US" altLang="en-US" dirty="0">
                <a:solidFill>
                  <a:srgbClr val="170CF4"/>
                </a:solidFill>
              </a:rPr>
              <a:t>Additional Readings</a:t>
            </a:r>
          </a:p>
        </p:txBody>
      </p:sp>
      <p:sp>
        <p:nvSpPr>
          <p:cNvPr id="60421" name="Rectangle 1027"/>
          <p:cNvSpPr>
            <a:spLocks noGrp="1" noChangeArrowheads="1"/>
          </p:cNvSpPr>
          <p:nvPr>
            <p:ph type="body" idx="1"/>
          </p:nvPr>
        </p:nvSpPr>
        <p:spPr>
          <a:xfrm>
            <a:off x="191069" y="1066800"/>
            <a:ext cx="11873551" cy="5402239"/>
          </a:xfrm>
        </p:spPr>
        <p:txBody>
          <a:bodyPr>
            <a:noAutofit/>
          </a:bodyPr>
          <a:lstStyle/>
          <a:p>
            <a:pPr marL="0" indent="0">
              <a:buNone/>
            </a:pPr>
            <a:r>
              <a:rPr lang="en-US" sz="1200" dirty="0">
                <a:latin typeface="Times New Roman" panose="02020603050405020304" pitchFamily="18" charset="0"/>
                <a:cs typeface="Times New Roman" panose="02020603050405020304" pitchFamily="18" charset="0"/>
              </a:rPr>
              <a:t>Alter, S. (2013) Work System Theory: Overview of Core Concepts, Extensions, and Challenges for the Future. </a:t>
            </a:r>
            <a:r>
              <a:rPr lang="en-US" sz="1200" i="1" dirty="0">
                <a:latin typeface="Times New Roman" panose="02020603050405020304" pitchFamily="18" charset="0"/>
                <a:cs typeface="Times New Roman" panose="02020603050405020304" pitchFamily="18" charset="0"/>
              </a:rPr>
              <a:t>Journal of the Association for Information Systems</a:t>
            </a:r>
            <a:r>
              <a:rPr lang="en-US" sz="1200" dirty="0">
                <a:latin typeface="Times New Roman" panose="02020603050405020304" pitchFamily="18" charset="0"/>
                <a:cs typeface="Times New Roman" panose="02020603050405020304" pitchFamily="18" charset="0"/>
              </a:rPr>
              <a:t> 14, 2, 72-121.</a:t>
            </a:r>
          </a:p>
          <a:p>
            <a:pPr marL="0" indent="0">
              <a:buNone/>
            </a:pPr>
            <a:r>
              <a:rPr lang="en-GB" sz="1200" dirty="0">
                <a:latin typeface="Times New Roman" panose="02020603050405020304" pitchFamily="18" charset="0"/>
                <a:cs typeface="Times New Roman" panose="02020603050405020304" pitchFamily="18" charset="0"/>
              </a:rPr>
              <a:t>Avison, D. E., Lau, F., Myers, M. D., &amp; Nielsen, P. A. (1999). Action research, </a:t>
            </a:r>
            <a:r>
              <a:rPr lang="en-GB" sz="1200" i="1" dirty="0">
                <a:latin typeface="Times New Roman" panose="02020603050405020304" pitchFamily="18" charset="0"/>
                <a:cs typeface="Times New Roman" panose="02020603050405020304" pitchFamily="18" charset="0"/>
              </a:rPr>
              <a:t>Communications of the ACM,</a:t>
            </a:r>
            <a:r>
              <a:rPr lang="en-GB"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42(</a:t>
            </a:r>
            <a:r>
              <a:rPr lang="en-GB" sz="1200" dirty="0">
                <a:latin typeface="Times New Roman" panose="02020603050405020304" pitchFamily="18" charset="0"/>
                <a:cs typeface="Times New Roman" panose="02020603050405020304" pitchFamily="18" charset="0"/>
              </a:rPr>
              <a:t>1), 94-97.</a:t>
            </a:r>
          </a:p>
          <a:p>
            <a:pPr marL="0" indent="0">
              <a:buNone/>
            </a:pPr>
            <a:r>
              <a:rPr lang="en-GB" sz="1200" dirty="0">
                <a:latin typeface="Times New Roman" panose="02020603050405020304" pitchFamily="18" charset="0"/>
                <a:cs typeface="Times New Roman" panose="02020603050405020304" pitchFamily="18" charset="0"/>
              </a:rPr>
              <a:t>Baskerville, R. L., &amp; Wood-Harper, A. T. (1996). A critical perspective on action research as a method for information systems research, </a:t>
            </a:r>
            <a:r>
              <a:rPr lang="en-GB" sz="1200" i="1" dirty="0">
                <a:latin typeface="Times New Roman" panose="02020603050405020304" pitchFamily="18" charset="0"/>
                <a:cs typeface="Times New Roman" panose="02020603050405020304" pitchFamily="18" charset="0"/>
              </a:rPr>
              <a:t>Journal of Information Technology,</a:t>
            </a:r>
            <a:r>
              <a:rPr lang="en-GB"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11</a:t>
            </a:r>
            <a:r>
              <a:rPr lang="en-GB" sz="1200" dirty="0">
                <a:latin typeface="Times New Roman" panose="02020603050405020304" pitchFamily="18" charset="0"/>
                <a:cs typeface="Times New Roman" panose="02020603050405020304" pitchFamily="18" charset="0"/>
              </a:rPr>
              <a:t>(3), 235-246.</a:t>
            </a:r>
          </a:p>
          <a:p>
            <a:pPr marL="0" indent="0">
              <a:buNone/>
            </a:pPr>
            <a:r>
              <a:rPr lang="en-GB" sz="1200" dirty="0">
                <a:latin typeface="Times New Roman" panose="02020603050405020304" pitchFamily="18" charset="0"/>
                <a:cs typeface="Times New Roman" panose="02020603050405020304" pitchFamily="18" charset="0"/>
              </a:rPr>
              <a:t>Baskerville, R. L., &amp; Wood-Harper, A. T. (1998). Diversity in information systems action research methods </a:t>
            </a:r>
            <a:r>
              <a:rPr lang="en-GB" sz="1200" i="1" dirty="0">
                <a:latin typeface="Times New Roman" panose="02020603050405020304" pitchFamily="18" charset="0"/>
                <a:cs typeface="Times New Roman" panose="02020603050405020304" pitchFamily="18" charset="0"/>
              </a:rPr>
              <a:t>European Journal of Information Systems, 7</a:t>
            </a:r>
            <a:r>
              <a:rPr lang="en-GB" sz="1200" dirty="0">
                <a:latin typeface="Times New Roman" panose="02020603050405020304" pitchFamily="18" charset="0"/>
                <a:cs typeface="Times New Roman" panose="02020603050405020304" pitchFamily="18" charset="0"/>
              </a:rPr>
              <a:t>(2), 90-107. </a:t>
            </a:r>
          </a:p>
          <a:p>
            <a:pPr marL="0" indent="0">
              <a:buNone/>
            </a:pPr>
            <a:r>
              <a:rPr lang="en-GB" sz="1200" dirty="0">
                <a:latin typeface="Times New Roman" panose="02020603050405020304" pitchFamily="18" charset="0"/>
                <a:cs typeface="Times New Roman" panose="02020603050405020304" pitchFamily="18" charset="0"/>
              </a:rPr>
              <a:t>Chatterjee, S., &amp; Sarker, S. (2014). Infusing ethical considerations in knowledge management scholarship: Toward a research agenda, </a:t>
            </a:r>
            <a:r>
              <a:rPr lang="en-GB" sz="1200" i="1" dirty="0">
                <a:latin typeface="Times New Roman" panose="02020603050405020304" pitchFamily="18" charset="0"/>
                <a:cs typeface="Times New Roman" panose="02020603050405020304" pitchFamily="18" charset="0"/>
              </a:rPr>
              <a:t>Journal of the AIS,</a:t>
            </a:r>
            <a:r>
              <a:rPr lang="en-GB"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14</a:t>
            </a:r>
            <a:r>
              <a:rPr lang="en-GB" sz="1200" dirty="0">
                <a:latin typeface="Times New Roman" panose="02020603050405020304" pitchFamily="18" charset="0"/>
                <a:cs typeface="Times New Roman" panose="02020603050405020304" pitchFamily="18" charset="0"/>
              </a:rPr>
              <a:t>(8), 452-481.</a:t>
            </a:r>
          </a:p>
          <a:p>
            <a:pPr marL="0" indent="0">
              <a:buNone/>
            </a:pPr>
            <a:r>
              <a:rPr lang="en-GB" altLang="en-US" sz="1200" dirty="0" err="1">
                <a:latin typeface="Times New Roman" panose="02020603050405020304" pitchFamily="18" charset="0"/>
                <a:cs typeface="Times New Roman" panose="02020603050405020304" pitchFamily="18" charset="0"/>
              </a:rPr>
              <a:t>DeSanctis</a:t>
            </a:r>
            <a:r>
              <a:rPr lang="en-GB" altLang="en-US" sz="1200" dirty="0">
                <a:latin typeface="Times New Roman" panose="02020603050405020304" pitchFamily="18" charset="0"/>
                <a:cs typeface="Times New Roman" panose="02020603050405020304" pitchFamily="18" charset="0"/>
              </a:rPr>
              <a:t>,</a:t>
            </a:r>
            <a:r>
              <a:rPr lang="en-GB" altLang="en-US" sz="1200" dirty="0">
                <a:latin typeface="Times New Roman" panose="02020603050405020304" pitchFamily="18" charset="0"/>
                <a:ea typeface="新細明體" pitchFamily="18" charset="-120"/>
                <a:cs typeface="Times New Roman" panose="02020603050405020304" pitchFamily="18" charset="0"/>
              </a:rPr>
              <a:t> G.L. and Poole, M.S. (1994)  Capturing the Complexity in Advanced Technology Use: Adaptive Structuration Theory, </a:t>
            </a:r>
            <a:r>
              <a:rPr lang="en-GB" altLang="en-US" sz="1200" i="1" dirty="0">
                <a:latin typeface="Times New Roman" panose="02020603050405020304" pitchFamily="18" charset="0"/>
                <a:ea typeface="新細明體" pitchFamily="18" charset="-120"/>
                <a:cs typeface="Times New Roman" panose="02020603050405020304" pitchFamily="18" charset="0"/>
              </a:rPr>
              <a:t>Organization Science </a:t>
            </a:r>
            <a:r>
              <a:rPr lang="en-GB" altLang="en-US" sz="1200" dirty="0">
                <a:latin typeface="Times New Roman" panose="02020603050405020304" pitchFamily="18" charset="0"/>
                <a:ea typeface="新細明體" pitchFamily="18" charset="-120"/>
                <a:cs typeface="Times New Roman" panose="02020603050405020304" pitchFamily="18" charset="0"/>
              </a:rPr>
              <a:t>5, 2, 121-147.</a:t>
            </a:r>
            <a:r>
              <a:rPr lang="en-US" altLang="en-US" sz="1200" dirty="0">
                <a:latin typeface="Times New Roman" panose="02020603050405020304" pitchFamily="18" charset="0"/>
                <a:cs typeface="Times New Roman" panose="02020603050405020304" pitchFamily="18" charset="0"/>
              </a:rPr>
              <a:t> </a:t>
            </a:r>
          </a:p>
          <a:p>
            <a:pPr marL="0" indent="0">
              <a:buNone/>
            </a:pPr>
            <a:r>
              <a:rPr lang="en-US" sz="1200" dirty="0" err="1">
                <a:latin typeface="Times New Roman" panose="02020603050405020304" pitchFamily="18" charset="0"/>
                <a:cs typeface="Times New Roman" panose="02020603050405020304" pitchFamily="18" charset="0"/>
              </a:rPr>
              <a:t>Descola</a:t>
            </a:r>
            <a:r>
              <a:rPr lang="en-US" sz="1200" dirty="0">
                <a:latin typeface="Times New Roman" panose="02020603050405020304" pitchFamily="18" charset="0"/>
                <a:cs typeface="Times New Roman" panose="02020603050405020304" pitchFamily="18" charset="0"/>
              </a:rPr>
              <a:t>, P. (1996) The Spears of Twilight (Les Lances du </a:t>
            </a:r>
            <a:r>
              <a:rPr lang="en-US" sz="1200" dirty="0" err="1">
                <a:latin typeface="Times New Roman" panose="02020603050405020304" pitchFamily="18" charset="0"/>
                <a:cs typeface="Times New Roman" panose="02020603050405020304" pitchFamily="18" charset="0"/>
              </a:rPr>
              <a:t>Crépuscule</a:t>
            </a:r>
            <a:r>
              <a:rPr lang="en-US" sz="1200" dirty="0">
                <a:latin typeface="Times New Roman" panose="02020603050405020304" pitchFamily="18" charset="0"/>
                <a:cs typeface="Times New Roman" panose="02020603050405020304" pitchFamily="18" charset="0"/>
              </a:rPr>
              <a:t>), The Free Press: New York.</a:t>
            </a:r>
          </a:p>
          <a:p>
            <a:pPr marL="0" indent="0">
              <a:buNone/>
            </a:pPr>
            <a:r>
              <a:rPr lang="en-GB" altLang="en-US" sz="1200" dirty="0" err="1">
                <a:latin typeface="Times New Roman" panose="02020603050405020304" pitchFamily="18" charset="0"/>
                <a:cs typeface="Times New Roman" panose="02020603050405020304" pitchFamily="18" charset="0"/>
              </a:rPr>
              <a:t>Gersick</a:t>
            </a:r>
            <a:r>
              <a:rPr lang="en-GB" altLang="en-US" sz="1200" dirty="0">
                <a:latin typeface="Times New Roman" panose="02020603050405020304" pitchFamily="18" charset="0"/>
                <a:cs typeface="Times New Roman" panose="02020603050405020304" pitchFamily="18" charset="0"/>
              </a:rPr>
              <a:t>, </a:t>
            </a:r>
            <a:r>
              <a:rPr lang="en-GB" altLang="en-US" sz="1200" dirty="0">
                <a:latin typeface="Times New Roman" panose="02020603050405020304" pitchFamily="18" charset="0"/>
                <a:ea typeface="新細明體" pitchFamily="18" charset="-120"/>
                <a:cs typeface="Times New Roman" panose="02020603050405020304" pitchFamily="18" charset="0"/>
              </a:rPr>
              <a:t>C.J.G. (1991) Revolutionary Change Theories: A Multilevel Exploration of the Punctuated Equilibrium Paradigm, </a:t>
            </a:r>
            <a:r>
              <a:rPr lang="en-GB" altLang="en-US" sz="1200" i="1" dirty="0">
                <a:latin typeface="Times New Roman" panose="02020603050405020304" pitchFamily="18" charset="0"/>
                <a:ea typeface="新細明體" pitchFamily="18" charset="-120"/>
                <a:cs typeface="Times New Roman" panose="02020603050405020304" pitchFamily="18" charset="0"/>
              </a:rPr>
              <a:t>Academy of Management Review,</a:t>
            </a:r>
            <a:r>
              <a:rPr lang="en-GB" altLang="en-US" sz="1200" dirty="0">
                <a:latin typeface="Times New Roman" panose="02020603050405020304" pitchFamily="18" charset="0"/>
                <a:ea typeface="新細明體" pitchFamily="18" charset="-120"/>
                <a:cs typeface="Times New Roman" panose="02020603050405020304" pitchFamily="18" charset="0"/>
              </a:rPr>
              <a:t> 16, 1, 10-36.</a:t>
            </a:r>
          </a:p>
          <a:p>
            <a:pPr marL="0" indent="0">
              <a:buNone/>
            </a:pPr>
            <a:r>
              <a:rPr lang="en-GB" altLang="en-US" sz="1200" dirty="0" err="1">
                <a:latin typeface="Times New Roman" panose="02020603050405020304" pitchFamily="18" charset="0"/>
                <a:cs typeface="Times New Roman" panose="02020603050405020304" pitchFamily="18" charset="0"/>
              </a:rPr>
              <a:t>Ghoshal</a:t>
            </a:r>
            <a:r>
              <a:rPr lang="en-GB" altLang="en-US" sz="1200" dirty="0">
                <a:latin typeface="Times New Roman" panose="02020603050405020304" pitchFamily="18" charset="0"/>
                <a:cs typeface="Times New Roman" panose="02020603050405020304" pitchFamily="18" charset="0"/>
              </a:rPr>
              <a:t>, S. (2005) Bad Management Theories are Destroying Good Management Practices, </a:t>
            </a:r>
            <a:r>
              <a:rPr lang="en-GB" altLang="en-US" sz="1200" i="1" dirty="0">
                <a:latin typeface="Times New Roman" panose="02020603050405020304" pitchFamily="18" charset="0"/>
                <a:cs typeface="Times New Roman" panose="02020603050405020304" pitchFamily="18" charset="0"/>
              </a:rPr>
              <a:t>Academy of Management Learning and Education</a:t>
            </a:r>
            <a:r>
              <a:rPr lang="en-GB" altLang="en-US" sz="1200" dirty="0">
                <a:latin typeface="Times New Roman" panose="02020603050405020304" pitchFamily="18" charset="0"/>
                <a:cs typeface="Times New Roman" panose="02020603050405020304" pitchFamily="18" charset="0"/>
              </a:rPr>
              <a:t>, 4, 1, 75-91.</a:t>
            </a:r>
          </a:p>
          <a:p>
            <a:pPr marL="0" indent="0">
              <a:buNone/>
            </a:pPr>
            <a:r>
              <a:rPr lang="en-GB" altLang="en-US" sz="1200" dirty="0" err="1">
                <a:latin typeface="Times New Roman" panose="02020603050405020304" pitchFamily="18" charset="0"/>
                <a:cs typeface="Times New Roman" panose="02020603050405020304" pitchFamily="18" charset="0"/>
              </a:rPr>
              <a:t>Hambrick</a:t>
            </a:r>
            <a:r>
              <a:rPr lang="en-GB" altLang="en-US" sz="1200" dirty="0">
                <a:latin typeface="Times New Roman" panose="02020603050405020304" pitchFamily="18" charset="0"/>
                <a:ea typeface="新細明體" pitchFamily="18" charset="-120"/>
                <a:cs typeface="Times New Roman" panose="02020603050405020304" pitchFamily="18" charset="0"/>
              </a:rPr>
              <a:t>, D.C. (2007) The Field of Management’s Devotion to Theory: Too Much of a Good Thing?, </a:t>
            </a:r>
            <a:r>
              <a:rPr lang="en-GB" altLang="en-US" sz="1200" i="1" dirty="0">
                <a:latin typeface="Times New Roman" panose="02020603050405020304" pitchFamily="18" charset="0"/>
                <a:ea typeface="新細明體" pitchFamily="18" charset="-120"/>
                <a:cs typeface="Times New Roman" panose="02020603050405020304" pitchFamily="18" charset="0"/>
              </a:rPr>
              <a:t>Academy of Management Journal,</a:t>
            </a:r>
            <a:r>
              <a:rPr lang="en-GB" altLang="en-US" sz="1200" dirty="0">
                <a:latin typeface="Times New Roman" panose="02020603050405020304" pitchFamily="18" charset="0"/>
                <a:ea typeface="新細明體" pitchFamily="18" charset="-120"/>
                <a:cs typeface="Times New Roman" panose="02020603050405020304" pitchFamily="18" charset="0"/>
              </a:rPr>
              <a:t> 50, 6, 1346-1352. </a:t>
            </a:r>
            <a:endParaRPr lang="en-US" altLang="en-US" sz="1200" dirty="0">
              <a:latin typeface="Times New Roman" panose="02020603050405020304" pitchFamily="18" charset="0"/>
              <a:ea typeface="新細明體" pitchFamily="18" charset="-120"/>
              <a:cs typeface="Times New Roman" panose="02020603050405020304" pitchFamily="18" charset="0"/>
            </a:endParaRPr>
          </a:p>
          <a:p>
            <a:pPr marL="0" indent="0">
              <a:buNone/>
            </a:pPr>
            <a:r>
              <a:rPr lang="en-GB" altLang="en-US" sz="1200" dirty="0">
                <a:latin typeface="Times New Roman" panose="02020603050405020304" pitchFamily="18" charset="0"/>
                <a:cs typeface="Times New Roman" panose="02020603050405020304" pitchFamily="18" charset="0"/>
              </a:rPr>
              <a:t>Klein, H.K. &amp; Myers, M.D. (1999) A Set of Principles for Conducting and Evaluating Interpretive Field Studies in Information Systems, </a:t>
            </a:r>
            <a:r>
              <a:rPr lang="en-GB" altLang="en-US" sz="1200" i="1" dirty="0">
                <a:latin typeface="Times New Roman" panose="02020603050405020304" pitchFamily="18" charset="0"/>
                <a:cs typeface="Times New Roman" panose="02020603050405020304" pitchFamily="18" charset="0"/>
              </a:rPr>
              <a:t>Management Information Systems Quarterly</a:t>
            </a:r>
            <a:r>
              <a:rPr lang="en-GB" altLang="en-US" sz="1200" dirty="0">
                <a:latin typeface="Times New Roman" panose="02020603050405020304" pitchFamily="18" charset="0"/>
                <a:cs typeface="Times New Roman" panose="02020603050405020304" pitchFamily="18" charset="0"/>
              </a:rPr>
              <a:t>, </a:t>
            </a:r>
            <a:r>
              <a:rPr lang="en-GB" altLang="en-US" sz="1200" b="1" dirty="0">
                <a:latin typeface="Times New Roman" panose="02020603050405020304" pitchFamily="18" charset="0"/>
                <a:cs typeface="Times New Roman" panose="02020603050405020304" pitchFamily="18" charset="0"/>
              </a:rPr>
              <a:t>23</a:t>
            </a:r>
            <a:r>
              <a:rPr lang="en-GB" altLang="en-US" sz="1200" dirty="0">
                <a:latin typeface="Times New Roman" panose="02020603050405020304" pitchFamily="18" charset="0"/>
                <a:cs typeface="Times New Roman" panose="02020603050405020304" pitchFamily="18" charset="0"/>
              </a:rPr>
              <a:t>, 1, 67-94.</a:t>
            </a:r>
          </a:p>
          <a:p>
            <a:pPr marL="0" indent="0">
              <a:buNone/>
            </a:pPr>
            <a:r>
              <a:rPr lang="en-GB" altLang="en-US" sz="1200" dirty="0">
                <a:latin typeface="Times New Roman" panose="02020603050405020304" pitchFamily="18" charset="0"/>
                <a:cs typeface="Times New Roman" panose="02020603050405020304" pitchFamily="18" charset="0"/>
              </a:rPr>
              <a:t>Lewin, K. (1945) The Research Centre for Group Dynamics at Massachusetts Institute of Technology, </a:t>
            </a:r>
            <a:r>
              <a:rPr lang="en-GB" altLang="en-US" sz="1200" dirty="0" err="1">
                <a:latin typeface="Times New Roman" panose="02020603050405020304" pitchFamily="18" charset="0"/>
                <a:cs typeface="Times New Roman" panose="02020603050405020304" pitchFamily="18" charset="0"/>
              </a:rPr>
              <a:t>Sociometry</a:t>
            </a:r>
            <a:r>
              <a:rPr lang="en-GB" altLang="en-US" sz="1200" dirty="0">
                <a:latin typeface="Times New Roman" panose="02020603050405020304" pitchFamily="18" charset="0"/>
                <a:cs typeface="Times New Roman" panose="02020603050405020304" pitchFamily="18" charset="0"/>
              </a:rPr>
              <a:t>, 8, 126-135.</a:t>
            </a:r>
          </a:p>
          <a:p>
            <a:pPr marL="0" indent="0">
              <a:buNone/>
            </a:pPr>
            <a:r>
              <a:rPr lang="en-GB" sz="1200" dirty="0">
                <a:latin typeface="Times New Roman" panose="02020603050405020304" pitchFamily="18" charset="0"/>
                <a:cs typeface="Times New Roman" panose="02020603050405020304" pitchFamily="18" charset="0"/>
              </a:rPr>
              <a:t>McKay, J., &amp; Marshall, P. (2001). The dual imperatives of action research, </a:t>
            </a:r>
            <a:r>
              <a:rPr lang="en-GB" sz="1200" i="1" dirty="0">
                <a:latin typeface="Times New Roman" panose="02020603050405020304" pitchFamily="18" charset="0"/>
                <a:cs typeface="Times New Roman" panose="02020603050405020304" pitchFamily="18" charset="0"/>
              </a:rPr>
              <a:t>Information Technology &amp; People,</a:t>
            </a:r>
            <a:r>
              <a:rPr lang="en-GB"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14</a:t>
            </a:r>
            <a:r>
              <a:rPr lang="en-GB" sz="1200" dirty="0">
                <a:latin typeface="Times New Roman" panose="02020603050405020304" pitchFamily="18" charset="0"/>
                <a:cs typeface="Times New Roman" panose="02020603050405020304" pitchFamily="18" charset="0"/>
              </a:rPr>
              <a:t>(1), 46-59.</a:t>
            </a:r>
          </a:p>
          <a:p>
            <a:pPr marL="0" indent="0">
              <a:buNone/>
            </a:pPr>
            <a:r>
              <a:rPr lang="en-GB" sz="1200" dirty="0">
                <a:latin typeface="Times New Roman" panose="02020603050405020304" pitchFamily="18" charset="0"/>
                <a:cs typeface="Times New Roman" panose="02020603050405020304" pitchFamily="18" charset="0"/>
              </a:rPr>
              <a:t>Mumford, E. (2001). Advice for an action researcher, </a:t>
            </a:r>
            <a:r>
              <a:rPr lang="en-GB" sz="1200" i="1" dirty="0">
                <a:latin typeface="Times New Roman" panose="02020603050405020304" pitchFamily="18" charset="0"/>
                <a:cs typeface="Times New Roman" panose="02020603050405020304" pitchFamily="18" charset="0"/>
              </a:rPr>
              <a:t>Information Technology &amp; People,</a:t>
            </a:r>
            <a:r>
              <a:rPr lang="en-GB"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14</a:t>
            </a:r>
            <a:r>
              <a:rPr lang="en-GB" sz="1200" dirty="0">
                <a:latin typeface="Times New Roman" panose="02020603050405020304" pitchFamily="18" charset="0"/>
                <a:cs typeface="Times New Roman" panose="02020603050405020304" pitchFamily="18" charset="0"/>
              </a:rPr>
              <a:t>(1), 12-27.</a:t>
            </a:r>
          </a:p>
          <a:p>
            <a:pPr marL="0" indent="0">
              <a:buNone/>
            </a:pPr>
            <a:r>
              <a:rPr lang="en-GB" sz="1200" dirty="0">
                <a:latin typeface="Times New Roman" panose="02020603050405020304" pitchFamily="18" charset="0"/>
                <a:cs typeface="Times New Roman" panose="02020603050405020304" pitchFamily="18" charset="0"/>
              </a:rPr>
              <a:t>Myers, M.D. &amp; Venable, J.R. (2014). A set of ethical principles for design science research in information systems, </a:t>
            </a:r>
            <a:r>
              <a:rPr lang="en-GB" sz="1200" i="1" dirty="0">
                <a:latin typeface="Times New Roman" panose="02020603050405020304" pitchFamily="18" charset="0"/>
                <a:cs typeface="Times New Roman" panose="02020603050405020304" pitchFamily="18" charset="0"/>
              </a:rPr>
              <a:t>Information &amp; Management,</a:t>
            </a:r>
            <a:r>
              <a:rPr lang="en-GB"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51</a:t>
            </a:r>
            <a:r>
              <a:rPr lang="en-GB" sz="1200" dirty="0">
                <a:latin typeface="Times New Roman" panose="02020603050405020304" pitchFamily="18" charset="0"/>
                <a:cs typeface="Times New Roman" panose="02020603050405020304" pitchFamily="18" charset="0"/>
              </a:rPr>
              <a:t>(6), 801-809.</a:t>
            </a:r>
          </a:p>
          <a:p>
            <a:pPr marL="0" indent="0">
              <a:buNone/>
            </a:pPr>
            <a:r>
              <a:rPr lang="en-GB" sz="1200" dirty="0">
                <a:latin typeface="Times New Roman" panose="02020603050405020304" pitchFamily="18" charset="0"/>
                <a:cs typeface="Times New Roman" panose="02020603050405020304" pitchFamily="18" charset="0"/>
              </a:rPr>
              <a:t>Rapoport, R. N. (1970). Three dilemmas in action research with special reference to the Tavistock experience, </a:t>
            </a:r>
            <a:r>
              <a:rPr lang="en-GB" sz="1200" i="1" dirty="0">
                <a:latin typeface="Times New Roman" panose="02020603050405020304" pitchFamily="18" charset="0"/>
                <a:cs typeface="Times New Roman" panose="02020603050405020304" pitchFamily="18" charset="0"/>
              </a:rPr>
              <a:t>Human Relations, 23</a:t>
            </a:r>
            <a:r>
              <a:rPr lang="en-GB" sz="1200" dirty="0">
                <a:latin typeface="Times New Roman" panose="02020603050405020304" pitchFamily="18" charset="0"/>
                <a:cs typeface="Times New Roman" panose="02020603050405020304" pitchFamily="18" charset="0"/>
              </a:rPr>
              <a:t>(6), 499-513. </a:t>
            </a:r>
          </a:p>
          <a:p>
            <a:pPr marL="0" indent="0">
              <a:buNone/>
            </a:pPr>
            <a:r>
              <a:rPr lang="en-GB" sz="1200" dirty="0">
                <a:latin typeface="Times New Roman" panose="02020603050405020304" pitchFamily="18" charset="0"/>
                <a:cs typeface="Times New Roman" panose="02020603050405020304" pitchFamily="18" charset="0"/>
              </a:rPr>
              <a:t>Shah, H., Eardley, A., &amp; Wood-Harper, T. (2007a). ALTAR: Achieving learning through action research, </a:t>
            </a:r>
            <a:r>
              <a:rPr lang="en-GB" sz="1200" i="1" dirty="0">
                <a:latin typeface="Times New Roman" panose="02020603050405020304" pitchFamily="18" charset="0"/>
                <a:cs typeface="Times New Roman" panose="02020603050405020304" pitchFamily="18" charset="0"/>
              </a:rPr>
              <a:t>European Journal of Information Systems</a:t>
            </a:r>
            <a:r>
              <a:rPr lang="en-GB" sz="1200" dirty="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16</a:t>
            </a:r>
            <a:r>
              <a:rPr lang="en-GB" sz="1200" dirty="0">
                <a:latin typeface="Times New Roman" panose="02020603050405020304" pitchFamily="18" charset="0"/>
                <a:cs typeface="Times New Roman" panose="02020603050405020304" pitchFamily="18" charset="0"/>
              </a:rPr>
              <a:t>(6), 761-770.</a:t>
            </a:r>
          </a:p>
          <a:p>
            <a:pPr marL="0" indent="0">
              <a:lnSpc>
                <a:spcPct val="80000"/>
              </a:lnSpc>
              <a:buNone/>
            </a:pPr>
            <a:r>
              <a:rPr lang="en-US" altLang="en-US" sz="1200" dirty="0" err="1">
                <a:solidFill>
                  <a:srgbClr val="000000"/>
                </a:solidFill>
                <a:latin typeface="Times New Roman" panose="02020603050405020304" pitchFamily="18" charset="0"/>
                <a:cs typeface="Times New Roman" panose="02020603050405020304" pitchFamily="18" charset="0"/>
              </a:rPr>
              <a:t>Weick</a:t>
            </a:r>
            <a:r>
              <a:rPr lang="en-US" altLang="en-US" sz="1200" dirty="0">
                <a:solidFill>
                  <a:srgbClr val="000000"/>
                </a:solidFill>
                <a:latin typeface="Times New Roman" panose="02020603050405020304" pitchFamily="18" charset="0"/>
                <a:cs typeface="Times New Roman" panose="02020603050405020304" pitchFamily="18" charset="0"/>
              </a:rPr>
              <a:t>, </a:t>
            </a:r>
            <a:r>
              <a:rPr lang="en-GB" altLang="en-US" sz="1200" dirty="0">
                <a:solidFill>
                  <a:srgbClr val="000000"/>
                </a:solidFill>
                <a:latin typeface="Times New Roman" panose="02020603050405020304" pitchFamily="18" charset="0"/>
                <a:ea typeface="新細明體" pitchFamily="18" charset="-120"/>
                <a:cs typeface="Times New Roman" panose="02020603050405020304" pitchFamily="18" charset="0"/>
              </a:rPr>
              <a:t>K.E. (1995) What Theory is Not, Theorising Is, </a:t>
            </a:r>
            <a:r>
              <a:rPr lang="en-GB" altLang="en-US" sz="1200" i="1" dirty="0">
                <a:solidFill>
                  <a:srgbClr val="000000"/>
                </a:solidFill>
                <a:latin typeface="Times New Roman" panose="02020603050405020304" pitchFamily="18" charset="0"/>
                <a:ea typeface="新細明體" pitchFamily="18" charset="-120"/>
                <a:cs typeface="Times New Roman" panose="02020603050405020304" pitchFamily="18" charset="0"/>
              </a:rPr>
              <a:t>Administrative Science Quarterly,</a:t>
            </a:r>
            <a:r>
              <a:rPr lang="en-GB" altLang="en-US" sz="1200" dirty="0">
                <a:solidFill>
                  <a:srgbClr val="000000"/>
                </a:solidFill>
                <a:latin typeface="Times New Roman" panose="02020603050405020304" pitchFamily="18" charset="0"/>
                <a:ea typeface="新細明體" pitchFamily="18" charset="-120"/>
                <a:cs typeface="Times New Roman" panose="02020603050405020304" pitchFamily="18" charset="0"/>
              </a:rPr>
              <a:t> 40, 3, 385-390.</a:t>
            </a:r>
            <a:endParaRPr lang="en-US" altLang="en-US" sz="1200" dirty="0">
              <a:solidFill>
                <a:srgbClr val="000000"/>
              </a:solidFill>
              <a:latin typeface="Times New Roman" panose="02020603050405020304" pitchFamily="18" charset="0"/>
              <a:ea typeface="新細明體" pitchFamily="18" charset="-120"/>
              <a:cs typeface="Times New Roman" panose="02020603050405020304" pitchFamily="18" charset="0"/>
            </a:endParaRPr>
          </a:p>
          <a:p>
            <a:pPr marL="0" indent="0">
              <a:buNone/>
            </a:pPr>
            <a:endParaRPr lang="en-GB" sz="1200" dirty="0">
              <a:latin typeface="Times New Roman" panose="02020603050405020304" pitchFamily="18" charset="0"/>
              <a:cs typeface="Times New Roman" panose="02020603050405020304" pitchFamily="18" charset="0"/>
            </a:endParaRPr>
          </a:p>
          <a:p>
            <a:pPr marL="0" indent="0">
              <a:buNone/>
            </a:pPr>
            <a:endParaRPr lang="en-GB"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31142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6C93-0947-4B77-8187-2730C009859E}"/>
              </a:ext>
            </a:extLst>
          </p:cNvPr>
          <p:cNvSpPr>
            <a:spLocks noGrp="1"/>
          </p:cNvSpPr>
          <p:nvPr>
            <p:ph type="title"/>
          </p:nvPr>
        </p:nvSpPr>
        <p:spPr/>
        <p:txBody>
          <a:bodyPr/>
          <a:lstStyle/>
          <a:p>
            <a:r>
              <a:rPr lang="en-HK" dirty="0">
                <a:solidFill>
                  <a:srgbClr val="170CF4"/>
                </a:solidFill>
              </a:rPr>
              <a:t>Readings for Next Week</a:t>
            </a:r>
          </a:p>
        </p:txBody>
      </p:sp>
      <p:sp>
        <p:nvSpPr>
          <p:cNvPr id="3" name="Content Placeholder 2">
            <a:extLst>
              <a:ext uri="{FF2B5EF4-FFF2-40B4-BE49-F238E27FC236}">
                <a16:creationId xmlns:a16="http://schemas.microsoft.com/office/drawing/2014/main" id="{534D037F-3C5A-4166-9FE0-11ADF3D6AAB6}"/>
              </a:ext>
            </a:extLst>
          </p:cNvPr>
          <p:cNvSpPr>
            <a:spLocks noGrp="1"/>
          </p:cNvSpPr>
          <p:nvPr>
            <p:ph idx="1"/>
          </p:nvPr>
        </p:nvSpPr>
        <p:spPr/>
        <p:txBody>
          <a:bodyPr>
            <a:normAutofit/>
          </a:bodyPr>
          <a:lstStyle/>
          <a:p>
            <a:pPr marL="0" lvl="2" indent="0">
              <a:buNone/>
            </a:pPr>
            <a:r>
              <a:rPr lang="en-HK" sz="2700" dirty="0"/>
              <a:t>Locke, E.A. (2007) The Case for Inductive Theory Building, </a:t>
            </a:r>
            <a:r>
              <a:rPr lang="en-HK" sz="2700" i="1" dirty="0"/>
              <a:t>Journal of Management</a:t>
            </a:r>
            <a:r>
              <a:rPr lang="en-HK" sz="2700" dirty="0"/>
              <a:t> 33, 6, 867-890.</a:t>
            </a:r>
          </a:p>
          <a:p>
            <a:pPr marL="0" lvl="2" indent="0">
              <a:buNone/>
            </a:pPr>
            <a:r>
              <a:rPr lang="en-HK" sz="2700" dirty="0"/>
              <a:t>Martinsons, M.G., Davison, R.M. and Ou, C.X.J. (2015) Developing a New Theory of Knowledge Sharing: Documenting and Reflecting on a Messy Process, 75</a:t>
            </a:r>
            <a:r>
              <a:rPr lang="en-HK" sz="2700" baseline="30000" dirty="0"/>
              <a:t>th </a:t>
            </a:r>
            <a:r>
              <a:rPr lang="en-HK" sz="2700" dirty="0" err="1"/>
              <a:t>AoM</a:t>
            </a:r>
            <a:r>
              <a:rPr lang="en-HK" sz="2700" dirty="0"/>
              <a:t> Conference, Vancouver, August 7-11.</a:t>
            </a:r>
          </a:p>
          <a:p>
            <a:pPr marL="0" lvl="2" indent="0">
              <a:buNone/>
            </a:pPr>
            <a:r>
              <a:rPr lang="en-HK" sz="2700" dirty="0"/>
              <a:t>Davison, R.M., Ou, C.X.J. and Martinsons, M.G. (2013) Information Technology to Support Informal Knowledge Sharing, </a:t>
            </a:r>
            <a:r>
              <a:rPr lang="en-HK" sz="2700" i="1" dirty="0"/>
              <a:t>Information Systems Journal</a:t>
            </a:r>
            <a:r>
              <a:rPr lang="en-HK" sz="2700" dirty="0"/>
              <a:t> 23, 1, 89-109.</a:t>
            </a:r>
          </a:p>
          <a:p>
            <a:pPr marL="0" lvl="2" indent="0">
              <a:buNone/>
            </a:pPr>
            <a:r>
              <a:rPr lang="en-HK" sz="2700" dirty="0"/>
              <a:t>Gregory, R.W. and Henfridsson, O. (2021) Bridging Art and Science: Phenomenon-Driven Theorizing, </a:t>
            </a:r>
            <a:r>
              <a:rPr lang="en-HK" sz="2700" i="1" dirty="0"/>
              <a:t>Journal of the AIS</a:t>
            </a:r>
            <a:r>
              <a:rPr lang="en-HK" sz="2700" dirty="0"/>
              <a:t> 22, 6, 1509-1523.</a:t>
            </a:r>
          </a:p>
          <a:p>
            <a:endParaRPr lang="en-HK" dirty="0"/>
          </a:p>
        </p:txBody>
      </p:sp>
    </p:spTree>
    <p:extLst>
      <p:ext uri="{BB962C8B-B14F-4D97-AF65-F5344CB8AC3E}">
        <p14:creationId xmlns:p14="http://schemas.microsoft.com/office/powerpoint/2010/main" val="1249595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0C3A-00F6-4181-AE7D-A8DC2AB9BC6D}"/>
              </a:ext>
            </a:extLst>
          </p:cNvPr>
          <p:cNvSpPr>
            <a:spLocks noGrp="1"/>
          </p:cNvSpPr>
          <p:nvPr>
            <p:ph type="title"/>
          </p:nvPr>
        </p:nvSpPr>
        <p:spPr/>
        <p:txBody>
          <a:bodyPr/>
          <a:lstStyle/>
          <a:p>
            <a:r>
              <a:rPr lang="en-HK" dirty="0">
                <a:solidFill>
                  <a:srgbClr val="170CF4"/>
                </a:solidFill>
              </a:rPr>
              <a:t>Guiding Questions for Next Week</a:t>
            </a:r>
          </a:p>
        </p:txBody>
      </p:sp>
      <p:sp>
        <p:nvSpPr>
          <p:cNvPr id="3" name="Content Placeholder 2">
            <a:extLst>
              <a:ext uri="{FF2B5EF4-FFF2-40B4-BE49-F238E27FC236}">
                <a16:creationId xmlns:a16="http://schemas.microsoft.com/office/drawing/2014/main" id="{25FA260B-DB39-4080-ADB0-5F9F4AC409F0}"/>
              </a:ext>
            </a:extLst>
          </p:cNvPr>
          <p:cNvSpPr>
            <a:spLocks noGrp="1"/>
          </p:cNvSpPr>
          <p:nvPr>
            <p:ph idx="1"/>
          </p:nvPr>
        </p:nvSpPr>
        <p:spPr/>
        <p:txBody>
          <a:bodyPr/>
          <a:lstStyle/>
          <a:p>
            <a:pPr marL="342900" lvl="2" indent="-342900"/>
            <a:r>
              <a:rPr lang="en-HK" sz="2500" dirty="0"/>
              <a:t>How does Martinsons et al.’s paper (in particular Figure 1) help researchers with the process of theory building? Also, how does it differ from Leidner and </a:t>
            </a:r>
            <a:r>
              <a:rPr lang="en-HK" sz="2500" dirty="0" err="1"/>
              <a:t>Tona’s</a:t>
            </a:r>
            <a:r>
              <a:rPr lang="en-HK" sz="2500" dirty="0"/>
              <a:t> (2021) paper that we looked at two weeks ago?</a:t>
            </a:r>
          </a:p>
          <a:p>
            <a:pPr marL="342900" lvl="2" indent="-342900"/>
            <a:r>
              <a:rPr lang="en-HK" sz="2500" dirty="0"/>
              <a:t>What is the role of storytelling in the building of theory?</a:t>
            </a:r>
          </a:p>
          <a:p>
            <a:pPr marL="342900" lvl="2" indent="-342900"/>
            <a:r>
              <a:rPr lang="en-HK" sz="2500" dirty="0"/>
              <a:t>Propose a topic domain or phenomenon where you argue that there is a need for theory development. Note, it must relate to an IS phenomenon and you must demonstrate that existing theory is in some way inadequate, thus manifesting the need for either a modification to an existing theory or the development of a completely new theory. This will be your coursework for the theory proposal. Provide as much detail as you can about the theory that you plan to develop.</a:t>
            </a:r>
          </a:p>
          <a:p>
            <a:endParaRPr lang="en-HK" dirty="0"/>
          </a:p>
        </p:txBody>
      </p:sp>
    </p:spTree>
    <p:extLst>
      <p:ext uri="{BB962C8B-B14F-4D97-AF65-F5344CB8AC3E}">
        <p14:creationId xmlns:p14="http://schemas.microsoft.com/office/powerpoint/2010/main" val="1474395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6394</Words>
  <Application>Microsoft Office PowerPoint</Application>
  <PresentationFormat>Widescreen</PresentationFormat>
  <Paragraphs>534</Paragraphs>
  <Slides>70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新細明體</vt:lpstr>
      <vt:lpstr>Arial</vt:lpstr>
      <vt:lpstr>Calibri</vt:lpstr>
      <vt:lpstr>Calibri Light</vt:lpstr>
      <vt:lpstr>Times New Roman</vt:lpstr>
      <vt:lpstr>Wingdings</vt:lpstr>
      <vt:lpstr>Office Theme</vt:lpstr>
      <vt:lpstr>IS8014 Theory &amp; Qualitative IS Research</vt:lpstr>
      <vt:lpstr>Introduction</vt:lpstr>
      <vt:lpstr>Two Demanding Masters</vt:lpstr>
      <vt:lpstr>Epistemology</vt:lpstr>
      <vt:lpstr>Canonical AR is…</vt:lpstr>
      <vt:lpstr>Canonical AR Projects</vt:lpstr>
      <vt:lpstr>Principles &amp; Criteria</vt:lpstr>
      <vt:lpstr>1. Researcher-Client Agreement</vt:lpstr>
      <vt:lpstr>RCA Criteria</vt:lpstr>
      <vt:lpstr>2. Cyclical Process Model</vt:lpstr>
      <vt:lpstr>CAR – Cyclical Process Model</vt:lpstr>
      <vt:lpstr>CPM Criteria </vt:lpstr>
      <vt:lpstr>CPM Criteria</vt:lpstr>
      <vt:lpstr>3. Theory</vt:lpstr>
      <vt:lpstr>Theory</vt:lpstr>
      <vt:lpstr>Instrumental Theory</vt:lpstr>
      <vt:lpstr>Focal Theory</vt:lpstr>
      <vt:lpstr>Theory &amp; Consequences </vt:lpstr>
      <vt:lpstr>Theory Criteria</vt:lpstr>
      <vt:lpstr>Theory Criteria</vt:lpstr>
      <vt:lpstr>Theory Criteria</vt:lpstr>
      <vt:lpstr>4. Change through Action</vt:lpstr>
      <vt:lpstr>Change through Action Criteria</vt:lpstr>
      <vt:lpstr>Change through Action Criteria</vt:lpstr>
      <vt:lpstr>5. Learning through Reflection</vt:lpstr>
      <vt:lpstr>Learning through Reflection Criteria</vt:lpstr>
      <vt:lpstr>Learning through Reflection Criteria</vt:lpstr>
      <vt:lpstr>6. Ethical Considerations for Action Research</vt:lpstr>
      <vt:lpstr>Ethics and Stakeholders</vt:lpstr>
      <vt:lpstr>Ethical Perspectives </vt:lpstr>
      <vt:lpstr>Ethical Dilemmas (after Rapoport, 1970)</vt:lpstr>
      <vt:lpstr>For Instance,…</vt:lpstr>
      <vt:lpstr>Ethics, and Theoretical Contributions </vt:lpstr>
      <vt:lpstr>Ethics and Participation in AR</vt:lpstr>
      <vt:lpstr>The Principle of Ethical Participation</vt:lpstr>
      <vt:lpstr>The Principle of Ethical Participation</vt:lpstr>
      <vt:lpstr>Illustrating the CAR Process</vt:lpstr>
      <vt:lpstr>Introduction</vt:lpstr>
      <vt:lpstr>Velox</vt:lpstr>
      <vt:lpstr>The Nature of Work</vt:lpstr>
      <vt:lpstr>Entrance</vt:lpstr>
      <vt:lpstr>Initial Meetings &amp; Proposal</vt:lpstr>
      <vt:lpstr>Problems to be Solved / Research Questions</vt:lpstr>
      <vt:lpstr>The Collaborating Team</vt:lpstr>
      <vt:lpstr>Research Approach</vt:lpstr>
      <vt:lpstr>Initial Work</vt:lpstr>
      <vt:lpstr>Timelines</vt:lpstr>
      <vt:lpstr>Seminars and Interviews</vt:lpstr>
      <vt:lpstr>Instrumental Theory</vt:lpstr>
      <vt:lpstr>WST Analysis 1</vt:lpstr>
      <vt:lpstr>WST Analysis 2</vt:lpstr>
      <vt:lpstr>WST Analysis 3</vt:lpstr>
      <vt:lpstr>Work Done in the Work System 1</vt:lpstr>
      <vt:lpstr>Work Done in the Work System 2</vt:lpstr>
      <vt:lpstr>Interview Data 1</vt:lpstr>
      <vt:lpstr>Interview Data 2</vt:lpstr>
      <vt:lpstr>Results of Diagnosis 1</vt:lpstr>
      <vt:lpstr>Results of Diagnosis 2</vt:lpstr>
      <vt:lpstr>Validation of Results</vt:lpstr>
      <vt:lpstr>Theory and Theorising</vt:lpstr>
      <vt:lpstr>Action Plans </vt:lpstr>
      <vt:lpstr>Implementation</vt:lpstr>
      <vt:lpstr>Evaluation</vt:lpstr>
      <vt:lpstr>Reflections – Implications</vt:lpstr>
      <vt:lpstr>Reflections on Theory, Practice and Method</vt:lpstr>
      <vt:lpstr>Conclusions </vt:lpstr>
      <vt:lpstr>Topics for AR</vt:lpstr>
      <vt:lpstr>Additional Readings</vt:lpstr>
      <vt:lpstr>Readings for Next Week</vt:lpstr>
      <vt:lpstr>Guiding Questions for 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IS8014 Theory &amp; Qualitative IS Research</dc:title>
  <dc:creator>Robert M DAVISON</dc:creator>
  <cp:lastModifiedBy>Robert M Davison</cp:lastModifiedBy>
  <cp:revision>6</cp:revision>
  <dcterms:created xsi:type="dcterms:W3CDTF">2022-08-17T09:19:32Z</dcterms:created>
  <dcterms:modified xsi:type="dcterms:W3CDTF">2024-12-24T03:51:09Z</dcterms:modified>
</cp:coreProperties>
</file>