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479F-0749-49E5-BC8B-647B4FD378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434EB3-FE8E-48F6-B578-3F4C965D0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1A3C0-AFA6-43D3-AAFC-FBAE0B111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178F8-5EC7-4453-83F8-74180F175BB2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000EC-3B99-4EEF-8300-BBB168AE6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AE865-D399-42DE-BF67-6DC2EF8F2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8C386-872A-46FE-8CD2-0FB428DB994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3559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8B43-B0A1-4453-A2A2-90AF39202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1D9D2-1383-449F-A50E-5805117D8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C1F69-B07E-4420-9B86-5B7AFEBB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178F8-5EC7-4453-83F8-74180F175BB2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C237B-0D15-4C85-8877-D2D1BD0D4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A8139-0C7B-437B-ACFA-4A6225EFC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8C386-872A-46FE-8CD2-0FB428DB994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38716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3700D-C62A-4FC9-82B2-37C0DC5F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8CA68-473C-4128-B6BC-3178DBDEA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0F6D3B-7BCE-4735-91D0-FB6061427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178F8-5EC7-4453-83F8-74180F175BB2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31F04-550F-4F98-A7F6-5E67C0D89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FD530-87BD-4ACB-89D1-CD3988B88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8C386-872A-46FE-8CD2-0FB428DB994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75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79F53-1E02-45C9-A7C7-89DC993D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15142-AA4B-4738-A5AC-127ABEAC7D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CA6E7-280B-4F3D-BD04-7E467673DD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2B683-0BE2-4BE1-9560-0C768DF7D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178F8-5EC7-4453-83F8-74180F175BB2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DBF70-07BC-4D1F-9847-79E92BAE6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53883F-79F9-41B8-9ED2-978A5784A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8C386-872A-46FE-8CD2-0FB428DB994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365530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3190E-E5CB-41FE-A101-401E19607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45FCF3-55B7-4305-8386-CDAF991F2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3DFD35-CA2A-40C1-9B2A-E7A8A6990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E84FE6-CE6C-4F67-9C95-B6EAD3ACD6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0C5588-4840-43FF-AF33-F8E8DD144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3E6B56-AF0C-4231-AF0A-C5F537CAC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178F8-5EC7-4453-83F8-74180F175BB2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031210-7936-473D-9C3F-84E304775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2F88EB-46E1-43AF-8CE8-6FB231CF8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8C386-872A-46FE-8CD2-0FB428DB994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31126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60879-A6AA-4CE3-A5BF-A2BE6296C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0EBFA8-0F91-4558-88EB-828348E2A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178F8-5EC7-4453-83F8-74180F175BB2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EC9705-7915-4F11-8B01-A19168AC7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B8DF2A-C49E-44C2-84B4-4DE577859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8C386-872A-46FE-8CD2-0FB428DB994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563509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6409DC-D450-4998-A9BB-6F05ECC89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178F8-5EC7-4453-83F8-74180F175BB2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0245DC-4BC0-495A-86AB-626056578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58796-C3A5-4ACB-BE23-9669FAB6F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8C386-872A-46FE-8CD2-0FB428DB994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775416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E04D-7DD5-492A-8330-E2EF7CBE5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98792-34A5-4C79-ACCD-9BA3CA823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E0618-A958-415F-96C1-13D9ACC7B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CD4F8-19B8-4DEE-A284-2ADE0B23C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178F8-5EC7-4453-83F8-74180F175BB2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852FD3-F573-4FE9-89D6-CD6F6439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85AAB-26D5-411B-BFA8-E15A0257D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8C386-872A-46FE-8CD2-0FB428DB994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5945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91E14-8FFD-47D9-82E2-C477C74CE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F8D72C-8AFD-4B08-AB83-2C4E89884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E65D1-2B6D-4084-89A9-93554B4F5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7B033-643F-4551-BD31-1F3F3603C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178F8-5EC7-4453-83F8-74180F175BB2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92D8A7-FEE3-467C-AFC9-C01097FB4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62365-2920-4D94-893A-E69B023BA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8C386-872A-46FE-8CD2-0FB428DB994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02599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A8D69-D957-4E08-9A95-5692F0BE0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176E89-47B3-4887-9D83-197DBBD9EA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4482D-5D09-4E28-A398-7C5B79F9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178F8-5EC7-4453-83F8-74180F175BB2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09A44-B975-4143-BA3F-67369FE81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B1048-EE9D-4410-9855-8C55E9CB6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8C386-872A-46FE-8CD2-0FB428DB994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4072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E24B41-5EE9-4C61-B8CA-FAC7C2A2B9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A6AA0F-5A59-4B87-B081-69420C1B7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FB335-7194-4B89-9922-B7E63429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178F8-5EC7-4453-83F8-74180F175BB2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E261A-077D-426F-882D-B119719B6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2A113-27AF-4E94-9DDB-B057D3D3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8C386-872A-46FE-8CD2-0FB428DB994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812826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825B43-A927-4E8E-888E-C1970C281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A65AB-1281-4FD9-A2FB-7F3D4B06B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98319-B5E9-4A5C-AC08-0BE90E02C7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178F8-5EC7-4453-83F8-74180F175BB2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7EFBF-66E0-4721-933D-CF6BF06E1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D064C-D1FF-4B21-9664-7C38CC22A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8C386-872A-46FE-8CD2-0FB428DB994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125235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297AD-6F90-438C-A00D-425C6E0F64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HK" dirty="0"/>
              <a:t>IS8014</a:t>
            </a:r>
            <a:br>
              <a:rPr lang="en-HK" dirty="0"/>
            </a:br>
            <a:r>
              <a:rPr lang="en-HK" dirty="0"/>
              <a:t>Theory &amp; Qualitative IS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E3A019-59F5-4796-8080-9F3F21FAB6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4000" dirty="0"/>
              <a:t>VII: Theory Building I</a:t>
            </a:r>
          </a:p>
        </p:txBody>
      </p:sp>
    </p:spTree>
    <p:extLst>
      <p:ext uri="{BB962C8B-B14F-4D97-AF65-F5344CB8AC3E}">
        <p14:creationId xmlns:p14="http://schemas.microsoft.com/office/powerpoint/2010/main" val="13640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4A31E-32B4-4C41-BD72-E12907BE1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Student Presentation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FC2E2-9ACA-45CC-AFCA-E1E15AD99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This class is to be presented by students, bearing in mind the topics/readings identified last week</a:t>
            </a:r>
          </a:p>
        </p:txBody>
      </p:sp>
    </p:spTree>
    <p:extLst>
      <p:ext uri="{BB962C8B-B14F-4D97-AF65-F5344CB8AC3E}">
        <p14:creationId xmlns:p14="http://schemas.microsoft.com/office/powerpoint/2010/main" val="3517759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F855B-99C4-4D9D-B396-C66C3ADDC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1871"/>
          </a:xfrm>
        </p:spPr>
        <p:txBody>
          <a:bodyPr/>
          <a:lstStyle/>
          <a:p>
            <a:r>
              <a:rPr lang="en-HK" dirty="0"/>
              <a:t>Readings for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C8CDA-936A-486E-A467-C8E6E3009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6996"/>
            <a:ext cx="10515600" cy="5019967"/>
          </a:xfrm>
        </p:spPr>
        <p:txBody>
          <a:bodyPr>
            <a:normAutofit fontScale="92500" lnSpcReduction="20000"/>
          </a:bodyPr>
          <a:lstStyle/>
          <a:p>
            <a:pPr marL="0" lvl="2" indent="0">
              <a:buNone/>
            </a:pPr>
            <a:r>
              <a:rPr lang="en-HK" sz="2200" dirty="0"/>
              <a:t>Davison, R.M., Martinsons, M.G. and Kock, N. (2004) Principles of Canonical Action Research, </a:t>
            </a:r>
            <a:r>
              <a:rPr lang="en-HK" sz="2200" i="1" dirty="0"/>
              <a:t>Information Systems Journal</a:t>
            </a:r>
            <a:r>
              <a:rPr lang="en-HK" sz="2200" dirty="0"/>
              <a:t> 14, 1, 65-86.</a:t>
            </a:r>
          </a:p>
          <a:p>
            <a:pPr marL="0" lvl="2" indent="0">
              <a:buNone/>
            </a:pPr>
            <a:r>
              <a:rPr lang="en-HK" sz="2200" dirty="0"/>
              <a:t>Davison</a:t>
            </a:r>
            <a:r>
              <a:rPr lang="fr-BE" sz="2200" dirty="0"/>
              <a:t>, R.M., Martinsons, M.G., &amp; Ou, C.X. (2012). </a:t>
            </a:r>
            <a:r>
              <a:rPr lang="en-HK" sz="2200" dirty="0"/>
              <a:t>The Roles of Theory in Canonical Action Research. </a:t>
            </a:r>
            <a:r>
              <a:rPr lang="en-HK" sz="2200" i="1" dirty="0"/>
              <a:t>MIS Quarterly, </a:t>
            </a:r>
            <a:r>
              <a:rPr lang="en-HK" sz="2200" dirty="0"/>
              <a:t>36</a:t>
            </a:r>
            <a:r>
              <a:rPr lang="en-HK" sz="2200" i="1" dirty="0"/>
              <a:t>, </a:t>
            </a:r>
            <a:r>
              <a:rPr lang="en-HK" sz="2200" dirty="0"/>
              <a:t>3, 763-786.</a:t>
            </a:r>
          </a:p>
          <a:p>
            <a:pPr marL="0" lvl="2" indent="0">
              <a:buNone/>
            </a:pPr>
            <a:r>
              <a:rPr lang="en-HK" sz="2200" dirty="0"/>
              <a:t>Davison, R.M., Martinsons, M.G. and Malaurent, J. (2021) Improving Action Research by Integrating Methods, </a:t>
            </a:r>
            <a:r>
              <a:rPr lang="en-HK" sz="2200" i="1" dirty="0"/>
              <a:t>Journal of the AIS </a:t>
            </a:r>
            <a:r>
              <a:rPr lang="en-HK" sz="2200" dirty="0"/>
              <a:t>22, 3, 851-873.</a:t>
            </a:r>
          </a:p>
          <a:p>
            <a:pPr marL="0" lvl="2" indent="0">
              <a:buNone/>
            </a:pPr>
            <a:r>
              <a:rPr lang="en-HK" sz="2200" dirty="0"/>
              <a:t>Davison, R.M., Martinsons, M.G. and Wong, L.H.M. (2022) The ethics of action research participation, Information Systems Journal 32, 3, 573-594.</a:t>
            </a:r>
          </a:p>
          <a:p>
            <a:pPr marL="0" lvl="2" indent="0">
              <a:buNone/>
            </a:pPr>
            <a:r>
              <a:rPr lang="en-HK" sz="2200" dirty="0"/>
              <a:t>Henfridsson, O. and Lindgren, R. (2005) Multi-Contextuality in Ubiquitous Computing: Investigating the Car Case through Action Research, </a:t>
            </a:r>
            <a:r>
              <a:rPr lang="en-HK" sz="2200" i="1" dirty="0"/>
              <a:t>Information and Organization</a:t>
            </a:r>
            <a:r>
              <a:rPr lang="en-HK" sz="2200" dirty="0"/>
              <a:t> 15, 2, 95-124.</a:t>
            </a:r>
          </a:p>
          <a:p>
            <a:pPr marL="0" lvl="2" indent="0">
              <a:buNone/>
            </a:pPr>
            <a:r>
              <a:rPr lang="en-HK" sz="2200" dirty="0"/>
              <a:t>Iversen, J.H., Mathiassen, L. and Nielsen, P.A. (2004) Managing Risk In Software Process Improvement: An Action Research Approach, </a:t>
            </a:r>
            <a:r>
              <a:rPr lang="en-HK" sz="2200" i="1" dirty="0"/>
              <a:t>MIS Quarterly</a:t>
            </a:r>
            <a:r>
              <a:rPr lang="en-HK" sz="2200" dirty="0"/>
              <a:t> 28, 3, 395-433.</a:t>
            </a:r>
          </a:p>
          <a:p>
            <a:pPr marL="0" lvl="2" indent="0">
              <a:buNone/>
            </a:pPr>
            <a:r>
              <a:rPr lang="en-HK" sz="2200" dirty="0"/>
              <a:t>Kohli, R. and Kettinger, W.J. (2004) Informating The Clan: Controlling Physicians' Costs And Outcomes, </a:t>
            </a:r>
            <a:r>
              <a:rPr lang="en-HK" sz="2200" i="1" dirty="0"/>
              <a:t>MIS Quarterly </a:t>
            </a:r>
            <a:r>
              <a:rPr lang="en-HK" sz="2200" dirty="0"/>
              <a:t>28, 3, 363-394.</a:t>
            </a:r>
          </a:p>
          <a:p>
            <a:pPr marL="0" lvl="2" indent="0">
              <a:buNone/>
            </a:pPr>
            <a:r>
              <a:rPr lang="en-HK" sz="2200" dirty="0"/>
              <a:t>Malaurent, J., &amp; Avison, D. (2015). Reconciling global and local needs: A canonical action research project to deal with workarounds. </a:t>
            </a:r>
            <a:r>
              <a:rPr lang="en-HK" sz="2200" i="1" dirty="0"/>
              <a:t>Information Systems Journal</a:t>
            </a:r>
            <a:r>
              <a:rPr lang="en-HK" sz="2200" dirty="0"/>
              <a:t> 26, 3, 227-257.</a:t>
            </a:r>
          </a:p>
          <a:p>
            <a:pPr marL="0" lvl="2" indent="0">
              <a:buNone/>
            </a:pPr>
            <a:r>
              <a:rPr lang="en-HK" sz="2200" dirty="0"/>
              <a:t>McKay, J., &amp; Marshall, P. (2001). The dual imperatives of action research. </a:t>
            </a:r>
            <a:r>
              <a:rPr lang="en-HK" sz="2200" i="1" dirty="0"/>
              <a:t>Information Technology &amp; People 14</a:t>
            </a:r>
            <a:r>
              <a:rPr lang="en-HK" sz="2200" dirty="0"/>
              <a:t>(1), 46-59.</a:t>
            </a:r>
          </a:p>
          <a:p>
            <a:pPr marL="0" lvl="2" indent="0">
              <a:buNone/>
            </a:pPr>
            <a:r>
              <a:rPr lang="en-HK" sz="2200" dirty="0"/>
              <a:t>Wong, L.H.M. and Davison, R.M. (2018) Knowledge Sharing in a Global Logistics Provider: An Action Research Project, </a:t>
            </a:r>
            <a:r>
              <a:rPr lang="en-HK" sz="2200" i="1" dirty="0"/>
              <a:t>Information &amp; Management </a:t>
            </a:r>
            <a:r>
              <a:rPr lang="en-HK" sz="2200" dirty="0"/>
              <a:t>55, 5, 547-557.</a:t>
            </a:r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438226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2EFE5-A136-4DBB-80FF-266976D69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Activity for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68579-4E55-4ADB-9A56-BA037D962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Be prepared to talk about an IS phenomenon in an identifiable context that you would like to investigate with action research</a:t>
            </a:r>
          </a:p>
        </p:txBody>
      </p:sp>
    </p:spTree>
    <p:extLst>
      <p:ext uri="{BB962C8B-B14F-4D97-AF65-F5344CB8AC3E}">
        <p14:creationId xmlns:p14="http://schemas.microsoft.com/office/powerpoint/2010/main" val="1649553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426</Words>
  <Application>Microsoft Office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IS8014 Theory &amp; Qualitative IS Research</vt:lpstr>
      <vt:lpstr>Student Presentation 2</vt:lpstr>
      <vt:lpstr>Readings for Next Week</vt:lpstr>
      <vt:lpstr>Activity for 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IS8014 Theory &amp; Qualitative IS Research</dc:title>
  <dc:creator>Robert M DAVISON</dc:creator>
  <cp:lastModifiedBy>Robert M Davison</cp:lastModifiedBy>
  <cp:revision>2</cp:revision>
  <dcterms:created xsi:type="dcterms:W3CDTF">2022-08-17T09:15:05Z</dcterms:created>
  <dcterms:modified xsi:type="dcterms:W3CDTF">2024-12-24T03:46:30Z</dcterms:modified>
</cp:coreProperties>
</file>