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ED423-D767-42B9-8179-A2C5C4ED8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FD3880-EC1E-4B1B-9B98-041D8E353D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FFE53-4118-4763-B0E7-ED1C0F285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CE28-8A74-4567-98E4-C0CBD3FA3590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67956-54D4-4BC0-ABFB-2D86D2248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386D7-0CFB-47B8-8DE6-E63F5A9C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EBB3B-49B1-4B78-9FDC-2FEEAA881D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95380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D8F39-5F32-424B-8AB8-7BDDC30EA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A69FD-4110-49FE-BCD2-1231049B1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72F45-2266-485D-A6B1-04762DF67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CE28-8A74-4567-98E4-C0CBD3FA3590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1BDEF-B1DC-42FB-BFC5-F57AE3840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2EDB3-F031-49AB-A71C-2F09EE64E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EBB3B-49B1-4B78-9FDC-2FEEAA881D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66219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9212E-BE18-44E9-9917-5247E1D96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8472D9-EEBA-42E7-9D74-55C1419C0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E9834-5C41-4411-887C-18CCA6EB2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CE28-8A74-4567-98E4-C0CBD3FA3590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C2DD5-E6CF-49AF-84C7-3C2946B70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7F6BD5-D240-4741-AFCA-D200EE9AE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EBB3B-49B1-4B78-9FDC-2FEEAA881D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55182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A08E6-FA24-4557-A644-7A3FEE6CF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55D8F-ABFE-47DE-B80C-488A72A1C0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693657-FF82-4D6B-822F-EC9ED3EB83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73C78A-6307-427F-B6A1-A0808ED1C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CE28-8A74-4567-98E4-C0CBD3FA3590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155787-7AB3-41F7-A832-0F84D77E9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BB133-F2CC-450B-8416-366D6C39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EBB3B-49B1-4B78-9FDC-2FEEAA881D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089530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E974F-DB4A-44FB-9C6E-09629556A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BD484-547D-4EE4-B754-E5647648A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5F6D9-BCE5-4B9D-B22C-7B8CBCF72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AFBB4D-FC60-40E7-B89B-250F086A83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4DBD74-9D2F-44FD-8348-53595DE9FA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7EEF4F-A2A3-4EA1-9C24-68785C098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CE28-8A74-4567-98E4-C0CBD3FA3590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648AAC-8B25-4F94-8720-F8A09DB1C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9AA6A9-3DA6-47DF-AA84-923C41FEA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EBB3B-49B1-4B78-9FDC-2FEEAA881D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988915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8F6BB-0011-4708-B17D-CF128C67D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0F155E-972C-4F09-A951-3D3C626F6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CE28-8A74-4567-98E4-C0CBD3FA3590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96AE76-DAE0-4543-A210-D1E072E49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3F6990-DDC0-4855-AC94-01BA3E167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EBB3B-49B1-4B78-9FDC-2FEEAA881D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780232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A245CA-F1A5-4880-9048-DCEBD8FCF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CE28-8A74-4567-98E4-C0CBD3FA3590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E07859-903B-4D93-AD63-C82E114C8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A263CE-B1AE-4647-A2FC-0CE8EB0E9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EBB3B-49B1-4B78-9FDC-2FEEAA881D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94472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F90D7-57DF-4FD0-AB56-BFCC893A6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18BEE-95AB-40D7-BC76-A76DDD286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691AD-64A9-468A-9EEE-CDAAE03C3F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545EF5-462F-4ADD-8C80-963CC123C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CE28-8A74-4567-98E4-C0CBD3FA3590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AB9FF3-220A-4231-9B9F-4B44658A2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9E5F89-76AC-42AC-B0A1-646A737D7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EBB3B-49B1-4B78-9FDC-2FEEAA881D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0518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E93C3-2C2C-4B40-A01A-6EE346D28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79AF68-EE90-42CA-BA7D-CED1B56AE9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16C0C-D97F-4ADD-9DCC-DE73E9CD60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F96899-ACEB-4BCC-B4FD-1ACC51048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CE28-8A74-4567-98E4-C0CBD3FA3590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272809-0F54-4219-8D28-E5AFDF4BB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DD26E-EFCE-41F0-A1A7-7806A2D4A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EBB3B-49B1-4B78-9FDC-2FEEAA881D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576993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3E629-A12E-415F-890B-A4AB28F9B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A0EF58-9EC5-4E84-AF3B-09893DDE9B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F039D-30CB-4D50-91A8-53AEDAA95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CE28-8A74-4567-98E4-C0CBD3FA3590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3C404-2445-4CD4-8289-FAAD6B487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EF041-7990-4301-98E9-2DB9E2E12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EBB3B-49B1-4B78-9FDC-2FEEAA881D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23244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71BD52-E40A-4DC5-A1F1-7434790BA6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E1FC9-9D9F-4B84-9282-7A2EC5DB1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06AB0-53D4-4725-ABE6-CE44F1029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CE28-8A74-4567-98E4-C0CBD3FA3590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93EDA-63B2-40BA-AF18-B932B8CE9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F31AB-40BD-47D3-8A35-B92679A9A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EBB3B-49B1-4B78-9FDC-2FEEAA881D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64662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679DBF-F0E4-4698-AE7F-ED3557713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A353D-C28A-447D-81B4-3596C5572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E40C7-78F3-4BC9-AE86-D8F273181D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3CE28-8A74-4567-98E4-C0CBD3FA3590}" type="datetimeFigureOut">
              <a:rPr lang="en-HK" smtClean="0"/>
              <a:t>24/12/2024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C1D3-AB52-462A-A0B0-3C503790B4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4977C-170D-4273-BE76-C2EC61D296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EBB3B-49B1-4B78-9FDC-2FEEAA881D9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806903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297AD-6F90-438C-A00D-425C6E0F64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HK" dirty="0"/>
              <a:t>IS8014</a:t>
            </a:r>
            <a:br>
              <a:rPr lang="en-HK" dirty="0"/>
            </a:br>
            <a:r>
              <a:rPr lang="en-HK" dirty="0"/>
              <a:t>Theory &amp; Qualitative IS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E3A019-59F5-4796-8080-9F3F21FAB6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4000" dirty="0"/>
              <a:t>V: Qualitative Data and Theory</a:t>
            </a:r>
          </a:p>
        </p:txBody>
      </p:sp>
    </p:spTree>
    <p:extLst>
      <p:ext uri="{BB962C8B-B14F-4D97-AF65-F5344CB8AC3E}">
        <p14:creationId xmlns:p14="http://schemas.microsoft.com/office/powerpoint/2010/main" val="13640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304DC-DFA5-43C3-8C72-FBA057B3F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176" y="215835"/>
            <a:ext cx="10515600" cy="735887"/>
          </a:xfrm>
        </p:spPr>
        <p:txBody>
          <a:bodyPr/>
          <a:lstStyle/>
          <a:p>
            <a:r>
              <a:rPr lang="en-HK" dirty="0"/>
              <a:t>Papers and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1BDF8-5A2B-4A83-B9C6-842FF0C45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1722"/>
            <a:ext cx="10515600" cy="5505062"/>
          </a:xfrm>
        </p:spPr>
        <p:txBody>
          <a:bodyPr>
            <a:normAutofit fontScale="92500"/>
          </a:bodyPr>
          <a:lstStyle/>
          <a:p>
            <a:r>
              <a:rPr lang="en-HK" dirty="0"/>
              <a:t>Davison, R.M., Wong, L.H.M., Ou, C.X.J. and Alter, S. (2021) The Coordination of Workarounds: Insights from Responses to Misfits between Local Realities and a Mandated Enterprise System, </a:t>
            </a:r>
            <a:r>
              <a:rPr lang="en-HK" i="1" dirty="0"/>
              <a:t>Information &amp; Management </a:t>
            </a:r>
            <a:r>
              <a:rPr lang="en-HK" dirty="0"/>
              <a:t>58, 8, 103530, 1-12.</a:t>
            </a:r>
            <a:endParaRPr lang="en-HK" sz="2600" dirty="0"/>
          </a:p>
          <a:p>
            <a:r>
              <a:rPr lang="en-HK" dirty="0"/>
              <a:t>Meng, T., Ng, E. and Tan, B. (2022) Digital Attrition: The Negative Implications of the Sharing Economy for the Digital Options of Incumbent Firms, </a:t>
            </a:r>
            <a:r>
              <a:rPr lang="en-HK" i="1" dirty="0"/>
              <a:t>Information Systems Journal</a:t>
            </a:r>
            <a:r>
              <a:rPr lang="en-HK" dirty="0"/>
              <a:t> 32, 5, 1005-1033.</a:t>
            </a:r>
            <a:endParaRPr lang="en-HK" sz="2600" dirty="0"/>
          </a:p>
          <a:p>
            <a:r>
              <a:rPr lang="en-HK" dirty="0"/>
              <a:t>How do the authors of each paper prepare for the collection of data, that they will later analyse inductively in order to theorise?</a:t>
            </a:r>
            <a:endParaRPr lang="en-HK" sz="2600" dirty="0"/>
          </a:p>
          <a:p>
            <a:r>
              <a:rPr lang="en-HK" dirty="0"/>
              <a:t>What techniques do the authors use to analyse their data, and how does this analysis lead to the identification of theoretical constructs?</a:t>
            </a:r>
            <a:endParaRPr lang="en-HK" sz="2600" dirty="0"/>
          </a:p>
          <a:p>
            <a:r>
              <a:rPr lang="en-HK" dirty="0"/>
              <a:t>What kind of theory are the authors contributing to?</a:t>
            </a:r>
            <a:endParaRPr lang="en-HK" sz="2600" dirty="0"/>
          </a:p>
          <a:p>
            <a:r>
              <a:rPr lang="en-HK" dirty="0"/>
              <a:t>How new and interesting are the theoretical arguments in each paper?</a:t>
            </a:r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599201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BE1AC-AE29-4A9B-B461-8221C2AFF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Typical Reactions from Researchers Unfamiliar with Qualitative Research!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83492-2ABA-402A-A7D5-4DFF740A8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Qualitative data is messy! </a:t>
            </a:r>
            <a:endParaRPr lang="en-HK" sz="2600" dirty="0"/>
          </a:p>
          <a:p>
            <a:pPr lvl="1"/>
            <a:r>
              <a:rPr lang="en-HK" dirty="0"/>
              <a:t>I don’t like to interview people: they always tell me things that I don’t ask about and tend to talk far too much. </a:t>
            </a:r>
          </a:p>
          <a:p>
            <a:pPr lvl="2"/>
            <a:r>
              <a:rPr lang="en-HK" dirty="0"/>
              <a:t>I just want short and direct answers to my questions.</a:t>
            </a:r>
            <a:endParaRPr lang="en-HK" sz="1800" dirty="0"/>
          </a:p>
          <a:p>
            <a:pPr lvl="1"/>
            <a:r>
              <a:rPr lang="en-HK" dirty="0"/>
              <a:t>I am not comfortable with words! </a:t>
            </a:r>
          </a:p>
          <a:p>
            <a:pPr lvl="2"/>
            <a:r>
              <a:rPr lang="en-HK" dirty="0"/>
              <a:t>I like numbers because they are precise and don’t lie. </a:t>
            </a:r>
          </a:p>
          <a:p>
            <a:pPr lvl="2"/>
            <a:r>
              <a:rPr lang="en-HK" dirty="0"/>
              <a:t>Its so hard to work out what people mean from their words!</a:t>
            </a:r>
          </a:p>
          <a:p>
            <a:pPr lvl="1"/>
            <a:r>
              <a:rPr lang="en-HK" dirty="0"/>
              <a:t>The idea of using a hermeneutic approach is alien to me</a:t>
            </a:r>
          </a:p>
          <a:p>
            <a:pPr lvl="2"/>
            <a:r>
              <a:rPr lang="en-HK" dirty="0"/>
              <a:t>Why can’t people say what they mean clearly?!</a:t>
            </a:r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773496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769B-7985-40E6-9DE8-7E44342C2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Typical Reactions from Researchers Unfamiliar with Qualitative Research!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B385D-12C6-49EA-90BA-E6839571C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It takes too much time to sort out all the messy data. </a:t>
            </a:r>
          </a:p>
          <a:p>
            <a:r>
              <a:rPr lang="en-HK" dirty="0"/>
              <a:t>Themes and patterns are elusive, and so much of the data doesn’t seem to match any theme. </a:t>
            </a:r>
            <a:endParaRPr lang="en-HK" sz="2600" dirty="0"/>
          </a:p>
          <a:p>
            <a:pPr lvl="1"/>
            <a:r>
              <a:rPr lang="en-HK" dirty="0"/>
              <a:t>Data is subjective and so is my analysis of that data. </a:t>
            </a:r>
            <a:endParaRPr lang="en-HK" sz="2200" dirty="0"/>
          </a:p>
          <a:p>
            <a:pPr lvl="1"/>
            <a:r>
              <a:rPr lang="en-HK" dirty="0"/>
              <a:t>It is hard to persuade reviewers that my subjective analysis of data is reasonable and that I have not omitted any explanations.</a:t>
            </a:r>
            <a:endParaRPr lang="en-HK" sz="2200" dirty="0"/>
          </a:p>
          <a:p>
            <a:pPr lvl="1"/>
            <a:r>
              <a:rPr lang="en-HK" dirty="0"/>
              <a:t>I find it difficult to generate theoretical propositions from the data that make sense and are generalisable to other contexts.</a:t>
            </a:r>
            <a:endParaRPr lang="en-HK" sz="2200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24176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1A6A7-579C-4C28-A95E-EEF10084B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Typical Reactions from Researchers Unfamiliar with Qualitative Research! III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6F6E-EBFC-4825-A124-270F96467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I like to read published qualitative research articles because they tell interesting stories, but the prospect of telling that kind of story myself is daunting. </a:t>
            </a:r>
            <a:endParaRPr lang="en-HK" sz="2600" dirty="0"/>
          </a:p>
          <a:p>
            <a:r>
              <a:rPr lang="en-HK" dirty="0"/>
              <a:t>I feel that I don’t know the qualitative methods well enough: all my research background is quantitative and my supervisor has no real idea what qualitative research is. </a:t>
            </a:r>
          </a:p>
          <a:p>
            <a:pPr lvl="1"/>
            <a:r>
              <a:rPr lang="en-HK" dirty="0"/>
              <a:t>S/he prefers that this course be as much about theory as possible, and as little about qualitative research as possible.</a:t>
            </a:r>
            <a:endParaRPr lang="en-HK" sz="2200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286183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1E7E9-DABA-4BEF-8728-6211689A3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Readings for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4E864-1499-46D3-95FA-E1568355B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Klein, H.K. and Myers, M.D. (2000) A Set of Principles for Conducting and Evaluating Interpretive Field Research in Information Systems, </a:t>
            </a:r>
            <a:r>
              <a:rPr lang="en-US" i="1" dirty="0"/>
              <a:t>MIS Quarterly</a:t>
            </a:r>
            <a:r>
              <a:rPr lang="en-US" dirty="0"/>
              <a:t>, 23, 1, 67-94. </a:t>
            </a:r>
            <a:endParaRPr lang="en-HK" sz="2600" dirty="0"/>
          </a:p>
          <a:p>
            <a:r>
              <a:rPr lang="en-HK" dirty="0"/>
              <a:t>Lee, A.S. (1989) A Scientific Methodology for MIS Case Studies, </a:t>
            </a:r>
            <a:r>
              <a:rPr lang="en-HK" i="1" dirty="0"/>
              <a:t>MIS Quarterly</a:t>
            </a:r>
            <a:r>
              <a:rPr lang="en-HK" dirty="0"/>
              <a:t> 13, 1, 33-52.</a:t>
            </a:r>
            <a:endParaRPr lang="en-HK" sz="2600" dirty="0"/>
          </a:p>
          <a:p>
            <a:r>
              <a:rPr lang="en-HK" dirty="0"/>
              <a:t>Lee, A.S. and Dennis, A.R. (2012) A Hermeneutic Interpretation of a Controlled Laboratory Experiment: A Case Study of Decision-Making with a Group Support System, </a:t>
            </a:r>
            <a:r>
              <a:rPr lang="en-HK" i="1" dirty="0"/>
              <a:t>Information Systems Journal</a:t>
            </a:r>
            <a:r>
              <a:rPr lang="en-HK" dirty="0"/>
              <a:t> 22, 1, 3-27.</a:t>
            </a:r>
            <a:endParaRPr lang="en-HK" sz="2600" dirty="0"/>
          </a:p>
          <a:p>
            <a:r>
              <a:rPr lang="en-GB" dirty="0"/>
              <a:t>Pan, S.L. and Tan, B. (2011) Demystifying Case Research: A Structured-Pragmatic-Situational (SPS) Approach to Conducting Case Studies, </a:t>
            </a:r>
            <a:r>
              <a:rPr lang="en-GB" i="1" dirty="0"/>
              <a:t>Information &amp; Organization</a:t>
            </a:r>
            <a:r>
              <a:rPr lang="en-GB" dirty="0"/>
              <a:t> 21, 3, 161-176.</a:t>
            </a:r>
            <a:endParaRPr lang="en-HK" sz="2600" dirty="0"/>
          </a:p>
          <a:p>
            <a:r>
              <a:rPr lang="en-US" dirty="0"/>
              <a:t>Walsham, G. (1995) Interpretive Case Studies in IS Research: Nature and Method, </a:t>
            </a:r>
            <a:r>
              <a:rPr lang="en-US" i="1" dirty="0"/>
              <a:t>European Journal of Information Systems </a:t>
            </a:r>
            <a:r>
              <a:rPr lang="en-US" dirty="0"/>
              <a:t>4, 1, 74-81.</a:t>
            </a:r>
            <a:endParaRPr lang="en-HK" sz="2000" b="1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843527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7BF1-EA8F-42E8-A2AD-81124F7FA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Questions/Topics for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8F422-0B0E-47E2-8E81-6AC6F31E0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What are the special challenges associated with field research and how do these relate to theory?</a:t>
            </a:r>
            <a:endParaRPr lang="en-HK" sz="2600" dirty="0"/>
          </a:p>
          <a:p>
            <a:r>
              <a:rPr lang="en-HK" dirty="0"/>
              <a:t>What are the different approaches to case studies?</a:t>
            </a:r>
            <a:endParaRPr lang="en-HK" sz="2600" dirty="0"/>
          </a:p>
          <a:p>
            <a:r>
              <a:rPr lang="en-HK" dirty="0"/>
              <a:t>What is the difference between a positivist, an interpretivist and an emancipatory case study?</a:t>
            </a:r>
            <a:endParaRPr lang="en-HK" sz="2600" dirty="0"/>
          </a:p>
          <a:p>
            <a:r>
              <a:rPr lang="en-HK" dirty="0"/>
              <a:t>How can case studies be applied to theory testing?</a:t>
            </a:r>
            <a:endParaRPr lang="en-HK" sz="2600" dirty="0"/>
          </a:p>
          <a:p>
            <a:r>
              <a:rPr lang="en-HK" dirty="0"/>
              <a:t>How can case studies be applied to theory development?</a:t>
            </a:r>
            <a:endParaRPr lang="en-HK" sz="2600" dirty="0"/>
          </a:p>
        </p:txBody>
      </p:sp>
    </p:spTree>
    <p:extLst>
      <p:ext uri="{BB962C8B-B14F-4D97-AF65-F5344CB8AC3E}">
        <p14:creationId xmlns:p14="http://schemas.microsoft.com/office/powerpoint/2010/main" val="326265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730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IS8014 Theory &amp; Qualitative IS Research</vt:lpstr>
      <vt:lpstr>Papers and Questions</vt:lpstr>
      <vt:lpstr>Typical Reactions from Researchers Unfamiliar with Qualitative Research! I</vt:lpstr>
      <vt:lpstr>Typical Reactions from Researchers Unfamiliar with Qualitative Research! II</vt:lpstr>
      <vt:lpstr>Typical Reactions from Researchers Unfamiliar with Qualitative Research! III</vt:lpstr>
      <vt:lpstr>Readings for Next Week</vt:lpstr>
      <vt:lpstr>Questions/Topics for 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IS8014 Theory &amp; Qualitative IS Research</dc:title>
  <dc:creator>Robert M DAVISON</dc:creator>
  <cp:lastModifiedBy>Robert M Davison</cp:lastModifiedBy>
  <cp:revision>3</cp:revision>
  <dcterms:created xsi:type="dcterms:W3CDTF">2022-08-13T07:12:37Z</dcterms:created>
  <dcterms:modified xsi:type="dcterms:W3CDTF">2024-12-24T03:45:31Z</dcterms:modified>
</cp:coreProperties>
</file>