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46" r:id="rId3"/>
    <p:sldId id="347" r:id="rId4"/>
    <p:sldId id="263" r:id="rId5"/>
    <p:sldId id="354" r:id="rId6"/>
    <p:sldId id="355" r:id="rId7"/>
    <p:sldId id="356" r:id="rId8"/>
    <p:sldId id="357" r:id="rId9"/>
    <p:sldId id="305" r:id="rId10"/>
    <p:sldId id="348" r:id="rId11"/>
    <p:sldId id="349" r:id="rId12"/>
    <p:sldId id="350" r:id="rId13"/>
    <p:sldId id="351" r:id="rId14"/>
    <p:sldId id="352" r:id="rId15"/>
    <p:sldId id="309" r:id="rId16"/>
    <p:sldId id="312" r:id="rId17"/>
    <p:sldId id="314" r:id="rId18"/>
    <p:sldId id="316" r:id="rId19"/>
    <p:sldId id="319" r:id="rId20"/>
    <p:sldId id="322" r:id="rId21"/>
    <p:sldId id="323" r:id="rId22"/>
    <p:sldId id="332" r:id="rId23"/>
    <p:sldId id="334" r:id="rId24"/>
    <p:sldId id="335" r:id="rId25"/>
    <p:sldId id="338" r:id="rId26"/>
    <p:sldId id="339" r:id="rId27"/>
    <p:sldId id="336" r:id="rId28"/>
    <p:sldId id="337" r:id="rId29"/>
    <p:sldId id="333" r:id="rId30"/>
    <p:sldId id="320" r:id="rId31"/>
    <p:sldId id="329" r:id="rId32"/>
    <p:sldId id="341" r:id="rId33"/>
    <p:sldId id="345" r:id="rId34"/>
    <p:sldId id="344" r:id="rId35"/>
    <p:sldId id="264" r:id="rId36"/>
    <p:sldId id="265" r:id="rId37"/>
    <p:sldId id="343" r:id="rId38"/>
    <p:sldId id="260" r:id="rId39"/>
    <p:sldId id="257" r:id="rId40"/>
    <p:sldId id="261" r:id="rId41"/>
    <p:sldId id="26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64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9925-0334-4CB2-819F-36301FA176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HK"/>
          </a:p>
        </p:txBody>
      </p:sp>
      <p:sp>
        <p:nvSpPr>
          <p:cNvPr id="3" name="Subtitle 2">
            <a:extLst>
              <a:ext uri="{FF2B5EF4-FFF2-40B4-BE49-F238E27FC236}">
                <a16:creationId xmlns:a16="http://schemas.microsoft.com/office/drawing/2014/main" id="{24E83876-18FA-4D1E-B741-6461776644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HK"/>
          </a:p>
        </p:txBody>
      </p:sp>
      <p:sp>
        <p:nvSpPr>
          <p:cNvPr id="4" name="Date Placeholder 3">
            <a:extLst>
              <a:ext uri="{FF2B5EF4-FFF2-40B4-BE49-F238E27FC236}">
                <a16:creationId xmlns:a16="http://schemas.microsoft.com/office/drawing/2014/main" id="{D77D218C-2AFD-4EF2-BF52-31F45F7FCD26}"/>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5" name="Footer Placeholder 4">
            <a:extLst>
              <a:ext uri="{FF2B5EF4-FFF2-40B4-BE49-F238E27FC236}">
                <a16:creationId xmlns:a16="http://schemas.microsoft.com/office/drawing/2014/main" id="{4FD55B03-CEB8-4E7B-911A-CD0C137B1861}"/>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7D3D89D7-8882-424F-8370-B035F104E897}"/>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3090510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2B86B-D542-40B8-BA1D-0DB7DD1DAC43}"/>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6B000590-256A-494F-98E9-2C008BB69C2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3C879F59-4570-4502-B759-B53805789850}"/>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5" name="Footer Placeholder 4">
            <a:extLst>
              <a:ext uri="{FF2B5EF4-FFF2-40B4-BE49-F238E27FC236}">
                <a16:creationId xmlns:a16="http://schemas.microsoft.com/office/drawing/2014/main" id="{798089F3-C099-434B-9CF9-767B3A96824D}"/>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5376681C-1529-4D37-9FB6-7E540C8E7EE8}"/>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3998314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5D178-810E-4101-80AF-F03A94E55D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HK"/>
          </a:p>
        </p:txBody>
      </p:sp>
      <p:sp>
        <p:nvSpPr>
          <p:cNvPr id="3" name="Text Placeholder 2">
            <a:extLst>
              <a:ext uri="{FF2B5EF4-FFF2-40B4-BE49-F238E27FC236}">
                <a16:creationId xmlns:a16="http://schemas.microsoft.com/office/drawing/2014/main" id="{2FEDBC15-154E-45A6-B3AE-93FCCBD064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B382D1-E202-410B-BCB3-254F32C89A91}"/>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5" name="Footer Placeholder 4">
            <a:extLst>
              <a:ext uri="{FF2B5EF4-FFF2-40B4-BE49-F238E27FC236}">
                <a16:creationId xmlns:a16="http://schemas.microsoft.com/office/drawing/2014/main" id="{89BD91B5-1BE8-4285-92D7-491F8F914873}"/>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B736A5DF-78E5-4BAB-A3EE-AED21BD011EF}"/>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2635527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CCD42-5644-4C45-80BD-1E3F6587E50A}"/>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40ADD545-5FD7-4DF7-A617-F210B952862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Content Placeholder 3">
            <a:extLst>
              <a:ext uri="{FF2B5EF4-FFF2-40B4-BE49-F238E27FC236}">
                <a16:creationId xmlns:a16="http://schemas.microsoft.com/office/drawing/2014/main" id="{1AF42102-B960-4ECE-8779-2F33E33781C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Date Placeholder 4">
            <a:extLst>
              <a:ext uri="{FF2B5EF4-FFF2-40B4-BE49-F238E27FC236}">
                <a16:creationId xmlns:a16="http://schemas.microsoft.com/office/drawing/2014/main" id="{76033AAC-0528-4BBC-B962-BCD00C2F7146}"/>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6" name="Footer Placeholder 5">
            <a:extLst>
              <a:ext uri="{FF2B5EF4-FFF2-40B4-BE49-F238E27FC236}">
                <a16:creationId xmlns:a16="http://schemas.microsoft.com/office/drawing/2014/main" id="{6ACC9520-7F3F-4BDD-B85A-8238A9FBF219}"/>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431C49C4-7CCD-46AF-873B-ECF773339571}"/>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3904745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872B1-39E6-4897-96C5-37C66B0F4A28}"/>
              </a:ext>
            </a:extLst>
          </p:cNvPr>
          <p:cNvSpPr>
            <a:spLocks noGrp="1"/>
          </p:cNvSpPr>
          <p:nvPr>
            <p:ph type="title"/>
          </p:nvPr>
        </p:nvSpPr>
        <p:spPr>
          <a:xfrm>
            <a:off x="839788" y="365125"/>
            <a:ext cx="10515600" cy="1325563"/>
          </a:xfrm>
        </p:spPr>
        <p:txBody>
          <a:bodyPr/>
          <a:lstStyle/>
          <a:p>
            <a:r>
              <a:rPr lang="en-US"/>
              <a:t>Click to edit Master title style</a:t>
            </a:r>
            <a:endParaRPr lang="en-HK"/>
          </a:p>
        </p:txBody>
      </p:sp>
      <p:sp>
        <p:nvSpPr>
          <p:cNvPr id="3" name="Text Placeholder 2">
            <a:extLst>
              <a:ext uri="{FF2B5EF4-FFF2-40B4-BE49-F238E27FC236}">
                <a16:creationId xmlns:a16="http://schemas.microsoft.com/office/drawing/2014/main" id="{CD6F7685-6810-44DA-9526-E35107F452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76F1013-9299-4C75-ABCE-584CC5AE754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Text Placeholder 4">
            <a:extLst>
              <a:ext uri="{FF2B5EF4-FFF2-40B4-BE49-F238E27FC236}">
                <a16:creationId xmlns:a16="http://schemas.microsoft.com/office/drawing/2014/main" id="{514315A6-AD7E-4497-ADA8-BBA713C31F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709E42B-4B0C-4226-9549-617C417A0F7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7" name="Date Placeholder 6">
            <a:extLst>
              <a:ext uri="{FF2B5EF4-FFF2-40B4-BE49-F238E27FC236}">
                <a16:creationId xmlns:a16="http://schemas.microsoft.com/office/drawing/2014/main" id="{32D91D99-5F65-4F37-8B1B-B4F6429357D3}"/>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8" name="Footer Placeholder 7">
            <a:extLst>
              <a:ext uri="{FF2B5EF4-FFF2-40B4-BE49-F238E27FC236}">
                <a16:creationId xmlns:a16="http://schemas.microsoft.com/office/drawing/2014/main" id="{66365A40-7179-4AA4-9605-E00B067A2E42}"/>
              </a:ext>
            </a:extLst>
          </p:cNvPr>
          <p:cNvSpPr>
            <a:spLocks noGrp="1"/>
          </p:cNvSpPr>
          <p:nvPr>
            <p:ph type="ftr" sz="quarter" idx="11"/>
          </p:nvPr>
        </p:nvSpPr>
        <p:spPr/>
        <p:txBody>
          <a:bodyPr/>
          <a:lstStyle/>
          <a:p>
            <a:endParaRPr lang="en-HK"/>
          </a:p>
        </p:txBody>
      </p:sp>
      <p:sp>
        <p:nvSpPr>
          <p:cNvPr id="9" name="Slide Number Placeholder 8">
            <a:extLst>
              <a:ext uri="{FF2B5EF4-FFF2-40B4-BE49-F238E27FC236}">
                <a16:creationId xmlns:a16="http://schemas.microsoft.com/office/drawing/2014/main" id="{2387D7B0-8829-4DB2-9A90-7A7A2221AB32}"/>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3587665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7E533-80CA-421E-8E13-CF7395F28FBF}"/>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BF7326BA-8A63-4A1E-80F7-502694319E70}"/>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4" name="Footer Placeholder 3">
            <a:extLst>
              <a:ext uri="{FF2B5EF4-FFF2-40B4-BE49-F238E27FC236}">
                <a16:creationId xmlns:a16="http://schemas.microsoft.com/office/drawing/2014/main" id="{EF5174A5-436F-4C83-8387-3CE116CF7509}"/>
              </a:ext>
            </a:extLst>
          </p:cNvPr>
          <p:cNvSpPr>
            <a:spLocks noGrp="1"/>
          </p:cNvSpPr>
          <p:nvPr>
            <p:ph type="ftr" sz="quarter" idx="11"/>
          </p:nvPr>
        </p:nvSpPr>
        <p:spPr/>
        <p:txBody>
          <a:bodyPr/>
          <a:lstStyle/>
          <a:p>
            <a:endParaRPr lang="en-HK"/>
          </a:p>
        </p:txBody>
      </p:sp>
      <p:sp>
        <p:nvSpPr>
          <p:cNvPr id="5" name="Slide Number Placeholder 4">
            <a:extLst>
              <a:ext uri="{FF2B5EF4-FFF2-40B4-BE49-F238E27FC236}">
                <a16:creationId xmlns:a16="http://schemas.microsoft.com/office/drawing/2014/main" id="{FB69A4CB-8D9C-4C8A-B0F3-A6A734CD0B66}"/>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2272410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5F9ECE-A5A6-464C-B0C7-D9B34BEEA85A}"/>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3" name="Footer Placeholder 2">
            <a:extLst>
              <a:ext uri="{FF2B5EF4-FFF2-40B4-BE49-F238E27FC236}">
                <a16:creationId xmlns:a16="http://schemas.microsoft.com/office/drawing/2014/main" id="{8063CC0B-338A-4AF7-8CB6-88B6D52B59DC}"/>
              </a:ext>
            </a:extLst>
          </p:cNvPr>
          <p:cNvSpPr>
            <a:spLocks noGrp="1"/>
          </p:cNvSpPr>
          <p:nvPr>
            <p:ph type="ftr" sz="quarter" idx="11"/>
          </p:nvPr>
        </p:nvSpPr>
        <p:spPr/>
        <p:txBody>
          <a:bodyPr/>
          <a:lstStyle/>
          <a:p>
            <a:endParaRPr lang="en-HK"/>
          </a:p>
        </p:txBody>
      </p:sp>
      <p:sp>
        <p:nvSpPr>
          <p:cNvPr id="4" name="Slide Number Placeholder 3">
            <a:extLst>
              <a:ext uri="{FF2B5EF4-FFF2-40B4-BE49-F238E27FC236}">
                <a16:creationId xmlns:a16="http://schemas.microsoft.com/office/drawing/2014/main" id="{7FB2AA48-A25A-4ACE-AF70-94123B60E1C8}"/>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2281375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432E-747A-45FA-9D2E-F572731D35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Content Placeholder 2">
            <a:extLst>
              <a:ext uri="{FF2B5EF4-FFF2-40B4-BE49-F238E27FC236}">
                <a16:creationId xmlns:a16="http://schemas.microsoft.com/office/drawing/2014/main" id="{D60C8A84-5A53-4921-9412-8941580A4D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Text Placeholder 3">
            <a:extLst>
              <a:ext uri="{FF2B5EF4-FFF2-40B4-BE49-F238E27FC236}">
                <a16:creationId xmlns:a16="http://schemas.microsoft.com/office/drawing/2014/main" id="{1EA1DDFC-D210-4487-AFF2-A1FCAF759E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8CB194-8E74-4A88-9C47-1B73D896FD02}"/>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6" name="Footer Placeholder 5">
            <a:extLst>
              <a:ext uri="{FF2B5EF4-FFF2-40B4-BE49-F238E27FC236}">
                <a16:creationId xmlns:a16="http://schemas.microsoft.com/office/drawing/2014/main" id="{C9354B3E-AD66-4FC5-82BE-F3E8434946BD}"/>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DB3E2ED3-69AD-438F-917E-04BEAA26AF86}"/>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3881493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D39E1-C62D-45F6-B189-C737CC6B37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Picture Placeholder 2">
            <a:extLst>
              <a:ext uri="{FF2B5EF4-FFF2-40B4-BE49-F238E27FC236}">
                <a16:creationId xmlns:a16="http://schemas.microsoft.com/office/drawing/2014/main" id="{245A5CEE-C47D-4BAF-BB34-0DA777F1CF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HK"/>
          </a:p>
        </p:txBody>
      </p:sp>
      <p:sp>
        <p:nvSpPr>
          <p:cNvPr id="4" name="Text Placeholder 3">
            <a:extLst>
              <a:ext uri="{FF2B5EF4-FFF2-40B4-BE49-F238E27FC236}">
                <a16:creationId xmlns:a16="http://schemas.microsoft.com/office/drawing/2014/main" id="{2FF2A652-6198-4482-9F00-E31E583A2D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2F9360D-95E6-471D-A019-A5C506B6F15F}"/>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6" name="Footer Placeholder 5">
            <a:extLst>
              <a:ext uri="{FF2B5EF4-FFF2-40B4-BE49-F238E27FC236}">
                <a16:creationId xmlns:a16="http://schemas.microsoft.com/office/drawing/2014/main" id="{EB118807-869C-432E-86C7-05FABDC6664A}"/>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B8D66691-D09D-4267-A80A-999A7F14E821}"/>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1251345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C2F67-6E08-414C-9FF7-3511A06353B7}"/>
              </a:ext>
            </a:extLst>
          </p:cNvPr>
          <p:cNvSpPr>
            <a:spLocks noGrp="1"/>
          </p:cNvSpPr>
          <p:nvPr>
            <p:ph type="title"/>
          </p:nvPr>
        </p:nvSpPr>
        <p:spPr/>
        <p:txBody>
          <a:bodyPr/>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28BDF246-7DB7-47A5-9DB9-44A6E6F3783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3682BB2C-1488-4504-AA38-1143D93F6EAC}"/>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5" name="Footer Placeholder 4">
            <a:extLst>
              <a:ext uri="{FF2B5EF4-FFF2-40B4-BE49-F238E27FC236}">
                <a16:creationId xmlns:a16="http://schemas.microsoft.com/office/drawing/2014/main" id="{BB272E8B-E5D6-4298-B981-7893A19EAB99}"/>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A0DF1C92-947A-4ACA-AA42-92878B6250AD}"/>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1077694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D5D320-6C29-4FB1-8811-C81B9EC4AB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F2D6040B-338F-44F7-A9FE-ED7A84AFDE3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FBD3668D-6D44-40BA-BAEA-BED92B241D03}"/>
              </a:ext>
            </a:extLst>
          </p:cNvPr>
          <p:cNvSpPr>
            <a:spLocks noGrp="1"/>
          </p:cNvSpPr>
          <p:nvPr>
            <p:ph type="dt" sz="half" idx="10"/>
          </p:nvPr>
        </p:nvSpPr>
        <p:spPr/>
        <p:txBody>
          <a:bodyPr/>
          <a:lstStyle/>
          <a:p>
            <a:fld id="{A1DECDA5-52A2-403C-B7E3-32C299FA3FA2}" type="datetimeFigureOut">
              <a:rPr lang="en-HK" smtClean="0"/>
              <a:t>27/1/2025</a:t>
            </a:fld>
            <a:endParaRPr lang="en-HK"/>
          </a:p>
        </p:txBody>
      </p:sp>
      <p:sp>
        <p:nvSpPr>
          <p:cNvPr id="5" name="Footer Placeholder 4">
            <a:extLst>
              <a:ext uri="{FF2B5EF4-FFF2-40B4-BE49-F238E27FC236}">
                <a16:creationId xmlns:a16="http://schemas.microsoft.com/office/drawing/2014/main" id="{5E7700F8-42EA-4B15-9DA3-7E37E7C2FCA7}"/>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7159CB83-8BC0-413F-B8AE-22019244C837}"/>
              </a:ext>
            </a:extLst>
          </p:cNvPr>
          <p:cNvSpPr>
            <a:spLocks noGrp="1"/>
          </p:cNvSpPr>
          <p:nvPr>
            <p:ph type="sldNum" sz="quarter" idx="12"/>
          </p:nvPr>
        </p:nvSpPr>
        <p:spPr/>
        <p:txBody>
          <a:bodyPr/>
          <a:lstStyle/>
          <a:p>
            <a:fld id="{A99E67E4-1672-4FC6-AE8A-DCC1A3B9D219}" type="slidenum">
              <a:rPr lang="en-HK" smtClean="0"/>
              <a:t>‹#›</a:t>
            </a:fld>
            <a:endParaRPr lang="en-HK"/>
          </a:p>
        </p:txBody>
      </p:sp>
    </p:spTree>
    <p:extLst>
      <p:ext uri="{BB962C8B-B14F-4D97-AF65-F5344CB8AC3E}">
        <p14:creationId xmlns:p14="http://schemas.microsoft.com/office/powerpoint/2010/main" val="3512244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84F945-F5DA-4825-B4C1-E0848CECE3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HK"/>
          </a:p>
        </p:txBody>
      </p:sp>
      <p:sp>
        <p:nvSpPr>
          <p:cNvPr id="3" name="Text Placeholder 2">
            <a:extLst>
              <a:ext uri="{FF2B5EF4-FFF2-40B4-BE49-F238E27FC236}">
                <a16:creationId xmlns:a16="http://schemas.microsoft.com/office/drawing/2014/main" id="{41739EE0-2A4C-4A70-9F3C-DDB4CFA6F0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7C71241C-160C-4276-A0B4-16635A8436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DECDA5-52A2-403C-B7E3-32C299FA3FA2}" type="datetimeFigureOut">
              <a:rPr lang="en-HK" smtClean="0"/>
              <a:t>27/1/2025</a:t>
            </a:fld>
            <a:endParaRPr lang="en-HK"/>
          </a:p>
        </p:txBody>
      </p:sp>
      <p:sp>
        <p:nvSpPr>
          <p:cNvPr id="5" name="Footer Placeholder 4">
            <a:extLst>
              <a:ext uri="{FF2B5EF4-FFF2-40B4-BE49-F238E27FC236}">
                <a16:creationId xmlns:a16="http://schemas.microsoft.com/office/drawing/2014/main" id="{C949C8C5-3CE8-41BA-B798-0AC1D5CB84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HK"/>
          </a:p>
        </p:txBody>
      </p:sp>
      <p:sp>
        <p:nvSpPr>
          <p:cNvPr id="6" name="Slide Number Placeholder 5">
            <a:extLst>
              <a:ext uri="{FF2B5EF4-FFF2-40B4-BE49-F238E27FC236}">
                <a16:creationId xmlns:a16="http://schemas.microsoft.com/office/drawing/2014/main" id="{B4BA12B2-9AB7-4727-9C92-7CBE663257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9E67E4-1672-4FC6-AE8A-DCC1A3B9D219}" type="slidenum">
              <a:rPr lang="en-HK" smtClean="0"/>
              <a:t>‹#›</a:t>
            </a:fld>
            <a:endParaRPr lang="en-HK"/>
          </a:p>
        </p:txBody>
      </p:sp>
    </p:spTree>
    <p:extLst>
      <p:ext uri="{BB962C8B-B14F-4D97-AF65-F5344CB8AC3E}">
        <p14:creationId xmlns:p14="http://schemas.microsoft.com/office/powerpoint/2010/main" val="768405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E79F2-D638-4FB5-B81D-F8451CCD1505}"/>
              </a:ext>
            </a:extLst>
          </p:cNvPr>
          <p:cNvSpPr>
            <a:spLocks noGrp="1"/>
          </p:cNvSpPr>
          <p:nvPr>
            <p:ph type="ctrTitle"/>
          </p:nvPr>
        </p:nvSpPr>
        <p:spPr/>
        <p:txBody>
          <a:bodyPr>
            <a:normAutofit fontScale="90000"/>
          </a:bodyPr>
          <a:lstStyle/>
          <a:p>
            <a:r>
              <a:rPr lang="en-HK" dirty="0"/>
              <a:t>IS8014</a:t>
            </a:r>
            <a:br>
              <a:rPr lang="en-HK" dirty="0"/>
            </a:br>
            <a:r>
              <a:rPr lang="en-HK" dirty="0"/>
              <a:t>Theory &amp; Qualitative IS Research</a:t>
            </a:r>
          </a:p>
        </p:txBody>
      </p:sp>
      <p:sp>
        <p:nvSpPr>
          <p:cNvPr id="3" name="Subtitle 2">
            <a:extLst>
              <a:ext uri="{FF2B5EF4-FFF2-40B4-BE49-F238E27FC236}">
                <a16:creationId xmlns:a16="http://schemas.microsoft.com/office/drawing/2014/main" id="{44A29010-1EA4-44B3-8079-F799EFA107A5}"/>
              </a:ext>
            </a:extLst>
          </p:cNvPr>
          <p:cNvSpPr>
            <a:spLocks noGrp="1"/>
          </p:cNvSpPr>
          <p:nvPr>
            <p:ph type="subTitle" idx="1"/>
          </p:nvPr>
        </p:nvSpPr>
        <p:spPr/>
        <p:txBody>
          <a:bodyPr>
            <a:normAutofit/>
          </a:bodyPr>
          <a:lstStyle/>
          <a:p>
            <a:r>
              <a:rPr lang="en-HK" sz="4000" dirty="0"/>
              <a:t>III Foundations of Qualitative Research</a:t>
            </a:r>
          </a:p>
        </p:txBody>
      </p:sp>
    </p:spTree>
    <p:extLst>
      <p:ext uri="{BB962C8B-B14F-4D97-AF65-F5344CB8AC3E}">
        <p14:creationId xmlns:p14="http://schemas.microsoft.com/office/powerpoint/2010/main" val="3458329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C0828-5192-419C-8C3F-5D920655F3B0}"/>
              </a:ext>
            </a:extLst>
          </p:cNvPr>
          <p:cNvSpPr>
            <a:spLocks noGrp="1"/>
          </p:cNvSpPr>
          <p:nvPr>
            <p:ph type="title"/>
          </p:nvPr>
        </p:nvSpPr>
        <p:spPr/>
        <p:txBody>
          <a:bodyPr/>
          <a:lstStyle/>
          <a:p>
            <a:r>
              <a:rPr lang="en-HK" dirty="0"/>
              <a:t>Foundations</a:t>
            </a:r>
          </a:p>
        </p:txBody>
      </p:sp>
      <p:sp>
        <p:nvSpPr>
          <p:cNvPr id="3" name="Content Placeholder 2">
            <a:extLst>
              <a:ext uri="{FF2B5EF4-FFF2-40B4-BE49-F238E27FC236}">
                <a16:creationId xmlns:a16="http://schemas.microsoft.com/office/drawing/2014/main" id="{C49A4450-F7FF-40F9-9B21-3908792C5CC7}"/>
              </a:ext>
            </a:extLst>
          </p:cNvPr>
          <p:cNvSpPr>
            <a:spLocks noGrp="1"/>
          </p:cNvSpPr>
          <p:nvPr>
            <p:ph idx="1"/>
          </p:nvPr>
        </p:nvSpPr>
        <p:spPr/>
        <p:txBody>
          <a:bodyPr/>
          <a:lstStyle/>
          <a:p>
            <a:r>
              <a:rPr lang="en-HK" dirty="0"/>
              <a:t>Qualitative research is not a single method.</a:t>
            </a:r>
          </a:p>
          <a:p>
            <a:r>
              <a:rPr lang="en-HK" dirty="0"/>
              <a:t>Indeed, there is much debate about how to do qualitative research</a:t>
            </a:r>
          </a:p>
          <a:p>
            <a:r>
              <a:rPr lang="en-HK" dirty="0"/>
              <a:t>Qualitative research refers to a mix of different methods each of which draws on qualitative data</a:t>
            </a:r>
          </a:p>
          <a:p>
            <a:r>
              <a:rPr lang="en-HK" dirty="0"/>
              <a:t>Is it enough that any qualitative data is involved?</a:t>
            </a:r>
          </a:p>
          <a:p>
            <a:r>
              <a:rPr lang="en-HK" dirty="0"/>
              <a:t>Or do we need a more sensitive approach, and try to ensure that a richer appreciation of a phenomenon is achieved?</a:t>
            </a:r>
          </a:p>
          <a:p>
            <a:r>
              <a:rPr lang="en-HK" dirty="0"/>
              <a:t>Or can we require that qualitative researchers adopt either a critical or interpretivist epistemological stance?</a:t>
            </a:r>
          </a:p>
        </p:txBody>
      </p:sp>
    </p:spTree>
    <p:extLst>
      <p:ext uri="{BB962C8B-B14F-4D97-AF65-F5344CB8AC3E}">
        <p14:creationId xmlns:p14="http://schemas.microsoft.com/office/powerpoint/2010/main" val="1567235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A6CAE-A870-4D5C-B0B0-23020E7D31F5}"/>
              </a:ext>
            </a:extLst>
          </p:cNvPr>
          <p:cNvSpPr>
            <a:spLocks noGrp="1"/>
          </p:cNvSpPr>
          <p:nvPr>
            <p:ph type="title"/>
          </p:nvPr>
        </p:nvSpPr>
        <p:spPr/>
        <p:txBody>
          <a:bodyPr/>
          <a:lstStyle/>
          <a:p>
            <a:r>
              <a:rPr lang="en-HK" dirty="0"/>
              <a:t>Qualitative – Data and Context</a:t>
            </a:r>
          </a:p>
        </p:txBody>
      </p:sp>
      <p:sp>
        <p:nvSpPr>
          <p:cNvPr id="3" name="Content Placeholder 2">
            <a:extLst>
              <a:ext uri="{FF2B5EF4-FFF2-40B4-BE49-F238E27FC236}">
                <a16:creationId xmlns:a16="http://schemas.microsoft.com/office/drawing/2014/main" id="{5A9449E7-DC40-40E4-819D-CAB4200B1A66}"/>
              </a:ext>
            </a:extLst>
          </p:cNvPr>
          <p:cNvSpPr>
            <a:spLocks noGrp="1"/>
          </p:cNvSpPr>
          <p:nvPr>
            <p:ph idx="1"/>
          </p:nvPr>
        </p:nvSpPr>
        <p:spPr/>
        <p:txBody>
          <a:bodyPr/>
          <a:lstStyle/>
          <a:p>
            <a:r>
              <a:rPr lang="en-HK" dirty="0"/>
              <a:t>There are many different types of qualitative data, but the decision about which kind of data to collect and analyse depends on the nature of the research question and problem</a:t>
            </a:r>
          </a:p>
          <a:p>
            <a:r>
              <a:rPr lang="en-HK" dirty="0"/>
              <a:t>Its useful to review published qualitative research articles so as to explore in more detail what the authors did in terms of</a:t>
            </a:r>
          </a:p>
          <a:p>
            <a:pPr lvl="1"/>
            <a:r>
              <a:rPr lang="en-HK" dirty="0"/>
              <a:t>Problematisation</a:t>
            </a:r>
          </a:p>
          <a:p>
            <a:pPr lvl="1"/>
            <a:r>
              <a:rPr lang="en-HK" dirty="0"/>
              <a:t>Research Question</a:t>
            </a:r>
          </a:p>
          <a:p>
            <a:pPr lvl="1"/>
            <a:r>
              <a:rPr lang="en-HK" dirty="0"/>
              <a:t>Selection of Data – and its Analysis</a:t>
            </a:r>
          </a:p>
          <a:p>
            <a:pPr lvl="1"/>
            <a:r>
              <a:rPr lang="en-HK" dirty="0"/>
              <a:t>Selection of Method</a:t>
            </a:r>
          </a:p>
          <a:p>
            <a:pPr lvl="1"/>
            <a:r>
              <a:rPr lang="en-HK" dirty="0"/>
              <a:t>How they structured the article as a whole</a:t>
            </a:r>
          </a:p>
        </p:txBody>
      </p:sp>
    </p:spTree>
    <p:extLst>
      <p:ext uri="{BB962C8B-B14F-4D97-AF65-F5344CB8AC3E}">
        <p14:creationId xmlns:p14="http://schemas.microsoft.com/office/powerpoint/2010/main" val="2555054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48963" y="685800"/>
            <a:ext cx="9290437" cy="762000"/>
          </a:xfrm>
        </p:spPr>
        <p:txBody>
          <a:bodyPr/>
          <a:lstStyle/>
          <a:p>
            <a:r>
              <a:rPr lang="en-US" altLang="en-US"/>
              <a:t>Types of Qualitative Data</a:t>
            </a:r>
          </a:p>
        </p:txBody>
      </p:sp>
      <p:sp>
        <p:nvSpPr>
          <p:cNvPr id="7171" name="Rectangle 3"/>
          <p:cNvSpPr>
            <a:spLocks noGrp="1" noChangeArrowheads="1"/>
          </p:cNvSpPr>
          <p:nvPr>
            <p:ph type="body" idx="1"/>
          </p:nvPr>
        </p:nvSpPr>
        <p:spPr>
          <a:xfrm>
            <a:off x="1013791" y="1676400"/>
            <a:ext cx="9654209" cy="5029200"/>
          </a:xfrm>
        </p:spPr>
        <p:txBody>
          <a:bodyPr>
            <a:normAutofit fontScale="92500" lnSpcReduction="10000"/>
          </a:bodyPr>
          <a:lstStyle/>
          <a:p>
            <a:r>
              <a:rPr lang="en-GB" altLang="en-US" dirty="0">
                <a:cs typeface="Times New Roman" pitchFamily="18" charset="0"/>
              </a:rPr>
              <a:t>Interviews </a:t>
            </a:r>
          </a:p>
          <a:p>
            <a:pPr lvl="1"/>
            <a:r>
              <a:rPr lang="en-GB" altLang="en-US" dirty="0">
                <a:cs typeface="Times New Roman" pitchFamily="18" charset="0"/>
              </a:rPr>
              <a:t>Un/Semi/ Structured; Telephone, IM, Face-to-Face</a:t>
            </a:r>
          </a:p>
          <a:p>
            <a:r>
              <a:rPr lang="en-GB" altLang="en-US" dirty="0">
                <a:cs typeface="Times New Roman" pitchFamily="18" charset="0"/>
              </a:rPr>
              <a:t>Notes and observations</a:t>
            </a:r>
            <a:r>
              <a:rPr lang="en-GB" altLang="en-US" sz="2400" dirty="0">
                <a:cs typeface="Times New Roman" pitchFamily="18" charset="0"/>
              </a:rPr>
              <a:t> </a:t>
            </a:r>
          </a:p>
          <a:p>
            <a:pPr lvl="1"/>
            <a:r>
              <a:rPr lang="en-GB" altLang="en-US" dirty="0">
                <a:cs typeface="Times New Roman" pitchFamily="18" charset="0"/>
              </a:rPr>
              <a:t>Text, Drawings and Sketches, Audio or Video; </a:t>
            </a:r>
          </a:p>
          <a:p>
            <a:r>
              <a:rPr lang="en-GB" altLang="en-US" dirty="0">
                <a:cs typeface="Times New Roman" pitchFamily="18" charset="0"/>
              </a:rPr>
              <a:t>Diaries</a:t>
            </a:r>
          </a:p>
          <a:p>
            <a:pPr lvl="1"/>
            <a:r>
              <a:rPr lang="en-GB" altLang="en-US" dirty="0">
                <a:cs typeface="Times New Roman" pitchFamily="18" charset="0"/>
              </a:rPr>
              <a:t>Day to Day; Confessional</a:t>
            </a:r>
          </a:p>
          <a:p>
            <a:r>
              <a:rPr lang="en-GB" altLang="en-US" dirty="0">
                <a:cs typeface="Times New Roman" pitchFamily="18" charset="0"/>
              </a:rPr>
              <a:t>Documents</a:t>
            </a:r>
            <a:r>
              <a:rPr lang="en-GB" altLang="en-US" sz="2400" dirty="0">
                <a:cs typeface="Times New Roman" pitchFamily="18" charset="0"/>
              </a:rPr>
              <a:t> </a:t>
            </a:r>
          </a:p>
          <a:p>
            <a:pPr lvl="1"/>
            <a:r>
              <a:rPr lang="en-GB" altLang="en-US" dirty="0">
                <a:cs typeface="Times New Roman" pitchFamily="18" charset="0"/>
              </a:rPr>
              <a:t>Usually organisational; Text, Audio or Video; Paper, Web</a:t>
            </a:r>
          </a:p>
          <a:p>
            <a:r>
              <a:rPr lang="en-GB" altLang="en-US" dirty="0">
                <a:cs typeface="Times New Roman" pitchFamily="18" charset="0"/>
              </a:rPr>
              <a:t>User-generated data</a:t>
            </a:r>
          </a:p>
          <a:p>
            <a:pPr lvl="1"/>
            <a:r>
              <a:rPr lang="en-US" altLang="en-US" dirty="0">
                <a:cs typeface="Times New Roman" pitchFamily="18" charset="0"/>
              </a:rPr>
              <a:t>Data Subject; Text, Audio or Video</a:t>
            </a:r>
          </a:p>
          <a:p>
            <a:pPr lvl="1"/>
            <a:r>
              <a:rPr lang="en-US" altLang="en-US" dirty="0">
                <a:cs typeface="Times New Roman" pitchFamily="18" charset="0"/>
              </a:rPr>
              <a:t>Researcher and Data Subject(s)</a:t>
            </a:r>
          </a:p>
          <a:p>
            <a:pPr lvl="1"/>
            <a:r>
              <a:rPr lang="en-US" altLang="en-US" dirty="0">
                <a:cs typeface="Times New Roman" pitchFamily="18" charset="0"/>
              </a:rPr>
              <a:t>Emails/SMS/IM/Wiki - logs</a:t>
            </a:r>
          </a:p>
          <a:p>
            <a:pPr lvl="2"/>
            <a:r>
              <a:rPr lang="en-US" altLang="en-US" dirty="0">
                <a:cs typeface="Times New Roman" pitchFamily="18" charset="0"/>
              </a:rPr>
              <a:t>Emails/SMS/IM/Wiki/WeChat/etc. - logs</a:t>
            </a:r>
          </a:p>
        </p:txBody>
      </p:sp>
      <p:sp>
        <p:nvSpPr>
          <p:cNvPr id="2" name="Slide Number Placeholder 1"/>
          <p:cNvSpPr>
            <a:spLocks noGrp="1"/>
          </p:cNvSpPr>
          <p:nvPr>
            <p:ph type="sldNum" sz="quarter" idx="12"/>
          </p:nvPr>
        </p:nvSpPr>
        <p:spPr/>
        <p:txBody>
          <a:bodyPr/>
          <a:lstStyle/>
          <a:p>
            <a:fld id="{61E8C580-A993-416C-A837-EBFFC48A45E8}" type="slidenum">
              <a:rPr lang="en-US" altLang="en-US" smtClean="0"/>
              <a:pPr/>
              <a:t>4</a:t>
            </a:fld>
            <a:endParaRPr lang="en-US" altLang="en-US"/>
          </a:p>
        </p:txBody>
      </p:sp>
    </p:spTree>
    <p:extLst>
      <p:ext uri="{BB962C8B-B14F-4D97-AF65-F5344CB8AC3E}">
        <p14:creationId xmlns:p14="http://schemas.microsoft.com/office/powerpoint/2010/main" val="3216428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52231-A4DA-4D09-B88A-92058930DEC5}"/>
              </a:ext>
            </a:extLst>
          </p:cNvPr>
          <p:cNvSpPr>
            <a:spLocks noGrp="1"/>
          </p:cNvSpPr>
          <p:nvPr>
            <p:ph type="title"/>
          </p:nvPr>
        </p:nvSpPr>
        <p:spPr/>
        <p:txBody>
          <a:bodyPr/>
          <a:lstStyle/>
          <a:p>
            <a:r>
              <a:rPr lang="en-HK" dirty="0"/>
              <a:t>Interviews</a:t>
            </a:r>
          </a:p>
        </p:txBody>
      </p:sp>
      <p:sp>
        <p:nvSpPr>
          <p:cNvPr id="3" name="Content Placeholder 2">
            <a:extLst>
              <a:ext uri="{FF2B5EF4-FFF2-40B4-BE49-F238E27FC236}">
                <a16:creationId xmlns:a16="http://schemas.microsoft.com/office/drawing/2014/main" id="{3FD83A57-4DA1-4EB4-86BB-9A3F5BBE2C4C}"/>
              </a:ext>
            </a:extLst>
          </p:cNvPr>
          <p:cNvSpPr>
            <a:spLocks noGrp="1"/>
          </p:cNvSpPr>
          <p:nvPr>
            <p:ph idx="1"/>
          </p:nvPr>
        </p:nvSpPr>
        <p:spPr/>
        <p:txBody>
          <a:bodyPr/>
          <a:lstStyle/>
          <a:p>
            <a:r>
              <a:rPr lang="en-HK" dirty="0"/>
              <a:t>The interview is the primary technique for data collection that you are likely to encounter</a:t>
            </a:r>
          </a:p>
          <a:p>
            <a:r>
              <a:rPr lang="en-HK" dirty="0"/>
              <a:t>Rubin and Rubin (2005) say of qualitative interviews: </a:t>
            </a:r>
            <a:r>
              <a:rPr lang="en-US" dirty="0"/>
              <a:t>‘‘[permit] us to see that which is not ordinarily on view and examine that which is looked at but seldom seen’’</a:t>
            </a:r>
          </a:p>
          <a:p>
            <a:r>
              <a:rPr lang="en-US" dirty="0"/>
              <a:t>But many people treat the qualitative interview with little care and assume it is easy to master</a:t>
            </a:r>
          </a:p>
          <a:p>
            <a:r>
              <a:rPr lang="en-US" dirty="0"/>
              <a:t>Few people describe their interview techniques in detail</a:t>
            </a:r>
          </a:p>
          <a:p>
            <a:r>
              <a:rPr lang="en-US" dirty="0"/>
              <a:t>Actually, there are many pitfalls to interviews – things to go wrong</a:t>
            </a:r>
            <a:endParaRPr lang="en-HK" dirty="0"/>
          </a:p>
        </p:txBody>
      </p:sp>
    </p:spTree>
    <p:extLst>
      <p:ext uri="{BB962C8B-B14F-4D97-AF65-F5344CB8AC3E}">
        <p14:creationId xmlns:p14="http://schemas.microsoft.com/office/powerpoint/2010/main" val="2356731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759E-7915-4243-922E-C3AD3E668C77}"/>
              </a:ext>
            </a:extLst>
          </p:cNvPr>
          <p:cNvSpPr>
            <a:spLocks noGrp="1"/>
          </p:cNvSpPr>
          <p:nvPr>
            <p:ph type="title"/>
          </p:nvPr>
        </p:nvSpPr>
        <p:spPr/>
        <p:txBody>
          <a:bodyPr/>
          <a:lstStyle/>
          <a:p>
            <a:r>
              <a:rPr lang="en-HK" dirty="0"/>
              <a:t>Interview Problems</a:t>
            </a:r>
          </a:p>
        </p:txBody>
      </p:sp>
      <p:sp>
        <p:nvSpPr>
          <p:cNvPr id="3" name="Content Placeholder 2">
            <a:extLst>
              <a:ext uri="{FF2B5EF4-FFF2-40B4-BE49-F238E27FC236}">
                <a16:creationId xmlns:a16="http://schemas.microsoft.com/office/drawing/2014/main" id="{88A0453D-E4F3-4C2C-A026-285037857225}"/>
              </a:ext>
            </a:extLst>
          </p:cNvPr>
          <p:cNvSpPr>
            <a:spLocks noGrp="1"/>
          </p:cNvSpPr>
          <p:nvPr>
            <p:ph idx="1"/>
          </p:nvPr>
        </p:nvSpPr>
        <p:spPr/>
        <p:txBody>
          <a:bodyPr>
            <a:normAutofit fontScale="92500" lnSpcReduction="10000"/>
          </a:bodyPr>
          <a:lstStyle/>
          <a:p>
            <a:r>
              <a:rPr lang="en-HK" dirty="0"/>
              <a:t>You may have permission to interview people – but do they want to be interviewed?</a:t>
            </a:r>
          </a:p>
          <a:p>
            <a:pPr lvl="1"/>
            <a:r>
              <a:rPr lang="en-HK" dirty="0"/>
              <a:t>Perhaps its just a waste of their time!</a:t>
            </a:r>
          </a:p>
          <a:p>
            <a:pPr lvl="1"/>
            <a:r>
              <a:rPr lang="en-HK" dirty="0"/>
              <a:t>You usually have limited time.</a:t>
            </a:r>
          </a:p>
          <a:p>
            <a:r>
              <a:rPr lang="en-HK" dirty="0"/>
              <a:t>You don’t really know much about the interviewee(s).</a:t>
            </a:r>
          </a:p>
          <a:p>
            <a:r>
              <a:rPr lang="en-HK" dirty="0"/>
              <a:t>There is little time to create trust – or guanxi with the interviewee(s)</a:t>
            </a:r>
          </a:p>
          <a:p>
            <a:r>
              <a:rPr lang="en-HK" dirty="0"/>
              <a:t>Who selects the interviewees? </a:t>
            </a:r>
          </a:p>
          <a:p>
            <a:pPr lvl="1"/>
            <a:r>
              <a:rPr lang="en-HK" dirty="0"/>
              <a:t>Is there a bias to let you interview the stars or the elite or reliable people?</a:t>
            </a:r>
          </a:p>
          <a:p>
            <a:r>
              <a:rPr lang="en-HK" dirty="0"/>
              <a:t>Language bias and ambiguity – what do they really mean?</a:t>
            </a:r>
          </a:p>
          <a:p>
            <a:r>
              <a:rPr lang="en-HK" dirty="0"/>
              <a:t>Hawthorne effect: your interview technique may contaminate the interview and the data you collect</a:t>
            </a:r>
          </a:p>
        </p:txBody>
      </p:sp>
    </p:spTree>
    <p:extLst>
      <p:ext uri="{BB962C8B-B14F-4D97-AF65-F5344CB8AC3E}">
        <p14:creationId xmlns:p14="http://schemas.microsoft.com/office/powerpoint/2010/main" val="3974996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7B16E-92D8-4AD4-B944-F143365F67E4}"/>
              </a:ext>
            </a:extLst>
          </p:cNvPr>
          <p:cNvSpPr>
            <a:spLocks noGrp="1"/>
          </p:cNvSpPr>
          <p:nvPr>
            <p:ph type="title"/>
          </p:nvPr>
        </p:nvSpPr>
        <p:spPr/>
        <p:txBody>
          <a:bodyPr/>
          <a:lstStyle/>
          <a:p>
            <a:r>
              <a:rPr lang="en-HK" dirty="0"/>
              <a:t>Goffman’s Dramaturgical Model</a:t>
            </a:r>
          </a:p>
        </p:txBody>
      </p:sp>
      <p:sp>
        <p:nvSpPr>
          <p:cNvPr id="3" name="Content Placeholder 2">
            <a:extLst>
              <a:ext uri="{FF2B5EF4-FFF2-40B4-BE49-F238E27FC236}">
                <a16:creationId xmlns:a16="http://schemas.microsoft.com/office/drawing/2014/main" id="{B316B29D-D09C-415D-BE0D-C18851C4594A}"/>
              </a:ext>
            </a:extLst>
          </p:cNvPr>
          <p:cNvSpPr>
            <a:spLocks noGrp="1"/>
          </p:cNvSpPr>
          <p:nvPr>
            <p:ph idx="1"/>
          </p:nvPr>
        </p:nvSpPr>
        <p:spPr/>
        <p:txBody>
          <a:bodyPr>
            <a:normAutofit fontScale="92500"/>
          </a:bodyPr>
          <a:lstStyle/>
          <a:p>
            <a:r>
              <a:rPr lang="en-HK" dirty="0"/>
              <a:t>Goffman (1959, 1961) developed a theory of social interaction which employs the metaphor of the theatre/drama </a:t>
            </a:r>
          </a:p>
          <a:p>
            <a:r>
              <a:rPr lang="en-HK" dirty="0"/>
              <a:t>It can be applied to the interview, where the interviewer and interviewee are ‘actors’ on the stage, and at the same time the audience</a:t>
            </a:r>
          </a:p>
          <a:p>
            <a:r>
              <a:rPr lang="en-HK" dirty="0"/>
              <a:t>The interviewer has a script (protocol, questions)</a:t>
            </a:r>
          </a:p>
          <a:p>
            <a:r>
              <a:rPr lang="en-HK" dirty="0"/>
              <a:t>Interviewers (and </a:t>
            </a:r>
            <a:r>
              <a:rPr lang="en-HK" dirty="0" err="1"/>
              <a:t>ees</a:t>
            </a:r>
            <a:r>
              <a:rPr lang="en-HK" dirty="0"/>
              <a:t>) must consider how to dress, how to appear to the other, how to enter and exit the stage</a:t>
            </a:r>
          </a:p>
          <a:p>
            <a:r>
              <a:rPr lang="en-HK" dirty="0"/>
              <a:t>The interviewer needs to show empathy for and interest in the interviewee</a:t>
            </a:r>
          </a:p>
          <a:p>
            <a:r>
              <a:rPr lang="en-HK" dirty="0"/>
              <a:t>The interviewer controls the process (following the protocol) and guides the interviewee back if s/he strays too far</a:t>
            </a:r>
          </a:p>
          <a:p>
            <a:endParaRPr lang="en-HK" dirty="0"/>
          </a:p>
        </p:txBody>
      </p:sp>
    </p:spTree>
    <p:extLst>
      <p:ext uri="{BB962C8B-B14F-4D97-AF65-F5344CB8AC3E}">
        <p14:creationId xmlns:p14="http://schemas.microsoft.com/office/powerpoint/2010/main" val="2941104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36D12-BE56-49C6-84CD-661FF10FE4A9}"/>
              </a:ext>
            </a:extLst>
          </p:cNvPr>
          <p:cNvSpPr>
            <a:spLocks noGrp="1"/>
          </p:cNvSpPr>
          <p:nvPr>
            <p:ph type="title"/>
          </p:nvPr>
        </p:nvSpPr>
        <p:spPr/>
        <p:txBody>
          <a:bodyPr/>
          <a:lstStyle/>
          <a:p>
            <a:r>
              <a:rPr lang="en-HK" dirty="0"/>
              <a:t>Interview as Drama </a:t>
            </a:r>
            <a:r>
              <a:rPr lang="en-HK" sz="4000" dirty="0"/>
              <a:t>(Myers and Newman, 2007)</a:t>
            </a:r>
            <a:endParaRPr lang="en-HK" dirty="0"/>
          </a:p>
        </p:txBody>
      </p:sp>
      <p:sp>
        <p:nvSpPr>
          <p:cNvPr id="3" name="Content Placeholder 2">
            <a:extLst>
              <a:ext uri="{FF2B5EF4-FFF2-40B4-BE49-F238E27FC236}">
                <a16:creationId xmlns:a16="http://schemas.microsoft.com/office/drawing/2014/main" id="{1AF692B1-1429-4720-86B0-70A1239F2CCD}"/>
              </a:ext>
            </a:extLst>
          </p:cNvPr>
          <p:cNvSpPr>
            <a:spLocks noGrp="1"/>
          </p:cNvSpPr>
          <p:nvPr>
            <p:ph idx="1"/>
          </p:nvPr>
        </p:nvSpPr>
        <p:spPr/>
        <p:txBody>
          <a:bodyPr/>
          <a:lstStyle/>
          <a:p>
            <a:r>
              <a:rPr lang="en-HK" dirty="0"/>
              <a:t>The interviewer decides:</a:t>
            </a:r>
          </a:p>
          <a:p>
            <a:pPr lvl="1"/>
            <a:r>
              <a:rPr lang="en-HK" dirty="0"/>
              <a:t>What to say – and when</a:t>
            </a:r>
          </a:p>
          <a:p>
            <a:pPr lvl="1"/>
            <a:r>
              <a:rPr lang="en-HK" dirty="0"/>
              <a:t>How to say, encourage, support and deal with silence</a:t>
            </a:r>
          </a:p>
          <a:p>
            <a:pPr lvl="1"/>
            <a:r>
              <a:rPr lang="en-HK" dirty="0"/>
              <a:t>How to deal with a shy, bored, tired, boastful, proud interviewee</a:t>
            </a:r>
          </a:p>
          <a:p>
            <a:pPr lvl="1"/>
            <a:r>
              <a:rPr lang="en-HK" dirty="0"/>
              <a:t>How to encourage more detail if the interviewee only says Yes/No</a:t>
            </a:r>
          </a:p>
          <a:p>
            <a:pPr lvl="1"/>
            <a:r>
              <a:rPr lang="en-HK" dirty="0"/>
              <a:t>How to manage interviewees who try to switch roles</a:t>
            </a:r>
          </a:p>
          <a:p>
            <a:pPr lvl="1"/>
            <a:r>
              <a:rPr lang="en-HK" dirty="0"/>
              <a:t>How to kick off – introduction to yourself, to the questions</a:t>
            </a:r>
          </a:p>
          <a:p>
            <a:pPr lvl="1"/>
            <a:r>
              <a:rPr lang="en-HK" dirty="0"/>
              <a:t>How to ask – but to an incomplete script (don’t over prepare)</a:t>
            </a:r>
          </a:p>
          <a:p>
            <a:pPr lvl="1"/>
            <a:r>
              <a:rPr lang="en-HK" dirty="0"/>
              <a:t>To be open to surprises and serendipitous findings</a:t>
            </a:r>
          </a:p>
          <a:p>
            <a:pPr lvl="1"/>
            <a:r>
              <a:rPr lang="en-HK" dirty="0"/>
              <a:t>And how to end – thanks, who else to interview, follow up, confidence, exit</a:t>
            </a:r>
          </a:p>
        </p:txBody>
      </p:sp>
    </p:spTree>
    <p:extLst>
      <p:ext uri="{BB962C8B-B14F-4D97-AF65-F5344CB8AC3E}">
        <p14:creationId xmlns:p14="http://schemas.microsoft.com/office/powerpoint/2010/main" val="1692829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838200" y="365125"/>
            <a:ext cx="10515600" cy="605259"/>
          </a:xfrm>
        </p:spPr>
        <p:txBody>
          <a:bodyPr>
            <a:normAutofit fontScale="90000"/>
          </a:bodyPr>
          <a:lstStyle/>
          <a:p>
            <a:r>
              <a:rPr lang="en-US" altLang="en-US" dirty="0"/>
              <a:t>Interview Protocols</a:t>
            </a:r>
          </a:p>
        </p:txBody>
      </p:sp>
      <p:sp>
        <p:nvSpPr>
          <p:cNvPr id="5123" name="Rectangle 3"/>
          <p:cNvSpPr>
            <a:spLocks noGrp="1" noChangeArrowheads="1"/>
          </p:cNvSpPr>
          <p:nvPr>
            <p:ph type="body" idx="1"/>
          </p:nvPr>
        </p:nvSpPr>
        <p:spPr>
          <a:xfrm>
            <a:off x="838200" y="1101012"/>
            <a:ext cx="10515600" cy="5075951"/>
          </a:xfrm>
        </p:spPr>
        <p:txBody>
          <a:bodyPr>
            <a:normAutofit lnSpcReduction="10000"/>
          </a:bodyPr>
          <a:lstStyle/>
          <a:p>
            <a:pPr>
              <a:lnSpc>
                <a:spcPct val="90000"/>
              </a:lnSpc>
            </a:pPr>
            <a:r>
              <a:rPr lang="en-US" altLang="en-US" dirty="0"/>
              <a:t>A protocol here refers to a plan for the interview</a:t>
            </a:r>
          </a:p>
          <a:p>
            <a:pPr lvl="1">
              <a:lnSpc>
                <a:spcPct val="90000"/>
              </a:lnSpc>
            </a:pPr>
            <a:r>
              <a:rPr lang="en-US" altLang="en-US" dirty="0"/>
              <a:t>Which topics, themes, questions you want to ask</a:t>
            </a:r>
          </a:p>
          <a:p>
            <a:pPr lvl="1">
              <a:lnSpc>
                <a:spcPct val="90000"/>
              </a:lnSpc>
            </a:pPr>
            <a:r>
              <a:rPr lang="en-US" altLang="en-US" dirty="0"/>
              <a:t>How to start? Open and closed questions?</a:t>
            </a:r>
          </a:p>
          <a:p>
            <a:pPr lvl="1">
              <a:lnSpc>
                <a:spcPct val="90000"/>
              </a:lnSpc>
            </a:pPr>
            <a:r>
              <a:rPr lang="en-US" altLang="en-US" dirty="0"/>
              <a:t>Interview or conversation?</a:t>
            </a:r>
          </a:p>
          <a:p>
            <a:pPr lvl="1">
              <a:lnSpc>
                <a:spcPct val="90000"/>
              </a:lnSpc>
            </a:pPr>
            <a:r>
              <a:rPr lang="en-US" altLang="en-US" dirty="0"/>
              <a:t>Free-style or very structured?</a:t>
            </a:r>
          </a:p>
          <a:p>
            <a:pPr lvl="1">
              <a:lnSpc>
                <a:spcPct val="90000"/>
              </a:lnSpc>
            </a:pPr>
            <a:r>
              <a:rPr lang="en-US" altLang="en-US" dirty="0"/>
              <a:t>There are some similarities with surveys.</a:t>
            </a:r>
          </a:p>
          <a:p>
            <a:pPr>
              <a:lnSpc>
                <a:spcPct val="90000"/>
              </a:lnSpc>
            </a:pPr>
            <a:r>
              <a:rPr lang="en-US" altLang="en-US" dirty="0"/>
              <a:t>You may not get a second chance to ask, so…</a:t>
            </a:r>
          </a:p>
          <a:p>
            <a:pPr>
              <a:lnSpc>
                <a:spcPct val="90000"/>
              </a:lnSpc>
            </a:pPr>
            <a:r>
              <a:rPr lang="en-US" altLang="en-US" dirty="0"/>
              <a:t>How will you record the interview?</a:t>
            </a:r>
          </a:p>
          <a:p>
            <a:pPr lvl="1">
              <a:lnSpc>
                <a:spcPct val="90000"/>
              </a:lnSpc>
            </a:pPr>
            <a:r>
              <a:rPr lang="en-US" altLang="en-US" dirty="0"/>
              <a:t>Handwritten notes? iPhone? MP3?</a:t>
            </a:r>
          </a:p>
          <a:p>
            <a:pPr lvl="1">
              <a:lnSpc>
                <a:spcPct val="90000"/>
              </a:lnSpc>
            </a:pPr>
            <a:r>
              <a:rPr lang="en-US" altLang="en-US" dirty="0"/>
              <a:t>It is best to transcribe notes asap, or they get forgotten.</a:t>
            </a:r>
          </a:p>
          <a:p>
            <a:r>
              <a:rPr lang="en-US" altLang="en-US" dirty="0"/>
              <a:t>How much data? How many interviews?</a:t>
            </a:r>
          </a:p>
          <a:p>
            <a:pPr lvl="1"/>
            <a:r>
              <a:rPr lang="en-US" altLang="en-US" dirty="0"/>
              <a:t>We refer to the concept of ‘data saturation’</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9</a:t>
            </a:fld>
            <a:endParaRPr lang="en-US" altLang="en-US"/>
          </a:p>
        </p:txBody>
      </p:sp>
    </p:spTree>
    <p:extLst>
      <p:ext uri="{BB962C8B-B14F-4D97-AF65-F5344CB8AC3E}">
        <p14:creationId xmlns:p14="http://schemas.microsoft.com/office/powerpoint/2010/main" val="3695305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494B-B388-4D31-98E6-32D735268AB0}"/>
              </a:ext>
            </a:extLst>
          </p:cNvPr>
          <p:cNvSpPr>
            <a:spLocks noGrp="1"/>
          </p:cNvSpPr>
          <p:nvPr>
            <p:ph type="title"/>
          </p:nvPr>
        </p:nvSpPr>
        <p:spPr/>
        <p:txBody>
          <a:bodyPr/>
          <a:lstStyle/>
          <a:p>
            <a:r>
              <a:rPr lang="en-HK" dirty="0"/>
              <a:t>Data Saturation</a:t>
            </a:r>
          </a:p>
        </p:txBody>
      </p:sp>
      <p:sp>
        <p:nvSpPr>
          <p:cNvPr id="3" name="Content Placeholder 2">
            <a:extLst>
              <a:ext uri="{FF2B5EF4-FFF2-40B4-BE49-F238E27FC236}">
                <a16:creationId xmlns:a16="http://schemas.microsoft.com/office/drawing/2014/main" id="{204A00C4-A193-4E19-9F1F-5444CA3B1689}"/>
              </a:ext>
            </a:extLst>
          </p:cNvPr>
          <p:cNvSpPr>
            <a:spLocks noGrp="1"/>
          </p:cNvSpPr>
          <p:nvPr>
            <p:ph idx="1"/>
          </p:nvPr>
        </p:nvSpPr>
        <p:spPr/>
        <p:txBody>
          <a:bodyPr>
            <a:normAutofit lnSpcReduction="10000"/>
          </a:bodyPr>
          <a:lstStyle/>
          <a:p>
            <a:r>
              <a:rPr lang="en-HK" dirty="0"/>
              <a:t>The simple idea is that your data is saturated when interviewing more people will not add a significant amount of new data</a:t>
            </a:r>
          </a:p>
          <a:p>
            <a:r>
              <a:rPr lang="en-HK" dirty="0"/>
              <a:t>But different people often talk about the same thing in different ways</a:t>
            </a:r>
          </a:p>
          <a:p>
            <a:r>
              <a:rPr lang="en-HK" dirty="0"/>
              <a:t>So it is not just a matter of finding that the same words are being repeated by multiple interviewees</a:t>
            </a:r>
          </a:p>
          <a:p>
            <a:r>
              <a:rPr lang="en-HK" dirty="0"/>
              <a:t>Instead, you need to analyse the data, in the cultural context, and see if new meanings are being added with each successive interview</a:t>
            </a:r>
          </a:p>
          <a:p>
            <a:r>
              <a:rPr lang="en-HK" dirty="0"/>
              <a:t>In a recent study (Davison et al., 2021) we interviewed 31 people who work in the logistics area of a local HK warehouse (of a global retail firm)</a:t>
            </a:r>
          </a:p>
          <a:p>
            <a:endParaRPr lang="en-HK" dirty="0"/>
          </a:p>
        </p:txBody>
      </p:sp>
    </p:spTree>
    <p:extLst>
      <p:ext uri="{BB962C8B-B14F-4D97-AF65-F5344CB8AC3E}">
        <p14:creationId xmlns:p14="http://schemas.microsoft.com/office/powerpoint/2010/main" val="2449119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7F50-397D-43D2-9979-149874364318}"/>
              </a:ext>
            </a:extLst>
          </p:cNvPr>
          <p:cNvSpPr>
            <a:spLocks noGrp="1"/>
          </p:cNvSpPr>
          <p:nvPr>
            <p:ph type="title"/>
          </p:nvPr>
        </p:nvSpPr>
        <p:spPr/>
        <p:txBody>
          <a:bodyPr/>
          <a:lstStyle/>
          <a:p>
            <a:r>
              <a:rPr lang="en-HK" dirty="0"/>
              <a:t>Interview Protocol Example (HK Logistics) I</a:t>
            </a:r>
          </a:p>
        </p:txBody>
      </p:sp>
      <p:sp>
        <p:nvSpPr>
          <p:cNvPr id="3" name="Content Placeholder 2">
            <a:extLst>
              <a:ext uri="{FF2B5EF4-FFF2-40B4-BE49-F238E27FC236}">
                <a16:creationId xmlns:a16="http://schemas.microsoft.com/office/drawing/2014/main" id="{5F1A6CFD-9592-4392-8641-CFA41940C935}"/>
              </a:ext>
            </a:extLst>
          </p:cNvPr>
          <p:cNvSpPr>
            <a:spLocks noGrp="1"/>
          </p:cNvSpPr>
          <p:nvPr>
            <p:ph idx="1"/>
          </p:nvPr>
        </p:nvSpPr>
        <p:spPr/>
        <p:txBody>
          <a:bodyPr>
            <a:normAutofit fontScale="92500" lnSpcReduction="20000"/>
          </a:bodyPr>
          <a:lstStyle/>
          <a:p>
            <a:pPr marL="0" indent="0">
              <a:buNone/>
            </a:pPr>
            <a:r>
              <a:rPr lang="en-GB" u="sng" dirty="0"/>
              <a:t>Demographics - D</a:t>
            </a:r>
            <a:endParaRPr lang="en-HK" dirty="0"/>
          </a:p>
          <a:p>
            <a:pPr marL="0" indent="0">
              <a:buNone/>
            </a:pPr>
            <a:r>
              <a:rPr lang="en-GB" dirty="0"/>
              <a:t>D1 Can you briefly describe your routine duties? </a:t>
            </a:r>
            <a:endParaRPr lang="en-HK" dirty="0"/>
          </a:p>
          <a:p>
            <a:pPr marL="0" indent="0">
              <a:buNone/>
            </a:pPr>
            <a:r>
              <a:rPr lang="en-GB" dirty="0"/>
              <a:t>D2 What is your position in the company? </a:t>
            </a:r>
            <a:endParaRPr lang="en-HK" dirty="0"/>
          </a:p>
          <a:p>
            <a:pPr marL="0" indent="0">
              <a:buNone/>
            </a:pPr>
            <a:r>
              <a:rPr lang="en-GB" dirty="0"/>
              <a:t>D3 How long have you been working here?</a:t>
            </a:r>
            <a:endParaRPr lang="en-HK" dirty="0"/>
          </a:p>
          <a:p>
            <a:pPr marL="0" indent="0">
              <a:buNone/>
            </a:pPr>
            <a:r>
              <a:rPr lang="en-GB" u="sng" dirty="0"/>
              <a:t>About the system - S</a:t>
            </a:r>
            <a:endParaRPr lang="en-HK" dirty="0"/>
          </a:p>
          <a:p>
            <a:pPr marL="0" indent="0">
              <a:buNone/>
            </a:pPr>
            <a:r>
              <a:rPr lang="en-GB" dirty="0"/>
              <a:t>S1 Which system do you need to use on a regular basis at work? </a:t>
            </a:r>
            <a:endParaRPr lang="en-HK" dirty="0"/>
          </a:p>
          <a:p>
            <a:pPr marL="0" indent="0">
              <a:buNone/>
            </a:pPr>
            <a:r>
              <a:rPr lang="en-GB" dirty="0"/>
              <a:t>S2 What is the main purpose of the system (briefly describe the system)?</a:t>
            </a:r>
            <a:endParaRPr lang="en-HK" dirty="0"/>
          </a:p>
          <a:p>
            <a:pPr marL="0" indent="0">
              <a:buNone/>
            </a:pPr>
            <a:r>
              <a:rPr lang="en-GB" dirty="0"/>
              <a:t>S3 How does this system support your work? </a:t>
            </a:r>
            <a:endParaRPr lang="en-HK" dirty="0"/>
          </a:p>
          <a:p>
            <a:pPr marL="0" indent="0">
              <a:buNone/>
            </a:pPr>
            <a:r>
              <a:rPr lang="en-GB" dirty="0"/>
              <a:t>S4 Does the organization need this system? Why?</a:t>
            </a:r>
            <a:endParaRPr lang="en-HK" dirty="0"/>
          </a:p>
          <a:p>
            <a:pPr marL="0" indent="0">
              <a:buNone/>
            </a:pPr>
            <a:r>
              <a:rPr lang="en-GB" dirty="0"/>
              <a:t>S5 How is the system useful for managing the company? </a:t>
            </a:r>
            <a:endParaRPr lang="en-HK" dirty="0"/>
          </a:p>
          <a:p>
            <a:endParaRPr lang="en-HK" dirty="0"/>
          </a:p>
        </p:txBody>
      </p:sp>
    </p:spTree>
    <p:extLst>
      <p:ext uri="{BB962C8B-B14F-4D97-AF65-F5344CB8AC3E}">
        <p14:creationId xmlns:p14="http://schemas.microsoft.com/office/powerpoint/2010/main" val="4202529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FBBF2-08EB-4AE6-91A0-8DB521441495}"/>
              </a:ext>
            </a:extLst>
          </p:cNvPr>
          <p:cNvSpPr>
            <a:spLocks noGrp="1"/>
          </p:cNvSpPr>
          <p:nvPr>
            <p:ph type="title"/>
          </p:nvPr>
        </p:nvSpPr>
        <p:spPr/>
        <p:txBody>
          <a:bodyPr/>
          <a:lstStyle/>
          <a:p>
            <a:r>
              <a:rPr lang="en-HK" dirty="0"/>
              <a:t>Interview Protocol Example (HK Logistics) II</a:t>
            </a:r>
          </a:p>
        </p:txBody>
      </p:sp>
      <p:sp>
        <p:nvSpPr>
          <p:cNvPr id="3" name="Content Placeholder 2">
            <a:extLst>
              <a:ext uri="{FF2B5EF4-FFF2-40B4-BE49-F238E27FC236}">
                <a16:creationId xmlns:a16="http://schemas.microsoft.com/office/drawing/2014/main" id="{4F9518EB-7F4A-4C1C-93A5-44B6B650B052}"/>
              </a:ext>
            </a:extLst>
          </p:cNvPr>
          <p:cNvSpPr>
            <a:spLocks noGrp="1"/>
          </p:cNvSpPr>
          <p:nvPr>
            <p:ph idx="1"/>
          </p:nvPr>
        </p:nvSpPr>
        <p:spPr/>
        <p:txBody>
          <a:bodyPr>
            <a:normAutofit fontScale="85000" lnSpcReduction="10000"/>
          </a:bodyPr>
          <a:lstStyle/>
          <a:p>
            <a:pPr marL="0" indent="0">
              <a:buNone/>
            </a:pPr>
            <a:r>
              <a:rPr lang="en-GB" u="sng" dirty="0"/>
              <a:t>About the difficulties of the system for the employee – DS</a:t>
            </a:r>
            <a:endParaRPr lang="en-HK" dirty="0"/>
          </a:p>
          <a:p>
            <a:pPr marL="0" indent="0">
              <a:buNone/>
            </a:pPr>
            <a:r>
              <a:rPr lang="en-GB" dirty="0"/>
              <a:t>DS1 Do you have any difficulties with using this system? Why? </a:t>
            </a:r>
            <a:endParaRPr lang="en-HK" dirty="0"/>
          </a:p>
          <a:p>
            <a:pPr marL="0" indent="0">
              <a:buNone/>
            </a:pPr>
            <a:r>
              <a:rPr lang="en-GB" dirty="0"/>
              <a:t>DS2 Which of these difficulties is the one that gives you the most barriers? Why? </a:t>
            </a:r>
            <a:endParaRPr lang="en-HK" dirty="0"/>
          </a:p>
          <a:p>
            <a:pPr marL="0" indent="0">
              <a:buNone/>
            </a:pPr>
            <a:r>
              <a:rPr lang="en-GB" dirty="0"/>
              <a:t>DS3 Does the system have any deficiencies? Why? </a:t>
            </a:r>
            <a:endParaRPr lang="en-HK" dirty="0"/>
          </a:p>
          <a:p>
            <a:pPr marL="0" indent="0">
              <a:buNone/>
            </a:pPr>
            <a:r>
              <a:rPr lang="en-GB" dirty="0"/>
              <a:t>DS4 Do you think the system makes the work more difficult for other colleagues? Why?</a:t>
            </a:r>
            <a:endParaRPr lang="en-HK" dirty="0"/>
          </a:p>
          <a:p>
            <a:pPr marL="0" indent="0">
              <a:buNone/>
            </a:pPr>
            <a:r>
              <a:rPr lang="en-GB" u="sng" dirty="0"/>
              <a:t>About the difficulties of working – DW</a:t>
            </a:r>
            <a:endParaRPr lang="en-HK" dirty="0"/>
          </a:p>
          <a:p>
            <a:pPr marL="0" indent="0">
              <a:buNone/>
            </a:pPr>
            <a:r>
              <a:rPr lang="en-GB" dirty="0"/>
              <a:t>DW1 Do you have any difficulties in working? Why? </a:t>
            </a:r>
            <a:endParaRPr lang="en-HK" dirty="0"/>
          </a:p>
          <a:p>
            <a:pPr marL="0" indent="0">
              <a:buNone/>
            </a:pPr>
            <a:r>
              <a:rPr lang="en-GB" dirty="0"/>
              <a:t>DW2 What are the factors that cause these difficulties? Why? </a:t>
            </a:r>
            <a:endParaRPr lang="en-HK" dirty="0"/>
          </a:p>
          <a:p>
            <a:pPr marL="0" indent="0">
              <a:buNone/>
            </a:pPr>
            <a:r>
              <a:rPr lang="en-GB" dirty="0"/>
              <a:t>DW3 Do you think the difficulties come from human factors or the system’s deficiency? Why? </a:t>
            </a:r>
            <a:endParaRPr lang="en-HK" dirty="0"/>
          </a:p>
          <a:p>
            <a:endParaRPr lang="en-HK" dirty="0"/>
          </a:p>
        </p:txBody>
      </p:sp>
    </p:spTree>
    <p:extLst>
      <p:ext uri="{BB962C8B-B14F-4D97-AF65-F5344CB8AC3E}">
        <p14:creationId xmlns:p14="http://schemas.microsoft.com/office/powerpoint/2010/main" val="3273377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CF132-90A8-4375-9F55-A5313A705F6F}"/>
              </a:ext>
            </a:extLst>
          </p:cNvPr>
          <p:cNvSpPr>
            <a:spLocks noGrp="1"/>
          </p:cNvSpPr>
          <p:nvPr>
            <p:ph type="title"/>
          </p:nvPr>
        </p:nvSpPr>
        <p:spPr/>
        <p:txBody>
          <a:bodyPr/>
          <a:lstStyle/>
          <a:p>
            <a:r>
              <a:rPr lang="en-HK" dirty="0"/>
              <a:t>Interview Protocol Example (HK Logistics) III</a:t>
            </a:r>
          </a:p>
        </p:txBody>
      </p:sp>
      <p:sp>
        <p:nvSpPr>
          <p:cNvPr id="3" name="Content Placeholder 2">
            <a:extLst>
              <a:ext uri="{FF2B5EF4-FFF2-40B4-BE49-F238E27FC236}">
                <a16:creationId xmlns:a16="http://schemas.microsoft.com/office/drawing/2014/main" id="{4A1E8571-4D7F-402E-943B-2EF0D9797074}"/>
              </a:ext>
            </a:extLst>
          </p:cNvPr>
          <p:cNvSpPr>
            <a:spLocks noGrp="1"/>
          </p:cNvSpPr>
          <p:nvPr>
            <p:ph idx="1"/>
          </p:nvPr>
        </p:nvSpPr>
        <p:spPr/>
        <p:txBody>
          <a:bodyPr>
            <a:normAutofit fontScale="92500" lnSpcReduction="10000"/>
          </a:bodyPr>
          <a:lstStyle/>
          <a:p>
            <a:pPr marL="0" indent="0">
              <a:buNone/>
            </a:pPr>
            <a:r>
              <a:rPr lang="en-GB" u="sng" dirty="0"/>
              <a:t>About employees’ attitude toward this system – ATT</a:t>
            </a:r>
            <a:endParaRPr lang="en-HK" dirty="0"/>
          </a:p>
          <a:p>
            <a:pPr marL="0" indent="0">
              <a:buNone/>
            </a:pPr>
            <a:r>
              <a:rPr lang="en-GB" dirty="0"/>
              <a:t>ATT1 To what extent do you like the system? (Please score out of 10) Why?</a:t>
            </a:r>
            <a:endParaRPr lang="en-HK" dirty="0"/>
          </a:p>
          <a:p>
            <a:pPr marL="0" indent="0">
              <a:buNone/>
            </a:pPr>
            <a:r>
              <a:rPr lang="en-GB" dirty="0"/>
              <a:t>ATT2 To what extent do you feel that the system provides adequate functionality given the work that needs to be done?</a:t>
            </a:r>
            <a:endParaRPr lang="en-HK" dirty="0"/>
          </a:p>
          <a:p>
            <a:pPr marL="0" indent="0">
              <a:buNone/>
            </a:pPr>
            <a:r>
              <a:rPr lang="en-GB" u="sng" dirty="0"/>
              <a:t>About change and workarounds – CHG</a:t>
            </a:r>
            <a:endParaRPr lang="en-HK" dirty="0"/>
          </a:p>
          <a:p>
            <a:pPr marL="0" indent="0">
              <a:buNone/>
            </a:pPr>
            <a:r>
              <a:rPr lang="en-GB" dirty="0"/>
              <a:t>CHG1 In what aspects do you want the system to change (to be improved)? </a:t>
            </a:r>
            <a:endParaRPr lang="en-HK" dirty="0"/>
          </a:p>
          <a:p>
            <a:pPr marL="0" indent="0">
              <a:buNone/>
            </a:pPr>
            <a:r>
              <a:rPr lang="en-GB" dirty="0"/>
              <a:t>CHG2 If the company can’t implement the changes in the near future, will you resist or give up using the current system? Why? </a:t>
            </a:r>
            <a:endParaRPr lang="en-HK" dirty="0"/>
          </a:p>
          <a:p>
            <a:pPr marL="0" indent="0">
              <a:buNone/>
            </a:pPr>
            <a:r>
              <a:rPr lang="en-GB" dirty="0"/>
              <a:t>CHG3 What workarounds do you think you can use / create? What are the outcomes? </a:t>
            </a:r>
            <a:endParaRPr lang="en-HK" dirty="0"/>
          </a:p>
          <a:p>
            <a:endParaRPr lang="en-HK" dirty="0"/>
          </a:p>
        </p:txBody>
      </p:sp>
    </p:spTree>
    <p:extLst>
      <p:ext uri="{BB962C8B-B14F-4D97-AF65-F5344CB8AC3E}">
        <p14:creationId xmlns:p14="http://schemas.microsoft.com/office/powerpoint/2010/main" val="34304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98438-0AFB-46FA-AFD0-7B1C3AABD525}"/>
              </a:ext>
            </a:extLst>
          </p:cNvPr>
          <p:cNvSpPr>
            <a:spLocks noGrp="1"/>
          </p:cNvSpPr>
          <p:nvPr>
            <p:ph type="title"/>
          </p:nvPr>
        </p:nvSpPr>
        <p:spPr/>
        <p:txBody>
          <a:bodyPr/>
          <a:lstStyle/>
          <a:p>
            <a:r>
              <a:rPr lang="en-HK" dirty="0"/>
              <a:t>Interview Protocol Example (HK Logistics) IV</a:t>
            </a:r>
          </a:p>
        </p:txBody>
      </p:sp>
      <p:sp>
        <p:nvSpPr>
          <p:cNvPr id="3" name="Content Placeholder 2">
            <a:extLst>
              <a:ext uri="{FF2B5EF4-FFF2-40B4-BE49-F238E27FC236}">
                <a16:creationId xmlns:a16="http://schemas.microsoft.com/office/drawing/2014/main" id="{60FFA4CA-969D-414A-AEE0-100D739283DE}"/>
              </a:ext>
            </a:extLst>
          </p:cNvPr>
          <p:cNvSpPr>
            <a:spLocks noGrp="1"/>
          </p:cNvSpPr>
          <p:nvPr>
            <p:ph idx="1"/>
          </p:nvPr>
        </p:nvSpPr>
        <p:spPr/>
        <p:txBody>
          <a:bodyPr>
            <a:normAutofit fontScale="77500" lnSpcReduction="20000"/>
          </a:bodyPr>
          <a:lstStyle/>
          <a:p>
            <a:pPr marL="0" indent="0">
              <a:buNone/>
            </a:pPr>
            <a:r>
              <a:rPr lang="en-GB" u="sng" dirty="0"/>
              <a:t>Social Media - SM</a:t>
            </a:r>
            <a:endParaRPr lang="en-HK" dirty="0"/>
          </a:p>
          <a:p>
            <a:pPr marL="0" indent="0">
              <a:buNone/>
            </a:pPr>
            <a:r>
              <a:rPr lang="en-GB" dirty="0"/>
              <a:t>SM1 Do you use social media (e.g. WeChat, WhatsApp, etc.) for work purposes? </a:t>
            </a:r>
            <a:endParaRPr lang="en-HK" dirty="0"/>
          </a:p>
          <a:p>
            <a:pPr marL="0" indent="0">
              <a:buNone/>
            </a:pPr>
            <a:r>
              <a:rPr lang="en-GB" dirty="0"/>
              <a:t>SM2 If so, please describe your usage.</a:t>
            </a:r>
            <a:endParaRPr lang="en-HK" dirty="0"/>
          </a:p>
          <a:p>
            <a:pPr marL="0" indent="0">
              <a:buNone/>
            </a:pPr>
            <a:r>
              <a:rPr lang="en-GB" dirty="0"/>
              <a:t>SM3 To what extent does social media usage impact (positively or negatively) the way you use the “system”?</a:t>
            </a:r>
            <a:endParaRPr lang="en-HK" dirty="0"/>
          </a:p>
          <a:p>
            <a:pPr marL="0" indent="0">
              <a:buNone/>
            </a:pPr>
            <a:r>
              <a:rPr lang="en-GB" dirty="0"/>
              <a:t>SM4 Do you have any comments about using social media for work?</a:t>
            </a:r>
            <a:endParaRPr lang="en-HK" dirty="0"/>
          </a:p>
          <a:p>
            <a:pPr marL="0" indent="0">
              <a:buNone/>
            </a:pPr>
            <a:r>
              <a:rPr lang="en-GB" u="sng" dirty="0"/>
              <a:t>Comments on IT policy – CM</a:t>
            </a:r>
            <a:endParaRPr lang="en-HK" dirty="0"/>
          </a:p>
          <a:p>
            <a:pPr marL="0" indent="0">
              <a:buNone/>
            </a:pPr>
            <a:r>
              <a:rPr lang="en-GB" dirty="0"/>
              <a:t>CM1 Do you think the IT on-job training for employees is enough? If not, in what areas? </a:t>
            </a:r>
            <a:endParaRPr lang="en-HK" dirty="0"/>
          </a:p>
          <a:p>
            <a:pPr marL="0" indent="0">
              <a:buNone/>
            </a:pPr>
            <a:r>
              <a:rPr lang="en-GB" dirty="0"/>
              <a:t>CM2 Do you think the Information Sharing in the company is enough? If not, in what areas? </a:t>
            </a:r>
            <a:endParaRPr lang="en-HK" dirty="0"/>
          </a:p>
          <a:p>
            <a:pPr marL="0" indent="0">
              <a:buNone/>
            </a:pPr>
            <a:r>
              <a:rPr lang="en-GB" dirty="0"/>
              <a:t>CM3 Do you think the current IT policy and planning require improvements? Why (and in what areas) or why not?</a:t>
            </a:r>
            <a:endParaRPr lang="en-HK" dirty="0"/>
          </a:p>
          <a:p>
            <a:endParaRPr lang="en-HK" dirty="0"/>
          </a:p>
        </p:txBody>
      </p:sp>
    </p:spTree>
    <p:extLst>
      <p:ext uri="{BB962C8B-B14F-4D97-AF65-F5344CB8AC3E}">
        <p14:creationId xmlns:p14="http://schemas.microsoft.com/office/powerpoint/2010/main" val="1297244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38200" y="365125"/>
            <a:ext cx="10515600" cy="851425"/>
          </a:xfrm>
        </p:spPr>
        <p:txBody>
          <a:bodyPr/>
          <a:lstStyle/>
          <a:p>
            <a:r>
              <a:rPr lang="en-US" altLang="en-US" dirty="0"/>
              <a:t>Notes and Observations</a:t>
            </a:r>
          </a:p>
        </p:txBody>
      </p:sp>
      <p:sp>
        <p:nvSpPr>
          <p:cNvPr id="6147" name="Rectangle 3"/>
          <p:cNvSpPr>
            <a:spLocks noGrp="1" noChangeArrowheads="1"/>
          </p:cNvSpPr>
          <p:nvPr>
            <p:ph type="body" idx="1"/>
          </p:nvPr>
        </p:nvSpPr>
        <p:spPr>
          <a:xfrm>
            <a:off x="838200" y="1371600"/>
            <a:ext cx="10515600" cy="5239910"/>
          </a:xfrm>
        </p:spPr>
        <p:txBody>
          <a:bodyPr>
            <a:normAutofit fontScale="92500" lnSpcReduction="10000"/>
          </a:bodyPr>
          <a:lstStyle/>
          <a:p>
            <a:r>
              <a:rPr lang="en-US" altLang="en-US" dirty="0"/>
              <a:t>In field research, we often encounter interesting situations</a:t>
            </a:r>
          </a:p>
          <a:p>
            <a:pPr lvl="1"/>
            <a:r>
              <a:rPr lang="en-US" altLang="en-US" dirty="0"/>
              <a:t>Conversations with data subjects</a:t>
            </a:r>
          </a:p>
          <a:p>
            <a:pPr lvl="1"/>
            <a:r>
              <a:rPr lang="en-US" altLang="en-US" dirty="0"/>
              <a:t>Watching and reflecting how people behave in different situations</a:t>
            </a:r>
          </a:p>
          <a:p>
            <a:pPr lvl="1"/>
            <a:r>
              <a:rPr lang="en-US" altLang="en-US" dirty="0"/>
              <a:t>Our own internal thoughts and interpretations</a:t>
            </a:r>
          </a:p>
          <a:p>
            <a:r>
              <a:rPr lang="en-US" altLang="en-US" dirty="0"/>
              <a:t>These unplanned, unscripted events need to be documented carefully, so that we can refer back to them later.</a:t>
            </a:r>
          </a:p>
          <a:p>
            <a:r>
              <a:rPr lang="en-US" altLang="en-US" dirty="0"/>
              <a:t>It is important to be aware of the ‘data’ around us and to record them</a:t>
            </a:r>
          </a:p>
          <a:p>
            <a:pPr lvl="1"/>
            <a:r>
              <a:rPr lang="en-US" altLang="en-US" dirty="0"/>
              <a:t>The interesting facts, happenings, people, behaviours</a:t>
            </a:r>
          </a:p>
          <a:p>
            <a:r>
              <a:rPr lang="en-US" altLang="en-US" dirty="0"/>
              <a:t>A paper notebook is most practical, unless you want to dictate</a:t>
            </a:r>
          </a:p>
          <a:p>
            <a:pPr lvl="1"/>
            <a:r>
              <a:rPr lang="en-US" altLang="en-US" dirty="0"/>
              <a:t>Drawings and sketches as well as text</a:t>
            </a:r>
          </a:p>
          <a:p>
            <a:r>
              <a:rPr lang="en-US" altLang="en-US" dirty="0"/>
              <a:t>A camera could also be valuable</a:t>
            </a:r>
          </a:p>
          <a:p>
            <a:r>
              <a:rPr lang="en-US" altLang="en-US" dirty="0"/>
              <a:t>You need to be prepared for the unexpected</a:t>
            </a:r>
          </a:p>
          <a:p>
            <a:pPr lvl="1"/>
            <a:r>
              <a:rPr lang="en-US" altLang="en-US" dirty="0"/>
              <a:t>Some people are not comfortable being recorded, but it is OK to make notes.</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15</a:t>
            </a:fld>
            <a:endParaRPr lang="en-US" altLang="en-US"/>
          </a:p>
        </p:txBody>
      </p:sp>
    </p:spTree>
    <p:extLst>
      <p:ext uri="{BB962C8B-B14F-4D97-AF65-F5344CB8AC3E}">
        <p14:creationId xmlns:p14="http://schemas.microsoft.com/office/powerpoint/2010/main" val="2327672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38200" y="365125"/>
            <a:ext cx="10515600" cy="553251"/>
          </a:xfrm>
        </p:spPr>
        <p:txBody>
          <a:bodyPr>
            <a:normAutofit fontScale="90000"/>
          </a:bodyPr>
          <a:lstStyle/>
          <a:p>
            <a:r>
              <a:rPr lang="en-US" altLang="en-US" sz="4900" dirty="0"/>
              <a:t>Diaries</a:t>
            </a:r>
            <a:endParaRPr lang="en-US" altLang="en-US" dirty="0"/>
          </a:p>
        </p:txBody>
      </p:sp>
      <p:sp>
        <p:nvSpPr>
          <p:cNvPr id="8195" name="Rectangle 3"/>
          <p:cNvSpPr>
            <a:spLocks noGrp="1" noChangeArrowheads="1"/>
          </p:cNvSpPr>
          <p:nvPr>
            <p:ph type="body" idx="1"/>
          </p:nvPr>
        </p:nvSpPr>
        <p:spPr>
          <a:xfrm>
            <a:off x="838200" y="1105231"/>
            <a:ext cx="10515600" cy="5071732"/>
          </a:xfrm>
        </p:spPr>
        <p:txBody>
          <a:bodyPr>
            <a:normAutofit lnSpcReduction="10000"/>
          </a:bodyPr>
          <a:lstStyle/>
          <a:p>
            <a:pPr>
              <a:lnSpc>
                <a:spcPct val="90000"/>
              </a:lnSpc>
            </a:pPr>
            <a:r>
              <a:rPr lang="en-US" altLang="en-US" dirty="0"/>
              <a:t>Diaries can provide a useful subjective account</a:t>
            </a:r>
          </a:p>
          <a:p>
            <a:pPr>
              <a:lnSpc>
                <a:spcPct val="90000"/>
              </a:lnSpc>
            </a:pPr>
            <a:r>
              <a:rPr lang="en-US" altLang="en-US" dirty="0"/>
              <a:t>They are normally written/kept by research subjects, who can be instructed to write down selected </a:t>
            </a:r>
            <a:r>
              <a:rPr lang="en-US" altLang="en-US" dirty="0" err="1"/>
              <a:t>behaviours</a:t>
            </a:r>
            <a:r>
              <a:rPr lang="en-US" altLang="en-US" dirty="0"/>
              <a:t> or impressions</a:t>
            </a:r>
          </a:p>
          <a:p>
            <a:pPr>
              <a:lnSpc>
                <a:spcPct val="90000"/>
              </a:lnSpc>
            </a:pPr>
            <a:r>
              <a:rPr lang="en-US" altLang="en-US" dirty="0"/>
              <a:t>For instance, if we are investigating data privacy violations, we could ask people in the IT department to document each time they are asked to release private data, together with some details (nature of request, rank of requester, decision taken, etc.) – in order to assess actual privacy practices.</a:t>
            </a:r>
          </a:p>
          <a:p>
            <a:r>
              <a:rPr lang="en-GB" dirty="0"/>
              <a:t>Confessional diaries are kept by the researcher</a:t>
            </a:r>
          </a:p>
          <a:p>
            <a:pPr marL="900113" lvl="1" indent="-442913"/>
            <a:r>
              <a:rPr lang="en-GB" dirty="0"/>
              <a:t>Very detailed notes about everything that you do on a project</a:t>
            </a:r>
          </a:p>
          <a:p>
            <a:pPr marL="900113" lvl="1" indent="-442913"/>
            <a:r>
              <a:rPr lang="en-GB" dirty="0"/>
              <a:t>Self-reflections, questions, doubts</a:t>
            </a:r>
          </a:p>
          <a:p>
            <a:pPr marL="900113" lvl="1" indent="-442913"/>
            <a:r>
              <a:rPr lang="en-GB" dirty="0"/>
              <a:t>Schultze (2000)</a:t>
            </a:r>
          </a:p>
          <a:p>
            <a:pPr>
              <a:lnSpc>
                <a:spcPct val="90000"/>
              </a:lnSpc>
            </a:pPr>
            <a:endParaRPr lang="en-US" altLang="en-US" dirty="0"/>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16</a:t>
            </a:fld>
            <a:endParaRPr lang="en-US" altLang="en-US"/>
          </a:p>
        </p:txBody>
      </p:sp>
    </p:spTree>
    <p:extLst>
      <p:ext uri="{BB962C8B-B14F-4D97-AF65-F5344CB8AC3E}">
        <p14:creationId xmlns:p14="http://schemas.microsoft.com/office/powerpoint/2010/main" val="3817418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121134" y="838200"/>
            <a:ext cx="9394466" cy="685800"/>
          </a:xfrm>
        </p:spPr>
        <p:txBody>
          <a:bodyPr>
            <a:normAutofit fontScale="90000"/>
          </a:bodyPr>
          <a:lstStyle/>
          <a:p>
            <a:r>
              <a:rPr lang="en-US" altLang="en-US" sz="4900" dirty="0"/>
              <a:t>Documents</a:t>
            </a:r>
            <a:endParaRPr lang="en-US" altLang="en-US" dirty="0"/>
          </a:p>
        </p:txBody>
      </p:sp>
      <p:sp>
        <p:nvSpPr>
          <p:cNvPr id="12291" name="Rectangle 3"/>
          <p:cNvSpPr>
            <a:spLocks noGrp="1" noChangeArrowheads="1"/>
          </p:cNvSpPr>
          <p:nvPr>
            <p:ph type="body" idx="1"/>
          </p:nvPr>
        </p:nvSpPr>
        <p:spPr>
          <a:xfrm>
            <a:off x="854765" y="1676400"/>
            <a:ext cx="10499035" cy="5029200"/>
          </a:xfrm>
        </p:spPr>
        <p:txBody>
          <a:bodyPr>
            <a:normAutofit/>
          </a:bodyPr>
          <a:lstStyle/>
          <a:p>
            <a:pPr>
              <a:lnSpc>
                <a:spcPct val="90000"/>
              </a:lnSpc>
            </a:pPr>
            <a:r>
              <a:rPr lang="en-US" altLang="en-US" dirty="0"/>
              <a:t>Corporate documentation is invaluable, especially in case studies where there is a need to build up a picture of organisational values.</a:t>
            </a:r>
          </a:p>
          <a:p>
            <a:pPr>
              <a:lnSpc>
                <a:spcPct val="90000"/>
              </a:lnSpc>
            </a:pPr>
            <a:r>
              <a:rPr lang="en-US" altLang="en-US" dirty="0"/>
              <a:t>Documents may include strategic plans, business processes, standard templates, training manuals, internal telephone books.</a:t>
            </a:r>
          </a:p>
          <a:p>
            <a:pPr>
              <a:lnSpc>
                <a:spcPct val="90000"/>
              </a:lnSpc>
            </a:pPr>
            <a:r>
              <a:rPr lang="en-US" altLang="en-US" dirty="0"/>
              <a:t>Documents may be paper or online (web). They may be for internal or external use, for customers, clients, consultants or employees.</a:t>
            </a:r>
          </a:p>
          <a:p>
            <a:pPr>
              <a:lnSpc>
                <a:spcPct val="90000"/>
              </a:lnSpc>
            </a:pPr>
            <a:r>
              <a:rPr lang="en-US" altLang="en-US" dirty="0"/>
              <a:t>Documents can include data that you would not think to ask about. So reading them carefully can help you to ask the right questions.</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17</a:t>
            </a:fld>
            <a:endParaRPr lang="en-US" altLang="en-US"/>
          </a:p>
        </p:txBody>
      </p:sp>
    </p:spTree>
    <p:extLst>
      <p:ext uri="{BB962C8B-B14F-4D97-AF65-F5344CB8AC3E}">
        <p14:creationId xmlns:p14="http://schemas.microsoft.com/office/powerpoint/2010/main" val="1221536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38200" y="365126"/>
            <a:ext cx="10515600" cy="950816"/>
          </a:xfrm>
        </p:spPr>
        <p:txBody>
          <a:bodyPr/>
          <a:lstStyle/>
          <a:p>
            <a:r>
              <a:rPr lang="en-US" altLang="en-US"/>
              <a:t>User-Generated Data</a:t>
            </a:r>
          </a:p>
        </p:txBody>
      </p:sp>
      <p:sp>
        <p:nvSpPr>
          <p:cNvPr id="14339" name="Rectangle 3"/>
          <p:cNvSpPr>
            <a:spLocks noGrp="1" noChangeArrowheads="1"/>
          </p:cNvSpPr>
          <p:nvPr>
            <p:ph type="body" idx="1"/>
          </p:nvPr>
        </p:nvSpPr>
        <p:spPr>
          <a:xfrm>
            <a:off x="993913" y="1478943"/>
            <a:ext cx="9369287" cy="5074257"/>
          </a:xfrm>
        </p:spPr>
        <p:txBody>
          <a:bodyPr>
            <a:normAutofit lnSpcReduction="10000"/>
          </a:bodyPr>
          <a:lstStyle/>
          <a:p>
            <a:r>
              <a:rPr lang="en-US" altLang="en-US" dirty="0"/>
              <a:t>There are many potentially-useful forms of user-generated data</a:t>
            </a:r>
          </a:p>
          <a:p>
            <a:r>
              <a:rPr lang="en-US" altLang="en-US" dirty="0"/>
              <a:t>Many of them are private and confidential, but it is possible to access them if you ask for permission.</a:t>
            </a:r>
          </a:p>
          <a:p>
            <a:r>
              <a:rPr lang="en-US" altLang="en-US" dirty="0"/>
              <a:t>In my study of KS practices in Beijing, I was able to access one month’s IM </a:t>
            </a:r>
            <a:r>
              <a:rPr lang="en-US" altLang="en-US"/>
              <a:t>data from </a:t>
            </a:r>
            <a:r>
              <a:rPr lang="en-US" altLang="en-US" dirty="0"/>
              <a:t>a power user. </a:t>
            </a:r>
          </a:p>
          <a:p>
            <a:r>
              <a:rPr lang="en-US" altLang="en-US" dirty="0"/>
              <a:t>We </a:t>
            </a:r>
            <a:r>
              <a:rPr lang="en-US" altLang="en-US" dirty="0" err="1"/>
              <a:t>analysed</a:t>
            </a:r>
            <a:r>
              <a:rPr lang="en-US" altLang="en-US" dirty="0"/>
              <a:t> that data and found that 80% was for work purposes (i.e. not just social chatting), esp. for knowledge sharing and coordination </a:t>
            </a:r>
            <a:r>
              <a:rPr lang="en-US" altLang="en-US"/>
              <a:t>work.</a:t>
            </a:r>
          </a:p>
          <a:p>
            <a:r>
              <a:rPr lang="en-US" altLang="en-US"/>
              <a:t>Some UGD may be contaminated, so select it carefully</a:t>
            </a:r>
          </a:p>
          <a:p>
            <a:r>
              <a:rPr lang="en-US" altLang="en-US"/>
              <a:t>What other kinds of user-generated data can you think of, and what could we do with them?</a:t>
            </a:r>
          </a:p>
          <a:p>
            <a:endParaRPr lang="en-US" altLang="en-US" dirty="0"/>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18</a:t>
            </a:fld>
            <a:endParaRPr lang="en-US" altLang="en-US"/>
          </a:p>
        </p:txBody>
      </p:sp>
    </p:spTree>
    <p:extLst>
      <p:ext uri="{BB962C8B-B14F-4D97-AF65-F5344CB8AC3E}">
        <p14:creationId xmlns:p14="http://schemas.microsoft.com/office/powerpoint/2010/main" val="556971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57523" y="685801"/>
            <a:ext cx="9381877" cy="608013"/>
          </a:xfrm>
        </p:spPr>
        <p:txBody>
          <a:bodyPr>
            <a:normAutofit fontScale="90000"/>
          </a:bodyPr>
          <a:lstStyle/>
          <a:p>
            <a:r>
              <a:rPr lang="en-US" altLang="en-US"/>
              <a:t>Data Coding &amp; Sources</a:t>
            </a:r>
          </a:p>
        </p:txBody>
      </p:sp>
      <p:sp>
        <p:nvSpPr>
          <p:cNvPr id="13315" name="Rectangle 3"/>
          <p:cNvSpPr>
            <a:spLocks noGrp="1" noChangeArrowheads="1"/>
          </p:cNvSpPr>
          <p:nvPr>
            <p:ph type="body" idx="1"/>
          </p:nvPr>
        </p:nvSpPr>
        <p:spPr>
          <a:xfrm>
            <a:off x="970059" y="1676400"/>
            <a:ext cx="9393141" cy="4114800"/>
          </a:xfrm>
        </p:spPr>
        <p:txBody>
          <a:bodyPr>
            <a:normAutofit lnSpcReduction="10000"/>
          </a:bodyPr>
          <a:lstStyle/>
          <a:p>
            <a:pPr>
              <a:lnSpc>
                <a:spcPct val="90000"/>
              </a:lnSpc>
            </a:pPr>
            <a:r>
              <a:rPr lang="en-US" altLang="en-US" dirty="0" err="1"/>
              <a:t>Organising</a:t>
            </a:r>
            <a:r>
              <a:rPr lang="en-US" altLang="en-US" dirty="0"/>
              <a:t> data so that it can be </a:t>
            </a:r>
            <a:r>
              <a:rPr lang="en-US" altLang="en-US" dirty="0" err="1"/>
              <a:t>analysed</a:t>
            </a:r>
            <a:endParaRPr lang="en-US" altLang="en-US" dirty="0"/>
          </a:p>
          <a:p>
            <a:pPr>
              <a:lnSpc>
                <a:spcPct val="90000"/>
              </a:lnSpc>
            </a:pPr>
            <a:r>
              <a:rPr lang="en-US" altLang="en-US" dirty="0"/>
              <a:t>Looking for thematic patterns in data so as to identify theoretical constructs, as well as practical examples to illustrate existing theory</a:t>
            </a:r>
          </a:p>
          <a:p>
            <a:r>
              <a:rPr lang="en-US" altLang="en-US" dirty="0"/>
              <a:t>Interview transcripts are a major source of data</a:t>
            </a:r>
          </a:p>
          <a:p>
            <a:r>
              <a:rPr lang="en-US" altLang="en-US" dirty="0"/>
              <a:t>Corporate documentation is possible</a:t>
            </a:r>
          </a:p>
          <a:p>
            <a:r>
              <a:rPr lang="en-US" altLang="en-US" dirty="0"/>
              <a:t>User generated texts are a good source, including diaries.</a:t>
            </a:r>
          </a:p>
          <a:p>
            <a:r>
              <a:rPr lang="en-US" altLang="en-US" dirty="0"/>
              <a:t>There is software for qualitative data coding/analysis, e.g. </a:t>
            </a:r>
            <a:r>
              <a:rPr lang="en-US" altLang="en-US" baseline="2000" dirty="0"/>
              <a:t>NVivo</a:t>
            </a:r>
            <a:r>
              <a:rPr lang="en-US" altLang="en-US" dirty="0"/>
              <a:t>.</a:t>
            </a:r>
          </a:p>
          <a:p>
            <a:pPr>
              <a:lnSpc>
                <a:spcPct val="90000"/>
              </a:lnSpc>
            </a:pPr>
            <a:endParaRPr lang="en-US" altLang="en-US" dirty="0"/>
          </a:p>
        </p:txBody>
      </p:sp>
      <p:sp>
        <p:nvSpPr>
          <p:cNvPr id="2" name="Slide Number Placeholder 1"/>
          <p:cNvSpPr>
            <a:spLocks noGrp="1"/>
          </p:cNvSpPr>
          <p:nvPr>
            <p:ph type="sldNum" sz="quarter" idx="12"/>
          </p:nvPr>
        </p:nvSpPr>
        <p:spPr/>
        <p:txBody>
          <a:bodyPr/>
          <a:lstStyle/>
          <a:p>
            <a:fld id="{61E8C580-A993-416C-A837-EBFFC48A45E8}" type="slidenum">
              <a:rPr lang="en-US" altLang="en-US" smtClean="0"/>
              <a:pPr/>
              <a:t>19</a:t>
            </a:fld>
            <a:endParaRPr lang="en-US" altLang="en-US"/>
          </a:p>
        </p:txBody>
      </p:sp>
    </p:spTree>
    <p:extLst>
      <p:ext uri="{BB962C8B-B14F-4D97-AF65-F5344CB8AC3E}">
        <p14:creationId xmlns:p14="http://schemas.microsoft.com/office/powerpoint/2010/main" val="2237345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dirty="0"/>
              <a:t>What to Look For?</a:t>
            </a:r>
          </a:p>
        </p:txBody>
      </p:sp>
      <p:sp>
        <p:nvSpPr>
          <p:cNvPr id="20483" name="Rectangle 3"/>
          <p:cNvSpPr>
            <a:spLocks noGrp="1" noChangeArrowheads="1"/>
          </p:cNvSpPr>
          <p:nvPr>
            <p:ph type="body" idx="1"/>
          </p:nvPr>
        </p:nvSpPr>
        <p:spPr/>
        <p:txBody>
          <a:bodyPr/>
          <a:lstStyle/>
          <a:p>
            <a:r>
              <a:rPr lang="en-US" altLang="en-US" dirty="0"/>
              <a:t>Patterns, themes, frequencies, repetition</a:t>
            </a:r>
          </a:p>
          <a:p>
            <a:r>
              <a:rPr lang="en-US" altLang="en-US" dirty="0"/>
              <a:t>Can you identify regularities or common features?</a:t>
            </a:r>
          </a:p>
          <a:p>
            <a:r>
              <a:rPr lang="en-US" altLang="en-US" dirty="0"/>
              <a:t>Are some themes dominant?</a:t>
            </a:r>
          </a:p>
          <a:p>
            <a:r>
              <a:rPr lang="en-US" altLang="en-US" dirty="0"/>
              <a:t>Does the use of language tell us something?</a:t>
            </a:r>
          </a:p>
          <a:p>
            <a:r>
              <a:rPr lang="en-US" altLang="en-US" dirty="0"/>
              <a:t>Can we </a:t>
            </a:r>
            <a:r>
              <a:rPr lang="en-US" altLang="en-US" dirty="0" err="1"/>
              <a:t>analyse</a:t>
            </a:r>
            <a:r>
              <a:rPr lang="en-US" altLang="en-US" dirty="0"/>
              <a:t> the actual text for hidden or clear meanings?</a:t>
            </a:r>
          </a:p>
          <a:p>
            <a:r>
              <a:rPr lang="en-US" altLang="en-US" dirty="0"/>
              <a:t>Compare across documents/interviews (intertextuality)</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20</a:t>
            </a:fld>
            <a:endParaRPr lang="en-US" altLang="en-US"/>
          </a:p>
        </p:txBody>
      </p:sp>
    </p:spTree>
    <p:extLst>
      <p:ext uri="{BB962C8B-B14F-4D97-AF65-F5344CB8AC3E}">
        <p14:creationId xmlns:p14="http://schemas.microsoft.com/office/powerpoint/2010/main" val="3874157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Themes</a:t>
            </a:r>
          </a:p>
        </p:txBody>
      </p:sp>
      <p:sp>
        <p:nvSpPr>
          <p:cNvPr id="3" name="Content Placeholder 2"/>
          <p:cNvSpPr>
            <a:spLocks noGrp="1"/>
          </p:cNvSpPr>
          <p:nvPr>
            <p:ph idx="1"/>
          </p:nvPr>
        </p:nvSpPr>
        <p:spPr/>
        <p:txBody>
          <a:bodyPr/>
          <a:lstStyle/>
          <a:p>
            <a:r>
              <a:rPr lang="en-GB" dirty="0"/>
              <a:t>Organising data according to patterns or themes that can be identified</a:t>
            </a:r>
          </a:p>
          <a:p>
            <a:pPr lvl="1"/>
            <a:r>
              <a:rPr lang="en-GB" dirty="0"/>
              <a:t>High-level (Meta) themes</a:t>
            </a:r>
          </a:p>
          <a:p>
            <a:pPr lvl="1"/>
            <a:r>
              <a:rPr lang="en-GB" dirty="0"/>
              <a:t>Lower-level concepts, patterns</a:t>
            </a:r>
          </a:p>
          <a:p>
            <a:r>
              <a:rPr lang="en-US" dirty="0"/>
              <a:t>The themes may emerge from the data, </a:t>
            </a:r>
            <a:r>
              <a:rPr lang="en-US" i="1" dirty="0"/>
              <a:t>inductively</a:t>
            </a:r>
            <a:r>
              <a:rPr lang="en-US" dirty="0"/>
              <a:t>, or may be identified a priori in the literature, </a:t>
            </a:r>
            <a:r>
              <a:rPr lang="en-US" i="1" dirty="0"/>
              <a:t>deductively, </a:t>
            </a:r>
            <a:r>
              <a:rPr lang="en-US" dirty="0"/>
              <a:t>or emerge from the data and be corroborated by literature, </a:t>
            </a:r>
            <a:r>
              <a:rPr lang="en-US" i="1" dirty="0"/>
              <a:t>abductively</a:t>
            </a:r>
          </a:p>
          <a:p>
            <a:r>
              <a:rPr lang="en-US" dirty="0"/>
              <a:t>The more consistent data we can get from multiple sources (people) the better we can triangulate our findings</a:t>
            </a:r>
          </a:p>
          <a:p>
            <a:pPr marL="0" indent="0">
              <a:buNone/>
            </a:pPr>
            <a:endParaRPr lang="en-GB" dirty="0"/>
          </a:p>
        </p:txBody>
      </p:sp>
      <p:sp>
        <p:nvSpPr>
          <p:cNvPr id="4" name="Slide Number Placeholder 3"/>
          <p:cNvSpPr>
            <a:spLocks noGrp="1"/>
          </p:cNvSpPr>
          <p:nvPr>
            <p:ph type="sldNum" sz="quarter" idx="12"/>
          </p:nvPr>
        </p:nvSpPr>
        <p:spPr/>
        <p:txBody>
          <a:bodyPr/>
          <a:lstStyle/>
          <a:p>
            <a:fld id="{61E8C580-A993-416C-A837-EBFFC48A45E8}" type="slidenum">
              <a:rPr lang="en-US" altLang="en-US" smtClean="0"/>
              <a:pPr/>
              <a:t>21</a:t>
            </a:fld>
            <a:endParaRPr lang="en-US" altLang="en-US"/>
          </a:p>
        </p:txBody>
      </p:sp>
    </p:spTree>
    <p:extLst>
      <p:ext uri="{BB962C8B-B14F-4D97-AF65-F5344CB8AC3E}">
        <p14:creationId xmlns:p14="http://schemas.microsoft.com/office/powerpoint/2010/main" val="3415173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Mechanics of Data Coding</a:t>
            </a:r>
          </a:p>
        </p:txBody>
      </p:sp>
      <p:sp>
        <p:nvSpPr>
          <p:cNvPr id="3" name="Content Placeholder 2"/>
          <p:cNvSpPr>
            <a:spLocks noGrp="1"/>
          </p:cNvSpPr>
          <p:nvPr>
            <p:ph idx="1"/>
          </p:nvPr>
        </p:nvSpPr>
        <p:spPr/>
        <p:txBody>
          <a:bodyPr/>
          <a:lstStyle/>
          <a:p>
            <a:r>
              <a:rPr lang="en-US" dirty="0"/>
              <a:t>Open Coding</a:t>
            </a:r>
          </a:p>
          <a:p>
            <a:pPr lvl="1"/>
            <a:r>
              <a:rPr lang="en-US" dirty="0"/>
              <a:t>Read through all the data and look for themes and patterns</a:t>
            </a:r>
          </a:p>
          <a:p>
            <a:pPr lvl="1"/>
            <a:r>
              <a:rPr lang="en-US" dirty="0"/>
              <a:t>There is a need for constant comparison of data and themes</a:t>
            </a:r>
          </a:p>
          <a:p>
            <a:r>
              <a:rPr lang="en-US" dirty="0"/>
              <a:t>Selective Coding</a:t>
            </a:r>
          </a:p>
          <a:p>
            <a:pPr lvl="1"/>
            <a:r>
              <a:rPr lang="en-US" dirty="0"/>
              <a:t>Focus on developing ‘core categories’ or major groups of content</a:t>
            </a:r>
          </a:p>
          <a:p>
            <a:pPr lvl="1"/>
            <a:r>
              <a:rPr lang="en-US" dirty="0"/>
              <a:t>There needs to be enough evidence for each core category</a:t>
            </a:r>
          </a:p>
          <a:p>
            <a:r>
              <a:rPr lang="en-US" dirty="0"/>
              <a:t>Theoretical Coding</a:t>
            </a:r>
          </a:p>
          <a:p>
            <a:pPr lvl="1"/>
            <a:r>
              <a:rPr lang="en-US" dirty="0"/>
              <a:t>Consider how the core categories are related to each other – as constructs</a:t>
            </a:r>
          </a:p>
          <a:p>
            <a:pPr lvl="1"/>
            <a:r>
              <a:rPr lang="en-US" dirty="0"/>
              <a:t>Develop theoretical propositions that link the constructs together</a:t>
            </a:r>
          </a:p>
        </p:txBody>
      </p:sp>
    </p:spTree>
    <p:extLst>
      <p:ext uri="{BB962C8B-B14F-4D97-AF65-F5344CB8AC3E}">
        <p14:creationId xmlns:p14="http://schemas.microsoft.com/office/powerpoint/2010/main" val="2588246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t>An Example of Data Coding</a:t>
            </a:r>
            <a:endParaRPr lang="en-GB" dirty="0"/>
          </a:p>
        </p:txBody>
      </p:sp>
      <p:sp>
        <p:nvSpPr>
          <p:cNvPr id="3" name="Content Placeholder 2"/>
          <p:cNvSpPr>
            <a:spLocks noGrp="1"/>
          </p:cNvSpPr>
          <p:nvPr>
            <p:ph idx="1"/>
          </p:nvPr>
        </p:nvSpPr>
        <p:spPr/>
        <p:txBody>
          <a:bodyPr>
            <a:normAutofit/>
          </a:bodyPr>
          <a:lstStyle/>
          <a:p>
            <a:r>
              <a:rPr lang="en-HK" dirty="0"/>
              <a:t>In the next few slides, I show some examples of the coding that I applied in the project whose interview questions I mentioned above</a:t>
            </a:r>
          </a:p>
          <a:p>
            <a:r>
              <a:rPr lang="en-HK" dirty="0"/>
              <a:t>I am investigating how employees coordinate the ways in which they work around an enterprise system</a:t>
            </a:r>
          </a:p>
          <a:p>
            <a:r>
              <a:rPr lang="en-HK" dirty="0"/>
              <a:t>I focus on two key themes:</a:t>
            </a:r>
          </a:p>
          <a:p>
            <a:pPr lvl="1"/>
            <a:r>
              <a:rPr lang="en-HK" dirty="0"/>
              <a:t>Coordination</a:t>
            </a:r>
          </a:p>
          <a:p>
            <a:pPr lvl="1"/>
            <a:r>
              <a:rPr lang="en-HK" dirty="0"/>
              <a:t>Persistence</a:t>
            </a:r>
          </a:p>
          <a:p>
            <a:r>
              <a:rPr lang="en-HK" dirty="0"/>
              <a:t>Ultimately, I am interesting in developing theoretical conjectures</a:t>
            </a:r>
          </a:p>
          <a:p>
            <a:r>
              <a:rPr lang="en-HK" dirty="0"/>
              <a:t>I follow the data coding guidelines of Gioia et al. (2013)</a:t>
            </a:r>
            <a:endParaRPr lang="en-GB" dirty="0"/>
          </a:p>
        </p:txBody>
      </p:sp>
    </p:spTree>
    <p:extLst>
      <p:ext uri="{BB962C8B-B14F-4D97-AF65-F5344CB8AC3E}">
        <p14:creationId xmlns:p14="http://schemas.microsoft.com/office/powerpoint/2010/main" val="3260349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F0"/>
                </a:solidFill>
              </a:rPr>
              <a:t>First</a:t>
            </a:r>
            <a:r>
              <a:rPr lang="en-HK" dirty="0"/>
              <a:t> Order Concepts I</a:t>
            </a:r>
            <a:endParaRPr lang="en-GB" dirty="0"/>
          </a:p>
        </p:txBody>
      </p:sp>
      <p:sp>
        <p:nvSpPr>
          <p:cNvPr id="3" name="Content Placeholder 2"/>
          <p:cNvSpPr>
            <a:spLocks noGrp="1"/>
          </p:cNvSpPr>
          <p:nvPr>
            <p:ph idx="1"/>
          </p:nvPr>
        </p:nvSpPr>
        <p:spPr/>
        <p:txBody>
          <a:bodyPr>
            <a:normAutofit/>
          </a:bodyPr>
          <a:lstStyle/>
          <a:p>
            <a:r>
              <a:rPr lang="en-HK" dirty="0">
                <a:solidFill>
                  <a:srgbClr val="00B0F0"/>
                </a:solidFill>
              </a:rPr>
              <a:t>Communicate Workarounds Among Colleagues</a:t>
            </a:r>
          </a:p>
          <a:p>
            <a:pPr lvl="1"/>
            <a:r>
              <a:rPr lang="en-US" i="1" dirty="0"/>
              <a:t>We communicate the workarounds with other colleagues, so everybody knows that if we face these problems, we can use Excel as a supplementary workaround to support our work. (JA)</a:t>
            </a:r>
            <a:endParaRPr lang="en-GB" dirty="0"/>
          </a:p>
          <a:p>
            <a:pPr lvl="1"/>
            <a:r>
              <a:rPr lang="en-US" i="1" dirty="0"/>
              <a:t>We communicate within our groups for workarounds. We discuss how can we avoid the mistakes and use Excel to undertake manual work. (IL)</a:t>
            </a:r>
            <a:endParaRPr lang="en-HK" dirty="0"/>
          </a:p>
          <a:p>
            <a:r>
              <a:rPr lang="en-HK" dirty="0">
                <a:solidFill>
                  <a:srgbClr val="00B0F0"/>
                </a:solidFill>
              </a:rPr>
              <a:t>Develop Consensus About Workaround Application</a:t>
            </a:r>
          </a:p>
          <a:p>
            <a:pPr lvl="1"/>
            <a:r>
              <a:rPr lang="en-US" i="1" dirty="0"/>
              <a:t>Workarounds are the result of consensus among all of us. (CH)</a:t>
            </a:r>
            <a:endParaRPr lang="en-GB" dirty="0"/>
          </a:p>
          <a:p>
            <a:pPr lvl="1"/>
            <a:r>
              <a:rPr lang="en-US" i="1" dirty="0"/>
              <a:t>This workaround has been adopted across several departments because logistics are critical to many different departments. We all agreed that if we have problems, we will use this workaround. (DW)</a:t>
            </a:r>
            <a:endParaRPr lang="en-GB" dirty="0"/>
          </a:p>
          <a:p>
            <a:pPr lvl="1"/>
            <a:endParaRPr lang="en-HK" dirty="0"/>
          </a:p>
          <a:p>
            <a:endParaRPr lang="en-GB" dirty="0"/>
          </a:p>
        </p:txBody>
      </p:sp>
    </p:spTree>
    <p:extLst>
      <p:ext uri="{BB962C8B-B14F-4D97-AF65-F5344CB8AC3E}">
        <p14:creationId xmlns:p14="http://schemas.microsoft.com/office/powerpoint/2010/main" val="787714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F0"/>
                </a:solidFill>
              </a:rPr>
              <a:t>First</a:t>
            </a:r>
            <a:r>
              <a:rPr lang="en-HK" dirty="0"/>
              <a:t> Order Concepts II</a:t>
            </a:r>
            <a:endParaRPr lang="en-GB" dirty="0"/>
          </a:p>
        </p:txBody>
      </p:sp>
      <p:sp>
        <p:nvSpPr>
          <p:cNvPr id="3" name="Content Placeholder 2"/>
          <p:cNvSpPr>
            <a:spLocks noGrp="1"/>
          </p:cNvSpPr>
          <p:nvPr>
            <p:ph idx="1"/>
          </p:nvPr>
        </p:nvSpPr>
        <p:spPr/>
        <p:txBody>
          <a:bodyPr>
            <a:normAutofit fontScale="92500" lnSpcReduction="20000"/>
          </a:bodyPr>
          <a:lstStyle/>
          <a:p>
            <a:r>
              <a:rPr lang="en-HK" dirty="0">
                <a:solidFill>
                  <a:srgbClr val="00B0F0"/>
                </a:solidFill>
              </a:rPr>
              <a:t>Discuss Workaround Design and Improvement</a:t>
            </a:r>
          </a:p>
          <a:p>
            <a:pPr lvl="1"/>
            <a:r>
              <a:rPr lang="en-US" i="1" dirty="0"/>
              <a:t>We decide the workaround with our team. When there is a problem, we will have a meeting to discuss how to tackle the problem and minimize the impact. If the workaround provides a good solution we will try to execute it. If the impact is not good, we will see how to improve it. (IY)</a:t>
            </a:r>
            <a:endParaRPr lang="en-GB" dirty="0"/>
          </a:p>
          <a:p>
            <a:pPr lvl="1"/>
            <a:r>
              <a:rPr lang="en-US" i="1" dirty="0"/>
              <a:t>All super users are doing testing together and we know the problems, so we discuss them together, create workarounds and use them as part of our standard work practice. (PC)</a:t>
            </a:r>
            <a:endParaRPr lang="en-HK" dirty="0"/>
          </a:p>
          <a:p>
            <a:r>
              <a:rPr lang="en-HK" dirty="0">
                <a:solidFill>
                  <a:srgbClr val="00B0F0"/>
                </a:solidFill>
              </a:rPr>
              <a:t>Standardise and Document Workarounds</a:t>
            </a:r>
          </a:p>
          <a:p>
            <a:pPr lvl="1"/>
            <a:r>
              <a:rPr lang="en-US" i="1" dirty="0"/>
              <a:t>After information gathering and sorting in Excel, we can accomplish the arrangement of delivery, the forecasting of the number of delivery vans needed. Those processes are a workaround designed by ourselves. … If we employ a new colleague, we have standard operating procedures for workarounds, so even if I leave the company my colleague can accomplish these tasks. (MS)</a:t>
            </a:r>
          </a:p>
          <a:p>
            <a:pPr lvl="1"/>
            <a:r>
              <a:rPr lang="en-US" i="1" dirty="0"/>
              <a:t>We have a training manual for workarounds that we study individually (TC)</a:t>
            </a:r>
            <a:endParaRPr lang="en-GB" dirty="0"/>
          </a:p>
        </p:txBody>
      </p:sp>
    </p:spTree>
    <p:extLst>
      <p:ext uri="{BB962C8B-B14F-4D97-AF65-F5344CB8AC3E}">
        <p14:creationId xmlns:p14="http://schemas.microsoft.com/office/powerpoint/2010/main" val="3558030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F0"/>
                </a:solidFill>
              </a:rPr>
              <a:t>First</a:t>
            </a:r>
            <a:r>
              <a:rPr lang="en-HK" dirty="0"/>
              <a:t> Order Concepts III</a:t>
            </a:r>
            <a:endParaRPr lang="en-GB" dirty="0"/>
          </a:p>
        </p:txBody>
      </p:sp>
      <p:sp>
        <p:nvSpPr>
          <p:cNvPr id="3" name="Content Placeholder 2"/>
          <p:cNvSpPr>
            <a:spLocks noGrp="1"/>
          </p:cNvSpPr>
          <p:nvPr>
            <p:ph idx="1"/>
          </p:nvPr>
        </p:nvSpPr>
        <p:spPr/>
        <p:txBody>
          <a:bodyPr/>
          <a:lstStyle/>
          <a:p>
            <a:r>
              <a:rPr lang="en-HK" dirty="0">
                <a:solidFill>
                  <a:srgbClr val="00B0F0"/>
                </a:solidFill>
              </a:rPr>
              <a:t>Regular Use of Workarounds</a:t>
            </a:r>
          </a:p>
          <a:p>
            <a:pPr lvl="1"/>
            <a:r>
              <a:rPr lang="en-US" i="1" dirty="0"/>
              <a:t>We do workarounds every day because Navision cannot fit our work process needs (NF)</a:t>
            </a:r>
            <a:endParaRPr lang="en-GB" dirty="0"/>
          </a:p>
          <a:p>
            <a:pPr lvl="1"/>
            <a:r>
              <a:rPr lang="en-US" i="1" dirty="0"/>
              <a:t>Navision does not provide for the delivery of goods. Therefore we use Excel to manage the delivery process. Without Excel, there is no way to undertake the delivery of goods (MS)</a:t>
            </a:r>
            <a:endParaRPr lang="en-GB" dirty="0"/>
          </a:p>
          <a:p>
            <a:pPr lvl="1"/>
            <a:r>
              <a:rPr lang="en-US" i="1" dirty="0"/>
              <a:t>Every day we do our work on Excel not in Navision. Excel supports many workarounds because Navision cannot support those functions. We have reported this situation to our superiors for 1.5 years but nothing has changed and so this workaround has become a central component in our regular work process (LT)</a:t>
            </a:r>
            <a:endParaRPr lang="en-GB" dirty="0"/>
          </a:p>
          <a:p>
            <a:pPr lvl="1"/>
            <a:endParaRPr lang="en-HK" dirty="0"/>
          </a:p>
          <a:p>
            <a:endParaRPr lang="en-GB" dirty="0"/>
          </a:p>
        </p:txBody>
      </p:sp>
    </p:spTree>
    <p:extLst>
      <p:ext uri="{BB962C8B-B14F-4D97-AF65-F5344CB8AC3E}">
        <p14:creationId xmlns:p14="http://schemas.microsoft.com/office/powerpoint/2010/main" val="3936530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FF0000"/>
                </a:solidFill>
              </a:rPr>
              <a:t>Second</a:t>
            </a:r>
            <a:r>
              <a:rPr lang="en-HK" dirty="0"/>
              <a:t> Order Themes</a:t>
            </a:r>
            <a:endParaRPr lang="en-GB" dirty="0"/>
          </a:p>
        </p:txBody>
      </p:sp>
      <p:sp>
        <p:nvSpPr>
          <p:cNvPr id="3" name="Content Placeholder 2"/>
          <p:cNvSpPr>
            <a:spLocks noGrp="1"/>
          </p:cNvSpPr>
          <p:nvPr>
            <p:ph idx="1"/>
          </p:nvPr>
        </p:nvSpPr>
        <p:spPr/>
        <p:txBody>
          <a:bodyPr/>
          <a:lstStyle/>
          <a:p>
            <a:r>
              <a:rPr lang="en-HK" dirty="0">
                <a:solidFill>
                  <a:srgbClr val="00B0F0"/>
                </a:solidFill>
              </a:rPr>
              <a:t>Communicate Workarounds Among Colleagues </a:t>
            </a:r>
            <a:r>
              <a:rPr lang="en-HK" dirty="0"/>
              <a:t>&gt; </a:t>
            </a:r>
            <a:r>
              <a:rPr lang="en-HK" dirty="0">
                <a:solidFill>
                  <a:srgbClr val="FF0000"/>
                </a:solidFill>
              </a:rPr>
              <a:t>Sharing Knowledge About Workarounds</a:t>
            </a:r>
          </a:p>
          <a:p>
            <a:r>
              <a:rPr lang="en-HK" dirty="0">
                <a:solidFill>
                  <a:srgbClr val="00B0F0"/>
                </a:solidFill>
              </a:rPr>
              <a:t>Develop Consensus About Workaround Application </a:t>
            </a:r>
            <a:r>
              <a:rPr lang="en-HK" dirty="0"/>
              <a:t>&gt; </a:t>
            </a:r>
            <a:r>
              <a:rPr lang="en-HK" dirty="0">
                <a:solidFill>
                  <a:srgbClr val="FF0000"/>
                </a:solidFill>
              </a:rPr>
              <a:t>Consensus Building</a:t>
            </a:r>
          </a:p>
          <a:p>
            <a:r>
              <a:rPr lang="en-HK" dirty="0">
                <a:solidFill>
                  <a:srgbClr val="00B0F0"/>
                </a:solidFill>
              </a:rPr>
              <a:t>Discuss Workaround Design and Development </a:t>
            </a:r>
            <a:r>
              <a:rPr lang="en-HK" dirty="0"/>
              <a:t>&gt; </a:t>
            </a:r>
            <a:r>
              <a:rPr lang="en-HK" dirty="0">
                <a:solidFill>
                  <a:srgbClr val="FF0000"/>
                </a:solidFill>
              </a:rPr>
              <a:t>Co-design Workarounds</a:t>
            </a:r>
          </a:p>
          <a:p>
            <a:r>
              <a:rPr lang="en-HK" dirty="0">
                <a:solidFill>
                  <a:srgbClr val="00B0F0"/>
                </a:solidFill>
              </a:rPr>
              <a:t>Standardise and Document Workarounds </a:t>
            </a:r>
            <a:r>
              <a:rPr lang="en-HK" dirty="0"/>
              <a:t>&gt; </a:t>
            </a:r>
            <a:r>
              <a:rPr lang="en-HK" dirty="0">
                <a:solidFill>
                  <a:srgbClr val="FF0000"/>
                </a:solidFill>
              </a:rPr>
              <a:t>Formalise Workarounds</a:t>
            </a:r>
          </a:p>
          <a:p>
            <a:r>
              <a:rPr lang="en-HK" dirty="0">
                <a:solidFill>
                  <a:srgbClr val="00B0F0"/>
                </a:solidFill>
              </a:rPr>
              <a:t>Regular Use of Workarounds </a:t>
            </a:r>
            <a:r>
              <a:rPr lang="en-HK" dirty="0"/>
              <a:t>&gt; </a:t>
            </a:r>
            <a:r>
              <a:rPr lang="en-HK" dirty="0">
                <a:solidFill>
                  <a:srgbClr val="FF0000"/>
                </a:solidFill>
              </a:rPr>
              <a:t>Continuous Usage of Workarounds</a:t>
            </a:r>
          </a:p>
          <a:p>
            <a:endParaRPr lang="en-HK" dirty="0"/>
          </a:p>
          <a:p>
            <a:endParaRPr lang="en-HK" dirty="0"/>
          </a:p>
          <a:p>
            <a:endParaRPr lang="en-HK" dirty="0"/>
          </a:p>
          <a:p>
            <a:endParaRPr lang="en-GB" dirty="0"/>
          </a:p>
        </p:txBody>
      </p:sp>
    </p:spTree>
    <p:extLst>
      <p:ext uri="{BB962C8B-B14F-4D97-AF65-F5344CB8AC3E}">
        <p14:creationId xmlns:p14="http://schemas.microsoft.com/office/powerpoint/2010/main" val="801446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63E808"/>
                </a:solidFill>
              </a:rPr>
              <a:t>Aggregate</a:t>
            </a:r>
            <a:r>
              <a:rPr lang="en-HK" dirty="0"/>
              <a:t> Dimensions</a:t>
            </a:r>
            <a:endParaRPr lang="en-GB" dirty="0"/>
          </a:p>
        </p:txBody>
      </p:sp>
      <p:sp>
        <p:nvSpPr>
          <p:cNvPr id="3" name="Content Placeholder 2"/>
          <p:cNvSpPr>
            <a:spLocks noGrp="1"/>
          </p:cNvSpPr>
          <p:nvPr>
            <p:ph idx="1"/>
          </p:nvPr>
        </p:nvSpPr>
        <p:spPr/>
        <p:txBody>
          <a:bodyPr>
            <a:normAutofit/>
          </a:bodyPr>
          <a:lstStyle/>
          <a:p>
            <a:r>
              <a:rPr lang="en-HK" dirty="0">
                <a:solidFill>
                  <a:srgbClr val="63E808"/>
                </a:solidFill>
              </a:rPr>
              <a:t>Coordination of Workarounds</a:t>
            </a:r>
          </a:p>
          <a:p>
            <a:pPr lvl="1"/>
            <a:r>
              <a:rPr lang="en-HK" dirty="0">
                <a:solidFill>
                  <a:srgbClr val="00B0F0"/>
                </a:solidFill>
              </a:rPr>
              <a:t>Communicate Workarounds Among Colleagues </a:t>
            </a:r>
            <a:r>
              <a:rPr lang="en-HK" dirty="0"/>
              <a:t>&gt; </a:t>
            </a:r>
            <a:r>
              <a:rPr lang="en-HK" dirty="0">
                <a:solidFill>
                  <a:srgbClr val="FF0000"/>
                </a:solidFill>
              </a:rPr>
              <a:t>Sharing Knowledge About Workarounds</a:t>
            </a:r>
          </a:p>
          <a:p>
            <a:pPr lvl="1"/>
            <a:r>
              <a:rPr lang="en-HK" dirty="0">
                <a:solidFill>
                  <a:srgbClr val="00B0F0"/>
                </a:solidFill>
              </a:rPr>
              <a:t>Develop Consensus About Workaround Application </a:t>
            </a:r>
            <a:r>
              <a:rPr lang="en-HK" dirty="0"/>
              <a:t>&gt; </a:t>
            </a:r>
            <a:r>
              <a:rPr lang="en-HK" dirty="0">
                <a:solidFill>
                  <a:srgbClr val="FF0000"/>
                </a:solidFill>
              </a:rPr>
              <a:t>Consensus Building</a:t>
            </a:r>
          </a:p>
          <a:p>
            <a:pPr lvl="1"/>
            <a:r>
              <a:rPr lang="en-HK" dirty="0">
                <a:solidFill>
                  <a:srgbClr val="00B0F0"/>
                </a:solidFill>
              </a:rPr>
              <a:t>Discuss Workaround Design and Development </a:t>
            </a:r>
            <a:r>
              <a:rPr lang="en-HK" dirty="0"/>
              <a:t>&gt; </a:t>
            </a:r>
            <a:r>
              <a:rPr lang="en-HK" dirty="0">
                <a:solidFill>
                  <a:srgbClr val="FF0000"/>
                </a:solidFill>
              </a:rPr>
              <a:t>Co-design Workarounds</a:t>
            </a:r>
          </a:p>
          <a:p>
            <a:r>
              <a:rPr lang="en-HK" dirty="0">
                <a:solidFill>
                  <a:srgbClr val="63E808"/>
                </a:solidFill>
              </a:rPr>
              <a:t>Persistent Workarounds</a:t>
            </a:r>
          </a:p>
          <a:p>
            <a:pPr lvl="1"/>
            <a:r>
              <a:rPr lang="en-HK" dirty="0">
                <a:solidFill>
                  <a:srgbClr val="00B0F0"/>
                </a:solidFill>
              </a:rPr>
              <a:t>Standardise and Document Workarounds </a:t>
            </a:r>
            <a:r>
              <a:rPr lang="en-HK" dirty="0"/>
              <a:t>&gt; </a:t>
            </a:r>
            <a:r>
              <a:rPr lang="en-HK" dirty="0">
                <a:solidFill>
                  <a:srgbClr val="FF0000"/>
                </a:solidFill>
              </a:rPr>
              <a:t>Formalise Workarounds</a:t>
            </a:r>
          </a:p>
          <a:p>
            <a:pPr lvl="1"/>
            <a:r>
              <a:rPr lang="en-HK" dirty="0">
                <a:solidFill>
                  <a:srgbClr val="00B0F0"/>
                </a:solidFill>
              </a:rPr>
              <a:t>Regular Use of Workarounds </a:t>
            </a:r>
            <a:r>
              <a:rPr lang="en-HK" dirty="0"/>
              <a:t>&gt; </a:t>
            </a:r>
            <a:r>
              <a:rPr lang="en-HK" dirty="0">
                <a:solidFill>
                  <a:srgbClr val="FF0000"/>
                </a:solidFill>
              </a:rPr>
              <a:t>Continuous Usage of Workarounds</a:t>
            </a:r>
          </a:p>
        </p:txBody>
      </p:sp>
    </p:spTree>
    <p:extLst>
      <p:ext uri="{BB962C8B-B14F-4D97-AF65-F5344CB8AC3E}">
        <p14:creationId xmlns:p14="http://schemas.microsoft.com/office/powerpoint/2010/main" val="3382708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37744" y="155448"/>
            <a:ext cx="11686032" cy="6254496"/>
          </a:xfrm>
          <a:prstGeom prst="rect">
            <a:avLst/>
          </a:prstGeom>
          <a:noFill/>
        </p:spPr>
      </p:pic>
      <p:sp>
        <p:nvSpPr>
          <p:cNvPr id="5" name="Slide Number Placeholder 4"/>
          <p:cNvSpPr>
            <a:spLocks noGrp="1"/>
          </p:cNvSpPr>
          <p:nvPr>
            <p:ph type="sldNum" sz="quarter" idx="12"/>
          </p:nvPr>
        </p:nvSpPr>
        <p:spPr/>
        <p:txBody>
          <a:bodyPr/>
          <a:lstStyle/>
          <a:p>
            <a:fld id="{FE7D936D-BE84-4CB0-A938-D7CB0687103F}" type="slidenum">
              <a:rPr lang="en-GB" smtClean="0"/>
              <a:t>29</a:t>
            </a:fld>
            <a:endParaRPr lang="en-GB"/>
          </a:p>
        </p:txBody>
      </p:sp>
    </p:spTree>
    <p:extLst>
      <p:ext uri="{BB962C8B-B14F-4D97-AF65-F5344CB8AC3E}">
        <p14:creationId xmlns:p14="http://schemas.microsoft.com/office/powerpoint/2010/main" val="834580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696374"/>
          </a:xfrm>
        </p:spPr>
        <p:txBody>
          <a:bodyPr/>
          <a:lstStyle/>
          <a:p>
            <a:r>
              <a:rPr lang="en-US"/>
              <a:t>Translations</a:t>
            </a:r>
            <a:endParaRPr lang="en-GB"/>
          </a:p>
        </p:txBody>
      </p:sp>
      <p:sp>
        <p:nvSpPr>
          <p:cNvPr id="5" name="Content Placeholder 4"/>
          <p:cNvSpPr>
            <a:spLocks noGrp="1"/>
          </p:cNvSpPr>
          <p:nvPr>
            <p:ph idx="1"/>
          </p:nvPr>
        </p:nvSpPr>
        <p:spPr>
          <a:xfrm>
            <a:off x="838200" y="1240403"/>
            <a:ext cx="10515600" cy="4936560"/>
          </a:xfrm>
        </p:spPr>
        <p:txBody>
          <a:bodyPr/>
          <a:lstStyle/>
          <a:p>
            <a:r>
              <a:rPr lang="en-US" dirty="0"/>
              <a:t>The literature that we draw on when we theorise is usually published in English</a:t>
            </a:r>
          </a:p>
          <a:p>
            <a:pPr lvl="1"/>
            <a:r>
              <a:rPr lang="en-US" dirty="0"/>
              <a:t>The theories, models, constructs, variables, etc. are all explained and justified in English</a:t>
            </a:r>
          </a:p>
          <a:p>
            <a:r>
              <a:rPr lang="en-US" dirty="0"/>
              <a:t>However, our data may or may not be in English</a:t>
            </a:r>
          </a:p>
          <a:p>
            <a:pPr lvl="1"/>
            <a:r>
              <a:rPr lang="en-US" dirty="0"/>
              <a:t>It might be written Chinese documents</a:t>
            </a:r>
          </a:p>
          <a:p>
            <a:pPr lvl="1"/>
            <a:r>
              <a:rPr lang="en-US" dirty="0"/>
              <a:t>It might be audio-taped Cantonese/Mandarin/xxx conversations</a:t>
            </a:r>
          </a:p>
          <a:p>
            <a:r>
              <a:rPr lang="en-US" dirty="0"/>
              <a:t>The data may need to be translated at some stage</a:t>
            </a:r>
          </a:p>
          <a:p>
            <a:r>
              <a:rPr lang="en-US" dirty="0"/>
              <a:t>But translating ALL the data is a major headache!</a:t>
            </a:r>
          </a:p>
          <a:p>
            <a:r>
              <a:rPr lang="en-US" dirty="0"/>
              <a:t>GAI may help, but there are ethical issues there</a:t>
            </a:r>
          </a:p>
          <a:p>
            <a:endParaRPr lang="en-GB" dirty="0"/>
          </a:p>
        </p:txBody>
      </p:sp>
    </p:spTree>
    <p:extLst>
      <p:ext uri="{BB962C8B-B14F-4D97-AF65-F5344CB8AC3E}">
        <p14:creationId xmlns:p14="http://schemas.microsoft.com/office/powerpoint/2010/main" val="1322470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Translations – Personal Experience</a:t>
            </a:r>
            <a:endParaRPr lang="en-GB"/>
          </a:p>
        </p:txBody>
      </p:sp>
      <p:sp>
        <p:nvSpPr>
          <p:cNvPr id="3" name="Content Placeholder 2"/>
          <p:cNvSpPr>
            <a:spLocks noGrp="1"/>
          </p:cNvSpPr>
          <p:nvPr>
            <p:ph idx="1"/>
          </p:nvPr>
        </p:nvSpPr>
        <p:spPr/>
        <p:txBody>
          <a:bodyPr>
            <a:normAutofit lnSpcReduction="10000"/>
          </a:bodyPr>
          <a:lstStyle/>
          <a:p>
            <a:r>
              <a:rPr lang="en-US" dirty="0"/>
              <a:t>A lot of the data that I collect is interview data</a:t>
            </a:r>
          </a:p>
          <a:p>
            <a:pPr lvl="1"/>
            <a:r>
              <a:rPr lang="en-US" dirty="0"/>
              <a:t>Some is in Cantonese, some in Mandarin, some in English</a:t>
            </a:r>
          </a:p>
          <a:p>
            <a:r>
              <a:rPr lang="en-US" dirty="0"/>
              <a:t>Transcribing the data from audio to text is very time consuming</a:t>
            </a:r>
          </a:p>
          <a:p>
            <a:pPr lvl="1"/>
            <a:r>
              <a:rPr lang="en-US" dirty="0"/>
              <a:t>One hour of audio recording requires one day to transcribe</a:t>
            </a:r>
          </a:p>
          <a:p>
            <a:pPr lvl="1"/>
            <a:r>
              <a:rPr lang="en-US" dirty="0"/>
              <a:t>Translating the data requires more time, but much of the data is not very useful</a:t>
            </a:r>
          </a:p>
          <a:p>
            <a:r>
              <a:rPr lang="en-US" dirty="0"/>
              <a:t>So it is better to transcribe first, then to read in the original and select segments for translation</a:t>
            </a:r>
          </a:p>
          <a:p>
            <a:pPr lvl="1"/>
            <a:r>
              <a:rPr lang="en-US" dirty="0"/>
              <a:t>Doing this requires a high level of familiarity with the research topics, theory, constructs, etc., and with the kinds of data I am looking for</a:t>
            </a:r>
          </a:p>
          <a:p>
            <a:pPr lvl="1"/>
            <a:r>
              <a:rPr lang="en-US" dirty="0"/>
              <a:t>GAI has problems that need to be considered carefully</a:t>
            </a:r>
          </a:p>
        </p:txBody>
      </p:sp>
    </p:spTree>
    <p:extLst>
      <p:ext uri="{BB962C8B-B14F-4D97-AF65-F5344CB8AC3E}">
        <p14:creationId xmlns:p14="http://schemas.microsoft.com/office/powerpoint/2010/main" val="2743501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r>
              <a:rPr lang="en-US" altLang="en-US"/>
              <a:t>If You Analyse Qualitative Data Carefully</a:t>
            </a:r>
          </a:p>
        </p:txBody>
      </p:sp>
      <p:sp>
        <p:nvSpPr>
          <p:cNvPr id="21507" name="Rectangle 3"/>
          <p:cNvSpPr>
            <a:spLocks noGrp="1" noChangeArrowheads="1"/>
          </p:cNvSpPr>
          <p:nvPr>
            <p:ph type="body" idx="1"/>
          </p:nvPr>
        </p:nvSpPr>
        <p:spPr/>
        <p:txBody>
          <a:bodyPr/>
          <a:lstStyle/>
          <a:p>
            <a:r>
              <a:rPr lang="en-US" altLang="en-US" dirty="0"/>
              <a:t>You may be able to ground a theory out of the data</a:t>
            </a:r>
          </a:p>
          <a:p>
            <a:r>
              <a:rPr lang="en-US" altLang="en-US" dirty="0"/>
              <a:t>You may see a new way to organise work, people, processes</a:t>
            </a:r>
          </a:p>
          <a:p>
            <a:r>
              <a:rPr lang="en-US" altLang="en-US" dirty="0"/>
              <a:t>You may identify new constructs that were not previously reported in the literature</a:t>
            </a:r>
          </a:p>
          <a:p>
            <a:pPr lvl="1"/>
            <a:r>
              <a:rPr lang="en-US" altLang="en-US" dirty="0"/>
              <a:t>In the study I mentioned, we identified new forms of behavior not previously mentioned or discussed in the literature</a:t>
            </a:r>
          </a:p>
          <a:p>
            <a:r>
              <a:rPr lang="en-US" altLang="en-US" dirty="0"/>
              <a:t>Qualitative case studies have been used for theory building, where the case data supports the theory.</a:t>
            </a:r>
          </a:p>
        </p:txBody>
      </p:sp>
      <p:sp>
        <p:nvSpPr>
          <p:cNvPr id="2" name="Slide Number Placeholder 1"/>
          <p:cNvSpPr>
            <a:spLocks noGrp="1"/>
          </p:cNvSpPr>
          <p:nvPr>
            <p:ph type="sldNum" sz="quarter" idx="12"/>
          </p:nvPr>
        </p:nvSpPr>
        <p:spPr/>
        <p:txBody>
          <a:bodyPr/>
          <a:lstStyle/>
          <a:p>
            <a:fld id="{F1A314DF-4639-451A-B57F-FCE806D33BB9}" type="slidenum">
              <a:rPr lang="en-US" altLang="en-US" smtClean="0"/>
              <a:pPr/>
              <a:t>32</a:t>
            </a:fld>
            <a:endParaRPr lang="en-US" altLang="en-US"/>
          </a:p>
        </p:txBody>
      </p:sp>
    </p:spTree>
    <p:extLst>
      <p:ext uri="{BB962C8B-B14F-4D97-AF65-F5344CB8AC3E}">
        <p14:creationId xmlns:p14="http://schemas.microsoft.com/office/powerpoint/2010/main" val="4188043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821B1-898B-408B-ACD1-9F43516CC488}"/>
              </a:ext>
            </a:extLst>
          </p:cNvPr>
          <p:cNvSpPr>
            <a:spLocks noGrp="1"/>
          </p:cNvSpPr>
          <p:nvPr>
            <p:ph type="title"/>
          </p:nvPr>
        </p:nvSpPr>
        <p:spPr/>
        <p:txBody>
          <a:bodyPr/>
          <a:lstStyle/>
          <a:p>
            <a:r>
              <a:rPr lang="en-HK" dirty="0"/>
              <a:t>Methods – and Techniques for Qualitative Data Research</a:t>
            </a:r>
          </a:p>
        </p:txBody>
      </p:sp>
      <p:sp>
        <p:nvSpPr>
          <p:cNvPr id="3" name="Content Placeholder 2">
            <a:extLst>
              <a:ext uri="{FF2B5EF4-FFF2-40B4-BE49-F238E27FC236}">
                <a16:creationId xmlns:a16="http://schemas.microsoft.com/office/drawing/2014/main" id="{6787ED08-0F66-476D-BFEA-A62DBDD57E1F}"/>
              </a:ext>
            </a:extLst>
          </p:cNvPr>
          <p:cNvSpPr>
            <a:spLocks noGrp="1"/>
          </p:cNvSpPr>
          <p:nvPr>
            <p:ph idx="1"/>
          </p:nvPr>
        </p:nvSpPr>
        <p:spPr/>
        <p:txBody>
          <a:bodyPr>
            <a:normAutofit fontScale="92500"/>
          </a:bodyPr>
          <a:lstStyle/>
          <a:p>
            <a:r>
              <a:rPr lang="en-HK" dirty="0"/>
              <a:t>Case Study</a:t>
            </a:r>
          </a:p>
          <a:p>
            <a:r>
              <a:rPr lang="en-HK" dirty="0"/>
              <a:t>Ethnography</a:t>
            </a:r>
          </a:p>
          <a:p>
            <a:r>
              <a:rPr lang="en-HK" dirty="0"/>
              <a:t>Action Research</a:t>
            </a:r>
          </a:p>
          <a:p>
            <a:r>
              <a:rPr lang="en-HK" dirty="0"/>
              <a:t>Grounded Theory</a:t>
            </a:r>
          </a:p>
          <a:p>
            <a:endParaRPr lang="en-HK" dirty="0"/>
          </a:p>
          <a:p>
            <a:r>
              <a:rPr lang="en-HK" dirty="0"/>
              <a:t>Hermeneutic Interpretation</a:t>
            </a:r>
          </a:p>
          <a:p>
            <a:endParaRPr lang="en-HK" dirty="0"/>
          </a:p>
          <a:p>
            <a:r>
              <a:rPr lang="en-HK" dirty="0"/>
              <a:t>But note that qualitative researchers often combine methods and techniques, e.g. case study + action research; grounded theory + case study</a:t>
            </a:r>
          </a:p>
        </p:txBody>
      </p:sp>
    </p:spTree>
    <p:extLst>
      <p:ext uri="{BB962C8B-B14F-4D97-AF65-F5344CB8AC3E}">
        <p14:creationId xmlns:p14="http://schemas.microsoft.com/office/powerpoint/2010/main" val="3147540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157729" y="385698"/>
            <a:ext cx="9281671" cy="608012"/>
          </a:xfrm>
        </p:spPr>
        <p:txBody>
          <a:bodyPr>
            <a:normAutofit fontScale="90000"/>
          </a:bodyPr>
          <a:lstStyle/>
          <a:p>
            <a:r>
              <a:rPr lang="en-US" altLang="en-US" dirty="0"/>
              <a:t>Case Study</a:t>
            </a:r>
          </a:p>
        </p:txBody>
      </p:sp>
      <p:sp>
        <p:nvSpPr>
          <p:cNvPr id="16387" name="Rectangle 3"/>
          <p:cNvSpPr>
            <a:spLocks noGrp="1" noChangeArrowheads="1"/>
          </p:cNvSpPr>
          <p:nvPr>
            <p:ph type="body" idx="1"/>
          </p:nvPr>
        </p:nvSpPr>
        <p:spPr>
          <a:xfrm>
            <a:off x="906449" y="1110343"/>
            <a:ext cx="10447351" cy="5442857"/>
          </a:xfrm>
        </p:spPr>
        <p:txBody>
          <a:bodyPr/>
          <a:lstStyle/>
          <a:p>
            <a:r>
              <a:rPr lang="en-US" altLang="en-US" dirty="0">
                <a:solidFill>
                  <a:srgbClr val="000000"/>
                </a:solidFill>
                <a:cs typeface="Arial" charset="0"/>
              </a:rPr>
              <a:t>A case study is an empirical inquiry that:</a:t>
            </a:r>
          </a:p>
          <a:p>
            <a:pPr lvl="1"/>
            <a:r>
              <a:rPr lang="en-US" altLang="en-US" dirty="0">
                <a:solidFill>
                  <a:srgbClr val="000000"/>
                </a:solidFill>
                <a:cs typeface="Times New Roman" pitchFamily="18" charset="0"/>
              </a:rPr>
              <a:t>investigates a contemporary phenomenon within its real-life context, especially when</a:t>
            </a:r>
          </a:p>
          <a:p>
            <a:pPr lvl="1"/>
            <a:r>
              <a:rPr lang="en-US" altLang="en-US" dirty="0">
                <a:solidFill>
                  <a:srgbClr val="000000"/>
                </a:solidFill>
                <a:cs typeface="Times New Roman" pitchFamily="18" charset="0"/>
              </a:rPr>
              <a:t>the boundaries between phenomenon and context are not clearly evident</a:t>
            </a:r>
            <a:r>
              <a:rPr lang="en-US" altLang="en-US" dirty="0">
                <a:solidFill>
                  <a:srgbClr val="000000"/>
                </a:solidFill>
                <a:latin typeface="Times New Roman"/>
                <a:cs typeface="Times New Roman" pitchFamily="18" charset="0"/>
              </a:rPr>
              <a:t> </a:t>
            </a:r>
            <a:r>
              <a:rPr lang="en-US" altLang="en-US" dirty="0">
                <a:solidFill>
                  <a:srgbClr val="000000"/>
                </a:solidFill>
                <a:cs typeface="Times New Roman" pitchFamily="18" charset="0"/>
              </a:rPr>
              <a:t>(Yin, 2003)</a:t>
            </a:r>
          </a:p>
          <a:p>
            <a:r>
              <a:rPr lang="en-US" altLang="en-US" dirty="0">
                <a:solidFill>
                  <a:srgbClr val="000000"/>
                </a:solidFill>
                <a:cs typeface="Times New Roman" pitchFamily="18" charset="0"/>
              </a:rPr>
              <a:t>The case study is the most common research method in IS that draws on qualitative data, though it may also use quantitative data</a:t>
            </a:r>
          </a:p>
          <a:p>
            <a:r>
              <a:rPr lang="en-US" altLang="en-US" dirty="0">
                <a:solidFill>
                  <a:srgbClr val="000000"/>
                </a:solidFill>
                <a:cs typeface="Times New Roman" pitchFamily="18" charset="0"/>
              </a:rPr>
              <a:t>Case study write-ups must include quotations from the data subjects who were studied in order to present a narrative of a situation</a:t>
            </a:r>
          </a:p>
          <a:p>
            <a:r>
              <a:rPr lang="en-US" altLang="en-US" dirty="0">
                <a:solidFill>
                  <a:srgbClr val="000000"/>
                </a:solidFill>
                <a:cs typeface="Times New Roman" pitchFamily="18" charset="0"/>
              </a:rPr>
              <a:t>Case studies can be positivist, interpretivist, or critical. They may draw on both qualitative and quantitative data</a:t>
            </a:r>
            <a:endParaRPr lang="en-US" altLang="en-US" dirty="0"/>
          </a:p>
        </p:txBody>
      </p:sp>
      <p:sp>
        <p:nvSpPr>
          <p:cNvPr id="2" name="Slide Number Placeholder 1"/>
          <p:cNvSpPr>
            <a:spLocks noGrp="1"/>
          </p:cNvSpPr>
          <p:nvPr>
            <p:ph type="sldNum" sz="quarter" idx="12"/>
          </p:nvPr>
        </p:nvSpPr>
        <p:spPr/>
        <p:txBody>
          <a:bodyPr/>
          <a:lstStyle/>
          <a:p>
            <a:fld id="{61E8C580-A993-416C-A837-EBFFC48A45E8}" type="slidenum">
              <a:rPr lang="en-US" altLang="en-US" smtClean="0"/>
              <a:pPr/>
              <a:t>34</a:t>
            </a:fld>
            <a:endParaRPr lang="en-US" altLang="en-US"/>
          </a:p>
        </p:txBody>
      </p:sp>
    </p:spTree>
    <p:extLst>
      <p:ext uri="{BB962C8B-B14F-4D97-AF65-F5344CB8AC3E}">
        <p14:creationId xmlns:p14="http://schemas.microsoft.com/office/powerpoint/2010/main" val="2561017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05232" y="717868"/>
            <a:ext cx="9222036" cy="608012"/>
          </a:xfrm>
        </p:spPr>
        <p:txBody>
          <a:bodyPr>
            <a:normAutofit fontScale="90000"/>
          </a:bodyPr>
          <a:lstStyle/>
          <a:p>
            <a:r>
              <a:rPr lang="en-US" altLang="en-US" dirty="0"/>
              <a:t>Ethnography</a:t>
            </a:r>
          </a:p>
        </p:txBody>
      </p:sp>
      <p:sp>
        <p:nvSpPr>
          <p:cNvPr id="17411" name="Rectangle 3"/>
          <p:cNvSpPr>
            <a:spLocks noGrp="1" noChangeArrowheads="1"/>
          </p:cNvSpPr>
          <p:nvPr>
            <p:ph type="body" idx="1"/>
          </p:nvPr>
        </p:nvSpPr>
        <p:spPr>
          <a:xfrm>
            <a:off x="1021742" y="1768475"/>
            <a:ext cx="10332057" cy="4953000"/>
          </a:xfrm>
        </p:spPr>
        <p:txBody>
          <a:bodyPr/>
          <a:lstStyle/>
          <a:p>
            <a:r>
              <a:rPr lang="en-US" altLang="en-US" dirty="0">
                <a:solidFill>
                  <a:srgbClr val="000000"/>
                </a:solidFill>
                <a:cs typeface="Times New Roman" pitchFamily="18" charset="0"/>
              </a:rPr>
              <a:t>An ethnographer is required to spend a significant amount of time in the field.</a:t>
            </a:r>
          </a:p>
          <a:p>
            <a:r>
              <a:rPr lang="en-US" altLang="en-US" dirty="0">
                <a:solidFill>
                  <a:srgbClr val="000000"/>
                </a:solidFill>
                <a:cs typeface="Times New Roman" pitchFamily="18" charset="0"/>
              </a:rPr>
              <a:t>Ethnographers immerse themselves in the lives of the people they study and seek to place the phenomena studied in their social and cultural context.</a:t>
            </a:r>
            <a:endParaRPr lang="en-US" altLang="en-US" dirty="0"/>
          </a:p>
          <a:p>
            <a:r>
              <a:rPr lang="en-US" altLang="en-US" dirty="0"/>
              <a:t>Ethnographies are used to study the development of systems and work practices/processes.</a:t>
            </a:r>
          </a:p>
          <a:p>
            <a:pPr lvl="1"/>
            <a:r>
              <a:rPr lang="en-US" altLang="en-US" dirty="0"/>
              <a:t>For instance, a study of a community and the way the members of that community use technology to achieve some purpose</a:t>
            </a:r>
          </a:p>
          <a:p>
            <a:r>
              <a:rPr lang="en-US" altLang="en-US" dirty="0"/>
              <a:t>Cyber-ethnographies do the same thing in online environments such as online communities of practice</a:t>
            </a:r>
          </a:p>
        </p:txBody>
      </p:sp>
      <p:sp>
        <p:nvSpPr>
          <p:cNvPr id="2" name="Slide Number Placeholder 1"/>
          <p:cNvSpPr>
            <a:spLocks noGrp="1"/>
          </p:cNvSpPr>
          <p:nvPr>
            <p:ph type="sldNum" sz="quarter" idx="12"/>
          </p:nvPr>
        </p:nvSpPr>
        <p:spPr/>
        <p:txBody>
          <a:bodyPr/>
          <a:lstStyle/>
          <a:p>
            <a:fld id="{61E8C580-A993-416C-A837-EBFFC48A45E8}" type="slidenum">
              <a:rPr lang="en-US" altLang="en-US" smtClean="0"/>
              <a:pPr/>
              <a:t>35</a:t>
            </a:fld>
            <a:endParaRPr lang="en-US" altLang="en-US"/>
          </a:p>
        </p:txBody>
      </p:sp>
    </p:spTree>
    <p:extLst>
      <p:ext uri="{BB962C8B-B14F-4D97-AF65-F5344CB8AC3E}">
        <p14:creationId xmlns:p14="http://schemas.microsoft.com/office/powerpoint/2010/main" val="197395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42229" y="745698"/>
            <a:ext cx="9476478" cy="608012"/>
          </a:xfrm>
        </p:spPr>
        <p:txBody>
          <a:bodyPr>
            <a:normAutofit fontScale="90000"/>
          </a:bodyPr>
          <a:lstStyle/>
          <a:p>
            <a:r>
              <a:rPr lang="en-US" altLang="en-US"/>
              <a:t>Action Research</a:t>
            </a:r>
          </a:p>
        </p:txBody>
      </p:sp>
      <p:sp>
        <p:nvSpPr>
          <p:cNvPr id="18435" name="Rectangle 3"/>
          <p:cNvSpPr>
            <a:spLocks noGrp="1" noChangeArrowheads="1"/>
          </p:cNvSpPr>
          <p:nvPr>
            <p:ph type="body" idx="1"/>
          </p:nvPr>
        </p:nvSpPr>
        <p:spPr>
          <a:xfrm>
            <a:off x="703690" y="1676400"/>
            <a:ext cx="10650110" cy="4800600"/>
          </a:xfrm>
        </p:spPr>
        <p:txBody>
          <a:bodyPr>
            <a:normAutofit lnSpcReduction="10000"/>
          </a:bodyPr>
          <a:lstStyle/>
          <a:p>
            <a:r>
              <a:rPr lang="en-GB" altLang="en-US" sz="3000" dirty="0">
                <a:cs typeface="Times New Roman" pitchFamily="18" charset="0"/>
              </a:rPr>
              <a:t>Action Research involves the combination of theory and practice “through change and reflection in an immediate problematic situation within a mutually acceptable ethical framework” (Avison et al. 1999)</a:t>
            </a:r>
          </a:p>
          <a:p>
            <a:r>
              <a:rPr lang="en-GB" altLang="en-US" sz="3000" dirty="0">
                <a:cs typeface="Times New Roman" pitchFamily="18" charset="0"/>
              </a:rPr>
              <a:t>AR requires researchers to have the dual intention of both improving practice and contributing to theory and knowledge within and beyond the immediate confines of the project</a:t>
            </a:r>
          </a:p>
          <a:p>
            <a:r>
              <a:rPr lang="en-US" altLang="en-US" sz="3000" dirty="0">
                <a:cs typeface="Times New Roman" pitchFamily="18" charset="0"/>
              </a:rPr>
              <a:t>AR is an intensive form of research, with extensive time spent with organizational clients in in-depth interactions</a:t>
            </a:r>
          </a:p>
          <a:p>
            <a:r>
              <a:rPr lang="en-US" altLang="en-US" sz="3000" dirty="0">
                <a:cs typeface="Times New Roman" pitchFamily="18" charset="0"/>
              </a:rPr>
              <a:t>But there are close to 20 variants of AR, each offering subtle differences in execution and intent</a:t>
            </a:r>
            <a:endParaRPr lang="en-US" altLang="en-US" sz="3000" dirty="0"/>
          </a:p>
        </p:txBody>
      </p:sp>
      <p:sp>
        <p:nvSpPr>
          <p:cNvPr id="2" name="Slide Number Placeholder 1"/>
          <p:cNvSpPr>
            <a:spLocks noGrp="1"/>
          </p:cNvSpPr>
          <p:nvPr>
            <p:ph type="sldNum" sz="quarter" idx="12"/>
          </p:nvPr>
        </p:nvSpPr>
        <p:spPr/>
        <p:txBody>
          <a:bodyPr/>
          <a:lstStyle/>
          <a:p>
            <a:fld id="{61E8C580-A993-416C-A837-EBFFC48A45E8}" type="slidenum">
              <a:rPr lang="en-US" altLang="en-US" smtClean="0"/>
              <a:pPr/>
              <a:t>36</a:t>
            </a:fld>
            <a:endParaRPr lang="en-US" altLang="en-US"/>
          </a:p>
        </p:txBody>
      </p:sp>
    </p:spTree>
    <p:extLst>
      <p:ext uri="{BB962C8B-B14F-4D97-AF65-F5344CB8AC3E}">
        <p14:creationId xmlns:p14="http://schemas.microsoft.com/office/powerpoint/2010/main" val="40656085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49572" y="838200"/>
            <a:ext cx="9389828" cy="608012"/>
          </a:xfrm>
        </p:spPr>
        <p:txBody>
          <a:bodyPr>
            <a:normAutofit fontScale="90000"/>
          </a:bodyPr>
          <a:lstStyle/>
          <a:p>
            <a:r>
              <a:rPr lang="en-US" altLang="en-US" sz="4900" dirty="0"/>
              <a:t>Grounded</a:t>
            </a:r>
            <a:r>
              <a:rPr lang="en-US" altLang="en-US" dirty="0"/>
              <a:t> Theory Method</a:t>
            </a:r>
          </a:p>
        </p:txBody>
      </p:sp>
      <p:sp>
        <p:nvSpPr>
          <p:cNvPr id="12291" name="Rectangle 3"/>
          <p:cNvSpPr>
            <a:spLocks noGrp="1" noChangeArrowheads="1"/>
          </p:cNvSpPr>
          <p:nvPr>
            <p:ph type="body" idx="1"/>
          </p:nvPr>
        </p:nvSpPr>
        <p:spPr>
          <a:xfrm>
            <a:off x="774441" y="1676400"/>
            <a:ext cx="10366310" cy="4114800"/>
          </a:xfrm>
        </p:spPr>
        <p:txBody>
          <a:bodyPr/>
          <a:lstStyle/>
          <a:p>
            <a:pPr>
              <a:lnSpc>
                <a:spcPct val="90000"/>
              </a:lnSpc>
            </a:pPr>
            <a:r>
              <a:rPr lang="en-US" altLang="en-US" sz="3000" dirty="0">
                <a:solidFill>
                  <a:srgbClr val="000000"/>
                </a:solidFill>
                <a:latin typeface="Times New Roman"/>
                <a:cs typeface="Times New Roman" pitchFamily="18" charset="0"/>
              </a:rPr>
              <a:t>…</a:t>
            </a:r>
            <a:r>
              <a:rPr lang="en-US" altLang="en-US" sz="3000" dirty="0">
                <a:solidFill>
                  <a:srgbClr val="000000"/>
                </a:solidFill>
                <a:cs typeface="Times New Roman" pitchFamily="18" charset="0"/>
              </a:rPr>
              <a:t> is a research method that seeks to develop theory that is grounded in data systematically gathered and analyzed.</a:t>
            </a:r>
            <a:r>
              <a:rPr lang="en-US" altLang="en-US" sz="3000" dirty="0">
                <a:solidFill>
                  <a:srgbClr val="000000"/>
                </a:solidFill>
                <a:latin typeface="Times New Roman"/>
                <a:cs typeface="Times New Roman" pitchFamily="18" charset="0"/>
              </a:rPr>
              <a:t> </a:t>
            </a:r>
            <a:r>
              <a:rPr lang="en-US" altLang="en-US" sz="3000" dirty="0"/>
              <a:t> </a:t>
            </a:r>
          </a:p>
          <a:p>
            <a:pPr>
              <a:lnSpc>
                <a:spcPct val="90000"/>
              </a:lnSpc>
            </a:pPr>
            <a:r>
              <a:rPr lang="en-US" altLang="en-US" sz="3000" dirty="0">
                <a:solidFill>
                  <a:srgbClr val="000000"/>
                </a:solidFill>
                <a:latin typeface="Times New Roman"/>
                <a:cs typeface="Times New Roman" pitchFamily="18" charset="0"/>
              </a:rPr>
              <a:t>…</a:t>
            </a:r>
            <a:r>
              <a:rPr lang="en-US" altLang="en-US" sz="3000" dirty="0">
                <a:solidFill>
                  <a:srgbClr val="000000"/>
                </a:solidFill>
                <a:cs typeface="Times New Roman" pitchFamily="18" charset="0"/>
              </a:rPr>
              <a:t> is "an inductive theory discovery methodology that allows the researcher to develop a theoretical account of the general features of a topic while simultaneously grounding the account in empirical observations or data"</a:t>
            </a:r>
            <a:r>
              <a:rPr lang="en-US" altLang="en-US" sz="3000" dirty="0"/>
              <a:t>  (Martin &amp; Turner, 1986)</a:t>
            </a:r>
          </a:p>
          <a:p>
            <a:pPr>
              <a:lnSpc>
                <a:spcPct val="90000"/>
              </a:lnSpc>
            </a:pPr>
            <a:r>
              <a:rPr lang="en-US" altLang="en-US" sz="3000" dirty="0"/>
              <a:t>But this is an oversimplification: there are three different variants of GT: </a:t>
            </a:r>
            <a:r>
              <a:rPr lang="en-US" altLang="en-US" sz="3000" dirty="0" err="1"/>
              <a:t>Glaserian</a:t>
            </a:r>
            <a:r>
              <a:rPr lang="en-US" altLang="en-US" sz="3000" dirty="0"/>
              <a:t>, </a:t>
            </a:r>
            <a:r>
              <a:rPr lang="en-US" altLang="en-US" sz="3000" dirty="0" err="1"/>
              <a:t>Straussian</a:t>
            </a:r>
            <a:r>
              <a:rPr lang="en-US" altLang="en-US" sz="3000" dirty="0"/>
              <a:t>, and Constructivist</a:t>
            </a:r>
          </a:p>
        </p:txBody>
      </p:sp>
      <p:sp>
        <p:nvSpPr>
          <p:cNvPr id="2" name="Slide Number Placeholder 1"/>
          <p:cNvSpPr>
            <a:spLocks noGrp="1"/>
          </p:cNvSpPr>
          <p:nvPr>
            <p:ph type="sldNum" sz="quarter" idx="12"/>
          </p:nvPr>
        </p:nvSpPr>
        <p:spPr/>
        <p:txBody>
          <a:bodyPr/>
          <a:lstStyle/>
          <a:p>
            <a:fld id="{61E8C580-A993-416C-A837-EBFFC48A45E8}" type="slidenum">
              <a:rPr lang="en-US" altLang="en-US" smtClean="0"/>
              <a:pPr/>
              <a:t>37</a:t>
            </a:fld>
            <a:endParaRPr lang="en-US" altLang="en-US"/>
          </a:p>
        </p:txBody>
      </p:sp>
    </p:spTree>
    <p:extLst>
      <p:ext uri="{BB962C8B-B14F-4D97-AF65-F5344CB8AC3E}">
        <p14:creationId xmlns:p14="http://schemas.microsoft.com/office/powerpoint/2010/main" val="1254288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A0807-21CE-4974-841D-A3A3B713BA80}"/>
              </a:ext>
            </a:extLst>
          </p:cNvPr>
          <p:cNvSpPr>
            <a:spLocks noGrp="1"/>
          </p:cNvSpPr>
          <p:nvPr>
            <p:ph type="title"/>
          </p:nvPr>
        </p:nvSpPr>
        <p:spPr>
          <a:xfrm>
            <a:off x="838200" y="365125"/>
            <a:ext cx="10515600" cy="847855"/>
          </a:xfrm>
        </p:spPr>
        <p:txBody>
          <a:bodyPr/>
          <a:lstStyle/>
          <a:p>
            <a:r>
              <a:rPr lang="en-HK" dirty="0"/>
              <a:t>Hermeneutic Interpretation</a:t>
            </a:r>
          </a:p>
        </p:txBody>
      </p:sp>
      <p:sp>
        <p:nvSpPr>
          <p:cNvPr id="3" name="Content Placeholder 2">
            <a:extLst>
              <a:ext uri="{FF2B5EF4-FFF2-40B4-BE49-F238E27FC236}">
                <a16:creationId xmlns:a16="http://schemas.microsoft.com/office/drawing/2014/main" id="{2838E64D-88FC-4705-A13A-BF9E2AE5CB9B}"/>
              </a:ext>
            </a:extLst>
          </p:cNvPr>
          <p:cNvSpPr>
            <a:spLocks noGrp="1"/>
          </p:cNvSpPr>
          <p:nvPr>
            <p:ph idx="1"/>
          </p:nvPr>
        </p:nvSpPr>
        <p:spPr>
          <a:xfrm>
            <a:off x="429208" y="1427584"/>
            <a:ext cx="10924592" cy="5206481"/>
          </a:xfrm>
        </p:spPr>
        <p:txBody>
          <a:bodyPr>
            <a:normAutofit lnSpcReduction="10000"/>
          </a:bodyPr>
          <a:lstStyle/>
          <a:p>
            <a:r>
              <a:rPr lang="en-HK" dirty="0"/>
              <a:t>Hermeneutics is the art of interpretation and so can be applied within the practice of other methods such as case studies and action research</a:t>
            </a:r>
          </a:p>
          <a:p>
            <a:pPr lvl="1"/>
            <a:r>
              <a:rPr lang="en-HK" dirty="0"/>
              <a:t>It involves making sense of texts </a:t>
            </a:r>
          </a:p>
          <a:p>
            <a:pPr lvl="1"/>
            <a:r>
              <a:rPr lang="en-HK" dirty="0"/>
              <a:t>What do people mean when they write or say something?</a:t>
            </a:r>
          </a:p>
          <a:p>
            <a:r>
              <a:rPr lang="en-HK" dirty="0"/>
              <a:t>Central concepts include:</a:t>
            </a:r>
          </a:p>
          <a:p>
            <a:pPr lvl="1"/>
            <a:r>
              <a:rPr lang="en-US" dirty="0"/>
              <a:t>The dialectic between the understanding of the text as a whole and the interpretation of its parts</a:t>
            </a:r>
          </a:p>
          <a:p>
            <a:pPr lvl="1"/>
            <a:r>
              <a:rPr lang="en-US" dirty="0"/>
              <a:t>When we attempt to understand a text we always have some prior knowledge or expectation of what the text is about. This prejudices our interpretation. Prejudice itself is rooted in our culture, our education system, our values.</a:t>
            </a:r>
          </a:p>
          <a:p>
            <a:pPr lvl="1"/>
            <a:r>
              <a:rPr lang="en-US" dirty="0"/>
              <a:t>As time passes, so a temporal distance opens up between the meaning intended by the author of the text and the meaning today of the reader</a:t>
            </a:r>
          </a:p>
          <a:p>
            <a:pPr lvl="1"/>
            <a:r>
              <a:rPr lang="en-US" dirty="0"/>
              <a:t>The reader engages with the text so as to appropriate meaning</a:t>
            </a:r>
          </a:p>
          <a:p>
            <a:r>
              <a:rPr lang="en-US" dirty="0"/>
              <a:t>We will look at an instance of hermeneutic interpretation in a later class</a:t>
            </a:r>
          </a:p>
          <a:p>
            <a:pPr lvl="1"/>
            <a:endParaRPr lang="en-HK" dirty="0"/>
          </a:p>
        </p:txBody>
      </p:sp>
    </p:spTree>
    <p:extLst>
      <p:ext uri="{BB962C8B-B14F-4D97-AF65-F5344CB8AC3E}">
        <p14:creationId xmlns:p14="http://schemas.microsoft.com/office/powerpoint/2010/main" val="2131425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D7A46-40D6-4D8D-B5D0-1C7FF6DCEF06}"/>
              </a:ext>
            </a:extLst>
          </p:cNvPr>
          <p:cNvSpPr>
            <a:spLocks noGrp="1"/>
          </p:cNvSpPr>
          <p:nvPr>
            <p:ph type="title"/>
          </p:nvPr>
        </p:nvSpPr>
        <p:spPr/>
        <p:txBody>
          <a:bodyPr/>
          <a:lstStyle/>
          <a:p>
            <a:r>
              <a:rPr lang="en-HK" dirty="0"/>
              <a:t> </a:t>
            </a:r>
          </a:p>
        </p:txBody>
      </p:sp>
      <p:sp>
        <p:nvSpPr>
          <p:cNvPr id="3" name="Content Placeholder 2">
            <a:extLst>
              <a:ext uri="{FF2B5EF4-FFF2-40B4-BE49-F238E27FC236}">
                <a16:creationId xmlns:a16="http://schemas.microsoft.com/office/drawing/2014/main" id="{8B529011-20EF-4836-88EB-E060BF7D35C1}"/>
              </a:ext>
            </a:extLst>
          </p:cNvPr>
          <p:cNvSpPr>
            <a:spLocks noGrp="1"/>
          </p:cNvSpPr>
          <p:nvPr>
            <p:ph idx="1"/>
          </p:nvPr>
        </p:nvSpPr>
        <p:spPr>
          <a:xfrm>
            <a:off x="838200" y="550506"/>
            <a:ext cx="10515600" cy="6074229"/>
          </a:xfrm>
        </p:spPr>
        <p:txBody>
          <a:bodyPr>
            <a:normAutofit fontScale="92500" lnSpcReduction="10000"/>
          </a:bodyPr>
          <a:lstStyle/>
          <a:p>
            <a:pPr marL="0" indent="0" algn="ctr">
              <a:buNone/>
            </a:pPr>
            <a:r>
              <a:rPr lang="en-GB" sz="2600" dirty="0"/>
              <a:t>Bødker, M., Gimpel, G. and Hedman, J. (2014) Time-out/Time-in: The Dynamics of Everyday Experiential Computing Devices, </a:t>
            </a:r>
            <a:r>
              <a:rPr lang="en-GB" sz="2600" i="1" dirty="0"/>
              <a:t>Information Systems Journal</a:t>
            </a:r>
            <a:r>
              <a:rPr lang="en-GB" sz="2600" dirty="0"/>
              <a:t>, 24, 2, 143-166.</a:t>
            </a:r>
            <a:endParaRPr lang="en-HK" sz="2600" dirty="0"/>
          </a:p>
          <a:p>
            <a:pPr marL="0" indent="0" algn="ctr">
              <a:buNone/>
            </a:pPr>
            <a:r>
              <a:rPr lang="en-HK" sz="2600" dirty="0"/>
              <a:t>Malaurent, J. and Karanasios, S. (2019) Learning from Workaround Practices: The Challenge of Enterprise System Implementations in Multinational Corporations, </a:t>
            </a:r>
            <a:r>
              <a:rPr lang="en-HK" sz="2600" i="1" dirty="0"/>
              <a:t>Information Systems Journal</a:t>
            </a:r>
            <a:r>
              <a:rPr lang="en-HK" sz="2600" dirty="0"/>
              <a:t> 30, 4, 639-663.</a:t>
            </a:r>
          </a:p>
          <a:p>
            <a:pPr marL="0" indent="0" algn="ctr">
              <a:buNone/>
            </a:pPr>
            <a:endParaRPr lang="en-HK" sz="2600" dirty="0"/>
          </a:p>
          <a:p>
            <a:pPr marL="0" indent="0" algn="ctr">
              <a:buNone/>
            </a:pPr>
            <a:endParaRPr lang="en-HK" sz="2600" dirty="0"/>
          </a:p>
          <a:p>
            <a:r>
              <a:rPr lang="en-HK" dirty="0"/>
              <a:t>How did the authors motivate each paper? Are the papers interesting?</a:t>
            </a:r>
            <a:endParaRPr lang="en-HK" sz="2600" dirty="0"/>
          </a:p>
          <a:p>
            <a:r>
              <a:rPr lang="en-HK" dirty="0"/>
              <a:t>Does the motivation make sense to you? How could you have motivated it differently? Was the problematisation effective, and effectively communicated to readers?</a:t>
            </a:r>
            <a:endParaRPr lang="en-HK" sz="2600" dirty="0"/>
          </a:p>
          <a:p>
            <a:r>
              <a:rPr lang="en-HK" dirty="0"/>
              <a:t>What was the role of theory in each paper? Does the theory fit the research problem?</a:t>
            </a:r>
            <a:endParaRPr lang="en-HK" sz="2600" dirty="0"/>
          </a:p>
          <a:p>
            <a:r>
              <a:rPr lang="en-HK" dirty="0"/>
              <a:t>What are the most difficult aspects of these two papers for you as a reader? Why?</a:t>
            </a:r>
          </a:p>
        </p:txBody>
      </p:sp>
    </p:spTree>
    <p:extLst>
      <p:ext uri="{BB962C8B-B14F-4D97-AF65-F5344CB8AC3E}">
        <p14:creationId xmlns:p14="http://schemas.microsoft.com/office/powerpoint/2010/main" val="1258983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D776D-A705-451F-8D21-10E5F71FFE04}"/>
              </a:ext>
            </a:extLst>
          </p:cNvPr>
          <p:cNvSpPr>
            <a:spLocks noGrp="1"/>
          </p:cNvSpPr>
          <p:nvPr>
            <p:ph type="title"/>
          </p:nvPr>
        </p:nvSpPr>
        <p:spPr/>
        <p:txBody>
          <a:bodyPr/>
          <a:lstStyle/>
          <a:p>
            <a:r>
              <a:rPr lang="en-HK" dirty="0"/>
              <a:t>Readings for Next Week</a:t>
            </a:r>
          </a:p>
        </p:txBody>
      </p:sp>
      <p:sp>
        <p:nvSpPr>
          <p:cNvPr id="3" name="Content Placeholder 2">
            <a:extLst>
              <a:ext uri="{FF2B5EF4-FFF2-40B4-BE49-F238E27FC236}">
                <a16:creationId xmlns:a16="http://schemas.microsoft.com/office/drawing/2014/main" id="{D88C1D55-8C92-4AE7-B567-31F816820D6C}"/>
              </a:ext>
            </a:extLst>
          </p:cNvPr>
          <p:cNvSpPr>
            <a:spLocks noGrp="1"/>
          </p:cNvSpPr>
          <p:nvPr>
            <p:ph idx="1"/>
          </p:nvPr>
        </p:nvSpPr>
        <p:spPr/>
        <p:txBody>
          <a:bodyPr/>
          <a:lstStyle/>
          <a:p>
            <a:r>
              <a:rPr lang="en-HK" dirty="0"/>
              <a:t>LePine, J.A. &amp; King, A.W. (2010) Editors' Comments: Developing Novel Theoretical Insight from Reviews of Existing Theory and Research, </a:t>
            </a:r>
            <a:r>
              <a:rPr lang="en-HK" i="1" dirty="0"/>
              <a:t>Academy of Management Review</a:t>
            </a:r>
            <a:r>
              <a:rPr lang="en-HK" dirty="0"/>
              <a:t> 35, 4, 506-509. </a:t>
            </a:r>
            <a:endParaRPr lang="en-HK" sz="2600" dirty="0"/>
          </a:p>
          <a:p>
            <a:r>
              <a:rPr lang="en-HK" dirty="0"/>
              <a:t>Tarafdar, M., Cooper, C.L. and Stich, J.F. (2019) The Technostress Trifecta: Techno Eustress, Techno Distress and Design: Theoretical directions and an agenda for research, </a:t>
            </a:r>
            <a:r>
              <a:rPr lang="en-HK" i="1" dirty="0"/>
              <a:t>Information Systems Journal</a:t>
            </a:r>
            <a:r>
              <a:rPr lang="en-HK" dirty="0"/>
              <a:t> 29, 1, 6-42.</a:t>
            </a:r>
            <a:endParaRPr lang="en-HK" sz="2600" dirty="0"/>
          </a:p>
          <a:p>
            <a:r>
              <a:rPr lang="en-HK" dirty="0"/>
              <a:t>Webster, J., &amp; Watson, R.T. (2002) Analyzing the Past to Prepare for the Future: Writing a Literature Review. </a:t>
            </a:r>
            <a:r>
              <a:rPr lang="en-HK" i="1" dirty="0"/>
              <a:t>MIS Quarterly</a:t>
            </a:r>
            <a:r>
              <a:rPr lang="en-HK" dirty="0"/>
              <a:t> 26, 2, xiii-xxiii. </a:t>
            </a:r>
            <a:endParaRPr lang="en-HK" sz="2600" dirty="0"/>
          </a:p>
          <a:p>
            <a:endParaRPr lang="en-HK" dirty="0"/>
          </a:p>
        </p:txBody>
      </p:sp>
    </p:spTree>
    <p:extLst>
      <p:ext uri="{BB962C8B-B14F-4D97-AF65-F5344CB8AC3E}">
        <p14:creationId xmlns:p14="http://schemas.microsoft.com/office/powerpoint/2010/main" val="2563059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E881E-31FA-41ED-AAB1-7F77FF3C235B}"/>
              </a:ext>
            </a:extLst>
          </p:cNvPr>
          <p:cNvSpPr>
            <a:spLocks noGrp="1"/>
          </p:cNvSpPr>
          <p:nvPr>
            <p:ph type="title"/>
          </p:nvPr>
        </p:nvSpPr>
        <p:spPr/>
        <p:txBody>
          <a:bodyPr/>
          <a:lstStyle/>
          <a:p>
            <a:r>
              <a:rPr lang="en-HK" dirty="0"/>
              <a:t>Questions for Next Week</a:t>
            </a:r>
          </a:p>
        </p:txBody>
      </p:sp>
      <p:sp>
        <p:nvSpPr>
          <p:cNvPr id="3" name="Content Placeholder 2">
            <a:extLst>
              <a:ext uri="{FF2B5EF4-FFF2-40B4-BE49-F238E27FC236}">
                <a16:creationId xmlns:a16="http://schemas.microsoft.com/office/drawing/2014/main" id="{5F789F5E-33CD-440B-BFAB-2EE8D4C1522E}"/>
              </a:ext>
            </a:extLst>
          </p:cNvPr>
          <p:cNvSpPr>
            <a:spLocks noGrp="1"/>
          </p:cNvSpPr>
          <p:nvPr>
            <p:ph idx="1"/>
          </p:nvPr>
        </p:nvSpPr>
        <p:spPr/>
        <p:txBody>
          <a:bodyPr/>
          <a:lstStyle/>
          <a:p>
            <a:r>
              <a:rPr lang="en-HK" dirty="0"/>
              <a:t>What are the primary suggestions of Webster and Watson (2002) for the undertaking of literature reviews?</a:t>
            </a:r>
            <a:endParaRPr lang="en-HK" sz="2600" dirty="0"/>
          </a:p>
          <a:p>
            <a:r>
              <a:rPr lang="en-HK" dirty="0"/>
              <a:t>Do they make any suggestions that you disagree with? Why?</a:t>
            </a:r>
            <a:endParaRPr lang="en-HK" sz="2600" dirty="0"/>
          </a:p>
          <a:p>
            <a:r>
              <a:rPr lang="en-HK" dirty="0"/>
              <a:t>Evaluate Tarafdar et al. (2019) with reference to the ideas/principles in Webster and Watson 2002).</a:t>
            </a:r>
            <a:endParaRPr lang="en-HK" sz="2600" dirty="0"/>
          </a:p>
          <a:p>
            <a:endParaRPr lang="en-HK" dirty="0"/>
          </a:p>
        </p:txBody>
      </p:sp>
    </p:spTree>
    <p:extLst>
      <p:ext uri="{BB962C8B-B14F-4D97-AF65-F5344CB8AC3E}">
        <p14:creationId xmlns:p14="http://schemas.microsoft.com/office/powerpoint/2010/main" val="2593269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1627</TotalTime>
  <Words>3975</Words>
  <Application>Microsoft Office PowerPoint</Application>
  <PresentationFormat>Widescreen</PresentationFormat>
  <Paragraphs>326</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Calibri Light</vt:lpstr>
      <vt:lpstr>Times New Roman</vt:lpstr>
      <vt:lpstr>Office Theme</vt:lpstr>
      <vt:lpstr>IS8014 Theory &amp; Qualitative IS Research</vt:lpstr>
      <vt:lpstr>Foundations</vt:lpstr>
      <vt:lpstr>Qualitative – Data and Context</vt:lpstr>
      <vt:lpstr>Types of Qualitative Data</vt:lpstr>
      <vt:lpstr>Interviews</vt:lpstr>
      <vt:lpstr>Interview Problems</vt:lpstr>
      <vt:lpstr>Goffman’s Dramaturgical Model</vt:lpstr>
      <vt:lpstr>Interview as Drama (Myers and Newman, 2007)</vt:lpstr>
      <vt:lpstr>Interview Protocols</vt:lpstr>
      <vt:lpstr>Data Saturation</vt:lpstr>
      <vt:lpstr>Interview Protocol Example (HK Logistics) I</vt:lpstr>
      <vt:lpstr>Interview Protocol Example (HK Logistics) II</vt:lpstr>
      <vt:lpstr>Interview Protocol Example (HK Logistics) III</vt:lpstr>
      <vt:lpstr>Interview Protocol Example (HK Logistics) IV</vt:lpstr>
      <vt:lpstr>Notes and Observations</vt:lpstr>
      <vt:lpstr>Diaries</vt:lpstr>
      <vt:lpstr>Documents</vt:lpstr>
      <vt:lpstr>User-Generated Data</vt:lpstr>
      <vt:lpstr>Data Coding &amp; Sources</vt:lpstr>
      <vt:lpstr>What to Look For?</vt:lpstr>
      <vt:lpstr>Themes</vt:lpstr>
      <vt:lpstr>The Mechanics of Data Coding</vt:lpstr>
      <vt:lpstr>An Example of Data Coding</vt:lpstr>
      <vt:lpstr>First Order Concepts I</vt:lpstr>
      <vt:lpstr>First Order Concepts II</vt:lpstr>
      <vt:lpstr>First Order Concepts III</vt:lpstr>
      <vt:lpstr>Second Order Themes</vt:lpstr>
      <vt:lpstr>Aggregate Dimensions</vt:lpstr>
      <vt:lpstr>PowerPoint Presentation</vt:lpstr>
      <vt:lpstr>Translations</vt:lpstr>
      <vt:lpstr>Translations – Personal Experience</vt:lpstr>
      <vt:lpstr>If You Analyse Qualitative Data Carefully</vt:lpstr>
      <vt:lpstr>Methods – and Techniques for Qualitative Data Research</vt:lpstr>
      <vt:lpstr>Case Study</vt:lpstr>
      <vt:lpstr>Ethnography</vt:lpstr>
      <vt:lpstr>Action Research</vt:lpstr>
      <vt:lpstr>Grounded Theory Method</vt:lpstr>
      <vt:lpstr>Hermeneutic Interpretation</vt:lpstr>
      <vt:lpstr> </vt:lpstr>
      <vt:lpstr>Readings for Next Week</vt:lpstr>
      <vt:lpstr>Questions for 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IS8014 Theory &amp; Qualitative IS Research</dc:title>
  <dc:creator>Robert M DAVISON</dc:creator>
  <cp:lastModifiedBy>Robert M DAVISON</cp:lastModifiedBy>
  <cp:revision>19</cp:revision>
  <dcterms:created xsi:type="dcterms:W3CDTF">2022-08-13T03:32:20Z</dcterms:created>
  <dcterms:modified xsi:type="dcterms:W3CDTF">2025-01-27T02:19:10Z</dcterms:modified>
</cp:coreProperties>
</file>