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306" r:id="rId4"/>
    <p:sldId id="352" r:id="rId5"/>
    <p:sldId id="307" r:id="rId6"/>
    <p:sldId id="308" r:id="rId7"/>
    <p:sldId id="309" r:id="rId8"/>
    <p:sldId id="310" r:id="rId9"/>
    <p:sldId id="311" r:id="rId10"/>
    <p:sldId id="312" r:id="rId11"/>
    <p:sldId id="353" r:id="rId12"/>
    <p:sldId id="354" r:id="rId13"/>
    <p:sldId id="355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38" r:id="rId27"/>
    <p:sldId id="339" r:id="rId28"/>
    <p:sldId id="340" r:id="rId29"/>
    <p:sldId id="341" r:id="rId30"/>
    <p:sldId id="342" r:id="rId31"/>
    <p:sldId id="343" r:id="rId32"/>
    <p:sldId id="356" r:id="rId33"/>
    <p:sldId id="357" r:id="rId34"/>
    <p:sldId id="344" r:id="rId35"/>
    <p:sldId id="358" r:id="rId36"/>
    <p:sldId id="346" r:id="rId37"/>
    <p:sldId id="347" r:id="rId38"/>
    <p:sldId id="348" r:id="rId39"/>
    <p:sldId id="349" r:id="rId40"/>
    <p:sldId id="359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E36F2-B3D4-4E5A-BDAA-86540F968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2B5793-479A-4508-93A0-3DAA260531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BFF2F-A55B-4D9A-9BA4-5097A87E1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8BBD-3F4A-4BDB-8437-87D58C0604A8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A5769-00C3-47E4-BB16-9013D892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B87A6-4345-4B2F-94D2-529011CFD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47D60-EE33-4EB4-95F9-4896EA013637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173678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14CC3-C3AA-4453-9713-62E0B8AA8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67647-E659-4314-97DF-6F1C84462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2F55B-D5B7-422B-8249-7E5338474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8BBD-3F4A-4BDB-8437-87D58C0604A8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7EAE6-C05C-41A4-9482-EB0E0D67D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C9910-B420-4A2B-A5B0-FA1B55C82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47D60-EE33-4EB4-95F9-4896EA013637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0155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81C45-AB6C-4A23-A462-BAA6A4747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85073-667A-4B53-B9A3-5CFE07B96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BE77E-D74B-48EE-8EE8-370AA09C1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8BBD-3F4A-4BDB-8437-87D58C0604A8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AAE2F-B28E-4F71-8406-9C5DDAEEF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D40A3-6E1F-4848-AC55-2517F092B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47D60-EE33-4EB4-95F9-4896EA013637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54408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3C097-BEC2-4F18-B1E9-017548707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40932-2C2B-4C05-979B-D767D845B6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AF02A-DCD9-4767-9731-5EE2AD8A3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653C9-E531-4650-843D-7C3C3B816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8BBD-3F4A-4BDB-8437-87D58C0604A8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00CCC8-9956-4FC3-860F-F457F8569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8F4403-348D-445C-8A66-1A3206B44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47D60-EE33-4EB4-95F9-4896EA013637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85075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198B0-AA37-4FC3-9676-3E72B04BC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6B091-52DD-4368-A217-759C0FE31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BD9C76-E90C-4111-9D06-199F0193C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FA10F-1D70-47E6-9118-E193C3CC72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D1C367-1A7E-42F6-BEBD-3466398846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CA0EE0-2AB4-4A7C-A4A9-8100E0454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8BBD-3F4A-4BDB-8437-87D58C0604A8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7B00E5-F305-4FF7-9B72-9F421462A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1B4E1F-84F3-4373-BAA1-2D46DA243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47D60-EE33-4EB4-95F9-4896EA013637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89753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723EA-E3D6-4952-8431-92BB7A78E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4438DE-A0C2-40E9-B5D4-9E1D63688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8BBD-3F4A-4BDB-8437-87D58C0604A8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120BE4-792A-403E-B37D-1BCE73121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9D32DA-7CFA-4C61-8998-B0473151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47D60-EE33-4EB4-95F9-4896EA013637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114122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1F4F90-EA8A-4901-AD4A-C048F2BF4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8BBD-3F4A-4BDB-8437-87D58C0604A8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7EE868-38FE-4232-81C5-768442542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CA8E0-3DCC-4518-B78D-D1BDC03BA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47D60-EE33-4EB4-95F9-4896EA013637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22163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FB5E-A089-4255-A187-8C2E5B2BC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863C8-D7A4-4E69-8A27-22F2D40EE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F2D5D-6921-4EBA-BB55-D0CAFA817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0EDA0-59B0-4753-B9FE-5928D6E93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8BBD-3F4A-4BDB-8437-87D58C0604A8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EF9478-C317-457A-9202-A8A5134D6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7F7DC-1E1B-47D0-B42F-FC40EC61C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47D60-EE33-4EB4-95F9-4896EA013637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918071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28153-DE87-47C7-BF15-DDADA7782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A8C76A-41FC-4BE3-9E2C-3DE8C2E0FA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91DA5-AFA1-4B75-971A-DB6A73616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F563C-3EAF-4DBB-BA7E-9D0B546AC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8BBD-3F4A-4BDB-8437-87D58C0604A8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D7F27-72F4-4B5D-ADC3-D0FE4C095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E07D8-29AB-491B-A13C-D40B407A9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47D60-EE33-4EB4-95F9-4896EA013637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36709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D94EF-4BFE-4B41-896E-6050DF4EB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FED55D-1F6B-483F-A7D2-3083645C9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A9D89-A876-4DDC-BA8E-873F582DE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8BBD-3F4A-4BDB-8437-87D58C0604A8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6693D-F63A-41CB-B056-AC764AC7A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44587-4DEB-4041-9934-8B6D84E80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47D60-EE33-4EB4-95F9-4896EA013637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76202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775A68-169D-4B8B-B32D-68D62D66F5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DD2A35-7EB3-4CEB-9F91-04B69E4D3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05A3D-16BE-485B-915B-F066748D1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8BBD-3F4A-4BDB-8437-87D58C0604A8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2B7D9-32CA-464E-B61C-B1D26D0A7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EE88B-B29F-49E4-AFE8-FE74274C4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47D60-EE33-4EB4-95F9-4896EA013637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106515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460E86-032B-461F-8421-E8F97866D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17DB2-D420-49A9-B642-15E798FD3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A7DE1-674F-4BA7-8DB7-A34AEECE9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28BBD-3F4A-4BDB-8437-87D58C0604A8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4F2DA-9BE0-4F83-9340-76595BCFA6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87C43-41A2-4252-8784-90938D556F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47D60-EE33-4EB4-95F9-4896EA013637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1177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F07B5-BB4A-40F4-80C5-268B113C58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HK" dirty="0"/>
              <a:t>IS8014</a:t>
            </a:r>
            <a:br>
              <a:rPr lang="en-HK" dirty="0"/>
            </a:br>
            <a:r>
              <a:rPr lang="en-HK" dirty="0"/>
              <a:t>Theory &amp; Qualitative IS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F16624-C016-4D18-B5A2-CC50EE6BF8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4000" dirty="0"/>
              <a:t>XIII: Writing and Reviewing Qualitative and Theory Research</a:t>
            </a:r>
          </a:p>
        </p:txBody>
      </p:sp>
    </p:spTree>
    <p:extLst>
      <p:ext uri="{BB962C8B-B14F-4D97-AF65-F5344CB8AC3E}">
        <p14:creationId xmlns:p14="http://schemas.microsoft.com/office/powerpoint/2010/main" val="312007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8C007-60D0-4140-B4F2-514943DB6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6C9F5-E52D-4C99-B886-F67F69956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Motivation, Research Questions</a:t>
            </a:r>
          </a:p>
          <a:p>
            <a:r>
              <a:rPr lang="en-HK" dirty="0"/>
              <a:t>Methods, Theory, Data</a:t>
            </a:r>
          </a:p>
          <a:p>
            <a:r>
              <a:rPr lang="en-HK" dirty="0"/>
              <a:t>Storytelling and structure</a:t>
            </a:r>
            <a:endParaRPr lang="en-HK" sz="2400" dirty="0"/>
          </a:p>
          <a:p>
            <a:r>
              <a:rPr lang="en-HK" dirty="0"/>
              <a:t>Novelty, Interest and Contribution</a:t>
            </a:r>
            <a:endParaRPr lang="en-HK" sz="2400" dirty="0"/>
          </a:p>
          <a:p>
            <a:r>
              <a:rPr lang="en-HK" dirty="0"/>
              <a:t>Relevance and Rigour</a:t>
            </a:r>
            <a:endParaRPr lang="en-HK" sz="2400" dirty="0"/>
          </a:p>
          <a:p>
            <a:r>
              <a:rPr lang="en-HK" dirty="0"/>
              <a:t>Developmental or destructive reviewing; Cultural bias</a:t>
            </a:r>
            <a:endParaRPr lang="en-HK" sz="2400" dirty="0"/>
          </a:p>
          <a:p>
            <a:r>
              <a:rPr lang="en-HK" dirty="0"/>
              <a:t>Has the review process effectively eliminated all spark, passion and innovation from theory or research more generally?</a:t>
            </a:r>
            <a:endParaRPr lang="en-HK" sz="2400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457355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Motivation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Within the first page of the Introduction, you must sell the research to a reviewer</a:t>
            </a:r>
          </a:p>
          <a:p>
            <a:r>
              <a:rPr lang="en-US" altLang="en-US" sz="3200" dirty="0"/>
              <a:t>Ideally, the motivation has both practical and theoretical components</a:t>
            </a:r>
          </a:p>
          <a:p>
            <a:r>
              <a:rPr lang="en-US" altLang="en-US" sz="3200" dirty="0"/>
              <a:t>Ideally, it involves problematisation not just gap filling</a:t>
            </a:r>
          </a:p>
          <a:p>
            <a:r>
              <a:rPr lang="en-US" altLang="en-US" sz="3200" dirty="0"/>
              <a:t>The motivation should be intrinsically interesting</a:t>
            </a:r>
          </a:p>
          <a:p>
            <a:r>
              <a:rPr lang="en-US" altLang="en-US" sz="3200" dirty="0"/>
              <a:t>It needs to be precise, concise and accessible to a general reader – not an expert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5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Selection of Perspective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Whose interests are you going to focus on in the research?</a:t>
            </a:r>
          </a:p>
          <a:p>
            <a:r>
              <a:rPr lang="en-US"/>
              <a:t>A lot of IS research focuses on the interests of the organisation</a:t>
            </a:r>
          </a:p>
          <a:p>
            <a:pPr lvl="1"/>
            <a:r>
              <a:rPr lang="en-US"/>
              <a:t>These interests often involve an economic dimension</a:t>
            </a:r>
          </a:p>
          <a:p>
            <a:r>
              <a:rPr lang="en-US"/>
              <a:t>But there are many other legitimate interests that can be studied, depending on the nature of the research itself</a:t>
            </a:r>
          </a:p>
          <a:p>
            <a:pPr lvl="1"/>
            <a:r>
              <a:rPr lang="en-US"/>
              <a:t>You might want to look at the interests of employees, customers or other third parties; you could look at multiple stakeholders</a:t>
            </a:r>
          </a:p>
          <a:p>
            <a:pPr lvl="1"/>
            <a:r>
              <a:rPr lang="en-US"/>
              <a:t>Apart from the economic dimension, you can also look at social, environmental or policy dimensions</a:t>
            </a:r>
          </a:p>
          <a:p>
            <a:r>
              <a:rPr lang="en-US"/>
              <a:t>It is important to know which perspective you are targeting at the outset, as so much else depends on this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784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Research Questions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109728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They have to follow and be linked to </a:t>
            </a:r>
            <a:r>
              <a:rPr lang="en-US" altLang="en-US" sz="3200"/>
              <a:t>the motivation and perspective</a:t>
            </a:r>
            <a:endParaRPr lang="en-US" altLang="en-US" sz="3200" dirty="0"/>
          </a:p>
          <a:p>
            <a:pPr>
              <a:lnSpc>
                <a:spcPct val="90000"/>
              </a:lnSpc>
            </a:pPr>
            <a:r>
              <a:rPr lang="en-US" altLang="en-US" sz="3200" dirty="0"/>
              <a:t>They need to be expressed </a:t>
            </a:r>
            <a:r>
              <a:rPr lang="en-US" altLang="en-US" sz="3200"/>
              <a:t>very clearly</a:t>
            </a:r>
          </a:p>
          <a:p>
            <a:pPr lvl="1"/>
            <a:r>
              <a:rPr lang="en-US" altLang="en-US" sz="2800"/>
              <a:t>Exactly what do you want to study – and who cares?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3200" dirty="0"/>
              <a:t>Later on, you will need to explain </a:t>
            </a:r>
            <a:r>
              <a:rPr lang="en-US" altLang="en-US" sz="3200"/>
              <a:t>how … </a:t>
            </a:r>
            <a:endParaRPr lang="en-US" altLang="en-US" sz="3200" dirty="0"/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you have collected the right data from the right people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you have </a:t>
            </a:r>
            <a:r>
              <a:rPr lang="en-US" altLang="en-US" sz="2800" dirty="0" err="1"/>
              <a:t>analysed</a:t>
            </a:r>
            <a:r>
              <a:rPr lang="en-US" altLang="en-US" sz="2800" dirty="0"/>
              <a:t> that data</a:t>
            </a:r>
          </a:p>
          <a:p>
            <a:pPr>
              <a:lnSpc>
                <a:spcPct val="90000"/>
              </a:lnSpc>
            </a:pPr>
            <a:r>
              <a:rPr lang="en-US" altLang="en-US" sz="3200"/>
              <a:t> … in </a:t>
            </a:r>
            <a:r>
              <a:rPr lang="en-US" altLang="en-US" sz="3200" dirty="0"/>
              <a:t>order to answer the questions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And report on those answers in the conclusions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168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Selection of Methods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Exactly which methods do you plan to use – and why?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 justification for the choice of method is very important.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It can’t be because you know that method better – or even because other people used the same method in a similar study.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You need to say why this is the most appropriate method for this study.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260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Selection of Theory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This also has to be done very carefully.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There may be many suitable or possible theories, yet whichever one you pick, there has to be a good justification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Is it that the theory offers a new lens through which to view the phenomenon?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Does the theory enable</a:t>
            </a:r>
            <a:r>
              <a:rPr lang="en-US" altLang="en-US" sz="2800"/>
              <a:t>, propel, empower, enslave? Who?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3200" dirty="0"/>
              <a:t>You may have multiple theories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Exploratory, explanatory, predictive…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800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Source(s) of Data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Where is the data going to come from?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It is easy to miss this, but if you can’t identify the source of data at the planning stage, perhaps, later on, you will not be able to collect data at all!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Teams, triads, dyads, individuals, or...?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Junior staff, middle managers, </a:t>
            </a:r>
            <a:r>
              <a:rPr lang="en-US" altLang="en-US" sz="2800" dirty="0" err="1"/>
              <a:t>CxOs</a:t>
            </a:r>
            <a:r>
              <a:rPr lang="en-US" altLang="en-US" sz="2800" dirty="0"/>
              <a:t>?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Connected or disconnected people?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Organisations – documents, archives, reports?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Secondary sources?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564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Type(s) of Data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What is the data going to look like?</a:t>
            </a:r>
          </a:p>
          <a:p>
            <a:pPr lvl="1"/>
            <a:r>
              <a:rPr lang="en-US" altLang="en-US" sz="2800" dirty="0"/>
              <a:t>Interviews and conversations</a:t>
            </a:r>
          </a:p>
          <a:p>
            <a:pPr lvl="1"/>
            <a:r>
              <a:rPr lang="en-US" altLang="en-US" sz="2800" dirty="0"/>
              <a:t>Diaries</a:t>
            </a:r>
          </a:p>
          <a:p>
            <a:pPr lvl="1"/>
            <a:r>
              <a:rPr lang="en-US" altLang="en-US" sz="2800" dirty="0"/>
              <a:t>Focus groups</a:t>
            </a:r>
          </a:p>
          <a:p>
            <a:pPr lvl="1"/>
            <a:r>
              <a:rPr lang="en-US" altLang="en-US" sz="2800" dirty="0"/>
              <a:t>Participant observations (ethnography)</a:t>
            </a:r>
          </a:p>
          <a:p>
            <a:pPr lvl="1"/>
            <a:r>
              <a:rPr lang="en-US" altLang="en-US" sz="2800" dirty="0"/>
              <a:t>Non-participant observations (case study)</a:t>
            </a:r>
          </a:p>
          <a:p>
            <a:pPr lvl="1"/>
            <a:r>
              <a:rPr lang="en-US" altLang="en-US" sz="2800" dirty="0"/>
              <a:t>User generated texts</a:t>
            </a:r>
          </a:p>
          <a:p>
            <a:r>
              <a:rPr lang="en-US" altLang="en-US" sz="3200" dirty="0"/>
              <a:t>Or perhaps this is a quantitative study with some other kind of data – surveys or experiments or simulation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076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Type(s) of Data Analysis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How do you expect to analyse the data?</a:t>
            </a:r>
          </a:p>
          <a:p>
            <a:pPr lvl="1"/>
            <a:r>
              <a:rPr lang="en-US" altLang="en-US" sz="2800" dirty="0"/>
              <a:t>Which techniques?</a:t>
            </a:r>
          </a:p>
          <a:p>
            <a:pPr lvl="1"/>
            <a:r>
              <a:rPr lang="en-US" altLang="en-US" sz="2800" dirty="0"/>
              <a:t>Which constraints?</a:t>
            </a:r>
          </a:p>
          <a:p>
            <a:pPr lvl="1"/>
            <a:r>
              <a:rPr lang="en-US" altLang="en-US" sz="2800" dirty="0"/>
              <a:t>Which software might you need to help you?</a:t>
            </a:r>
          </a:p>
          <a:p>
            <a:r>
              <a:rPr lang="en-US" altLang="en-US" sz="3200" dirty="0"/>
              <a:t>How does the data analysis relate to the theory?</a:t>
            </a:r>
          </a:p>
          <a:p>
            <a:endParaRPr lang="en-US" alt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599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CED8C-E6BB-441E-8D29-5BA6E8CAB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Storytelling and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A6F54-2C34-4253-B4D4-4906BD9FB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Can you tell a story?</a:t>
            </a:r>
          </a:p>
          <a:p>
            <a:pPr lvl="1"/>
            <a:r>
              <a:rPr lang="en-HK" dirty="0"/>
              <a:t>See the editorial on this topic</a:t>
            </a:r>
          </a:p>
          <a:p>
            <a:r>
              <a:rPr lang="en-HK" dirty="0"/>
              <a:t>What kind of structure is appropriate for your paper?</a:t>
            </a:r>
          </a:p>
          <a:p>
            <a:pPr lvl="1"/>
            <a:r>
              <a:rPr lang="en-HK" dirty="0"/>
              <a:t>Introduction, Literature, Theory, Methods, Findings, Discussion, Conclusion?</a:t>
            </a:r>
          </a:p>
          <a:p>
            <a:pPr lvl="1"/>
            <a:r>
              <a:rPr lang="en-HK" dirty="0"/>
              <a:t>Or something a bit different?</a:t>
            </a:r>
          </a:p>
          <a:p>
            <a:r>
              <a:rPr lang="en-HK" dirty="0"/>
              <a:t>Can a story-line permeate the writing all the way through?</a:t>
            </a:r>
          </a:p>
          <a:p>
            <a:r>
              <a:rPr lang="en-HK" dirty="0"/>
              <a:t>One anchor for the story is the research question</a:t>
            </a:r>
          </a:p>
          <a:p>
            <a:pPr lvl="1"/>
            <a:r>
              <a:rPr lang="en-HK" dirty="0"/>
              <a:t>Don’t let readers forget the research question</a:t>
            </a:r>
          </a:p>
        </p:txBody>
      </p:sp>
    </p:spTree>
    <p:extLst>
      <p:ext uri="{BB962C8B-B14F-4D97-AF65-F5344CB8AC3E}">
        <p14:creationId xmlns:p14="http://schemas.microsoft.com/office/powerpoint/2010/main" val="1708471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4CD39-15AE-4C64-910E-55B1C9DFC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Novelty, Interest and Contribution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66E8B-11D8-497A-8A8B-AE0B7E0AE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How new is the topic, or your treatment of it?</a:t>
            </a:r>
          </a:p>
          <a:p>
            <a:r>
              <a:rPr lang="en-HK" dirty="0"/>
              <a:t>How interesting will it be for different stakeholders?</a:t>
            </a:r>
          </a:p>
          <a:p>
            <a:pPr lvl="1"/>
            <a:r>
              <a:rPr lang="en-HK" dirty="0"/>
              <a:t>Whom are you writing for?</a:t>
            </a:r>
          </a:p>
          <a:p>
            <a:r>
              <a:rPr lang="en-HK" dirty="0"/>
              <a:t>Why would they find it interesting? What can they learn that is new?</a:t>
            </a:r>
          </a:p>
          <a:p>
            <a:r>
              <a:rPr lang="en-HK" dirty="0"/>
              <a:t>What is the contribution that you want to make?</a:t>
            </a:r>
          </a:p>
          <a:p>
            <a:pPr lvl="1"/>
            <a:r>
              <a:rPr lang="en-HK" dirty="0"/>
              <a:t>Theoretical and Practical?</a:t>
            </a:r>
          </a:p>
          <a:p>
            <a:pPr lvl="1"/>
            <a:r>
              <a:rPr lang="en-HK" dirty="0"/>
              <a:t>Who cares about your contribution?</a:t>
            </a:r>
          </a:p>
          <a:p>
            <a:pPr lvl="1"/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940311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4AED1-B854-4C10-B339-F7D3A4EE6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Relevance and Rigour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3B762-CB36-46B1-8B00-7AEAEF080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Relevance usually relates to the audience for whom the research is in some way relevant</a:t>
            </a:r>
          </a:p>
          <a:p>
            <a:pPr lvl="1"/>
            <a:r>
              <a:rPr lang="en-HK" dirty="0"/>
              <a:t>Different journals have different audiences and so what is relevant for an ISJ audience may not be relevant for a Management Science audience</a:t>
            </a:r>
          </a:p>
          <a:p>
            <a:r>
              <a:rPr lang="en-HK" dirty="0"/>
              <a:t>Rigour … ah, what’s that?</a:t>
            </a:r>
          </a:p>
          <a:p>
            <a:r>
              <a:rPr lang="en-HK" dirty="0"/>
              <a:t>What’s your definition of rigour?</a:t>
            </a:r>
          </a:p>
        </p:txBody>
      </p:sp>
    </p:spTree>
    <p:extLst>
      <p:ext uri="{BB962C8B-B14F-4D97-AF65-F5344CB8AC3E}">
        <p14:creationId xmlns:p14="http://schemas.microsoft.com/office/powerpoint/2010/main" val="551984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Research Paper Writing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73958"/>
            <a:ext cx="10515600" cy="4703005"/>
          </a:xfrm>
        </p:spPr>
        <p:txBody>
          <a:bodyPr>
            <a:noAutofit/>
          </a:bodyPr>
          <a:lstStyle/>
          <a:p>
            <a:r>
              <a:rPr lang="en-US" altLang="en-US" sz="3200" dirty="0"/>
              <a:t>Is it just about doing all the things that you planned – and writing up?</a:t>
            </a:r>
          </a:p>
          <a:p>
            <a:r>
              <a:rPr lang="en-US" altLang="en-US" sz="3200" dirty="0"/>
              <a:t>Or,…?</a:t>
            </a:r>
          </a:p>
          <a:p>
            <a:r>
              <a:rPr lang="en-US" altLang="en-US" sz="3200" dirty="0"/>
              <a:t>One key issue is integration</a:t>
            </a:r>
          </a:p>
          <a:p>
            <a:pPr lvl="1"/>
            <a:r>
              <a:rPr lang="en-US" altLang="en-US" sz="2800" dirty="0"/>
              <a:t>The text needs to be well integrated</a:t>
            </a:r>
          </a:p>
          <a:p>
            <a:pPr lvl="1"/>
            <a:r>
              <a:rPr lang="en-US" altLang="en-US" sz="2800" dirty="0"/>
              <a:t>The story needs to flow from start to finish</a:t>
            </a:r>
          </a:p>
          <a:p>
            <a:pPr lvl="1"/>
            <a:r>
              <a:rPr lang="en-US" altLang="en-US" sz="2800" dirty="0"/>
              <a:t>You need to use references appropriately</a:t>
            </a:r>
          </a:p>
          <a:p>
            <a:pPr lvl="2"/>
            <a:r>
              <a:rPr lang="en-US" altLang="en-US" sz="2400" dirty="0"/>
              <a:t>Not heaps of references, but enough to show that you do understand the literature</a:t>
            </a:r>
          </a:p>
          <a:p>
            <a:pPr lvl="2"/>
            <a:r>
              <a:rPr lang="en-US" altLang="en-US" sz="2400" dirty="0"/>
              <a:t>Recent references (last 5 years to present)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91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Writing – Sequence 1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It is sensible not to leave the writing to the end of the research</a:t>
            </a:r>
          </a:p>
          <a:p>
            <a:r>
              <a:rPr lang="en-US" altLang="en-US" sz="3200" dirty="0"/>
              <a:t>But you may not be able to write the introduction first – and the abstract should be written last</a:t>
            </a:r>
          </a:p>
          <a:p>
            <a:r>
              <a:rPr lang="en-US" altLang="en-US" sz="3200" dirty="0"/>
              <a:t>The literature review and methods sections can be written earlier</a:t>
            </a:r>
          </a:p>
          <a:p>
            <a:pPr lvl="1"/>
            <a:r>
              <a:rPr lang="en-US" altLang="en-US" sz="2800" dirty="0"/>
              <a:t>And they may change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61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Writing – Sequence 2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When you have results and can analyse them, then write them up and start to think about the analysis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 introduction and conclusion may be the penultimate sections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 references need to be written continuously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As you cite (or just read) something, note it down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It is much harder to locate reference details later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Keep complete reference details – and ideally </a:t>
            </a:r>
            <a:r>
              <a:rPr lang="en-US" altLang="en-US" sz="2800" dirty="0" err="1"/>
              <a:t>organise</a:t>
            </a:r>
            <a:r>
              <a:rPr lang="en-US" altLang="en-US" sz="2800" dirty="0"/>
              <a:t> them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/>
              <a:t>Many people use End Note, though personally I dislike it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164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Writing - Consistency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It is critical that you are consistent in your writing and referencing style.</a:t>
            </a:r>
          </a:p>
          <a:p>
            <a:r>
              <a:rPr lang="en-US" altLang="en-US" sz="3200" dirty="0"/>
              <a:t>It is very irritating to read a paper that has an inconsistent </a:t>
            </a:r>
            <a:r>
              <a:rPr lang="en-US" altLang="en-US" sz="3200"/>
              <a:t>style.</a:t>
            </a:r>
          </a:p>
          <a:p>
            <a:pPr lvl="1"/>
            <a:r>
              <a:rPr lang="en-US" altLang="en-US" sz="2800"/>
              <a:t>Many journals and conferences specify a house style: Follow It!</a:t>
            </a:r>
            <a:endParaRPr lang="en-US" altLang="en-US" sz="2800" dirty="0"/>
          </a:p>
          <a:p>
            <a:r>
              <a:rPr lang="en-US" altLang="en-US" sz="3200" dirty="0"/>
              <a:t>If you irritate a reviewer, you are asking to be rejected.</a:t>
            </a:r>
          </a:p>
          <a:p>
            <a:r>
              <a:rPr lang="en-US" altLang="en-US" sz="3200" dirty="0"/>
              <a:t>Perhaps you think it a small thing, but you are not the reviewer!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188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Examples of Reference Styles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>
                <a:latin typeface="Times New Roman" charset="0"/>
                <a:ea typeface="PMingLiU" charset="-120"/>
              </a:rPr>
              <a:t>[</a:t>
            </a:r>
            <a:r>
              <a:rPr lang="en-US" altLang="zh-CN" sz="3200" dirty="0">
                <a:latin typeface="Times New Roman" charset="0"/>
                <a:ea typeface="SimSun" charset="-122"/>
              </a:rPr>
              <a:t>81</a:t>
            </a:r>
            <a:r>
              <a:rPr lang="en-US" altLang="zh-CN" sz="3200" dirty="0">
                <a:latin typeface="Times New Roman" charset="0"/>
                <a:ea typeface="PMingLiU" charset="-120"/>
              </a:rPr>
              <a:t>] Q. </a:t>
            </a:r>
            <a:r>
              <a:rPr lang="en-US" altLang="zh-CN" sz="3200" dirty="0" err="1">
                <a:latin typeface="Times New Roman" charset="0"/>
                <a:ea typeface="PMingLiU" charset="-120"/>
              </a:rPr>
              <a:t>Tu</a:t>
            </a:r>
            <a:r>
              <a:rPr lang="en-US" altLang="zh-CN" sz="3200" dirty="0">
                <a:latin typeface="Times New Roman" charset="0"/>
                <a:ea typeface="PMingLiU" charset="-120"/>
              </a:rPr>
              <a:t>, </a:t>
            </a:r>
            <a:r>
              <a:rPr lang="en-US" altLang="zh-CN" sz="3200" dirty="0" err="1">
                <a:latin typeface="Times New Roman" charset="0"/>
                <a:ea typeface="PMingLiU" charset="-120"/>
              </a:rPr>
              <a:t>K.L</a:t>
            </a:r>
            <a:r>
              <a:rPr lang="en-US" altLang="zh-CN" sz="3200" dirty="0">
                <a:latin typeface="Times New Roman" charset="0"/>
                <a:ea typeface="PMingLiU" charset="-120"/>
              </a:rPr>
              <a:t>. Wang and Q. Shu, Computer-Related Technostress in China, Communications of the ACM 48(4) (2005), 77-81.</a:t>
            </a:r>
          </a:p>
          <a:p>
            <a:r>
              <a:rPr lang="en-US" altLang="zh-CN" sz="3200" dirty="0" err="1">
                <a:latin typeface="Times New Roman" charset="0"/>
                <a:ea typeface="PMingLiU" charset="-120"/>
              </a:rPr>
              <a:t>Tu</a:t>
            </a:r>
            <a:r>
              <a:rPr lang="en-US" altLang="zh-CN" sz="3200" dirty="0">
                <a:latin typeface="Times New Roman" charset="0"/>
                <a:ea typeface="PMingLiU" charset="-120"/>
              </a:rPr>
              <a:t>, Q., </a:t>
            </a:r>
            <a:r>
              <a:rPr lang="en-US" altLang="zh-CN" sz="3200" dirty="0" err="1">
                <a:latin typeface="Times New Roman" charset="0"/>
                <a:ea typeface="PMingLiU" charset="-120"/>
              </a:rPr>
              <a:t>K.L</a:t>
            </a:r>
            <a:r>
              <a:rPr lang="en-US" altLang="zh-CN" sz="3200" dirty="0">
                <a:latin typeface="Times New Roman" charset="0"/>
                <a:ea typeface="PMingLiU" charset="-120"/>
              </a:rPr>
              <a:t>. Wang and Q. Shu. 2005. “Computer-related technostress in China”, </a:t>
            </a:r>
            <a:r>
              <a:rPr lang="en-US" altLang="zh-CN" sz="3200" u="sng" dirty="0">
                <a:latin typeface="Times New Roman" charset="0"/>
                <a:ea typeface="PMingLiU" charset="-120"/>
              </a:rPr>
              <a:t>Communications of the ACM</a:t>
            </a:r>
            <a:r>
              <a:rPr lang="en-US" altLang="zh-CN" sz="3200" i="1" dirty="0">
                <a:latin typeface="Times New Roman" charset="0"/>
                <a:ea typeface="PMingLiU" charset="-120"/>
              </a:rPr>
              <a:t>,</a:t>
            </a:r>
            <a:r>
              <a:rPr lang="en-US" altLang="zh-CN" sz="3200" dirty="0">
                <a:latin typeface="Times New Roman" charset="0"/>
                <a:ea typeface="PMingLiU" charset="-120"/>
              </a:rPr>
              <a:t> vol. 48, no. 4, pp. 77-81.</a:t>
            </a:r>
          </a:p>
          <a:p>
            <a:r>
              <a:rPr lang="en-US" altLang="zh-CN" sz="3200" dirty="0" err="1">
                <a:latin typeface="Times New Roman" charset="0"/>
                <a:ea typeface="PMingLiU" charset="-120"/>
              </a:rPr>
              <a:t>Tu</a:t>
            </a:r>
            <a:r>
              <a:rPr lang="en-US" altLang="zh-CN" sz="3200" dirty="0">
                <a:latin typeface="Times New Roman" charset="0"/>
                <a:ea typeface="PMingLiU" charset="-120"/>
              </a:rPr>
              <a:t>, Q., Wang, </a:t>
            </a:r>
            <a:r>
              <a:rPr lang="en-US" altLang="zh-CN" sz="3200" dirty="0" err="1">
                <a:latin typeface="Times New Roman" charset="0"/>
                <a:ea typeface="PMingLiU" charset="-120"/>
              </a:rPr>
              <a:t>K.L</a:t>
            </a:r>
            <a:r>
              <a:rPr lang="en-US" altLang="zh-CN" sz="3200" dirty="0">
                <a:latin typeface="Times New Roman" charset="0"/>
                <a:ea typeface="PMingLiU" charset="-120"/>
              </a:rPr>
              <a:t>. and Shu, Q. (2005) Computer-related Technostress in China, </a:t>
            </a:r>
            <a:r>
              <a:rPr lang="en-US" altLang="zh-CN" sz="3200" i="1" dirty="0">
                <a:latin typeface="Times New Roman" charset="0"/>
                <a:ea typeface="PMingLiU" charset="-120"/>
              </a:rPr>
              <a:t>Communications of the ACM </a:t>
            </a:r>
            <a:r>
              <a:rPr lang="en-US" altLang="zh-CN" sz="3200" dirty="0">
                <a:latin typeface="Times New Roman" charset="0"/>
                <a:ea typeface="PMingLiU" charset="-120"/>
              </a:rPr>
              <a:t>48, 4, 77-81.</a:t>
            </a:r>
            <a:endParaRPr lang="en-US" alt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335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Consistency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73958"/>
            <a:ext cx="10515600" cy="470300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en-US" sz="3200" dirty="0"/>
              <a:t>Consistency includes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Font – style and size, 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e.g. Times Roman 12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Line and character spacing, 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e.g. single or 1.5 or double; full justification or ragged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Reference style, 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e.g. [11] </a:t>
            </a:r>
            <a:r>
              <a:rPr lang="en-US" altLang="en-US" sz="2400"/>
              <a:t>or Wang </a:t>
            </a:r>
            <a:r>
              <a:rPr lang="en-US" altLang="en-US" sz="2400" dirty="0"/>
              <a:t>et al. (2010) 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US or UK spelling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Use a single dictionary (set language) for the whole paper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Use the appropriate dictionary for the journal style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Margins 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1 inch all round or …?</a:t>
            </a:r>
          </a:p>
          <a:p>
            <a:pPr lvl="2">
              <a:lnSpc>
                <a:spcPct val="80000"/>
              </a:lnSpc>
            </a:pPr>
            <a:r>
              <a:rPr lang="en-US" altLang="en-US" sz="2400"/>
              <a:t>Ragged or aligned.</a:t>
            </a:r>
            <a:endParaRPr lang="en-US" alt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769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Identification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Most journals expect that you do not identify yourself openly as the author in the paper</a:t>
            </a:r>
          </a:p>
          <a:p>
            <a:r>
              <a:rPr lang="en-US" altLang="en-US" sz="3200" dirty="0"/>
              <a:t>So be careful when citing your own papers</a:t>
            </a:r>
          </a:p>
          <a:p>
            <a:r>
              <a:rPr lang="en-US" altLang="en-US" sz="3200" dirty="0"/>
              <a:t>Some journals are happy for you to say “I” not “We” – especially if it is a single authored paper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606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876821"/>
          </a:xfrm>
        </p:spPr>
        <p:txBody>
          <a:bodyPr/>
          <a:lstStyle/>
          <a:p>
            <a:r>
              <a:rPr lang="en-US" altLang="en-US" dirty="0"/>
              <a:t>Authorship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60310"/>
            <a:ext cx="10515600" cy="471665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It is a good idea to agree author sequence at the same time as you plan the paper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Who is the first/lead author?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Who is second, third, etc.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This avoids arguments later!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You might need to add an author later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All authors should agree on this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Each author should make an *intellectual contribution* to the paper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This is an AIS code of research conduct requirement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550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Authorship Problems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Some people like to add lots of authors, especially *famous* colleagues or supervisors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These famous people may not </a:t>
            </a:r>
            <a:r>
              <a:rPr lang="en-US" altLang="en-US" sz="2800" dirty="0" err="1"/>
              <a:t>realise</a:t>
            </a:r>
            <a:endParaRPr lang="en-US" altLang="en-US" sz="2800" dirty="0"/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They may not agree with the content of the research (yet their name is associated with it)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Should a Research Assistant be an author – or an acknowledgement?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 issue of contribution is paramount.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825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Authorship Problems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10972800" cy="4724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3200" dirty="0"/>
              <a:t>As a conference chair (many years ago) I decided to reject a paper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It had 4 authors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1 student, 1 supervisor and 2 famous people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The reject letter went to all 4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The famous people were surprised &amp; unhappy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They did not know that they were authors!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Later, the student author demanded that I change my decision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“How can you reject this paper authored by these famous people?”!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What would you have done?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4274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Multiple Authors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If there are too many authors, people wonder who did what and who did nothing!</a:t>
            </a:r>
          </a:p>
          <a:p>
            <a:r>
              <a:rPr lang="en-US" altLang="en-US" sz="3200" dirty="0"/>
              <a:t>How many is too many?</a:t>
            </a:r>
          </a:p>
          <a:p>
            <a:pPr lvl="1"/>
            <a:r>
              <a:rPr lang="en-US" altLang="en-US" sz="2800" dirty="0"/>
              <a:t>At </a:t>
            </a:r>
            <a:r>
              <a:rPr lang="en-US" altLang="en-US" sz="2800" dirty="0" err="1"/>
              <a:t>CityU</a:t>
            </a:r>
            <a:r>
              <a:rPr lang="en-US" altLang="en-US" sz="2800" dirty="0"/>
              <a:t>, we are discouraged from having more than 3.</a:t>
            </a:r>
          </a:p>
          <a:p>
            <a:pPr lvl="1"/>
            <a:r>
              <a:rPr lang="en-US" altLang="en-US" sz="2800" dirty="0"/>
              <a:t>The most I have seen is about 200.</a:t>
            </a:r>
          </a:p>
          <a:p>
            <a:pPr lvl="1"/>
            <a:r>
              <a:rPr lang="en-US" altLang="en-US" sz="2800" dirty="0"/>
              <a:t>The most where I have been an author is 61!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906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Authorship and You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When you graduate, assuming you stay in academia, a hiring committee will look at your publications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How many single authored papers?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How many first author on multi-author papers?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How many with/without your supervisor?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You need to prove that you can work alone, as well as with others.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295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365125"/>
            <a:ext cx="10515600" cy="753991"/>
          </a:xfrm>
        </p:spPr>
        <p:txBody>
          <a:bodyPr/>
          <a:lstStyle/>
          <a:p>
            <a:r>
              <a:rPr lang="en-US" altLang="en-US" dirty="0"/>
              <a:t>Reviewing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3899" y="1583140"/>
            <a:ext cx="11423176" cy="4593823"/>
          </a:xfrm>
        </p:spPr>
        <p:txBody>
          <a:bodyPr>
            <a:noAutofit/>
          </a:bodyPr>
          <a:lstStyle/>
          <a:p>
            <a:r>
              <a:rPr lang="en-US" altLang="en-US" sz="3200" dirty="0"/>
              <a:t>After you submit, then you have to wait</a:t>
            </a:r>
          </a:p>
          <a:p>
            <a:r>
              <a:rPr lang="en-US" altLang="en-US" sz="3200" dirty="0"/>
              <a:t>Some reviewers are fast, others slow</a:t>
            </a:r>
          </a:p>
          <a:p>
            <a:r>
              <a:rPr lang="en-US" altLang="en-US" sz="3200" dirty="0"/>
              <a:t>Most reviewers are critical and some are really nasty</a:t>
            </a:r>
          </a:p>
          <a:p>
            <a:r>
              <a:rPr lang="en-US" altLang="en-US" sz="3200" dirty="0"/>
              <a:t>Editors have the job of managing the review process</a:t>
            </a:r>
          </a:p>
          <a:p>
            <a:r>
              <a:rPr lang="en-US" altLang="en-US" sz="3200" dirty="0"/>
              <a:t>You can’t appeal to a reviewer (usually blind) but you can appeal to an editor</a:t>
            </a:r>
          </a:p>
          <a:p>
            <a:r>
              <a:rPr lang="en-US" altLang="en-US" sz="3200" dirty="0"/>
              <a:t>You are an author – and will also be a reviewer</a:t>
            </a:r>
          </a:p>
          <a:p>
            <a:pPr lvl="1"/>
            <a:r>
              <a:rPr lang="en-US" altLang="en-US" sz="2800" dirty="0"/>
              <a:t>You see both sides of the situation</a:t>
            </a:r>
          </a:p>
          <a:p>
            <a:pPr lvl="1"/>
            <a:r>
              <a:rPr lang="en-US" altLang="en-US" sz="2800" dirty="0"/>
              <a:t>When you are the reviewer, try to be constructive and helpful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093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Reviewing &amp; Reviewers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10436"/>
            <a:ext cx="10515600" cy="45665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How do reviewers think and work? 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Evaluation criteria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Rejection criteria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Reviewing is common. 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What are the advantages and disadvantages?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Is there potential for bias or </a:t>
            </a:r>
            <a:r>
              <a:rPr lang="en-US" altLang="en-US" sz="2800" dirty="0" err="1"/>
              <a:t>favouritism</a:t>
            </a:r>
            <a:r>
              <a:rPr lang="en-US" altLang="en-US" sz="2800" dirty="0"/>
              <a:t>?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Developing competence in responding to reviews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So as to increase your chance of being accepted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941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Attributes of Good Reviewers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altLang="en-US" sz="3200" dirty="0"/>
              <a:t>Competent and Constructive</a:t>
            </a:r>
          </a:p>
          <a:p>
            <a:r>
              <a:rPr lang="en-GB" altLang="en-US" sz="3200" dirty="0"/>
              <a:t>Reasonable, Unbiased and Open Minded</a:t>
            </a:r>
          </a:p>
          <a:p>
            <a:r>
              <a:rPr lang="en-GB" altLang="en-US" sz="3200" dirty="0"/>
              <a:t>Ethical in their behaviour</a:t>
            </a:r>
          </a:p>
          <a:p>
            <a:pPr lvl="1"/>
            <a:r>
              <a:rPr lang="en-GB" altLang="en-US" sz="2800" dirty="0"/>
              <a:t>Conflicts of interest</a:t>
            </a:r>
          </a:p>
          <a:p>
            <a:pPr lvl="1"/>
            <a:r>
              <a:rPr lang="en-GB" altLang="en-US" sz="2800" dirty="0"/>
              <a:t>Respect for your creativity and copyright</a:t>
            </a:r>
          </a:p>
          <a:p>
            <a:r>
              <a:rPr lang="en-GB" altLang="en-US" sz="3200" dirty="0"/>
              <a:t>Not too critical, nor too lenient</a:t>
            </a:r>
          </a:p>
          <a:p>
            <a:r>
              <a:rPr lang="en-GB" altLang="en-US" sz="3200" dirty="0"/>
              <a:t>Persuasive in their arguments/comments</a:t>
            </a:r>
          </a:p>
          <a:p>
            <a:r>
              <a:rPr lang="en-GB" altLang="en-US" sz="3200" dirty="0"/>
              <a:t>Diligent and timely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942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Attributes of Good Reviews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103632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altLang="en-US" sz="3200" dirty="0"/>
              <a:t>The paper should be summarised</a:t>
            </a:r>
          </a:p>
          <a:p>
            <a:pPr lvl="1">
              <a:lnSpc>
                <a:spcPct val="90000"/>
              </a:lnSpc>
            </a:pPr>
            <a:r>
              <a:rPr lang="en-GB" altLang="en-US" sz="2800" dirty="0"/>
              <a:t>To show that the reviewer understood the paper</a:t>
            </a:r>
          </a:p>
          <a:p>
            <a:pPr>
              <a:lnSpc>
                <a:spcPct val="90000"/>
              </a:lnSpc>
            </a:pPr>
            <a:r>
              <a:rPr lang="en-GB" altLang="en-US" sz="3200" dirty="0"/>
              <a:t>The strengths and weaknesses of the paper should be identified</a:t>
            </a:r>
          </a:p>
          <a:p>
            <a:pPr>
              <a:lnSpc>
                <a:spcPct val="90000"/>
              </a:lnSpc>
            </a:pPr>
            <a:r>
              <a:rPr lang="en-GB" altLang="en-US" sz="3200" dirty="0"/>
              <a:t>All advice for improving the paper should be actionable</a:t>
            </a:r>
          </a:p>
          <a:p>
            <a:pPr lvl="1">
              <a:lnSpc>
                <a:spcPct val="90000"/>
              </a:lnSpc>
            </a:pPr>
            <a:r>
              <a:rPr lang="en-GB" altLang="en-US" sz="2800" dirty="0"/>
              <a:t>If there are weaknesses, precisely what should the author do about them?</a:t>
            </a:r>
          </a:p>
          <a:p>
            <a:pPr lvl="1">
              <a:lnSpc>
                <a:spcPct val="90000"/>
              </a:lnSpc>
            </a:pPr>
            <a:r>
              <a:rPr lang="en-GB" altLang="en-US" sz="2800" dirty="0"/>
              <a:t>Which references should the author read?</a:t>
            </a:r>
          </a:p>
          <a:p>
            <a:pPr lvl="1">
              <a:lnSpc>
                <a:spcPct val="90000"/>
              </a:lnSpc>
            </a:pPr>
            <a:r>
              <a:rPr lang="en-GB" altLang="en-US" sz="2800" dirty="0"/>
              <a:t>Respect for the fact that it is the author’s, not the reviewer’s, paper.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8996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Evaluation Criteria for Papers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altLang="en-US" sz="3200" dirty="0"/>
              <a:t>Ethics</a:t>
            </a:r>
          </a:p>
          <a:p>
            <a:pPr lvl="1">
              <a:lnSpc>
                <a:spcPct val="90000"/>
              </a:lnSpc>
            </a:pPr>
            <a:r>
              <a:rPr lang="en-GB" altLang="en-US" sz="2800" dirty="0"/>
              <a:t>Did the researcher act ethically?</a:t>
            </a:r>
          </a:p>
          <a:p>
            <a:pPr lvl="1">
              <a:lnSpc>
                <a:spcPct val="90000"/>
              </a:lnSpc>
            </a:pPr>
            <a:r>
              <a:rPr lang="en-GB" altLang="en-US" sz="2800" dirty="0"/>
              <a:t>Did the researcher act to protect the interests of data subjects (individuals or organisations)?</a:t>
            </a:r>
          </a:p>
          <a:p>
            <a:pPr>
              <a:lnSpc>
                <a:spcPct val="90000"/>
              </a:lnSpc>
            </a:pPr>
            <a:r>
              <a:rPr lang="en-GB" altLang="en-US" sz="3200" dirty="0"/>
              <a:t>Research methods</a:t>
            </a:r>
          </a:p>
          <a:p>
            <a:pPr lvl="1">
              <a:lnSpc>
                <a:spcPct val="90000"/>
              </a:lnSpc>
            </a:pPr>
            <a:r>
              <a:rPr lang="en-GB" altLang="en-US" sz="2800" dirty="0"/>
              <a:t>Are the research methods used appropriate given the nature of the research problem?</a:t>
            </a:r>
          </a:p>
          <a:p>
            <a:pPr lvl="1">
              <a:lnSpc>
                <a:spcPct val="90000"/>
              </a:lnSpc>
            </a:pPr>
            <a:r>
              <a:rPr lang="en-GB" altLang="en-US" sz="2800" dirty="0"/>
              <a:t>Are the data collection and analysis methods appropriate?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759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Evaluation Criteria for Papers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altLang="en-US" sz="3200" dirty="0"/>
              <a:t>Are the references correct, and up to date?</a:t>
            </a:r>
          </a:p>
          <a:p>
            <a:pPr>
              <a:lnSpc>
                <a:spcPct val="90000"/>
              </a:lnSpc>
            </a:pPr>
            <a:r>
              <a:rPr lang="en-GB" altLang="en-US" sz="3200" dirty="0"/>
              <a:t>Is the presentation clear, concise and grammatically correct?</a:t>
            </a:r>
          </a:p>
          <a:p>
            <a:pPr>
              <a:lnSpc>
                <a:spcPct val="90000"/>
              </a:lnSpc>
            </a:pPr>
            <a:r>
              <a:rPr lang="en-GB" altLang="en-US" sz="3200" dirty="0"/>
              <a:t>Are the concepts and arguments well organised, structured and defensible?</a:t>
            </a:r>
          </a:p>
          <a:p>
            <a:pPr>
              <a:lnSpc>
                <a:spcPct val="90000"/>
              </a:lnSpc>
            </a:pPr>
            <a:r>
              <a:rPr lang="en-GB" altLang="en-US" sz="3200" dirty="0"/>
              <a:t>Are the findings/contributions appropriately positioned with respect to the existing literature in this area?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47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86D5B-4A31-4D23-901C-A9A8D6B84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Cultural Bias in Reviews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7DC65-9555-41CC-ADDA-DD084321B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HK" dirty="0"/>
              <a:t>This happens when the reviewers are so familiar with one culture that they think everywhere else is inferior</a:t>
            </a:r>
          </a:p>
          <a:p>
            <a:r>
              <a:rPr lang="en-HK" dirty="0"/>
              <a:t>As the author of a paper, I received a review that said “Why bother to collect data in China? You can’t generalise it to anywhere else. Instead, I recommend you collect data in the USA – it is universally generalisable”.</a:t>
            </a:r>
          </a:p>
          <a:p>
            <a:r>
              <a:rPr lang="en-HK" dirty="0"/>
              <a:t>Another reviewer wrote “</a:t>
            </a:r>
            <a:r>
              <a:rPr lang="en-HK" i="1" dirty="0"/>
              <a:t>I have to say I'm not particularly keen on ethnographic methods, and the methodology lacks empirical analysis and corresponding data. ... There appears to be a glaring lack of quantitative data to support this research.</a:t>
            </a:r>
            <a:r>
              <a:rPr lang="en-HK" dirty="0"/>
              <a:t>”</a:t>
            </a:r>
          </a:p>
          <a:p>
            <a:r>
              <a:rPr lang="en-HK" dirty="0"/>
              <a:t>These are both examples of cultural bias</a:t>
            </a:r>
          </a:p>
        </p:txBody>
      </p:sp>
    </p:spTree>
    <p:extLst>
      <p:ext uri="{BB962C8B-B14F-4D97-AF65-F5344CB8AC3E}">
        <p14:creationId xmlns:p14="http://schemas.microsoft.com/office/powerpoint/2010/main" val="1013511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9E15E-DF07-4068-AA0F-2C5A1E608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Developmental Reviewing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47DBB-064E-4265-9E05-2C44EF529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At the ISJ, I encourage reviewers to be developmental</a:t>
            </a:r>
          </a:p>
          <a:p>
            <a:r>
              <a:rPr lang="en-HK" dirty="0"/>
              <a:t>They should aim to help authors to improve their work – not just criticise it</a:t>
            </a:r>
          </a:p>
          <a:p>
            <a:r>
              <a:rPr lang="en-HK" dirty="0"/>
              <a:t>Yet, it is so easy to criticise, to find fault</a:t>
            </a:r>
          </a:p>
          <a:p>
            <a:r>
              <a:rPr lang="en-HK" dirty="0"/>
              <a:t>And very few reviewers bother to say anything nice about a paper</a:t>
            </a:r>
          </a:p>
          <a:p>
            <a:r>
              <a:rPr lang="en-HK" dirty="0"/>
              <a:t>Why? It is so easy to encourage the authors if you want to. But it is also so easy to be nasty, to tear a paper to small pieces.</a:t>
            </a:r>
          </a:p>
        </p:txBody>
      </p:sp>
    </p:spTree>
    <p:extLst>
      <p:ext uri="{BB962C8B-B14F-4D97-AF65-F5344CB8AC3E}">
        <p14:creationId xmlns:p14="http://schemas.microsoft.com/office/powerpoint/2010/main" val="19135755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274638"/>
            <a:ext cx="10972800" cy="838200"/>
          </a:xfrm>
        </p:spPr>
        <p:txBody>
          <a:bodyPr/>
          <a:lstStyle/>
          <a:p>
            <a:r>
              <a:rPr lang="en-US" altLang="en-US"/>
              <a:t>Rejection Criteria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615" y="1146412"/>
            <a:ext cx="10758985" cy="540678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The article is uninteresting and no one would want to read it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 problem researched is trivial, irrelevant or not a problem at all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 article is so poorly constructed that a completely new start is required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Or the arguments are so weakly/subjectively developed as to be meaningless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There are serious ethical concerns about the way the research was conducted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E.g. plagiarism, use of deception, illegal/unethical practices, failure to protect research subjects’ privacy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0466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D34B5-C2A1-4B68-9AF9-EF727E9D8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The Loss of Passion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74587-4D67-406B-AB49-A6B0DE620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HK" dirty="0"/>
              <a:t>Sometimes you may feel that the reviewers have personality disorders and they are out to get you! It might be true, but don’t overreact!</a:t>
            </a:r>
          </a:p>
          <a:p>
            <a:r>
              <a:rPr lang="en-HK" dirty="0"/>
              <a:t>Somehow, you need to learn to accept the feedback and try to improve</a:t>
            </a:r>
          </a:p>
          <a:p>
            <a:r>
              <a:rPr lang="en-HK" dirty="0"/>
              <a:t>Try not to lose the passion for research</a:t>
            </a:r>
          </a:p>
          <a:p>
            <a:r>
              <a:rPr lang="en-HK" dirty="0"/>
              <a:t>Maybe the reviewer didn’t read the paper, didn’t understand the paper, doesn’t care. Maybe. But if you think like this too much you will get depressed.</a:t>
            </a:r>
          </a:p>
          <a:p>
            <a:r>
              <a:rPr lang="en-HK" dirty="0"/>
              <a:t>So try again somewhere else, but try to improve the paper first</a:t>
            </a:r>
          </a:p>
        </p:txBody>
      </p:sp>
    </p:spTree>
    <p:extLst>
      <p:ext uri="{BB962C8B-B14F-4D97-AF65-F5344CB8AC3E}">
        <p14:creationId xmlns:p14="http://schemas.microsoft.com/office/powerpoint/2010/main" val="2726169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to Respond to Reviewers?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Make sure that you address everything that they ask for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Even if you choose to dispute their view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Provide a detailed presentation of your changes in a two-column format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Left column – Reviewer Comments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Right column – Author revisions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Revision notes may be 10-20 pages long!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/>
              <a:t>Even longer than the paper itself.</a:t>
            </a:r>
          </a:p>
          <a:p>
            <a:r>
              <a:rPr lang="en-US" altLang="en-US" sz="3200" dirty="0"/>
              <a:t>See Techatassanasoontorn and Davison (2022) for some ideas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3735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if…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The reviewer totally disagrees with your choice of method – and rejects for this reason alone?</a:t>
            </a:r>
          </a:p>
          <a:p>
            <a:r>
              <a:rPr lang="en-US" altLang="en-US" sz="3200" dirty="0"/>
              <a:t>You can’t change the method now!</a:t>
            </a:r>
          </a:p>
          <a:p>
            <a:r>
              <a:rPr lang="en-US" altLang="en-US" sz="3200" dirty="0"/>
              <a:t>So you may have to go to the editor (AE, SE, E) and ask for a different reviewer</a:t>
            </a:r>
          </a:p>
          <a:p>
            <a:r>
              <a:rPr lang="en-US" altLang="en-US" sz="3200" dirty="0"/>
              <a:t>Sometimes it is the editor who says this, so you learn not to send this kind of article to this journal again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7235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Remember!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46663"/>
            <a:ext cx="10515600" cy="4730300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Each journal has its own culture and values</a:t>
            </a:r>
          </a:p>
          <a:p>
            <a:pPr lvl="1"/>
            <a:r>
              <a:rPr lang="en-US" altLang="en-US" sz="2800" dirty="0"/>
              <a:t>You need to write in a different style for each journal</a:t>
            </a:r>
          </a:p>
          <a:p>
            <a:r>
              <a:rPr lang="en-US" altLang="en-US" sz="3200" dirty="0"/>
              <a:t>Most journals accept 8-15% of submissions</a:t>
            </a:r>
          </a:p>
          <a:p>
            <a:pPr lvl="1"/>
            <a:r>
              <a:rPr lang="en-US" altLang="en-US" sz="2800" dirty="0"/>
              <a:t>And therefore reject about 85-92%</a:t>
            </a:r>
          </a:p>
          <a:p>
            <a:r>
              <a:rPr lang="en-US" altLang="en-US" sz="3200" dirty="0"/>
              <a:t>Conferences may accept 30, 50 or higher %s</a:t>
            </a:r>
          </a:p>
          <a:p>
            <a:r>
              <a:rPr lang="en-US" altLang="en-US" sz="3200" dirty="0"/>
              <a:t>It is easier to reject (find fault) than accept (appreciate). Less experienced reviewers and editors tend to reject more – so if you have the chance to nominate a reviewer or editor, don’t pick a PhD student or recent graduate!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3171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Decisions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If the editor offers a review and resubmit (</a:t>
            </a:r>
            <a:r>
              <a:rPr lang="en-US" altLang="en-US" sz="3200" dirty="0" err="1"/>
              <a:t>R&amp;R</a:t>
            </a:r>
            <a:r>
              <a:rPr lang="en-US" altLang="en-US" sz="3200" dirty="0"/>
              <a:t>) decision, be very happy!</a:t>
            </a:r>
          </a:p>
          <a:p>
            <a:pPr lvl="1"/>
            <a:r>
              <a:rPr lang="en-US" altLang="en-US" sz="2800" dirty="0"/>
              <a:t>If you can get past the first round of review and stay in the process, that is 50% of the way to acceptance</a:t>
            </a:r>
          </a:p>
          <a:p>
            <a:pPr lvl="1"/>
            <a:r>
              <a:rPr lang="en-US" altLang="en-US" sz="2800" dirty="0"/>
              <a:t>Because 50% of papers don’t make it through.</a:t>
            </a:r>
          </a:p>
          <a:p>
            <a:r>
              <a:rPr lang="en-US" altLang="en-US" sz="3200" dirty="0"/>
              <a:t>The </a:t>
            </a:r>
            <a:r>
              <a:rPr lang="en-US" altLang="en-US" sz="3200" dirty="0" err="1"/>
              <a:t>R&amp;R</a:t>
            </a:r>
            <a:r>
              <a:rPr lang="en-US" altLang="en-US" sz="3200" dirty="0"/>
              <a:t> may be major, but you must do as much as you can and explain your changes carefully.</a:t>
            </a:r>
          </a:p>
          <a:p>
            <a:pPr lvl="1"/>
            <a:r>
              <a:rPr lang="en-US" altLang="en-US" sz="2800" dirty="0"/>
              <a:t>Don’t fight with the reviewers – you will lose, even if you are right! </a:t>
            </a:r>
          </a:p>
          <a:p>
            <a:r>
              <a:rPr lang="en-US" altLang="en-US" sz="3200" dirty="0"/>
              <a:t>To get 2, 3 even 4 </a:t>
            </a:r>
            <a:r>
              <a:rPr lang="en-US" altLang="en-US" sz="3200" dirty="0" err="1"/>
              <a:t>R&amp;Rs</a:t>
            </a:r>
            <a:r>
              <a:rPr lang="en-US" altLang="en-US" sz="3200" dirty="0"/>
              <a:t> happens. Don’t give up!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D319-D044-478D-B8E9-0E6858F10F50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1717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F6A08-CC72-4287-BBB2-8863584B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2BC91-3B47-4141-B5B0-3F9CCDBA5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Each student to briefly a) introduce and b) critique the two papers that they need </a:t>
            </a:r>
            <a:r>
              <a:rPr lang="en-HK"/>
              <a:t>to analyse </a:t>
            </a:r>
            <a:r>
              <a:rPr lang="en-HK" dirty="0"/>
              <a:t>for coursework. </a:t>
            </a:r>
          </a:p>
          <a:p>
            <a:r>
              <a:rPr lang="en-HK" dirty="0"/>
              <a:t>This is a feedback session.</a:t>
            </a:r>
            <a:endParaRPr lang="en-HK" sz="2400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573214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2819</Words>
  <Application>Microsoft Office PowerPoint</Application>
  <PresentationFormat>Widescreen</PresentationFormat>
  <Paragraphs>310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Office Theme</vt:lpstr>
      <vt:lpstr>IS8014 Theory &amp; Qualitative IS Research</vt:lpstr>
      <vt:lpstr>Structure</vt:lpstr>
      <vt:lpstr>Motivation</vt:lpstr>
      <vt:lpstr>Selection of Perspective</vt:lpstr>
      <vt:lpstr>Research Questions</vt:lpstr>
      <vt:lpstr>Selection of Methods</vt:lpstr>
      <vt:lpstr>Selection of Theory </vt:lpstr>
      <vt:lpstr>Source(s) of Data</vt:lpstr>
      <vt:lpstr>Type(s) of Data</vt:lpstr>
      <vt:lpstr>Type(s) of Data Analysis</vt:lpstr>
      <vt:lpstr>Storytelling and Structure</vt:lpstr>
      <vt:lpstr>Novelty, Interest and Contribution</vt:lpstr>
      <vt:lpstr>Relevance and Rigour</vt:lpstr>
      <vt:lpstr>Research Paper Writing </vt:lpstr>
      <vt:lpstr>Writing – Sequence 1</vt:lpstr>
      <vt:lpstr>Writing – Sequence 2</vt:lpstr>
      <vt:lpstr>Writing - Consistency</vt:lpstr>
      <vt:lpstr>Examples of Reference Styles</vt:lpstr>
      <vt:lpstr>Consistency</vt:lpstr>
      <vt:lpstr>Identification</vt:lpstr>
      <vt:lpstr>Authorship</vt:lpstr>
      <vt:lpstr>Authorship Problems</vt:lpstr>
      <vt:lpstr>Authorship Problems</vt:lpstr>
      <vt:lpstr>Multiple Authors</vt:lpstr>
      <vt:lpstr>Authorship and You</vt:lpstr>
      <vt:lpstr>Reviewing</vt:lpstr>
      <vt:lpstr>Reviewing &amp; Reviewers</vt:lpstr>
      <vt:lpstr>Attributes of Good Reviewers</vt:lpstr>
      <vt:lpstr>Attributes of Good Reviews</vt:lpstr>
      <vt:lpstr>Evaluation Criteria for Papers</vt:lpstr>
      <vt:lpstr>Evaluation Criteria for Papers</vt:lpstr>
      <vt:lpstr>Cultural Bias in Reviews</vt:lpstr>
      <vt:lpstr>Developmental Reviewing</vt:lpstr>
      <vt:lpstr>Rejection Criteria</vt:lpstr>
      <vt:lpstr>The Loss of Passion</vt:lpstr>
      <vt:lpstr>How to Respond to Reviewers?</vt:lpstr>
      <vt:lpstr>What if…</vt:lpstr>
      <vt:lpstr>Remember!</vt:lpstr>
      <vt:lpstr>Decisions</vt:lpstr>
      <vt:lpstr>Presentations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IS8014 Theory &amp; Qualitative IS Research</dc:title>
  <dc:creator>Robert M Davison</dc:creator>
  <cp:lastModifiedBy>Robert M Davison</cp:lastModifiedBy>
  <cp:revision>11</cp:revision>
  <dcterms:created xsi:type="dcterms:W3CDTF">2022-08-22T23:37:34Z</dcterms:created>
  <dcterms:modified xsi:type="dcterms:W3CDTF">2024-12-24T03:54:12Z</dcterms:modified>
</cp:coreProperties>
</file>