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86CD-50FE-4B3C-B53C-FBDAAD77D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AD063-E5A2-4354-BA74-DD69FFD8C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5406A-EE60-4A8A-BEA8-418E485C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48E3E-377A-4F73-8A97-B13C14D1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D68A3-E3F5-4A6A-A779-9D106F56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1016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93BE-9790-49CA-8551-9D856948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DD749-9CFA-4C97-ABD3-106EFBD47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BE7C5-D93B-42E8-A7E2-0E4AA543E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DAD52-D0A9-463E-93AF-BB5DFCC1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6B65-5034-4108-BDB7-9DF8707F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1033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3E41-994A-49B9-8802-C20A5DFB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9CB00-F866-4B99-B7FC-DDD8C7B03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2ED57-16D4-41FD-B05E-DF2F5299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BA9B-29A4-4870-9703-86B6CED8D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61BB5-4489-47DA-B244-C76DC3DA0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71287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0CBF-D345-47ED-90B5-D645B536A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96BB-FF9D-44CC-AD5C-79170228B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DBCAE-B687-4843-A8F0-86E311FD5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6DA6EA-BAA6-4EC3-9A39-BE5F283A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ED2AA-3F3A-4A9E-A566-E5AC3CC1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24CED-A93E-45B6-B4B7-BFCB585B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295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94535-3DB1-4766-8CBE-C79789FF1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27DB0-2AAC-4B97-9AF4-884F5D035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0261F-0B6A-4200-871B-3810AB35E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D0EBA-49F2-4366-A9F5-AC178F916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A8E964-44E7-429F-B3D9-B6BE9C715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CC0B64-A100-4459-A342-2EB54C87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139EA2-ACE2-4D2F-9B5B-A4A933C4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2F4CD-36FC-428F-BE25-709C6717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4056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B707E-63A1-434A-8724-9FCA59ED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4D8381-88D3-4FBF-915D-FD457D61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B8A832-36DD-4E9C-BD6F-37E164368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FCF5B-431C-4241-B9A9-0C33C245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1170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73978-B359-4187-A58C-05D30B7F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42F26-7327-45DA-B81B-6E5213415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9B923-C9F4-4AF6-A945-E04AA1DD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8552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34592-A158-4A7F-AF91-E9BE960D3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C588D-4FEE-4D25-BDAC-66DFEC64B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FA790-1A6A-494C-899B-17A236C07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1BDA2-C8C5-484D-B36C-1E67031FE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0E00A-DC8A-4EE5-B02B-63EB8258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1D91C-9C7D-418A-8CD9-6E45547C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174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15E9-2101-4665-BA51-CE78A386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F63506-30DC-4C7E-B639-451BED3181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ED91C-8F97-469A-B469-3CD411FAC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63155-65FC-4C5A-8CF7-CB08019F6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41FF5-10ED-4604-9779-6824149D7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64F2D-A494-43D8-8118-7AF5C02E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2667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42D0-9D4B-4B78-A956-18FE4594D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0AECE8-BC22-4671-B0F8-A83581CB0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81B-CCCB-4660-BE73-4F67D3F8E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46F8B-DA1D-4350-A220-45FCA5319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7A789-D983-4575-8A09-51B31D1B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3075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B0D6EC-C6B7-43DA-B87A-30ADE7C74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B991A-0BA8-4890-A64D-BACAF62F5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211A2-47F1-4779-A253-4F6EB920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4C05B-9AA5-46CD-A1F2-F4164DB1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C87ED-7542-4615-9254-7FFBB375A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1677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29B899-EDA5-4B07-961B-F616EA38A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8A685-B301-4EC3-9721-B764DFD4B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DFA93-F630-478F-B700-0B1F5247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12A9-8702-490C-A358-D5B44EB0F286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93271-EAB9-4871-BB29-C4F204FF5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3FE76-4F3E-4004-9917-D1882ADA1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0A949-F512-4727-9FD1-D2F326E3AF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3350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07B5-BB4A-40F4-80C5-268B113C58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16624-C016-4D18-B5A2-CC50EE6BF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XI: Time and Theory</a:t>
            </a:r>
          </a:p>
        </p:txBody>
      </p:sp>
    </p:spTree>
    <p:extLst>
      <p:ext uri="{BB962C8B-B14F-4D97-AF65-F5344CB8AC3E}">
        <p14:creationId xmlns:p14="http://schemas.microsoft.com/office/powerpoint/2010/main" val="312007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9DC4-02A3-4F57-A597-3E3AED6B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Time and Theory – Students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B2757-1586-4882-BB63-9ADF6F6D2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HK" dirty="0"/>
              <a:t>In today’s class, I invite students to lead a discussion about the nature of time as it applies to theory</a:t>
            </a:r>
          </a:p>
          <a:p>
            <a:r>
              <a:rPr lang="en-HK" dirty="0"/>
              <a:t>What is time? How do you think about time?</a:t>
            </a:r>
            <a:endParaRPr lang="en-HK" sz="2600" dirty="0"/>
          </a:p>
          <a:p>
            <a:r>
              <a:rPr lang="en-HK" dirty="0"/>
              <a:t>What is the role of time in cause-effect relationships and how should theory take time into consideration?</a:t>
            </a:r>
            <a:endParaRPr lang="en-HK" sz="2600" dirty="0"/>
          </a:p>
          <a:p>
            <a:r>
              <a:rPr lang="en-HK" dirty="0"/>
              <a:t>What is the impact of time on the way groups of people work (with technology) and what are the implications of time for theorising?</a:t>
            </a:r>
            <a:endParaRPr lang="en-HK" sz="2600" dirty="0"/>
          </a:p>
          <a:p>
            <a:r>
              <a:rPr lang="en-HK" dirty="0"/>
              <a:t>What happens when time is interrupted or punctuated, from a theoretical perspective?</a:t>
            </a:r>
            <a:endParaRPr lang="en-HK" sz="2600" dirty="0"/>
          </a:p>
          <a:p>
            <a:r>
              <a:rPr lang="en-HK" dirty="0"/>
              <a:t>How can we theorise time more directly? What are the challenges of doing so? </a:t>
            </a:r>
            <a:endParaRPr lang="en-HK" sz="24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56221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AD364-0DA7-41A7-9252-0CBADD39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Readings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B3166-24D3-45A5-97D4-D1064F08D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HK" dirty="0"/>
              <a:t>Baskerville, R.L. and Myers, M.D. (2003) Information systems as a reference discipline, MIS Quarterly 26, 1, 1-14.</a:t>
            </a:r>
            <a:endParaRPr lang="en-HK" sz="2600" dirty="0"/>
          </a:p>
          <a:p>
            <a:r>
              <a:rPr lang="en-HK" dirty="0"/>
              <a:t>Grover, V. and Lyytinen, K. (2015) New State of Play in Information Systems Research: The Push to the Edges, </a:t>
            </a:r>
            <a:r>
              <a:rPr lang="en-HK" i="1" dirty="0"/>
              <a:t>MIS Quarterly</a:t>
            </a:r>
            <a:r>
              <a:rPr lang="en-HK" dirty="0"/>
              <a:t> 39, 2, 271-295.</a:t>
            </a:r>
            <a:endParaRPr lang="en-HK" sz="2600" dirty="0"/>
          </a:p>
          <a:p>
            <a:r>
              <a:rPr lang="en-HK" dirty="0"/>
              <a:t>Niederman, F., Gregor, S., Grover, V., Lyytinen, K. @ Saunders, C. (2008) Panel Report: IS has outgrown the need for reference disciplines, or has it? Communications of the AIS 24, 3, 639-656.</a:t>
            </a:r>
            <a:endParaRPr lang="en-HK" sz="2600" dirty="0"/>
          </a:p>
          <a:p>
            <a:r>
              <a:rPr lang="en-HK" dirty="0"/>
              <a:t>Straub, D.W. (2012). Editor's Comments: Does MIS Have Native Theories? </a:t>
            </a:r>
            <a:r>
              <a:rPr lang="en-HK" i="1" dirty="0"/>
              <a:t>MIS Quarterly</a:t>
            </a:r>
            <a:r>
              <a:rPr lang="en-HK" dirty="0"/>
              <a:t> 36, 2,</a:t>
            </a:r>
            <a:r>
              <a:rPr lang="en-HK" b="1" dirty="0"/>
              <a:t> </a:t>
            </a:r>
            <a:r>
              <a:rPr lang="en-HK" dirty="0"/>
              <a:t>iii-xii.</a:t>
            </a:r>
            <a:endParaRPr lang="en-HK" sz="2600" dirty="0"/>
          </a:p>
          <a:p>
            <a:r>
              <a:rPr lang="en-HK" dirty="0"/>
              <a:t>Tarafdar, M. &amp; Davison, R.M. (2018)</a:t>
            </a:r>
            <a:r>
              <a:rPr lang="en-HK" b="1" dirty="0"/>
              <a:t> </a:t>
            </a:r>
            <a:r>
              <a:rPr lang="en-HK" dirty="0"/>
              <a:t>Research in Information Systems: Intra-disciplinary and Inter-disciplinary Approaches, </a:t>
            </a:r>
            <a:r>
              <a:rPr lang="en-HK" i="1" dirty="0"/>
              <a:t>Journal of the AIS</a:t>
            </a:r>
            <a:r>
              <a:rPr lang="en-HK" dirty="0"/>
              <a:t> 19, 6, 523-551.</a:t>
            </a:r>
            <a:endParaRPr lang="en-HK" sz="2600" dirty="0"/>
          </a:p>
          <a:p>
            <a:r>
              <a:rPr lang="en-HK" dirty="0"/>
              <a:t>Weber, R. (2012) Evaluating and Developing Theories in the Information Systems Discipline, </a:t>
            </a:r>
            <a:r>
              <a:rPr lang="en-HK" i="1" dirty="0"/>
              <a:t>Journal of the AIS </a:t>
            </a:r>
            <a:r>
              <a:rPr lang="en-HK" dirty="0"/>
              <a:t>13, 1,</a:t>
            </a:r>
            <a:r>
              <a:rPr lang="en-HK" b="1" dirty="0"/>
              <a:t> </a:t>
            </a:r>
            <a:r>
              <a:rPr lang="en-HK" dirty="0"/>
              <a:t>1-30.</a:t>
            </a:r>
            <a:endParaRPr lang="en-HK" sz="26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5167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F29F6-AC94-4E90-B57A-1585E7D2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Guiding Questions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1E6F-E2F3-4919-9F51-739433620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Why are we so dependent on reference disciplines for theory?</a:t>
            </a:r>
            <a:endParaRPr lang="en-HK" sz="2600" dirty="0"/>
          </a:p>
          <a:p>
            <a:r>
              <a:rPr lang="en-HK" dirty="0"/>
              <a:t>What is a native theory? </a:t>
            </a:r>
            <a:endParaRPr lang="en-HK" sz="2600" dirty="0"/>
          </a:p>
          <a:p>
            <a:r>
              <a:rPr lang="en-HK" dirty="0"/>
              <a:t>Examples of native IS theories: TAM, MST, TTF, ISSM, Technostress, AST, VSPT</a:t>
            </a:r>
            <a:endParaRPr lang="en-HK" sz="2600" dirty="0"/>
          </a:p>
          <a:p>
            <a:r>
              <a:rPr lang="en-HK" dirty="0"/>
              <a:t>What are the challenges and consequences of developing native IS theories?</a:t>
            </a:r>
            <a:endParaRPr lang="en-HK" sz="2600" dirty="0"/>
          </a:p>
          <a:p>
            <a:r>
              <a:rPr lang="en-HK" dirty="0"/>
              <a:t>What are the challenges and consequences of </a:t>
            </a:r>
            <a:r>
              <a:rPr lang="en-HK" b="1" dirty="0"/>
              <a:t>not</a:t>
            </a:r>
            <a:r>
              <a:rPr lang="en-HK" dirty="0"/>
              <a:t> developing native IS theories?</a:t>
            </a:r>
            <a:endParaRPr lang="en-HK" sz="26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722182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398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IS8014 Theory &amp; Qualitative IS Research</vt:lpstr>
      <vt:lpstr>Time and Theory – Students 5</vt:lpstr>
      <vt:lpstr>Readings for Next Week</vt:lpstr>
      <vt:lpstr>Guiding Questions for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1</cp:revision>
  <dcterms:created xsi:type="dcterms:W3CDTF">2022-08-22T23:30:36Z</dcterms:created>
  <dcterms:modified xsi:type="dcterms:W3CDTF">2024-12-24T03:52:02Z</dcterms:modified>
</cp:coreProperties>
</file>