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331" r:id="rId4"/>
    <p:sldId id="328" r:id="rId5"/>
    <p:sldId id="329" r:id="rId6"/>
    <p:sldId id="330" r:id="rId7"/>
    <p:sldId id="332" r:id="rId8"/>
    <p:sldId id="344" r:id="rId9"/>
    <p:sldId id="343" r:id="rId10"/>
    <p:sldId id="345" r:id="rId11"/>
    <p:sldId id="346" r:id="rId12"/>
    <p:sldId id="347" r:id="rId13"/>
    <p:sldId id="333" r:id="rId14"/>
    <p:sldId id="336" r:id="rId15"/>
    <p:sldId id="334" r:id="rId16"/>
    <p:sldId id="337" r:id="rId17"/>
    <p:sldId id="338" r:id="rId18"/>
    <p:sldId id="339" r:id="rId19"/>
    <p:sldId id="340" r:id="rId20"/>
    <p:sldId id="262" r:id="rId21"/>
    <p:sldId id="341" r:id="rId22"/>
    <p:sldId id="34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9" d="100"/>
          <a:sy n="99" d="100"/>
        </p:scale>
        <p:origin x="936"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H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734162-36C7-44FC-93AD-4BB1F567D69F}" type="datetimeFigureOut">
              <a:rPr lang="en-HK" smtClean="0"/>
              <a:t>24/12/2024</a:t>
            </a:fld>
            <a:endParaRPr lang="en-H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H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H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603422-FA44-4692-AF15-A8F88A3400EF}" type="slidenum">
              <a:rPr lang="en-HK" smtClean="0"/>
              <a:t>‹#›</a:t>
            </a:fld>
            <a:endParaRPr lang="en-HK"/>
          </a:p>
        </p:txBody>
      </p:sp>
    </p:spTree>
    <p:extLst>
      <p:ext uri="{BB962C8B-B14F-4D97-AF65-F5344CB8AC3E}">
        <p14:creationId xmlns:p14="http://schemas.microsoft.com/office/powerpoint/2010/main" val="460974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3342D-B27B-4757-AF65-E68A5E51A7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HK"/>
          </a:p>
        </p:txBody>
      </p:sp>
      <p:sp>
        <p:nvSpPr>
          <p:cNvPr id="3" name="Subtitle 2">
            <a:extLst>
              <a:ext uri="{FF2B5EF4-FFF2-40B4-BE49-F238E27FC236}">
                <a16:creationId xmlns:a16="http://schemas.microsoft.com/office/drawing/2014/main" id="{DE2262CC-8712-4CAE-B435-D6087D70FD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HK"/>
          </a:p>
        </p:txBody>
      </p:sp>
      <p:sp>
        <p:nvSpPr>
          <p:cNvPr id="4" name="Date Placeholder 3">
            <a:extLst>
              <a:ext uri="{FF2B5EF4-FFF2-40B4-BE49-F238E27FC236}">
                <a16:creationId xmlns:a16="http://schemas.microsoft.com/office/drawing/2014/main" id="{305D652C-F784-455E-8251-D9953E4BEDE8}"/>
              </a:ext>
            </a:extLst>
          </p:cNvPr>
          <p:cNvSpPr>
            <a:spLocks noGrp="1"/>
          </p:cNvSpPr>
          <p:nvPr>
            <p:ph type="dt" sz="half" idx="10"/>
          </p:nvPr>
        </p:nvSpPr>
        <p:spPr/>
        <p:txBody>
          <a:bodyPr/>
          <a:lstStyle/>
          <a:p>
            <a:fld id="{7783D7F2-B515-4E48-A1DC-E89779EAF057}" type="datetime1">
              <a:rPr lang="en-HK" smtClean="0"/>
              <a:t>24/12/2024</a:t>
            </a:fld>
            <a:endParaRPr lang="en-HK"/>
          </a:p>
        </p:txBody>
      </p:sp>
      <p:sp>
        <p:nvSpPr>
          <p:cNvPr id="5" name="Footer Placeholder 4">
            <a:extLst>
              <a:ext uri="{FF2B5EF4-FFF2-40B4-BE49-F238E27FC236}">
                <a16:creationId xmlns:a16="http://schemas.microsoft.com/office/drawing/2014/main" id="{B645EEA1-C24E-4E55-BF5B-145E2CB62766}"/>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C3DA18FC-1B38-4BE9-880A-94AD21B33887}"/>
              </a:ext>
            </a:extLst>
          </p:cNvPr>
          <p:cNvSpPr>
            <a:spLocks noGrp="1"/>
          </p:cNvSpPr>
          <p:nvPr>
            <p:ph type="sldNum" sz="quarter" idx="12"/>
          </p:nvPr>
        </p:nvSpPr>
        <p:spPr/>
        <p:txBody>
          <a:bodyPr/>
          <a:lstStyle/>
          <a:p>
            <a:fld id="{0323D62E-099C-496F-9123-EDD0C517BA76}" type="slidenum">
              <a:rPr lang="en-HK" smtClean="0"/>
              <a:t>‹#›</a:t>
            </a:fld>
            <a:endParaRPr lang="en-HK"/>
          </a:p>
        </p:txBody>
      </p:sp>
    </p:spTree>
    <p:extLst>
      <p:ext uri="{BB962C8B-B14F-4D97-AF65-F5344CB8AC3E}">
        <p14:creationId xmlns:p14="http://schemas.microsoft.com/office/powerpoint/2010/main" val="2003253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DED55-96C1-4B07-A8C4-7CD3C75E3139}"/>
              </a:ext>
            </a:extLst>
          </p:cNvPr>
          <p:cNvSpPr>
            <a:spLocks noGrp="1"/>
          </p:cNvSpPr>
          <p:nvPr>
            <p:ph type="title"/>
          </p:nvPr>
        </p:nvSpPr>
        <p:spPr/>
        <p:txBody>
          <a:bodyPr/>
          <a:lstStyle/>
          <a:p>
            <a:r>
              <a:rPr lang="en-US"/>
              <a:t>Click to edit Master title style</a:t>
            </a:r>
            <a:endParaRPr lang="en-HK"/>
          </a:p>
        </p:txBody>
      </p:sp>
      <p:sp>
        <p:nvSpPr>
          <p:cNvPr id="3" name="Content Placeholder 2">
            <a:extLst>
              <a:ext uri="{FF2B5EF4-FFF2-40B4-BE49-F238E27FC236}">
                <a16:creationId xmlns:a16="http://schemas.microsoft.com/office/drawing/2014/main" id="{811BBD16-A6C4-46E9-81F9-0F06BBEB3F9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EA135313-454D-4902-9D36-FFDF0F250BAB}"/>
              </a:ext>
            </a:extLst>
          </p:cNvPr>
          <p:cNvSpPr>
            <a:spLocks noGrp="1"/>
          </p:cNvSpPr>
          <p:nvPr>
            <p:ph type="dt" sz="half" idx="10"/>
          </p:nvPr>
        </p:nvSpPr>
        <p:spPr/>
        <p:txBody>
          <a:bodyPr/>
          <a:lstStyle/>
          <a:p>
            <a:fld id="{FC1C1BA4-2773-489C-8CF9-6F2E07493C15}" type="datetime1">
              <a:rPr lang="en-HK" smtClean="0"/>
              <a:t>24/12/2024</a:t>
            </a:fld>
            <a:endParaRPr lang="en-HK"/>
          </a:p>
        </p:txBody>
      </p:sp>
      <p:sp>
        <p:nvSpPr>
          <p:cNvPr id="5" name="Footer Placeholder 4">
            <a:extLst>
              <a:ext uri="{FF2B5EF4-FFF2-40B4-BE49-F238E27FC236}">
                <a16:creationId xmlns:a16="http://schemas.microsoft.com/office/drawing/2014/main" id="{8A82CE60-6DB9-483F-BECC-B309CDA6889B}"/>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A10A325B-86D6-416C-B459-C9314BFA22CA}"/>
              </a:ext>
            </a:extLst>
          </p:cNvPr>
          <p:cNvSpPr>
            <a:spLocks noGrp="1"/>
          </p:cNvSpPr>
          <p:nvPr>
            <p:ph type="sldNum" sz="quarter" idx="12"/>
          </p:nvPr>
        </p:nvSpPr>
        <p:spPr/>
        <p:txBody>
          <a:bodyPr/>
          <a:lstStyle/>
          <a:p>
            <a:fld id="{0323D62E-099C-496F-9123-EDD0C517BA76}" type="slidenum">
              <a:rPr lang="en-HK" smtClean="0"/>
              <a:t>‹#›</a:t>
            </a:fld>
            <a:endParaRPr lang="en-HK"/>
          </a:p>
        </p:txBody>
      </p:sp>
    </p:spTree>
    <p:extLst>
      <p:ext uri="{BB962C8B-B14F-4D97-AF65-F5344CB8AC3E}">
        <p14:creationId xmlns:p14="http://schemas.microsoft.com/office/powerpoint/2010/main" val="3222610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C04E1-7A14-4E56-AB34-7C7A920A65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HK"/>
          </a:p>
        </p:txBody>
      </p:sp>
      <p:sp>
        <p:nvSpPr>
          <p:cNvPr id="3" name="Text Placeholder 2">
            <a:extLst>
              <a:ext uri="{FF2B5EF4-FFF2-40B4-BE49-F238E27FC236}">
                <a16:creationId xmlns:a16="http://schemas.microsoft.com/office/drawing/2014/main" id="{C6BF782D-8193-443E-8911-C4DADCCC20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ACC15FA-5AD6-4631-9E03-57F094AF1D88}"/>
              </a:ext>
            </a:extLst>
          </p:cNvPr>
          <p:cNvSpPr>
            <a:spLocks noGrp="1"/>
          </p:cNvSpPr>
          <p:nvPr>
            <p:ph type="dt" sz="half" idx="10"/>
          </p:nvPr>
        </p:nvSpPr>
        <p:spPr/>
        <p:txBody>
          <a:bodyPr/>
          <a:lstStyle/>
          <a:p>
            <a:fld id="{9BACF378-4E1C-439A-AA17-B81CFCA8E6AD}" type="datetime1">
              <a:rPr lang="en-HK" smtClean="0"/>
              <a:t>24/12/2024</a:t>
            </a:fld>
            <a:endParaRPr lang="en-HK"/>
          </a:p>
        </p:txBody>
      </p:sp>
      <p:sp>
        <p:nvSpPr>
          <p:cNvPr id="5" name="Footer Placeholder 4">
            <a:extLst>
              <a:ext uri="{FF2B5EF4-FFF2-40B4-BE49-F238E27FC236}">
                <a16:creationId xmlns:a16="http://schemas.microsoft.com/office/drawing/2014/main" id="{AEFFB623-9DEF-4AAD-A035-6233A9EEE29A}"/>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970226E2-F4EC-436A-BF03-E66583B25C33}"/>
              </a:ext>
            </a:extLst>
          </p:cNvPr>
          <p:cNvSpPr>
            <a:spLocks noGrp="1"/>
          </p:cNvSpPr>
          <p:nvPr>
            <p:ph type="sldNum" sz="quarter" idx="12"/>
          </p:nvPr>
        </p:nvSpPr>
        <p:spPr/>
        <p:txBody>
          <a:bodyPr/>
          <a:lstStyle/>
          <a:p>
            <a:fld id="{0323D62E-099C-496F-9123-EDD0C517BA76}" type="slidenum">
              <a:rPr lang="en-HK" smtClean="0"/>
              <a:t>‹#›</a:t>
            </a:fld>
            <a:endParaRPr lang="en-HK"/>
          </a:p>
        </p:txBody>
      </p:sp>
    </p:spTree>
    <p:extLst>
      <p:ext uri="{BB962C8B-B14F-4D97-AF65-F5344CB8AC3E}">
        <p14:creationId xmlns:p14="http://schemas.microsoft.com/office/powerpoint/2010/main" val="1730875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0DCE6-2FE2-4B37-AE7D-AB66574F45C6}"/>
              </a:ext>
            </a:extLst>
          </p:cNvPr>
          <p:cNvSpPr>
            <a:spLocks noGrp="1"/>
          </p:cNvSpPr>
          <p:nvPr>
            <p:ph type="title"/>
          </p:nvPr>
        </p:nvSpPr>
        <p:spPr/>
        <p:txBody>
          <a:bodyPr/>
          <a:lstStyle/>
          <a:p>
            <a:r>
              <a:rPr lang="en-US"/>
              <a:t>Click to edit Master title style</a:t>
            </a:r>
            <a:endParaRPr lang="en-HK"/>
          </a:p>
        </p:txBody>
      </p:sp>
      <p:sp>
        <p:nvSpPr>
          <p:cNvPr id="3" name="Content Placeholder 2">
            <a:extLst>
              <a:ext uri="{FF2B5EF4-FFF2-40B4-BE49-F238E27FC236}">
                <a16:creationId xmlns:a16="http://schemas.microsoft.com/office/drawing/2014/main" id="{A736D225-1A75-4424-9F81-C87E055C93E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Content Placeholder 3">
            <a:extLst>
              <a:ext uri="{FF2B5EF4-FFF2-40B4-BE49-F238E27FC236}">
                <a16:creationId xmlns:a16="http://schemas.microsoft.com/office/drawing/2014/main" id="{343589F3-DEBB-4BF3-919E-13A7696F1F5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5" name="Date Placeholder 4">
            <a:extLst>
              <a:ext uri="{FF2B5EF4-FFF2-40B4-BE49-F238E27FC236}">
                <a16:creationId xmlns:a16="http://schemas.microsoft.com/office/drawing/2014/main" id="{99E2C3FB-24CB-46B4-89C3-74DDBA28DD59}"/>
              </a:ext>
            </a:extLst>
          </p:cNvPr>
          <p:cNvSpPr>
            <a:spLocks noGrp="1"/>
          </p:cNvSpPr>
          <p:nvPr>
            <p:ph type="dt" sz="half" idx="10"/>
          </p:nvPr>
        </p:nvSpPr>
        <p:spPr/>
        <p:txBody>
          <a:bodyPr/>
          <a:lstStyle/>
          <a:p>
            <a:fld id="{23191048-FEAB-4378-AA60-97A073B0BEC7}" type="datetime1">
              <a:rPr lang="en-HK" smtClean="0"/>
              <a:t>24/12/2024</a:t>
            </a:fld>
            <a:endParaRPr lang="en-HK"/>
          </a:p>
        </p:txBody>
      </p:sp>
      <p:sp>
        <p:nvSpPr>
          <p:cNvPr id="6" name="Footer Placeholder 5">
            <a:extLst>
              <a:ext uri="{FF2B5EF4-FFF2-40B4-BE49-F238E27FC236}">
                <a16:creationId xmlns:a16="http://schemas.microsoft.com/office/drawing/2014/main" id="{9C1C03CB-7F5A-4D73-8A04-BFDE1928C0D8}"/>
              </a:ext>
            </a:extLst>
          </p:cNvPr>
          <p:cNvSpPr>
            <a:spLocks noGrp="1"/>
          </p:cNvSpPr>
          <p:nvPr>
            <p:ph type="ftr" sz="quarter" idx="11"/>
          </p:nvPr>
        </p:nvSpPr>
        <p:spPr/>
        <p:txBody>
          <a:bodyPr/>
          <a:lstStyle/>
          <a:p>
            <a:endParaRPr lang="en-HK"/>
          </a:p>
        </p:txBody>
      </p:sp>
      <p:sp>
        <p:nvSpPr>
          <p:cNvPr id="7" name="Slide Number Placeholder 6">
            <a:extLst>
              <a:ext uri="{FF2B5EF4-FFF2-40B4-BE49-F238E27FC236}">
                <a16:creationId xmlns:a16="http://schemas.microsoft.com/office/drawing/2014/main" id="{3070F41C-4AF2-4B23-89B4-DF1F30F0946F}"/>
              </a:ext>
            </a:extLst>
          </p:cNvPr>
          <p:cNvSpPr>
            <a:spLocks noGrp="1"/>
          </p:cNvSpPr>
          <p:nvPr>
            <p:ph type="sldNum" sz="quarter" idx="12"/>
          </p:nvPr>
        </p:nvSpPr>
        <p:spPr/>
        <p:txBody>
          <a:bodyPr/>
          <a:lstStyle/>
          <a:p>
            <a:fld id="{0323D62E-099C-496F-9123-EDD0C517BA76}" type="slidenum">
              <a:rPr lang="en-HK" smtClean="0"/>
              <a:t>‹#›</a:t>
            </a:fld>
            <a:endParaRPr lang="en-HK"/>
          </a:p>
        </p:txBody>
      </p:sp>
    </p:spTree>
    <p:extLst>
      <p:ext uri="{BB962C8B-B14F-4D97-AF65-F5344CB8AC3E}">
        <p14:creationId xmlns:p14="http://schemas.microsoft.com/office/powerpoint/2010/main" val="1367857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0F266-0F7F-4B05-8521-E93AD9EA9CDA}"/>
              </a:ext>
            </a:extLst>
          </p:cNvPr>
          <p:cNvSpPr>
            <a:spLocks noGrp="1"/>
          </p:cNvSpPr>
          <p:nvPr>
            <p:ph type="title"/>
          </p:nvPr>
        </p:nvSpPr>
        <p:spPr>
          <a:xfrm>
            <a:off x="839788" y="365125"/>
            <a:ext cx="10515600" cy="1325563"/>
          </a:xfrm>
        </p:spPr>
        <p:txBody>
          <a:bodyPr/>
          <a:lstStyle/>
          <a:p>
            <a:r>
              <a:rPr lang="en-US"/>
              <a:t>Click to edit Master title style</a:t>
            </a:r>
            <a:endParaRPr lang="en-HK"/>
          </a:p>
        </p:txBody>
      </p:sp>
      <p:sp>
        <p:nvSpPr>
          <p:cNvPr id="3" name="Text Placeholder 2">
            <a:extLst>
              <a:ext uri="{FF2B5EF4-FFF2-40B4-BE49-F238E27FC236}">
                <a16:creationId xmlns:a16="http://schemas.microsoft.com/office/drawing/2014/main" id="{AAC04087-A286-44F8-80C7-C526CFBA11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46B262D-6DB5-40BB-8DFD-8E760FED39D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5" name="Text Placeholder 4">
            <a:extLst>
              <a:ext uri="{FF2B5EF4-FFF2-40B4-BE49-F238E27FC236}">
                <a16:creationId xmlns:a16="http://schemas.microsoft.com/office/drawing/2014/main" id="{51BBD612-E927-4D7A-8550-ED5E798131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389EA65-C498-47AC-A924-1B39B7EBE8B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7" name="Date Placeholder 6">
            <a:extLst>
              <a:ext uri="{FF2B5EF4-FFF2-40B4-BE49-F238E27FC236}">
                <a16:creationId xmlns:a16="http://schemas.microsoft.com/office/drawing/2014/main" id="{C65B00A9-0FE1-444C-AEDB-C9F5A7DED49B}"/>
              </a:ext>
            </a:extLst>
          </p:cNvPr>
          <p:cNvSpPr>
            <a:spLocks noGrp="1"/>
          </p:cNvSpPr>
          <p:nvPr>
            <p:ph type="dt" sz="half" idx="10"/>
          </p:nvPr>
        </p:nvSpPr>
        <p:spPr/>
        <p:txBody>
          <a:bodyPr/>
          <a:lstStyle/>
          <a:p>
            <a:fld id="{A3F9647A-6DAB-4366-98F7-7FE94303A969}" type="datetime1">
              <a:rPr lang="en-HK" smtClean="0"/>
              <a:t>24/12/2024</a:t>
            </a:fld>
            <a:endParaRPr lang="en-HK"/>
          </a:p>
        </p:txBody>
      </p:sp>
      <p:sp>
        <p:nvSpPr>
          <p:cNvPr id="8" name="Footer Placeholder 7">
            <a:extLst>
              <a:ext uri="{FF2B5EF4-FFF2-40B4-BE49-F238E27FC236}">
                <a16:creationId xmlns:a16="http://schemas.microsoft.com/office/drawing/2014/main" id="{DDF7A8E5-EF50-409C-A497-12BAE267E5EE}"/>
              </a:ext>
            </a:extLst>
          </p:cNvPr>
          <p:cNvSpPr>
            <a:spLocks noGrp="1"/>
          </p:cNvSpPr>
          <p:nvPr>
            <p:ph type="ftr" sz="quarter" idx="11"/>
          </p:nvPr>
        </p:nvSpPr>
        <p:spPr/>
        <p:txBody>
          <a:bodyPr/>
          <a:lstStyle/>
          <a:p>
            <a:endParaRPr lang="en-HK"/>
          </a:p>
        </p:txBody>
      </p:sp>
      <p:sp>
        <p:nvSpPr>
          <p:cNvPr id="9" name="Slide Number Placeholder 8">
            <a:extLst>
              <a:ext uri="{FF2B5EF4-FFF2-40B4-BE49-F238E27FC236}">
                <a16:creationId xmlns:a16="http://schemas.microsoft.com/office/drawing/2014/main" id="{175B180F-9DBA-45EB-B1D1-BDADF4497FA8}"/>
              </a:ext>
            </a:extLst>
          </p:cNvPr>
          <p:cNvSpPr>
            <a:spLocks noGrp="1"/>
          </p:cNvSpPr>
          <p:nvPr>
            <p:ph type="sldNum" sz="quarter" idx="12"/>
          </p:nvPr>
        </p:nvSpPr>
        <p:spPr/>
        <p:txBody>
          <a:bodyPr/>
          <a:lstStyle/>
          <a:p>
            <a:fld id="{0323D62E-099C-496F-9123-EDD0C517BA76}" type="slidenum">
              <a:rPr lang="en-HK" smtClean="0"/>
              <a:t>‹#›</a:t>
            </a:fld>
            <a:endParaRPr lang="en-HK"/>
          </a:p>
        </p:txBody>
      </p:sp>
    </p:spTree>
    <p:extLst>
      <p:ext uri="{BB962C8B-B14F-4D97-AF65-F5344CB8AC3E}">
        <p14:creationId xmlns:p14="http://schemas.microsoft.com/office/powerpoint/2010/main" val="2352852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B0056-5B13-4BAF-86A3-0E6A990CF5D9}"/>
              </a:ext>
            </a:extLst>
          </p:cNvPr>
          <p:cNvSpPr>
            <a:spLocks noGrp="1"/>
          </p:cNvSpPr>
          <p:nvPr>
            <p:ph type="title"/>
          </p:nvPr>
        </p:nvSpPr>
        <p:spPr/>
        <p:txBody>
          <a:bodyPr/>
          <a:lstStyle/>
          <a:p>
            <a:r>
              <a:rPr lang="en-US"/>
              <a:t>Click to edit Master title style</a:t>
            </a:r>
            <a:endParaRPr lang="en-HK"/>
          </a:p>
        </p:txBody>
      </p:sp>
      <p:sp>
        <p:nvSpPr>
          <p:cNvPr id="3" name="Date Placeholder 2">
            <a:extLst>
              <a:ext uri="{FF2B5EF4-FFF2-40B4-BE49-F238E27FC236}">
                <a16:creationId xmlns:a16="http://schemas.microsoft.com/office/drawing/2014/main" id="{80949ABF-11BF-451D-B507-8B8D001A0661}"/>
              </a:ext>
            </a:extLst>
          </p:cNvPr>
          <p:cNvSpPr>
            <a:spLocks noGrp="1"/>
          </p:cNvSpPr>
          <p:nvPr>
            <p:ph type="dt" sz="half" idx="10"/>
          </p:nvPr>
        </p:nvSpPr>
        <p:spPr/>
        <p:txBody>
          <a:bodyPr/>
          <a:lstStyle/>
          <a:p>
            <a:fld id="{B543E551-E536-484F-A00A-49F878CFA9CA}" type="datetime1">
              <a:rPr lang="en-HK" smtClean="0"/>
              <a:t>24/12/2024</a:t>
            </a:fld>
            <a:endParaRPr lang="en-HK"/>
          </a:p>
        </p:txBody>
      </p:sp>
      <p:sp>
        <p:nvSpPr>
          <p:cNvPr id="4" name="Footer Placeholder 3">
            <a:extLst>
              <a:ext uri="{FF2B5EF4-FFF2-40B4-BE49-F238E27FC236}">
                <a16:creationId xmlns:a16="http://schemas.microsoft.com/office/drawing/2014/main" id="{AE68DD81-81A2-4D26-BD78-45FB2DF419F4}"/>
              </a:ext>
            </a:extLst>
          </p:cNvPr>
          <p:cNvSpPr>
            <a:spLocks noGrp="1"/>
          </p:cNvSpPr>
          <p:nvPr>
            <p:ph type="ftr" sz="quarter" idx="11"/>
          </p:nvPr>
        </p:nvSpPr>
        <p:spPr/>
        <p:txBody>
          <a:bodyPr/>
          <a:lstStyle/>
          <a:p>
            <a:endParaRPr lang="en-HK"/>
          </a:p>
        </p:txBody>
      </p:sp>
      <p:sp>
        <p:nvSpPr>
          <p:cNvPr id="5" name="Slide Number Placeholder 4">
            <a:extLst>
              <a:ext uri="{FF2B5EF4-FFF2-40B4-BE49-F238E27FC236}">
                <a16:creationId xmlns:a16="http://schemas.microsoft.com/office/drawing/2014/main" id="{8E1A898E-450B-4612-88F6-6888563A70ED}"/>
              </a:ext>
            </a:extLst>
          </p:cNvPr>
          <p:cNvSpPr>
            <a:spLocks noGrp="1"/>
          </p:cNvSpPr>
          <p:nvPr>
            <p:ph type="sldNum" sz="quarter" idx="12"/>
          </p:nvPr>
        </p:nvSpPr>
        <p:spPr/>
        <p:txBody>
          <a:bodyPr/>
          <a:lstStyle/>
          <a:p>
            <a:fld id="{0323D62E-099C-496F-9123-EDD0C517BA76}" type="slidenum">
              <a:rPr lang="en-HK" smtClean="0"/>
              <a:t>‹#›</a:t>
            </a:fld>
            <a:endParaRPr lang="en-HK"/>
          </a:p>
        </p:txBody>
      </p:sp>
    </p:spTree>
    <p:extLst>
      <p:ext uri="{BB962C8B-B14F-4D97-AF65-F5344CB8AC3E}">
        <p14:creationId xmlns:p14="http://schemas.microsoft.com/office/powerpoint/2010/main" val="3904548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0E1793-63C3-4A54-8BC4-6D8D2678DAC1}"/>
              </a:ext>
            </a:extLst>
          </p:cNvPr>
          <p:cNvSpPr>
            <a:spLocks noGrp="1"/>
          </p:cNvSpPr>
          <p:nvPr>
            <p:ph type="dt" sz="half" idx="10"/>
          </p:nvPr>
        </p:nvSpPr>
        <p:spPr/>
        <p:txBody>
          <a:bodyPr/>
          <a:lstStyle/>
          <a:p>
            <a:fld id="{053BE89C-784E-4108-91BE-628E325CB8EF}" type="datetime1">
              <a:rPr lang="en-HK" smtClean="0"/>
              <a:t>24/12/2024</a:t>
            </a:fld>
            <a:endParaRPr lang="en-HK"/>
          </a:p>
        </p:txBody>
      </p:sp>
      <p:sp>
        <p:nvSpPr>
          <p:cNvPr id="3" name="Footer Placeholder 2">
            <a:extLst>
              <a:ext uri="{FF2B5EF4-FFF2-40B4-BE49-F238E27FC236}">
                <a16:creationId xmlns:a16="http://schemas.microsoft.com/office/drawing/2014/main" id="{2F321293-C58E-43CD-BF9A-4FECC20B19B3}"/>
              </a:ext>
            </a:extLst>
          </p:cNvPr>
          <p:cNvSpPr>
            <a:spLocks noGrp="1"/>
          </p:cNvSpPr>
          <p:nvPr>
            <p:ph type="ftr" sz="quarter" idx="11"/>
          </p:nvPr>
        </p:nvSpPr>
        <p:spPr/>
        <p:txBody>
          <a:bodyPr/>
          <a:lstStyle/>
          <a:p>
            <a:endParaRPr lang="en-HK"/>
          </a:p>
        </p:txBody>
      </p:sp>
      <p:sp>
        <p:nvSpPr>
          <p:cNvPr id="4" name="Slide Number Placeholder 3">
            <a:extLst>
              <a:ext uri="{FF2B5EF4-FFF2-40B4-BE49-F238E27FC236}">
                <a16:creationId xmlns:a16="http://schemas.microsoft.com/office/drawing/2014/main" id="{48C83D75-868D-4D0F-AC4B-10AAC513A7C7}"/>
              </a:ext>
            </a:extLst>
          </p:cNvPr>
          <p:cNvSpPr>
            <a:spLocks noGrp="1"/>
          </p:cNvSpPr>
          <p:nvPr>
            <p:ph type="sldNum" sz="quarter" idx="12"/>
          </p:nvPr>
        </p:nvSpPr>
        <p:spPr/>
        <p:txBody>
          <a:bodyPr/>
          <a:lstStyle/>
          <a:p>
            <a:fld id="{0323D62E-099C-496F-9123-EDD0C517BA76}" type="slidenum">
              <a:rPr lang="en-HK" smtClean="0"/>
              <a:t>‹#›</a:t>
            </a:fld>
            <a:endParaRPr lang="en-HK"/>
          </a:p>
        </p:txBody>
      </p:sp>
    </p:spTree>
    <p:extLst>
      <p:ext uri="{BB962C8B-B14F-4D97-AF65-F5344CB8AC3E}">
        <p14:creationId xmlns:p14="http://schemas.microsoft.com/office/powerpoint/2010/main" val="1130751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F7507-BB97-4B98-82B4-09849D1810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HK"/>
          </a:p>
        </p:txBody>
      </p:sp>
      <p:sp>
        <p:nvSpPr>
          <p:cNvPr id="3" name="Content Placeholder 2">
            <a:extLst>
              <a:ext uri="{FF2B5EF4-FFF2-40B4-BE49-F238E27FC236}">
                <a16:creationId xmlns:a16="http://schemas.microsoft.com/office/drawing/2014/main" id="{BFAC40B6-87BD-4C6C-8680-0472C3997E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Text Placeholder 3">
            <a:extLst>
              <a:ext uri="{FF2B5EF4-FFF2-40B4-BE49-F238E27FC236}">
                <a16:creationId xmlns:a16="http://schemas.microsoft.com/office/drawing/2014/main" id="{D4BF6168-2B33-4A50-8B3D-06921C59D1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FF20EAD-A499-46A3-94F8-A3C49DFDCCD7}"/>
              </a:ext>
            </a:extLst>
          </p:cNvPr>
          <p:cNvSpPr>
            <a:spLocks noGrp="1"/>
          </p:cNvSpPr>
          <p:nvPr>
            <p:ph type="dt" sz="half" idx="10"/>
          </p:nvPr>
        </p:nvSpPr>
        <p:spPr/>
        <p:txBody>
          <a:bodyPr/>
          <a:lstStyle/>
          <a:p>
            <a:fld id="{8B132D15-FB34-43B9-8311-455E3947C081}" type="datetime1">
              <a:rPr lang="en-HK" smtClean="0"/>
              <a:t>24/12/2024</a:t>
            </a:fld>
            <a:endParaRPr lang="en-HK"/>
          </a:p>
        </p:txBody>
      </p:sp>
      <p:sp>
        <p:nvSpPr>
          <p:cNvPr id="6" name="Footer Placeholder 5">
            <a:extLst>
              <a:ext uri="{FF2B5EF4-FFF2-40B4-BE49-F238E27FC236}">
                <a16:creationId xmlns:a16="http://schemas.microsoft.com/office/drawing/2014/main" id="{6CF93242-6102-410F-A23B-CB110E3FF634}"/>
              </a:ext>
            </a:extLst>
          </p:cNvPr>
          <p:cNvSpPr>
            <a:spLocks noGrp="1"/>
          </p:cNvSpPr>
          <p:nvPr>
            <p:ph type="ftr" sz="quarter" idx="11"/>
          </p:nvPr>
        </p:nvSpPr>
        <p:spPr/>
        <p:txBody>
          <a:bodyPr/>
          <a:lstStyle/>
          <a:p>
            <a:endParaRPr lang="en-HK"/>
          </a:p>
        </p:txBody>
      </p:sp>
      <p:sp>
        <p:nvSpPr>
          <p:cNvPr id="7" name="Slide Number Placeholder 6">
            <a:extLst>
              <a:ext uri="{FF2B5EF4-FFF2-40B4-BE49-F238E27FC236}">
                <a16:creationId xmlns:a16="http://schemas.microsoft.com/office/drawing/2014/main" id="{4E13911C-4143-4864-B04D-07535057A743}"/>
              </a:ext>
            </a:extLst>
          </p:cNvPr>
          <p:cNvSpPr>
            <a:spLocks noGrp="1"/>
          </p:cNvSpPr>
          <p:nvPr>
            <p:ph type="sldNum" sz="quarter" idx="12"/>
          </p:nvPr>
        </p:nvSpPr>
        <p:spPr/>
        <p:txBody>
          <a:bodyPr/>
          <a:lstStyle/>
          <a:p>
            <a:fld id="{0323D62E-099C-496F-9123-EDD0C517BA76}" type="slidenum">
              <a:rPr lang="en-HK" smtClean="0"/>
              <a:t>‹#›</a:t>
            </a:fld>
            <a:endParaRPr lang="en-HK"/>
          </a:p>
        </p:txBody>
      </p:sp>
    </p:spTree>
    <p:extLst>
      <p:ext uri="{BB962C8B-B14F-4D97-AF65-F5344CB8AC3E}">
        <p14:creationId xmlns:p14="http://schemas.microsoft.com/office/powerpoint/2010/main" val="1195540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10143-E7AE-4563-A96B-1C797C7E6B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HK"/>
          </a:p>
        </p:txBody>
      </p:sp>
      <p:sp>
        <p:nvSpPr>
          <p:cNvPr id="3" name="Picture Placeholder 2">
            <a:extLst>
              <a:ext uri="{FF2B5EF4-FFF2-40B4-BE49-F238E27FC236}">
                <a16:creationId xmlns:a16="http://schemas.microsoft.com/office/drawing/2014/main" id="{5FF33169-3B3E-4755-AA33-2AD651097A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HK"/>
          </a:p>
        </p:txBody>
      </p:sp>
      <p:sp>
        <p:nvSpPr>
          <p:cNvPr id="4" name="Text Placeholder 3">
            <a:extLst>
              <a:ext uri="{FF2B5EF4-FFF2-40B4-BE49-F238E27FC236}">
                <a16:creationId xmlns:a16="http://schemas.microsoft.com/office/drawing/2014/main" id="{AD2147C7-AF77-49AB-BCBF-D154190842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5A49C50-2903-4CDF-B284-9DFFC55B45EA}"/>
              </a:ext>
            </a:extLst>
          </p:cNvPr>
          <p:cNvSpPr>
            <a:spLocks noGrp="1"/>
          </p:cNvSpPr>
          <p:nvPr>
            <p:ph type="dt" sz="half" idx="10"/>
          </p:nvPr>
        </p:nvSpPr>
        <p:spPr/>
        <p:txBody>
          <a:bodyPr/>
          <a:lstStyle/>
          <a:p>
            <a:fld id="{2FD27519-BF90-4B48-8922-19CAE9528C60}" type="datetime1">
              <a:rPr lang="en-HK" smtClean="0"/>
              <a:t>24/12/2024</a:t>
            </a:fld>
            <a:endParaRPr lang="en-HK"/>
          </a:p>
        </p:txBody>
      </p:sp>
      <p:sp>
        <p:nvSpPr>
          <p:cNvPr id="6" name="Footer Placeholder 5">
            <a:extLst>
              <a:ext uri="{FF2B5EF4-FFF2-40B4-BE49-F238E27FC236}">
                <a16:creationId xmlns:a16="http://schemas.microsoft.com/office/drawing/2014/main" id="{B635C5B0-D851-47EF-90FD-502ABA3DED4D}"/>
              </a:ext>
            </a:extLst>
          </p:cNvPr>
          <p:cNvSpPr>
            <a:spLocks noGrp="1"/>
          </p:cNvSpPr>
          <p:nvPr>
            <p:ph type="ftr" sz="quarter" idx="11"/>
          </p:nvPr>
        </p:nvSpPr>
        <p:spPr/>
        <p:txBody>
          <a:bodyPr/>
          <a:lstStyle/>
          <a:p>
            <a:endParaRPr lang="en-HK"/>
          </a:p>
        </p:txBody>
      </p:sp>
      <p:sp>
        <p:nvSpPr>
          <p:cNvPr id="7" name="Slide Number Placeholder 6">
            <a:extLst>
              <a:ext uri="{FF2B5EF4-FFF2-40B4-BE49-F238E27FC236}">
                <a16:creationId xmlns:a16="http://schemas.microsoft.com/office/drawing/2014/main" id="{FD10CA84-B1CC-4B98-833B-B53913FCD9ED}"/>
              </a:ext>
            </a:extLst>
          </p:cNvPr>
          <p:cNvSpPr>
            <a:spLocks noGrp="1"/>
          </p:cNvSpPr>
          <p:nvPr>
            <p:ph type="sldNum" sz="quarter" idx="12"/>
          </p:nvPr>
        </p:nvSpPr>
        <p:spPr/>
        <p:txBody>
          <a:bodyPr/>
          <a:lstStyle/>
          <a:p>
            <a:fld id="{0323D62E-099C-496F-9123-EDD0C517BA76}" type="slidenum">
              <a:rPr lang="en-HK" smtClean="0"/>
              <a:t>‹#›</a:t>
            </a:fld>
            <a:endParaRPr lang="en-HK"/>
          </a:p>
        </p:txBody>
      </p:sp>
    </p:spTree>
    <p:extLst>
      <p:ext uri="{BB962C8B-B14F-4D97-AF65-F5344CB8AC3E}">
        <p14:creationId xmlns:p14="http://schemas.microsoft.com/office/powerpoint/2010/main" val="1449735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8CBEC-3AD5-4240-B1CE-7A21F18D9D61}"/>
              </a:ext>
            </a:extLst>
          </p:cNvPr>
          <p:cNvSpPr>
            <a:spLocks noGrp="1"/>
          </p:cNvSpPr>
          <p:nvPr>
            <p:ph type="title"/>
          </p:nvPr>
        </p:nvSpPr>
        <p:spPr/>
        <p:txBody>
          <a:bodyPr/>
          <a:lstStyle/>
          <a:p>
            <a:r>
              <a:rPr lang="en-US"/>
              <a:t>Click to edit Master title style</a:t>
            </a:r>
            <a:endParaRPr lang="en-HK"/>
          </a:p>
        </p:txBody>
      </p:sp>
      <p:sp>
        <p:nvSpPr>
          <p:cNvPr id="3" name="Vertical Text Placeholder 2">
            <a:extLst>
              <a:ext uri="{FF2B5EF4-FFF2-40B4-BE49-F238E27FC236}">
                <a16:creationId xmlns:a16="http://schemas.microsoft.com/office/drawing/2014/main" id="{95E0B536-1B4B-446C-BC6A-AD71E59A543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97648740-FC7D-4399-B145-A5F24081B440}"/>
              </a:ext>
            </a:extLst>
          </p:cNvPr>
          <p:cNvSpPr>
            <a:spLocks noGrp="1"/>
          </p:cNvSpPr>
          <p:nvPr>
            <p:ph type="dt" sz="half" idx="10"/>
          </p:nvPr>
        </p:nvSpPr>
        <p:spPr/>
        <p:txBody>
          <a:bodyPr/>
          <a:lstStyle/>
          <a:p>
            <a:fld id="{C510F136-3F12-48BA-800C-254052085E8C}" type="datetime1">
              <a:rPr lang="en-HK" smtClean="0"/>
              <a:t>24/12/2024</a:t>
            </a:fld>
            <a:endParaRPr lang="en-HK"/>
          </a:p>
        </p:txBody>
      </p:sp>
      <p:sp>
        <p:nvSpPr>
          <p:cNvPr id="5" name="Footer Placeholder 4">
            <a:extLst>
              <a:ext uri="{FF2B5EF4-FFF2-40B4-BE49-F238E27FC236}">
                <a16:creationId xmlns:a16="http://schemas.microsoft.com/office/drawing/2014/main" id="{6643A405-D989-4D7F-80ED-2A8A256EE845}"/>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8892B860-5137-473B-9F07-ADE0F7784A02}"/>
              </a:ext>
            </a:extLst>
          </p:cNvPr>
          <p:cNvSpPr>
            <a:spLocks noGrp="1"/>
          </p:cNvSpPr>
          <p:nvPr>
            <p:ph type="sldNum" sz="quarter" idx="12"/>
          </p:nvPr>
        </p:nvSpPr>
        <p:spPr/>
        <p:txBody>
          <a:bodyPr/>
          <a:lstStyle/>
          <a:p>
            <a:fld id="{0323D62E-099C-496F-9123-EDD0C517BA76}" type="slidenum">
              <a:rPr lang="en-HK" smtClean="0"/>
              <a:t>‹#›</a:t>
            </a:fld>
            <a:endParaRPr lang="en-HK"/>
          </a:p>
        </p:txBody>
      </p:sp>
    </p:spTree>
    <p:extLst>
      <p:ext uri="{BB962C8B-B14F-4D97-AF65-F5344CB8AC3E}">
        <p14:creationId xmlns:p14="http://schemas.microsoft.com/office/powerpoint/2010/main" val="3415361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E39D71-E0D2-4B8F-BFC1-92AA7A6D9C9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HK"/>
          </a:p>
        </p:txBody>
      </p:sp>
      <p:sp>
        <p:nvSpPr>
          <p:cNvPr id="3" name="Vertical Text Placeholder 2">
            <a:extLst>
              <a:ext uri="{FF2B5EF4-FFF2-40B4-BE49-F238E27FC236}">
                <a16:creationId xmlns:a16="http://schemas.microsoft.com/office/drawing/2014/main" id="{38F94665-FA5E-4EBB-98B5-F931AA876F9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49226F6D-6F27-4030-97EE-B1034A59E3E8}"/>
              </a:ext>
            </a:extLst>
          </p:cNvPr>
          <p:cNvSpPr>
            <a:spLocks noGrp="1"/>
          </p:cNvSpPr>
          <p:nvPr>
            <p:ph type="dt" sz="half" idx="10"/>
          </p:nvPr>
        </p:nvSpPr>
        <p:spPr/>
        <p:txBody>
          <a:bodyPr/>
          <a:lstStyle/>
          <a:p>
            <a:fld id="{374222FE-1D85-4656-B80D-4C6E1A6A9E64}" type="datetime1">
              <a:rPr lang="en-HK" smtClean="0"/>
              <a:t>24/12/2024</a:t>
            </a:fld>
            <a:endParaRPr lang="en-HK"/>
          </a:p>
        </p:txBody>
      </p:sp>
      <p:sp>
        <p:nvSpPr>
          <p:cNvPr id="5" name="Footer Placeholder 4">
            <a:extLst>
              <a:ext uri="{FF2B5EF4-FFF2-40B4-BE49-F238E27FC236}">
                <a16:creationId xmlns:a16="http://schemas.microsoft.com/office/drawing/2014/main" id="{C5B44B28-0698-4347-8F78-E599EA86DF13}"/>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108657E1-FF7D-4446-A677-7FCB56646F0B}"/>
              </a:ext>
            </a:extLst>
          </p:cNvPr>
          <p:cNvSpPr>
            <a:spLocks noGrp="1"/>
          </p:cNvSpPr>
          <p:nvPr>
            <p:ph type="sldNum" sz="quarter" idx="12"/>
          </p:nvPr>
        </p:nvSpPr>
        <p:spPr/>
        <p:txBody>
          <a:bodyPr/>
          <a:lstStyle/>
          <a:p>
            <a:fld id="{0323D62E-099C-496F-9123-EDD0C517BA76}" type="slidenum">
              <a:rPr lang="en-HK" smtClean="0"/>
              <a:t>‹#›</a:t>
            </a:fld>
            <a:endParaRPr lang="en-HK"/>
          </a:p>
        </p:txBody>
      </p:sp>
    </p:spTree>
    <p:extLst>
      <p:ext uri="{BB962C8B-B14F-4D97-AF65-F5344CB8AC3E}">
        <p14:creationId xmlns:p14="http://schemas.microsoft.com/office/powerpoint/2010/main" val="2014546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9B4966-25EC-4630-8818-E7C93B2CB5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HK"/>
          </a:p>
        </p:txBody>
      </p:sp>
      <p:sp>
        <p:nvSpPr>
          <p:cNvPr id="3" name="Text Placeholder 2">
            <a:extLst>
              <a:ext uri="{FF2B5EF4-FFF2-40B4-BE49-F238E27FC236}">
                <a16:creationId xmlns:a16="http://schemas.microsoft.com/office/drawing/2014/main" id="{22426EA3-0127-4B5C-988A-7BFFFAB233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6887725E-E39C-4A58-A975-08C259AD27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487289-6860-40EA-AFF3-34070F1B9F3A}" type="datetime1">
              <a:rPr lang="en-HK" smtClean="0"/>
              <a:t>24/12/2024</a:t>
            </a:fld>
            <a:endParaRPr lang="en-HK"/>
          </a:p>
        </p:txBody>
      </p:sp>
      <p:sp>
        <p:nvSpPr>
          <p:cNvPr id="5" name="Footer Placeholder 4">
            <a:extLst>
              <a:ext uri="{FF2B5EF4-FFF2-40B4-BE49-F238E27FC236}">
                <a16:creationId xmlns:a16="http://schemas.microsoft.com/office/drawing/2014/main" id="{1AEA366C-71D4-4929-9A94-6F73BD3665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HK"/>
          </a:p>
        </p:txBody>
      </p:sp>
      <p:sp>
        <p:nvSpPr>
          <p:cNvPr id="6" name="Slide Number Placeholder 5">
            <a:extLst>
              <a:ext uri="{FF2B5EF4-FFF2-40B4-BE49-F238E27FC236}">
                <a16:creationId xmlns:a16="http://schemas.microsoft.com/office/drawing/2014/main" id="{A81EBD93-5A3D-4EF4-A02A-15508AD2F5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23D62E-099C-496F-9123-EDD0C517BA76}" type="slidenum">
              <a:rPr lang="en-HK" smtClean="0"/>
              <a:t>‹#›</a:t>
            </a:fld>
            <a:endParaRPr lang="en-HK"/>
          </a:p>
        </p:txBody>
      </p:sp>
    </p:spTree>
    <p:extLst>
      <p:ext uri="{BB962C8B-B14F-4D97-AF65-F5344CB8AC3E}">
        <p14:creationId xmlns:p14="http://schemas.microsoft.com/office/powerpoint/2010/main" val="17505628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cityu.edu.hk/provost/academic_honesty/rules_on_academic_honesty.ht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44DB7-C0AB-49BF-B721-12C258361566}"/>
              </a:ext>
            </a:extLst>
          </p:cNvPr>
          <p:cNvSpPr>
            <a:spLocks noGrp="1"/>
          </p:cNvSpPr>
          <p:nvPr>
            <p:ph type="ctrTitle"/>
          </p:nvPr>
        </p:nvSpPr>
        <p:spPr/>
        <p:txBody>
          <a:bodyPr>
            <a:normAutofit fontScale="90000"/>
          </a:bodyPr>
          <a:lstStyle/>
          <a:p>
            <a:r>
              <a:rPr lang="en-HK" dirty="0"/>
              <a:t>IS8014</a:t>
            </a:r>
            <a:br>
              <a:rPr lang="en-HK" dirty="0"/>
            </a:br>
            <a:r>
              <a:rPr lang="en-HK" dirty="0"/>
              <a:t>Theory &amp; Qualitative IS Research</a:t>
            </a:r>
          </a:p>
        </p:txBody>
      </p:sp>
      <p:sp>
        <p:nvSpPr>
          <p:cNvPr id="3" name="Subtitle 2">
            <a:extLst>
              <a:ext uri="{FF2B5EF4-FFF2-40B4-BE49-F238E27FC236}">
                <a16:creationId xmlns:a16="http://schemas.microsoft.com/office/drawing/2014/main" id="{25A87480-9C9C-483D-8996-099D028A8119}"/>
              </a:ext>
            </a:extLst>
          </p:cNvPr>
          <p:cNvSpPr>
            <a:spLocks noGrp="1"/>
          </p:cNvSpPr>
          <p:nvPr>
            <p:ph type="subTitle" idx="1"/>
          </p:nvPr>
        </p:nvSpPr>
        <p:spPr/>
        <p:txBody>
          <a:bodyPr>
            <a:normAutofit/>
          </a:bodyPr>
          <a:lstStyle/>
          <a:p>
            <a:r>
              <a:rPr lang="en-HK" sz="4000" dirty="0"/>
              <a:t>I: Introduction</a:t>
            </a:r>
          </a:p>
        </p:txBody>
      </p:sp>
      <p:sp>
        <p:nvSpPr>
          <p:cNvPr id="4" name="Slide Number Placeholder 3">
            <a:extLst>
              <a:ext uri="{FF2B5EF4-FFF2-40B4-BE49-F238E27FC236}">
                <a16:creationId xmlns:a16="http://schemas.microsoft.com/office/drawing/2014/main" id="{F0958E9F-069A-44F1-9001-EFC0FB7C6CFD}"/>
              </a:ext>
            </a:extLst>
          </p:cNvPr>
          <p:cNvSpPr>
            <a:spLocks noGrp="1"/>
          </p:cNvSpPr>
          <p:nvPr>
            <p:ph type="sldNum" sz="quarter" idx="12"/>
          </p:nvPr>
        </p:nvSpPr>
        <p:spPr/>
        <p:txBody>
          <a:bodyPr/>
          <a:lstStyle/>
          <a:p>
            <a:fld id="{0323D62E-099C-496F-9123-EDD0C517BA76}" type="slidenum">
              <a:rPr lang="en-HK" smtClean="0"/>
              <a:t>1</a:t>
            </a:fld>
            <a:endParaRPr lang="en-HK"/>
          </a:p>
        </p:txBody>
      </p:sp>
    </p:spTree>
    <p:extLst>
      <p:ext uri="{BB962C8B-B14F-4D97-AF65-F5344CB8AC3E}">
        <p14:creationId xmlns:p14="http://schemas.microsoft.com/office/powerpoint/2010/main" val="3695859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ACF4F-D326-413A-9730-8C2A236521D0}"/>
              </a:ext>
            </a:extLst>
          </p:cNvPr>
          <p:cNvSpPr>
            <a:spLocks noGrp="1"/>
          </p:cNvSpPr>
          <p:nvPr>
            <p:ph type="title"/>
          </p:nvPr>
        </p:nvSpPr>
        <p:spPr/>
        <p:txBody>
          <a:bodyPr/>
          <a:lstStyle/>
          <a:p>
            <a:r>
              <a:rPr lang="en-HK" dirty="0"/>
              <a:t>Course Design</a:t>
            </a:r>
          </a:p>
        </p:txBody>
      </p:sp>
      <p:sp>
        <p:nvSpPr>
          <p:cNvPr id="3" name="Content Placeholder 2">
            <a:extLst>
              <a:ext uri="{FF2B5EF4-FFF2-40B4-BE49-F238E27FC236}">
                <a16:creationId xmlns:a16="http://schemas.microsoft.com/office/drawing/2014/main" id="{4650B946-4A7E-4145-8ABE-C6EAF82A0ED5}"/>
              </a:ext>
            </a:extLst>
          </p:cNvPr>
          <p:cNvSpPr>
            <a:spLocks noGrp="1"/>
          </p:cNvSpPr>
          <p:nvPr>
            <p:ph idx="1"/>
          </p:nvPr>
        </p:nvSpPr>
        <p:spPr/>
        <p:txBody>
          <a:bodyPr>
            <a:normAutofit/>
          </a:bodyPr>
          <a:lstStyle/>
          <a:p>
            <a:r>
              <a:rPr lang="en-US" dirty="0"/>
              <a:t>IS8014 offers a unique combination of two critical elements in IS research</a:t>
            </a:r>
          </a:p>
          <a:p>
            <a:pPr lvl="1"/>
            <a:r>
              <a:rPr lang="en-US" dirty="0"/>
              <a:t>Qualitative Research</a:t>
            </a:r>
          </a:p>
          <a:p>
            <a:pPr lvl="1"/>
            <a:r>
              <a:rPr lang="en-US" dirty="0"/>
              <a:t>Theory Development</a:t>
            </a:r>
          </a:p>
          <a:p>
            <a:r>
              <a:rPr lang="en-US" dirty="0"/>
              <a:t>The two topics will be interwoven</a:t>
            </a:r>
          </a:p>
          <a:p>
            <a:pPr lvl="1"/>
            <a:r>
              <a:rPr lang="en-US" dirty="0"/>
              <a:t>In each class, there will be elements of both</a:t>
            </a:r>
          </a:p>
          <a:p>
            <a:r>
              <a:rPr lang="en-US" dirty="0"/>
              <a:t>Classes are always on Monday 1400-1650 in AC3-14282</a:t>
            </a:r>
          </a:p>
          <a:p>
            <a:r>
              <a:rPr lang="en-US" dirty="0"/>
              <a:t>If you cannot attend a class, you must let me know in advance and with good (medical) reason</a:t>
            </a:r>
          </a:p>
          <a:p>
            <a:pPr lvl="1"/>
            <a:r>
              <a:rPr lang="en-US" dirty="0"/>
              <a:t>Holiday or wedding are not accepted as valid reasons</a:t>
            </a:r>
          </a:p>
          <a:p>
            <a:endParaRPr lang="en-HK" dirty="0"/>
          </a:p>
        </p:txBody>
      </p:sp>
      <p:sp>
        <p:nvSpPr>
          <p:cNvPr id="4" name="Slide Number Placeholder 3">
            <a:extLst>
              <a:ext uri="{FF2B5EF4-FFF2-40B4-BE49-F238E27FC236}">
                <a16:creationId xmlns:a16="http://schemas.microsoft.com/office/drawing/2014/main" id="{22B4FDB1-F036-44B7-81D3-2799C146E479}"/>
              </a:ext>
            </a:extLst>
          </p:cNvPr>
          <p:cNvSpPr>
            <a:spLocks noGrp="1"/>
          </p:cNvSpPr>
          <p:nvPr>
            <p:ph type="sldNum" sz="quarter" idx="12"/>
          </p:nvPr>
        </p:nvSpPr>
        <p:spPr/>
        <p:txBody>
          <a:bodyPr/>
          <a:lstStyle/>
          <a:p>
            <a:fld id="{0323D62E-099C-496F-9123-EDD0C517BA76}" type="slidenum">
              <a:rPr lang="en-HK" smtClean="0"/>
              <a:t>2</a:t>
            </a:fld>
            <a:endParaRPr lang="en-HK"/>
          </a:p>
        </p:txBody>
      </p:sp>
    </p:spTree>
    <p:extLst>
      <p:ext uri="{BB962C8B-B14F-4D97-AF65-F5344CB8AC3E}">
        <p14:creationId xmlns:p14="http://schemas.microsoft.com/office/powerpoint/2010/main" val="2030295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9D18B-2DF4-493E-B05F-97520CF9C860}"/>
              </a:ext>
            </a:extLst>
          </p:cNvPr>
          <p:cNvSpPr>
            <a:spLocks noGrp="1"/>
          </p:cNvSpPr>
          <p:nvPr>
            <p:ph type="title"/>
          </p:nvPr>
        </p:nvSpPr>
        <p:spPr/>
        <p:txBody>
          <a:bodyPr/>
          <a:lstStyle/>
          <a:p>
            <a:r>
              <a:rPr lang="en-HK" dirty="0"/>
              <a:t>Learning Style</a:t>
            </a:r>
          </a:p>
        </p:txBody>
      </p:sp>
      <p:sp>
        <p:nvSpPr>
          <p:cNvPr id="3" name="Content Placeholder 2">
            <a:extLst>
              <a:ext uri="{FF2B5EF4-FFF2-40B4-BE49-F238E27FC236}">
                <a16:creationId xmlns:a16="http://schemas.microsoft.com/office/drawing/2014/main" id="{973F93A7-D519-4A49-B285-26A83ECC93B2}"/>
              </a:ext>
            </a:extLst>
          </p:cNvPr>
          <p:cNvSpPr>
            <a:spLocks noGrp="1"/>
          </p:cNvSpPr>
          <p:nvPr>
            <p:ph idx="1"/>
          </p:nvPr>
        </p:nvSpPr>
        <p:spPr/>
        <p:txBody>
          <a:bodyPr>
            <a:normAutofit fontScale="92500"/>
          </a:bodyPr>
          <a:lstStyle/>
          <a:p>
            <a:r>
              <a:rPr lang="en-HK" dirty="0"/>
              <a:t>As PhD students, I expect that you will be actively involved in your learning</a:t>
            </a:r>
          </a:p>
          <a:p>
            <a:r>
              <a:rPr lang="en-HK" dirty="0"/>
              <a:t>This class is </a:t>
            </a:r>
            <a:r>
              <a:rPr lang="en-HK" b="1" dirty="0"/>
              <a:t>not </a:t>
            </a:r>
            <a:r>
              <a:rPr lang="en-HK" dirty="0"/>
              <a:t>designed primarily as an opportunity for </a:t>
            </a:r>
            <a:r>
              <a:rPr lang="en-HK" b="1" dirty="0">
                <a:solidFill>
                  <a:srgbClr val="FF0000"/>
                </a:solidFill>
              </a:rPr>
              <a:t>me </a:t>
            </a:r>
            <a:r>
              <a:rPr lang="en-HK" dirty="0"/>
              <a:t>to talk at you!</a:t>
            </a:r>
          </a:p>
          <a:p>
            <a:r>
              <a:rPr lang="en-HK" dirty="0"/>
              <a:t>In the earlier classes, I will have more information to share, but there will always be a role for you to contribute actively. I expect everyone to participate. </a:t>
            </a:r>
          </a:p>
          <a:p>
            <a:r>
              <a:rPr lang="en-HK" dirty="0"/>
              <a:t>In the later classes, I expect you to take a more leading role: I will ask pairs of students to prepare presentations on specific topics</a:t>
            </a:r>
          </a:p>
          <a:p>
            <a:r>
              <a:rPr lang="en-HK" dirty="0"/>
              <a:t>I will provide an extensive reading list – papers that you need to read before the class</a:t>
            </a:r>
          </a:p>
          <a:p>
            <a:r>
              <a:rPr lang="en-HK" dirty="0"/>
              <a:t>I will also provide discussion questions, to prepare for before the class</a:t>
            </a:r>
          </a:p>
        </p:txBody>
      </p:sp>
      <p:sp>
        <p:nvSpPr>
          <p:cNvPr id="4" name="Slide Number Placeholder 3">
            <a:extLst>
              <a:ext uri="{FF2B5EF4-FFF2-40B4-BE49-F238E27FC236}">
                <a16:creationId xmlns:a16="http://schemas.microsoft.com/office/drawing/2014/main" id="{2258C156-FAFA-4AEF-942F-108CEB4959DC}"/>
              </a:ext>
            </a:extLst>
          </p:cNvPr>
          <p:cNvSpPr>
            <a:spLocks noGrp="1"/>
          </p:cNvSpPr>
          <p:nvPr>
            <p:ph type="sldNum" sz="quarter" idx="12"/>
          </p:nvPr>
        </p:nvSpPr>
        <p:spPr/>
        <p:txBody>
          <a:bodyPr/>
          <a:lstStyle/>
          <a:p>
            <a:fld id="{0323D62E-099C-496F-9123-EDD0C517BA76}" type="slidenum">
              <a:rPr lang="en-HK" smtClean="0"/>
              <a:t>3</a:t>
            </a:fld>
            <a:endParaRPr lang="en-HK"/>
          </a:p>
        </p:txBody>
      </p:sp>
    </p:spTree>
    <p:extLst>
      <p:ext uri="{BB962C8B-B14F-4D97-AF65-F5344CB8AC3E}">
        <p14:creationId xmlns:p14="http://schemas.microsoft.com/office/powerpoint/2010/main" val="1072540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Assessments</a:t>
            </a:r>
            <a:endParaRPr lang="en-GB"/>
          </a:p>
        </p:txBody>
      </p:sp>
      <p:sp>
        <p:nvSpPr>
          <p:cNvPr id="3" name="Content Placeholder 2"/>
          <p:cNvSpPr>
            <a:spLocks noGrp="1"/>
          </p:cNvSpPr>
          <p:nvPr>
            <p:ph idx="1"/>
          </p:nvPr>
        </p:nvSpPr>
        <p:spPr/>
        <p:txBody>
          <a:bodyPr>
            <a:normAutofit fontScale="92500" lnSpcReduction="10000"/>
          </a:bodyPr>
          <a:lstStyle/>
          <a:p>
            <a:r>
              <a:rPr lang="en-US" dirty="0"/>
              <a:t>IS8014 is a 100% course work class</a:t>
            </a:r>
          </a:p>
          <a:p>
            <a:pPr lvl="1"/>
            <a:r>
              <a:rPr lang="en-US" dirty="0"/>
              <a:t>There will be continuous assessment of your *active* participation in class: this counts for 20% of your grade</a:t>
            </a:r>
          </a:p>
          <a:p>
            <a:r>
              <a:rPr lang="en-US" dirty="0"/>
              <a:t>You need to critique two previously published papers (15% each)</a:t>
            </a:r>
          </a:p>
          <a:p>
            <a:pPr lvl="1"/>
            <a:r>
              <a:rPr lang="en-US" dirty="0"/>
              <a:t>One of a qualitative paper</a:t>
            </a:r>
          </a:p>
          <a:p>
            <a:pPr lvl="1"/>
            <a:r>
              <a:rPr lang="en-US" dirty="0"/>
              <a:t>One of a theory paper</a:t>
            </a:r>
          </a:p>
          <a:p>
            <a:r>
              <a:rPr lang="en-US" dirty="0"/>
              <a:t>You need to create two proposals (25% each)</a:t>
            </a:r>
          </a:p>
          <a:p>
            <a:pPr lvl="1"/>
            <a:r>
              <a:rPr lang="en-US" dirty="0"/>
              <a:t>One that explores how you would undertake a qualitative investigation on a pre-set topic</a:t>
            </a:r>
          </a:p>
          <a:p>
            <a:pPr lvl="1"/>
            <a:r>
              <a:rPr lang="en-US" dirty="0"/>
              <a:t>One that explores how you would plan to undertake the development of a new theory in IS</a:t>
            </a:r>
          </a:p>
          <a:p>
            <a:r>
              <a:rPr lang="en-US" dirty="0"/>
              <a:t>All the critiques and proposals are due by April 22</a:t>
            </a:r>
            <a:r>
              <a:rPr lang="en-US" baseline="30000" dirty="0"/>
              <a:t>nd</a:t>
            </a:r>
            <a:r>
              <a:rPr lang="en-US" dirty="0"/>
              <a:t>  2025</a:t>
            </a:r>
            <a:endParaRPr lang="en-GB" dirty="0"/>
          </a:p>
        </p:txBody>
      </p:sp>
      <p:sp>
        <p:nvSpPr>
          <p:cNvPr id="4" name="Slide Number Placeholder 3">
            <a:extLst>
              <a:ext uri="{FF2B5EF4-FFF2-40B4-BE49-F238E27FC236}">
                <a16:creationId xmlns:a16="http://schemas.microsoft.com/office/drawing/2014/main" id="{DFBAB1D0-0FE4-4754-9EE3-FAB40C57355F}"/>
              </a:ext>
            </a:extLst>
          </p:cNvPr>
          <p:cNvSpPr>
            <a:spLocks noGrp="1"/>
          </p:cNvSpPr>
          <p:nvPr>
            <p:ph type="sldNum" sz="quarter" idx="12"/>
          </p:nvPr>
        </p:nvSpPr>
        <p:spPr/>
        <p:txBody>
          <a:bodyPr/>
          <a:lstStyle/>
          <a:p>
            <a:fld id="{CDC0D319-D044-478D-B8E9-0E6858F10F50}" type="slidenum">
              <a:rPr lang="en-GB" smtClean="0"/>
              <a:t>4</a:t>
            </a:fld>
            <a:endParaRPr lang="en-GB"/>
          </a:p>
        </p:txBody>
      </p:sp>
    </p:spTree>
    <p:extLst>
      <p:ext uri="{BB962C8B-B14F-4D97-AF65-F5344CB8AC3E}">
        <p14:creationId xmlns:p14="http://schemas.microsoft.com/office/powerpoint/2010/main" val="2070483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Academic Integrity</a:t>
            </a:r>
            <a:endParaRPr lang="en-GB" dirty="0"/>
          </a:p>
        </p:txBody>
      </p:sp>
      <p:sp>
        <p:nvSpPr>
          <p:cNvPr id="3" name="Content Placeholder 2"/>
          <p:cNvSpPr>
            <a:spLocks noGrp="1"/>
          </p:cNvSpPr>
          <p:nvPr>
            <p:ph idx="1"/>
          </p:nvPr>
        </p:nvSpPr>
        <p:spPr/>
        <p:txBody>
          <a:bodyPr>
            <a:normAutofit fontScale="92500"/>
          </a:bodyPr>
          <a:lstStyle/>
          <a:p>
            <a:r>
              <a:rPr lang="en-US" dirty="0"/>
              <a:t>Academic integrity will be strictly observed and enforced in this course.  </a:t>
            </a:r>
          </a:p>
          <a:p>
            <a:r>
              <a:rPr lang="en-US" dirty="0"/>
              <a:t>Academic integrity cannot be compromised under any circumstances.</a:t>
            </a:r>
          </a:p>
          <a:p>
            <a:r>
              <a:rPr lang="en-US" dirty="0"/>
              <a:t>Plagiarism, falsification, fabrication, and collusion and other forms of cheating will be dealt with severely. </a:t>
            </a:r>
          </a:p>
          <a:p>
            <a:r>
              <a:rPr lang="en-US" dirty="0"/>
              <a:t>You </a:t>
            </a:r>
            <a:r>
              <a:rPr lang="en-US" b="1" u="sng" dirty="0"/>
              <a:t>must</a:t>
            </a:r>
            <a:r>
              <a:rPr lang="en-US" dirty="0"/>
              <a:t> cite your sources using the appropriate citation style when you need to reference someone else’s writings. If you fail to do this correctly, you may fail the course.  </a:t>
            </a:r>
          </a:p>
          <a:p>
            <a:r>
              <a:rPr lang="en-US" dirty="0"/>
              <a:t>Please go through the online interactive tutorial (</a:t>
            </a:r>
            <a:r>
              <a:rPr lang="en-US" u="sng" dirty="0">
                <a:hlinkClick r:id="rId2"/>
              </a:rPr>
              <a:t>Rules on Academic Honesty</a:t>
            </a:r>
            <a:r>
              <a:rPr lang="en-US" dirty="0"/>
              <a:t>) that is available on the university e-portal if you have not yet done so.  </a:t>
            </a:r>
            <a:endParaRPr lang="en-GB" dirty="0"/>
          </a:p>
          <a:p>
            <a:endParaRPr lang="en-GB" dirty="0"/>
          </a:p>
        </p:txBody>
      </p:sp>
      <p:sp>
        <p:nvSpPr>
          <p:cNvPr id="4" name="Slide Number Placeholder 3">
            <a:extLst>
              <a:ext uri="{FF2B5EF4-FFF2-40B4-BE49-F238E27FC236}">
                <a16:creationId xmlns:a16="http://schemas.microsoft.com/office/drawing/2014/main" id="{529FBF2F-1275-4B39-ADCB-22142F14E6CF}"/>
              </a:ext>
            </a:extLst>
          </p:cNvPr>
          <p:cNvSpPr>
            <a:spLocks noGrp="1"/>
          </p:cNvSpPr>
          <p:nvPr>
            <p:ph type="sldNum" sz="quarter" idx="12"/>
          </p:nvPr>
        </p:nvSpPr>
        <p:spPr/>
        <p:txBody>
          <a:bodyPr/>
          <a:lstStyle/>
          <a:p>
            <a:fld id="{CDC0D319-D044-478D-B8E9-0E6858F10F50}" type="slidenum">
              <a:rPr lang="en-GB" smtClean="0"/>
              <a:t>5</a:t>
            </a:fld>
            <a:endParaRPr lang="en-GB"/>
          </a:p>
        </p:txBody>
      </p:sp>
    </p:spTree>
    <p:extLst>
      <p:ext uri="{BB962C8B-B14F-4D97-AF65-F5344CB8AC3E}">
        <p14:creationId xmlns:p14="http://schemas.microsoft.com/office/powerpoint/2010/main" val="1774053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739C7-15D7-4BDB-8E56-D3D6E8C8CC75}"/>
              </a:ext>
            </a:extLst>
          </p:cNvPr>
          <p:cNvSpPr>
            <a:spLocks noGrp="1"/>
          </p:cNvSpPr>
          <p:nvPr>
            <p:ph type="title"/>
          </p:nvPr>
        </p:nvSpPr>
        <p:spPr/>
        <p:txBody>
          <a:bodyPr/>
          <a:lstStyle/>
          <a:p>
            <a:r>
              <a:rPr lang="en-HK" dirty="0"/>
              <a:t>Week By Week Layout of IS8014</a:t>
            </a:r>
          </a:p>
        </p:txBody>
      </p:sp>
      <p:sp>
        <p:nvSpPr>
          <p:cNvPr id="4" name="Content Placeholder 3">
            <a:extLst>
              <a:ext uri="{FF2B5EF4-FFF2-40B4-BE49-F238E27FC236}">
                <a16:creationId xmlns:a16="http://schemas.microsoft.com/office/drawing/2014/main" id="{7967B57C-ADB0-44C1-ADDE-FC4B03D3AE93}"/>
              </a:ext>
            </a:extLst>
          </p:cNvPr>
          <p:cNvSpPr>
            <a:spLocks noGrp="1"/>
          </p:cNvSpPr>
          <p:nvPr>
            <p:ph sz="half" idx="1"/>
          </p:nvPr>
        </p:nvSpPr>
        <p:spPr/>
        <p:txBody>
          <a:bodyPr/>
          <a:lstStyle/>
          <a:p>
            <a:pPr marL="0" indent="0">
              <a:buNone/>
            </a:pPr>
            <a:r>
              <a:rPr lang="en-HK" dirty="0"/>
              <a:t>1. Introduction</a:t>
            </a:r>
          </a:p>
          <a:p>
            <a:pPr marL="0" indent="0">
              <a:buNone/>
            </a:pPr>
            <a:r>
              <a:rPr lang="en-HK" dirty="0"/>
              <a:t>2. Foundations of theory development</a:t>
            </a:r>
          </a:p>
          <a:p>
            <a:pPr marL="0" indent="0">
              <a:buNone/>
            </a:pPr>
            <a:r>
              <a:rPr lang="en-HK" dirty="0"/>
              <a:t>3. Foundations of qualitative research</a:t>
            </a:r>
          </a:p>
          <a:p>
            <a:pPr marL="0" indent="0">
              <a:buNone/>
            </a:pPr>
            <a:r>
              <a:rPr lang="en-HK" dirty="0"/>
              <a:t>4. Theory and literature</a:t>
            </a:r>
          </a:p>
          <a:p>
            <a:pPr marL="0" indent="0">
              <a:buNone/>
            </a:pPr>
            <a:r>
              <a:rPr lang="en-HK" dirty="0"/>
              <a:t>5. Theory and qualitative data</a:t>
            </a:r>
          </a:p>
          <a:p>
            <a:pPr marL="0" indent="0">
              <a:buNone/>
            </a:pPr>
            <a:r>
              <a:rPr lang="en-HK" dirty="0"/>
              <a:t>6. Case studies and field research</a:t>
            </a:r>
          </a:p>
        </p:txBody>
      </p:sp>
      <p:sp>
        <p:nvSpPr>
          <p:cNvPr id="5" name="Content Placeholder 4">
            <a:extLst>
              <a:ext uri="{FF2B5EF4-FFF2-40B4-BE49-F238E27FC236}">
                <a16:creationId xmlns:a16="http://schemas.microsoft.com/office/drawing/2014/main" id="{641243EF-3C6B-42A6-B09B-3D91A499A5FD}"/>
              </a:ext>
            </a:extLst>
          </p:cNvPr>
          <p:cNvSpPr>
            <a:spLocks noGrp="1"/>
          </p:cNvSpPr>
          <p:nvPr>
            <p:ph sz="half" idx="2"/>
          </p:nvPr>
        </p:nvSpPr>
        <p:spPr/>
        <p:txBody>
          <a:bodyPr/>
          <a:lstStyle/>
          <a:p>
            <a:pPr marL="0" indent="0">
              <a:buNone/>
            </a:pPr>
            <a:r>
              <a:rPr lang="en-HK" dirty="0"/>
              <a:t>7. Theory building I</a:t>
            </a:r>
          </a:p>
          <a:p>
            <a:pPr marL="0" indent="0">
              <a:buNone/>
            </a:pPr>
            <a:r>
              <a:rPr lang="en-HK" dirty="0"/>
              <a:t>8. Action research</a:t>
            </a:r>
          </a:p>
          <a:p>
            <a:pPr marL="0" indent="0">
              <a:buNone/>
            </a:pPr>
            <a:r>
              <a:rPr lang="en-HK" dirty="0"/>
              <a:t>9. Theory building II</a:t>
            </a:r>
          </a:p>
          <a:p>
            <a:pPr marL="0" indent="0">
              <a:buNone/>
            </a:pPr>
            <a:r>
              <a:rPr lang="en-HK" dirty="0"/>
              <a:t>10. Context and theory</a:t>
            </a:r>
          </a:p>
          <a:p>
            <a:pPr marL="0" indent="0">
              <a:buNone/>
            </a:pPr>
            <a:r>
              <a:rPr lang="en-HK" dirty="0"/>
              <a:t>11. Time and theory</a:t>
            </a:r>
          </a:p>
          <a:p>
            <a:pPr marL="0" indent="0">
              <a:buNone/>
            </a:pPr>
            <a:r>
              <a:rPr lang="en-HK" dirty="0"/>
              <a:t>12. Native / indigenous IS theories</a:t>
            </a:r>
          </a:p>
          <a:p>
            <a:pPr marL="0" indent="0">
              <a:buNone/>
            </a:pPr>
            <a:r>
              <a:rPr lang="en-HK" dirty="0"/>
              <a:t>13. Writing and reviewing theory and qualitative IS research</a:t>
            </a:r>
          </a:p>
        </p:txBody>
      </p:sp>
      <p:sp>
        <p:nvSpPr>
          <p:cNvPr id="6" name="Slide Number Placeholder 5">
            <a:extLst>
              <a:ext uri="{FF2B5EF4-FFF2-40B4-BE49-F238E27FC236}">
                <a16:creationId xmlns:a16="http://schemas.microsoft.com/office/drawing/2014/main" id="{0587CEE5-CDEE-4FB4-9436-DEFFDC307E71}"/>
              </a:ext>
            </a:extLst>
          </p:cNvPr>
          <p:cNvSpPr>
            <a:spLocks noGrp="1"/>
          </p:cNvSpPr>
          <p:nvPr>
            <p:ph type="sldNum" sz="quarter" idx="12"/>
          </p:nvPr>
        </p:nvSpPr>
        <p:spPr/>
        <p:txBody>
          <a:bodyPr/>
          <a:lstStyle/>
          <a:p>
            <a:fld id="{0323D62E-099C-496F-9123-EDD0C517BA76}" type="slidenum">
              <a:rPr lang="en-HK" smtClean="0"/>
              <a:t>6</a:t>
            </a:fld>
            <a:endParaRPr lang="en-HK"/>
          </a:p>
        </p:txBody>
      </p:sp>
    </p:spTree>
    <p:extLst>
      <p:ext uri="{BB962C8B-B14F-4D97-AF65-F5344CB8AC3E}">
        <p14:creationId xmlns:p14="http://schemas.microsoft.com/office/powerpoint/2010/main" val="260168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Initial Preconceptions of Qualitative Research</a:t>
            </a:r>
            <a:endParaRPr lang="en-GB" dirty="0"/>
          </a:p>
        </p:txBody>
      </p:sp>
      <p:sp>
        <p:nvSpPr>
          <p:cNvPr id="5" name="Content Placeholder 4"/>
          <p:cNvSpPr>
            <a:spLocks noGrp="1"/>
          </p:cNvSpPr>
          <p:nvPr>
            <p:ph idx="1"/>
          </p:nvPr>
        </p:nvSpPr>
        <p:spPr/>
        <p:txBody>
          <a:bodyPr>
            <a:normAutofit fontScale="92500" lnSpcReduction="10000"/>
          </a:bodyPr>
          <a:lstStyle/>
          <a:p>
            <a:pPr marL="457200" indent="-457200"/>
            <a:r>
              <a:rPr lang="en-US" dirty="0"/>
              <a:t>What is qualitative …</a:t>
            </a:r>
          </a:p>
          <a:p>
            <a:pPr marL="914400" lvl="1" indent="-457200"/>
            <a:r>
              <a:rPr lang="en-US" dirty="0"/>
              <a:t>Research? </a:t>
            </a:r>
          </a:p>
          <a:p>
            <a:pPr marL="914400" lvl="1" indent="-457200"/>
            <a:r>
              <a:rPr lang="en-US" dirty="0"/>
              <a:t>Method? </a:t>
            </a:r>
          </a:p>
          <a:p>
            <a:pPr marL="914400" lvl="1" indent="-457200"/>
            <a:r>
              <a:rPr lang="en-US" dirty="0"/>
              <a:t>Data?</a:t>
            </a:r>
          </a:p>
          <a:p>
            <a:pPr marL="457200" indent="-457200"/>
            <a:r>
              <a:rPr lang="en-US" dirty="0"/>
              <a:t>Why is qualitative research part of the IS PhD curriculum?</a:t>
            </a:r>
          </a:p>
          <a:p>
            <a:pPr marL="457200" indent="-457200"/>
            <a:r>
              <a:rPr lang="en-US" dirty="0"/>
              <a:t>What does your supervisor think about this course?</a:t>
            </a:r>
          </a:p>
          <a:p>
            <a:pPr marL="457200" indent="-457200"/>
            <a:r>
              <a:rPr lang="en-US" dirty="0"/>
              <a:t>What is the unique value that a qualitative approach may bring to IS research?</a:t>
            </a:r>
          </a:p>
          <a:p>
            <a:pPr marL="914400" lvl="1" indent="-457200"/>
            <a:r>
              <a:rPr lang="en-US" dirty="0"/>
              <a:t>What knowledge do you think you will gain from this course and how might it be valuable for you in future?</a:t>
            </a:r>
          </a:p>
          <a:p>
            <a:pPr marL="457200" indent="-457200"/>
            <a:r>
              <a:rPr lang="en-US" dirty="0"/>
              <a:t>What kinds of skills are needed to undertake qualitative research?</a:t>
            </a:r>
          </a:p>
        </p:txBody>
      </p:sp>
      <p:sp>
        <p:nvSpPr>
          <p:cNvPr id="2" name="Slide Number Placeholder 1">
            <a:extLst>
              <a:ext uri="{FF2B5EF4-FFF2-40B4-BE49-F238E27FC236}">
                <a16:creationId xmlns:a16="http://schemas.microsoft.com/office/drawing/2014/main" id="{EF010D15-36D5-4934-861E-FC8A1B1B2803}"/>
              </a:ext>
            </a:extLst>
          </p:cNvPr>
          <p:cNvSpPr>
            <a:spLocks noGrp="1"/>
          </p:cNvSpPr>
          <p:nvPr>
            <p:ph type="sldNum" sz="quarter" idx="12"/>
          </p:nvPr>
        </p:nvSpPr>
        <p:spPr/>
        <p:txBody>
          <a:bodyPr/>
          <a:lstStyle/>
          <a:p>
            <a:fld id="{CDC0D319-D044-478D-B8E9-0E6858F10F50}" type="slidenum">
              <a:rPr lang="en-GB" smtClean="0"/>
              <a:t>7</a:t>
            </a:fld>
            <a:endParaRPr lang="en-GB"/>
          </a:p>
        </p:txBody>
      </p:sp>
    </p:spTree>
    <p:extLst>
      <p:ext uri="{BB962C8B-B14F-4D97-AF65-F5344CB8AC3E}">
        <p14:creationId xmlns:p14="http://schemas.microsoft.com/office/powerpoint/2010/main" val="3731797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4E993-A394-4731-B911-C0EADEA8BE88}"/>
              </a:ext>
            </a:extLst>
          </p:cNvPr>
          <p:cNvSpPr>
            <a:spLocks noGrp="1"/>
          </p:cNvSpPr>
          <p:nvPr>
            <p:ph type="title"/>
          </p:nvPr>
        </p:nvSpPr>
        <p:spPr/>
        <p:txBody>
          <a:bodyPr/>
          <a:lstStyle/>
          <a:p>
            <a:r>
              <a:rPr lang="en-US" dirty="0"/>
              <a:t>Initial Preconceptions of Qualitative Research</a:t>
            </a:r>
            <a:endParaRPr lang="en-HK" dirty="0"/>
          </a:p>
        </p:txBody>
      </p:sp>
      <p:sp>
        <p:nvSpPr>
          <p:cNvPr id="3" name="Content Placeholder 2">
            <a:extLst>
              <a:ext uri="{FF2B5EF4-FFF2-40B4-BE49-F238E27FC236}">
                <a16:creationId xmlns:a16="http://schemas.microsoft.com/office/drawing/2014/main" id="{3B06E905-9ACA-4F80-BC6F-0856D84A0206}"/>
              </a:ext>
            </a:extLst>
          </p:cNvPr>
          <p:cNvSpPr>
            <a:spLocks noGrp="1"/>
          </p:cNvSpPr>
          <p:nvPr>
            <p:ph idx="1"/>
          </p:nvPr>
        </p:nvSpPr>
        <p:spPr/>
        <p:txBody>
          <a:bodyPr/>
          <a:lstStyle/>
          <a:p>
            <a:r>
              <a:rPr lang="en-HK" dirty="0"/>
              <a:t>Is qualitative research scientific? Empirical?</a:t>
            </a:r>
          </a:p>
          <a:p>
            <a:pPr lvl="1"/>
            <a:r>
              <a:rPr lang="en-HK" dirty="0"/>
              <a:t>If yes, why? If no, why not?</a:t>
            </a:r>
          </a:p>
          <a:p>
            <a:r>
              <a:rPr lang="en-HK" dirty="0"/>
              <a:t>Can research that does not involve statistical analysis be generalised?</a:t>
            </a:r>
          </a:p>
          <a:p>
            <a:pPr lvl="1"/>
            <a:r>
              <a:rPr lang="en-HK" dirty="0"/>
              <a:t>What does generalisation actually mean?</a:t>
            </a:r>
          </a:p>
          <a:p>
            <a:pPr lvl="1"/>
            <a:r>
              <a:rPr lang="en-HK" dirty="0"/>
              <a:t>What are the different types of generalisation?</a:t>
            </a:r>
          </a:p>
          <a:p>
            <a:r>
              <a:rPr lang="en-HK" dirty="0"/>
              <a:t>How does qualitative research contribute to the overall pattern of scientific research?</a:t>
            </a:r>
          </a:p>
          <a:p>
            <a:r>
              <a:rPr lang="en-HK" dirty="0"/>
              <a:t>Is qualitative research more risky to undertake than quantitative research?</a:t>
            </a:r>
          </a:p>
          <a:p>
            <a:pPr lvl="1"/>
            <a:r>
              <a:rPr lang="en-HK" dirty="0"/>
              <a:t>If yes, why? If no, why not?</a:t>
            </a:r>
          </a:p>
        </p:txBody>
      </p:sp>
      <p:sp>
        <p:nvSpPr>
          <p:cNvPr id="4" name="Slide Number Placeholder 3">
            <a:extLst>
              <a:ext uri="{FF2B5EF4-FFF2-40B4-BE49-F238E27FC236}">
                <a16:creationId xmlns:a16="http://schemas.microsoft.com/office/drawing/2014/main" id="{F9BCFFA5-A1DB-4108-AC9A-4BC87EA7E790}"/>
              </a:ext>
            </a:extLst>
          </p:cNvPr>
          <p:cNvSpPr>
            <a:spLocks noGrp="1"/>
          </p:cNvSpPr>
          <p:nvPr>
            <p:ph type="sldNum" sz="quarter" idx="12"/>
          </p:nvPr>
        </p:nvSpPr>
        <p:spPr/>
        <p:txBody>
          <a:bodyPr/>
          <a:lstStyle/>
          <a:p>
            <a:fld id="{0323D62E-099C-496F-9123-EDD0C517BA76}" type="slidenum">
              <a:rPr lang="en-HK" smtClean="0"/>
              <a:t>8</a:t>
            </a:fld>
            <a:endParaRPr lang="en-HK"/>
          </a:p>
        </p:txBody>
      </p:sp>
    </p:spTree>
    <p:extLst>
      <p:ext uri="{BB962C8B-B14F-4D97-AF65-F5344CB8AC3E}">
        <p14:creationId xmlns:p14="http://schemas.microsoft.com/office/powerpoint/2010/main" val="3784023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93A57-23E9-4782-8171-517F301DC88B}"/>
              </a:ext>
            </a:extLst>
          </p:cNvPr>
          <p:cNvSpPr>
            <a:spLocks noGrp="1"/>
          </p:cNvSpPr>
          <p:nvPr>
            <p:ph type="title"/>
          </p:nvPr>
        </p:nvSpPr>
        <p:spPr/>
        <p:txBody>
          <a:bodyPr/>
          <a:lstStyle/>
          <a:p>
            <a:r>
              <a:rPr lang="en-HK" dirty="0"/>
              <a:t>The Nature of Knowledge (about anything practical)</a:t>
            </a:r>
          </a:p>
        </p:txBody>
      </p:sp>
      <p:sp>
        <p:nvSpPr>
          <p:cNvPr id="3" name="Content Placeholder 2">
            <a:extLst>
              <a:ext uri="{FF2B5EF4-FFF2-40B4-BE49-F238E27FC236}">
                <a16:creationId xmlns:a16="http://schemas.microsoft.com/office/drawing/2014/main" id="{EFC9077F-33C3-4FBE-ABAF-496F9C8BFBC6}"/>
              </a:ext>
            </a:extLst>
          </p:cNvPr>
          <p:cNvSpPr>
            <a:spLocks noGrp="1"/>
          </p:cNvSpPr>
          <p:nvPr>
            <p:ph idx="1"/>
          </p:nvPr>
        </p:nvSpPr>
        <p:spPr/>
        <p:txBody>
          <a:bodyPr/>
          <a:lstStyle/>
          <a:p>
            <a:pPr marL="719138" indent="0">
              <a:buNone/>
            </a:pPr>
            <a:r>
              <a:rPr lang="en-HK" dirty="0"/>
              <a:t>“…</a:t>
            </a:r>
            <a:r>
              <a:rPr lang="en-GB" dirty="0"/>
              <a:t>the only way one can really know things – that is, from the very inside of one’s being – is through a process of self-discovery. To know things, you have to grow into them, and let them grow in you, so that they become a part of who you are. Had my companions offered formal instruction by explaining what to do, I would have had only the pretence of knowing, as I would find out the moment I tried to do as I was told. The mere provision of information holds no guarantee of knowledge, let alone of understanding”.</a:t>
            </a:r>
          </a:p>
          <a:p>
            <a:pPr lvl="2"/>
            <a:r>
              <a:rPr lang="en-GB" dirty="0"/>
              <a:t>Ingold, 2013</a:t>
            </a:r>
            <a:endParaRPr lang="en-HK" dirty="0"/>
          </a:p>
          <a:p>
            <a:endParaRPr lang="en-HK" dirty="0"/>
          </a:p>
        </p:txBody>
      </p:sp>
      <p:sp>
        <p:nvSpPr>
          <p:cNvPr id="4" name="Slide Number Placeholder 3">
            <a:extLst>
              <a:ext uri="{FF2B5EF4-FFF2-40B4-BE49-F238E27FC236}">
                <a16:creationId xmlns:a16="http://schemas.microsoft.com/office/drawing/2014/main" id="{82A34CDD-F139-4BC3-8D32-13E69BB1A057}"/>
              </a:ext>
            </a:extLst>
          </p:cNvPr>
          <p:cNvSpPr>
            <a:spLocks noGrp="1"/>
          </p:cNvSpPr>
          <p:nvPr>
            <p:ph type="sldNum" sz="quarter" idx="12"/>
          </p:nvPr>
        </p:nvSpPr>
        <p:spPr/>
        <p:txBody>
          <a:bodyPr/>
          <a:lstStyle/>
          <a:p>
            <a:fld id="{0323D62E-099C-496F-9123-EDD0C517BA76}" type="slidenum">
              <a:rPr lang="en-HK" smtClean="0"/>
              <a:t>9</a:t>
            </a:fld>
            <a:endParaRPr lang="en-HK"/>
          </a:p>
        </p:txBody>
      </p:sp>
    </p:spTree>
    <p:extLst>
      <p:ext uri="{BB962C8B-B14F-4D97-AF65-F5344CB8AC3E}">
        <p14:creationId xmlns:p14="http://schemas.microsoft.com/office/powerpoint/2010/main" val="4097922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06A6E-4D10-47BC-9F8D-EABB244D82BB}"/>
              </a:ext>
            </a:extLst>
          </p:cNvPr>
          <p:cNvSpPr>
            <a:spLocks noGrp="1"/>
          </p:cNvSpPr>
          <p:nvPr>
            <p:ph type="title"/>
          </p:nvPr>
        </p:nvSpPr>
        <p:spPr/>
        <p:txBody>
          <a:bodyPr/>
          <a:lstStyle/>
          <a:p>
            <a:r>
              <a:rPr lang="en-HK" dirty="0"/>
              <a:t>The Nature of (Qualitative) Research</a:t>
            </a:r>
          </a:p>
        </p:txBody>
      </p:sp>
      <p:sp>
        <p:nvSpPr>
          <p:cNvPr id="3" name="Content Placeholder 2">
            <a:extLst>
              <a:ext uri="{FF2B5EF4-FFF2-40B4-BE49-F238E27FC236}">
                <a16:creationId xmlns:a16="http://schemas.microsoft.com/office/drawing/2014/main" id="{B8B30887-1D78-451F-BA55-D2612362F4CB}"/>
              </a:ext>
            </a:extLst>
          </p:cNvPr>
          <p:cNvSpPr>
            <a:spLocks noGrp="1"/>
          </p:cNvSpPr>
          <p:nvPr>
            <p:ph idx="1"/>
          </p:nvPr>
        </p:nvSpPr>
        <p:spPr/>
        <p:txBody>
          <a:bodyPr>
            <a:normAutofit lnSpcReduction="10000"/>
          </a:bodyPr>
          <a:lstStyle/>
          <a:p>
            <a:r>
              <a:rPr lang="en-HK" dirty="0"/>
              <a:t>Why? This is the most important question.</a:t>
            </a:r>
          </a:p>
          <a:p>
            <a:r>
              <a:rPr lang="en-HK" dirty="0"/>
              <a:t>Qualitative researchers often seek to answer ‘why’ and ‘how’ questions</a:t>
            </a:r>
          </a:p>
          <a:p>
            <a:r>
              <a:rPr lang="en-HK" dirty="0"/>
              <a:t>Researchers often ‘problematise’ a situation or phenomenon, in order to generate a research question and approach that is interesting, that offers a new contribution to knowledge</a:t>
            </a:r>
          </a:p>
          <a:p>
            <a:r>
              <a:rPr lang="en-HK" dirty="0"/>
              <a:t>In our later classes, we will critique published articles and a key objective is this critique is to ask about the authors’ motivation</a:t>
            </a:r>
          </a:p>
          <a:p>
            <a:r>
              <a:rPr lang="en-HK" dirty="0"/>
              <a:t>What do you think might be typical motivations for any kind of research? How could these motivations help you?</a:t>
            </a:r>
          </a:p>
        </p:txBody>
      </p:sp>
      <p:sp>
        <p:nvSpPr>
          <p:cNvPr id="4" name="Slide Number Placeholder 3">
            <a:extLst>
              <a:ext uri="{FF2B5EF4-FFF2-40B4-BE49-F238E27FC236}">
                <a16:creationId xmlns:a16="http://schemas.microsoft.com/office/drawing/2014/main" id="{15EB5693-9A36-4DEF-AFEF-5838A3B32A0D}"/>
              </a:ext>
            </a:extLst>
          </p:cNvPr>
          <p:cNvSpPr>
            <a:spLocks noGrp="1"/>
          </p:cNvSpPr>
          <p:nvPr>
            <p:ph type="sldNum" sz="quarter" idx="12"/>
          </p:nvPr>
        </p:nvSpPr>
        <p:spPr/>
        <p:txBody>
          <a:bodyPr/>
          <a:lstStyle/>
          <a:p>
            <a:fld id="{0323D62E-099C-496F-9123-EDD0C517BA76}" type="slidenum">
              <a:rPr lang="en-HK" smtClean="0"/>
              <a:t>10</a:t>
            </a:fld>
            <a:endParaRPr lang="en-HK"/>
          </a:p>
        </p:txBody>
      </p:sp>
    </p:spTree>
    <p:extLst>
      <p:ext uri="{BB962C8B-B14F-4D97-AF65-F5344CB8AC3E}">
        <p14:creationId xmlns:p14="http://schemas.microsoft.com/office/powerpoint/2010/main" val="2925302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E4B11-3179-4C46-8D6F-D2F36E5A012C}"/>
              </a:ext>
            </a:extLst>
          </p:cNvPr>
          <p:cNvSpPr>
            <a:spLocks noGrp="1"/>
          </p:cNvSpPr>
          <p:nvPr>
            <p:ph type="title"/>
          </p:nvPr>
        </p:nvSpPr>
        <p:spPr/>
        <p:txBody>
          <a:bodyPr/>
          <a:lstStyle/>
          <a:p>
            <a:r>
              <a:rPr lang="en-HK" dirty="0"/>
              <a:t>The Nature of Research in General</a:t>
            </a:r>
          </a:p>
        </p:txBody>
      </p:sp>
      <p:sp>
        <p:nvSpPr>
          <p:cNvPr id="3" name="Content Placeholder 2">
            <a:extLst>
              <a:ext uri="{FF2B5EF4-FFF2-40B4-BE49-F238E27FC236}">
                <a16:creationId xmlns:a16="http://schemas.microsoft.com/office/drawing/2014/main" id="{FA2E0DCF-D0D3-440C-A42A-B17C81ED875B}"/>
              </a:ext>
            </a:extLst>
          </p:cNvPr>
          <p:cNvSpPr>
            <a:spLocks noGrp="1"/>
          </p:cNvSpPr>
          <p:nvPr>
            <p:ph idx="1"/>
          </p:nvPr>
        </p:nvSpPr>
        <p:spPr/>
        <p:txBody>
          <a:bodyPr/>
          <a:lstStyle/>
          <a:p>
            <a:r>
              <a:rPr lang="en-HK" dirty="0"/>
              <a:t>Who cares about the research – and its outcomes?</a:t>
            </a:r>
          </a:p>
          <a:p>
            <a:r>
              <a:rPr lang="en-HK" dirty="0"/>
              <a:t>Who are the possible stakeholders who might have a legitimate interest in or perspective on the research?</a:t>
            </a:r>
          </a:p>
          <a:p>
            <a:r>
              <a:rPr lang="en-HK" dirty="0"/>
              <a:t>Who are you writing for? What do you want to achieve?</a:t>
            </a:r>
          </a:p>
          <a:p>
            <a:r>
              <a:rPr lang="en-HK" dirty="0"/>
              <a:t>In 2019 and 2020, I published two editorials in the ISJ in which I documented the opinions of many senior IS scholars about who they write for when they do research, and how they select a journal to publish in. Their answers are instructive:</a:t>
            </a:r>
          </a:p>
        </p:txBody>
      </p:sp>
      <p:sp>
        <p:nvSpPr>
          <p:cNvPr id="4" name="Slide Number Placeholder 3">
            <a:extLst>
              <a:ext uri="{FF2B5EF4-FFF2-40B4-BE49-F238E27FC236}">
                <a16:creationId xmlns:a16="http://schemas.microsoft.com/office/drawing/2014/main" id="{3E893E8B-509E-4C27-86E9-F43E4EE24274}"/>
              </a:ext>
            </a:extLst>
          </p:cNvPr>
          <p:cNvSpPr>
            <a:spLocks noGrp="1"/>
          </p:cNvSpPr>
          <p:nvPr>
            <p:ph type="sldNum" sz="quarter" idx="12"/>
          </p:nvPr>
        </p:nvSpPr>
        <p:spPr/>
        <p:txBody>
          <a:bodyPr/>
          <a:lstStyle/>
          <a:p>
            <a:fld id="{0323D62E-099C-496F-9123-EDD0C517BA76}" type="slidenum">
              <a:rPr lang="en-HK" smtClean="0"/>
              <a:t>11</a:t>
            </a:fld>
            <a:endParaRPr lang="en-HK"/>
          </a:p>
        </p:txBody>
      </p:sp>
    </p:spTree>
    <p:extLst>
      <p:ext uri="{BB962C8B-B14F-4D97-AF65-F5344CB8AC3E}">
        <p14:creationId xmlns:p14="http://schemas.microsoft.com/office/powerpoint/2010/main" val="1207535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50B97-F725-4565-92B1-5F52B064155B}"/>
              </a:ext>
            </a:extLst>
          </p:cNvPr>
          <p:cNvSpPr>
            <a:spLocks noGrp="1"/>
          </p:cNvSpPr>
          <p:nvPr>
            <p:ph type="title"/>
          </p:nvPr>
        </p:nvSpPr>
        <p:spPr/>
        <p:txBody>
          <a:bodyPr/>
          <a:lstStyle/>
          <a:p>
            <a:r>
              <a:rPr lang="en-HK" dirty="0"/>
              <a:t>Senior IS Scholars Speak</a:t>
            </a:r>
          </a:p>
        </p:txBody>
      </p:sp>
      <p:sp>
        <p:nvSpPr>
          <p:cNvPr id="3" name="Content Placeholder 2">
            <a:extLst>
              <a:ext uri="{FF2B5EF4-FFF2-40B4-BE49-F238E27FC236}">
                <a16:creationId xmlns:a16="http://schemas.microsoft.com/office/drawing/2014/main" id="{9A5FB86D-F2C8-4DD8-8C28-C353B76327F8}"/>
              </a:ext>
            </a:extLst>
          </p:cNvPr>
          <p:cNvSpPr>
            <a:spLocks noGrp="1"/>
          </p:cNvSpPr>
          <p:nvPr>
            <p:ph idx="1"/>
          </p:nvPr>
        </p:nvSpPr>
        <p:spPr/>
        <p:txBody>
          <a:bodyPr>
            <a:normAutofit fontScale="92500"/>
          </a:bodyPr>
          <a:lstStyle/>
          <a:p>
            <a:r>
              <a:rPr lang="en-HK" dirty="0"/>
              <a:t>Ann Majchrzak: </a:t>
            </a:r>
            <a:r>
              <a:rPr lang="en-US" dirty="0"/>
              <a:t>“If I'm writing for an IS audience … then I make sure that the problem statement is one that IS people would find interesting”</a:t>
            </a:r>
          </a:p>
          <a:p>
            <a:r>
              <a:rPr lang="en-US" dirty="0"/>
              <a:t>Cynthia </a:t>
            </a:r>
            <a:r>
              <a:rPr lang="en-US" dirty="0" err="1"/>
              <a:t>Beath</a:t>
            </a:r>
            <a:r>
              <a:rPr lang="en-US" dirty="0"/>
              <a:t>: “… selects journals on the basis that the journal's readers are the people she is trying to influence. She wants those people to read her work and change what they do because of what she says”</a:t>
            </a:r>
          </a:p>
          <a:p>
            <a:r>
              <a:rPr lang="en-US" dirty="0"/>
              <a:t>Walter Fernandez: “I write for the readership of a given journal that publishes the type of research I'm interested in pursuing.” “I'm writing about something that I care about, for readers that I suspect also care about that area of knowledge. I'll try to engage with the on‐going conversation at the selected journal as much as possible”</a:t>
            </a:r>
          </a:p>
          <a:p>
            <a:endParaRPr lang="en-HK" dirty="0"/>
          </a:p>
        </p:txBody>
      </p:sp>
      <p:sp>
        <p:nvSpPr>
          <p:cNvPr id="4" name="Slide Number Placeholder 3">
            <a:extLst>
              <a:ext uri="{FF2B5EF4-FFF2-40B4-BE49-F238E27FC236}">
                <a16:creationId xmlns:a16="http://schemas.microsoft.com/office/drawing/2014/main" id="{0EEEE531-B8FA-4ACC-A19C-C1C40C3D59D9}"/>
              </a:ext>
            </a:extLst>
          </p:cNvPr>
          <p:cNvSpPr>
            <a:spLocks noGrp="1"/>
          </p:cNvSpPr>
          <p:nvPr>
            <p:ph type="sldNum" sz="quarter" idx="12"/>
          </p:nvPr>
        </p:nvSpPr>
        <p:spPr/>
        <p:txBody>
          <a:bodyPr/>
          <a:lstStyle/>
          <a:p>
            <a:fld id="{0323D62E-099C-496F-9123-EDD0C517BA76}" type="slidenum">
              <a:rPr lang="en-HK" smtClean="0"/>
              <a:t>12</a:t>
            </a:fld>
            <a:endParaRPr lang="en-HK"/>
          </a:p>
        </p:txBody>
      </p:sp>
    </p:spTree>
    <p:extLst>
      <p:ext uri="{BB962C8B-B14F-4D97-AF65-F5344CB8AC3E}">
        <p14:creationId xmlns:p14="http://schemas.microsoft.com/office/powerpoint/2010/main" val="2656061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4E46F-2C0D-4B1E-9AB5-DA304ACE139D}"/>
              </a:ext>
            </a:extLst>
          </p:cNvPr>
          <p:cNvSpPr>
            <a:spLocks noGrp="1"/>
          </p:cNvSpPr>
          <p:nvPr>
            <p:ph type="title"/>
          </p:nvPr>
        </p:nvSpPr>
        <p:spPr/>
        <p:txBody>
          <a:bodyPr/>
          <a:lstStyle/>
          <a:p>
            <a:r>
              <a:rPr lang="en-HK" dirty="0"/>
              <a:t>Initial Preconceptions of Theory</a:t>
            </a:r>
          </a:p>
        </p:txBody>
      </p:sp>
      <p:sp>
        <p:nvSpPr>
          <p:cNvPr id="3" name="Content Placeholder 2">
            <a:extLst>
              <a:ext uri="{FF2B5EF4-FFF2-40B4-BE49-F238E27FC236}">
                <a16:creationId xmlns:a16="http://schemas.microsoft.com/office/drawing/2014/main" id="{63B19D1C-C276-44EE-87DC-11EAB5076379}"/>
              </a:ext>
            </a:extLst>
          </p:cNvPr>
          <p:cNvSpPr>
            <a:spLocks noGrp="1"/>
          </p:cNvSpPr>
          <p:nvPr>
            <p:ph idx="1"/>
          </p:nvPr>
        </p:nvSpPr>
        <p:spPr/>
        <p:txBody>
          <a:bodyPr>
            <a:normAutofit/>
          </a:bodyPr>
          <a:lstStyle/>
          <a:p>
            <a:r>
              <a:rPr lang="en-US" dirty="0"/>
              <a:t>What is a theory?</a:t>
            </a:r>
          </a:p>
          <a:p>
            <a:r>
              <a:rPr lang="en-US" dirty="0"/>
              <a:t>What is the purpose of theory?</a:t>
            </a:r>
          </a:p>
          <a:p>
            <a:pPr lvl="1"/>
            <a:r>
              <a:rPr lang="en-US" dirty="0"/>
              <a:t>To explain, predict</a:t>
            </a:r>
          </a:p>
          <a:p>
            <a:pPr lvl="1"/>
            <a:r>
              <a:rPr lang="en-US" dirty="0"/>
              <a:t>To be testable/falsifiable</a:t>
            </a:r>
          </a:p>
          <a:p>
            <a:pPr lvl="1"/>
            <a:r>
              <a:rPr lang="en-US" dirty="0"/>
              <a:t>To understand a phenomenon, the lived-reality of people</a:t>
            </a:r>
          </a:p>
          <a:p>
            <a:pPr lvl="1"/>
            <a:r>
              <a:rPr lang="en-US" dirty="0"/>
              <a:t>To prescribe how to build/design an artifact</a:t>
            </a:r>
          </a:p>
          <a:p>
            <a:r>
              <a:rPr lang="en-US" dirty="0"/>
              <a:t>Why is theory regarded as being important for researchers?</a:t>
            </a:r>
          </a:p>
          <a:p>
            <a:r>
              <a:rPr lang="en-US" dirty="0"/>
              <a:t>What can a theory help us to achieve?</a:t>
            </a:r>
          </a:p>
          <a:p>
            <a:r>
              <a:rPr lang="en-US" dirty="0"/>
              <a:t>Would you prefer to build or to test a theory? Why?</a:t>
            </a:r>
          </a:p>
          <a:p>
            <a:endParaRPr lang="en-HK" dirty="0"/>
          </a:p>
        </p:txBody>
      </p:sp>
      <p:sp>
        <p:nvSpPr>
          <p:cNvPr id="4" name="Slide Number Placeholder 3">
            <a:extLst>
              <a:ext uri="{FF2B5EF4-FFF2-40B4-BE49-F238E27FC236}">
                <a16:creationId xmlns:a16="http://schemas.microsoft.com/office/drawing/2014/main" id="{4233635B-6CCF-4FAA-B270-E3EC2CD8B612}"/>
              </a:ext>
            </a:extLst>
          </p:cNvPr>
          <p:cNvSpPr>
            <a:spLocks noGrp="1"/>
          </p:cNvSpPr>
          <p:nvPr>
            <p:ph type="sldNum" sz="quarter" idx="12"/>
          </p:nvPr>
        </p:nvSpPr>
        <p:spPr/>
        <p:txBody>
          <a:bodyPr/>
          <a:lstStyle/>
          <a:p>
            <a:fld id="{0323D62E-099C-496F-9123-EDD0C517BA76}" type="slidenum">
              <a:rPr lang="en-HK" smtClean="0"/>
              <a:t>13</a:t>
            </a:fld>
            <a:endParaRPr lang="en-HK"/>
          </a:p>
        </p:txBody>
      </p:sp>
    </p:spTree>
    <p:extLst>
      <p:ext uri="{BB962C8B-B14F-4D97-AF65-F5344CB8AC3E}">
        <p14:creationId xmlns:p14="http://schemas.microsoft.com/office/powerpoint/2010/main" val="2064264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16290-56B7-4A56-AB9C-83763182A14C}"/>
              </a:ext>
            </a:extLst>
          </p:cNvPr>
          <p:cNvSpPr>
            <a:spLocks noGrp="1"/>
          </p:cNvSpPr>
          <p:nvPr>
            <p:ph type="title"/>
          </p:nvPr>
        </p:nvSpPr>
        <p:spPr/>
        <p:txBody>
          <a:bodyPr/>
          <a:lstStyle/>
          <a:p>
            <a:r>
              <a:rPr lang="en-HK" dirty="0"/>
              <a:t>Theory and Generalization</a:t>
            </a:r>
          </a:p>
        </p:txBody>
      </p:sp>
      <p:sp>
        <p:nvSpPr>
          <p:cNvPr id="3" name="Content Placeholder 2">
            <a:extLst>
              <a:ext uri="{FF2B5EF4-FFF2-40B4-BE49-F238E27FC236}">
                <a16:creationId xmlns:a16="http://schemas.microsoft.com/office/drawing/2014/main" id="{9F5EB3D3-CD18-492C-A890-E13E030CE454}"/>
              </a:ext>
            </a:extLst>
          </p:cNvPr>
          <p:cNvSpPr>
            <a:spLocks noGrp="1"/>
          </p:cNvSpPr>
          <p:nvPr>
            <p:ph idx="1"/>
          </p:nvPr>
        </p:nvSpPr>
        <p:spPr/>
        <p:txBody>
          <a:bodyPr/>
          <a:lstStyle/>
          <a:p>
            <a:r>
              <a:rPr lang="en-HK" dirty="0"/>
              <a:t>The natural sciences in particular aim for universal laws</a:t>
            </a:r>
          </a:p>
          <a:p>
            <a:pPr lvl="1"/>
            <a:r>
              <a:rPr lang="en-HK" dirty="0"/>
              <a:t>Meta theory – a theory of theories</a:t>
            </a:r>
          </a:p>
          <a:p>
            <a:pPr lvl="1"/>
            <a:r>
              <a:rPr lang="en-HK" dirty="0"/>
              <a:t>Grand theory – large, high-level theories that apply across space/time</a:t>
            </a:r>
          </a:p>
          <a:p>
            <a:pPr lvl="1"/>
            <a:r>
              <a:rPr lang="en-HK" dirty="0"/>
              <a:t>Middle-range theory – formal theory that is of limited scope, moderately abstract, can be used to derive testable hypotheses</a:t>
            </a:r>
          </a:p>
          <a:p>
            <a:pPr lvl="2"/>
            <a:r>
              <a:rPr lang="en-HK" dirty="0"/>
              <a:t>Most IS theories are middle-range</a:t>
            </a:r>
          </a:p>
          <a:p>
            <a:pPr lvl="2"/>
            <a:r>
              <a:rPr lang="en-HK" dirty="0"/>
              <a:t>But they still have boundaries that limit their scope</a:t>
            </a:r>
          </a:p>
          <a:p>
            <a:pPr lvl="2"/>
            <a:r>
              <a:rPr lang="en-HK" dirty="0"/>
              <a:t>So, a theory about IS failure might be limited to large scale/complex systems, not </a:t>
            </a:r>
            <a:r>
              <a:rPr lang="en-HK" b="1" dirty="0"/>
              <a:t>all</a:t>
            </a:r>
            <a:r>
              <a:rPr lang="en-HK" dirty="0"/>
              <a:t> systems</a:t>
            </a:r>
          </a:p>
          <a:p>
            <a:r>
              <a:rPr lang="en-HK" dirty="0"/>
              <a:t>Causality</a:t>
            </a:r>
          </a:p>
          <a:p>
            <a:r>
              <a:rPr lang="en-HK" dirty="0"/>
              <a:t>Explanation/Prediction</a:t>
            </a:r>
          </a:p>
          <a:p>
            <a:pPr lvl="1"/>
            <a:endParaRPr lang="en-HK" dirty="0"/>
          </a:p>
        </p:txBody>
      </p:sp>
      <p:sp>
        <p:nvSpPr>
          <p:cNvPr id="4" name="Slide Number Placeholder 3">
            <a:extLst>
              <a:ext uri="{FF2B5EF4-FFF2-40B4-BE49-F238E27FC236}">
                <a16:creationId xmlns:a16="http://schemas.microsoft.com/office/drawing/2014/main" id="{8C0542D5-E1A7-4EC8-A8AF-86D01A85BB43}"/>
              </a:ext>
            </a:extLst>
          </p:cNvPr>
          <p:cNvSpPr>
            <a:spLocks noGrp="1"/>
          </p:cNvSpPr>
          <p:nvPr>
            <p:ph type="sldNum" sz="quarter" idx="12"/>
          </p:nvPr>
        </p:nvSpPr>
        <p:spPr/>
        <p:txBody>
          <a:bodyPr/>
          <a:lstStyle/>
          <a:p>
            <a:fld id="{0323D62E-099C-496F-9123-EDD0C517BA76}" type="slidenum">
              <a:rPr lang="en-HK" smtClean="0"/>
              <a:t>14</a:t>
            </a:fld>
            <a:endParaRPr lang="en-HK"/>
          </a:p>
        </p:txBody>
      </p:sp>
    </p:spTree>
    <p:extLst>
      <p:ext uri="{BB962C8B-B14F-4D97-AF65-F5344CB8AC3E}">
        <p14:creationId xmlns:p14="http://schemas.microsoft.com/office/powerpoint/2010/main" val="1695979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9C3FF-42FD-48FC-B387-1392261B7BAE}"/>
              </a:ext>
            </a:extLst>
          </p:cNvPr>
          <p:cNvSpPr>
            <a:spLocks noGrp="1"/>
          </p:cNvSpPr>
          <p:nvPr>
            <p:ph type="title"/>
          </p:nvPr>
        </p:nvSpPr>
        <p:spPr/>
        <p:txBody>
          <a:bodyPr/>
          <a:lstStyle/>
          <a:p>
            <a:r>
              <a:rPr lang="en-HK" dirty="0"/>
              <a:t>Pre-Theory</a:t>
            </a:r>
          </a:p>
        </p:txBody>
      </p:sp>
      <p:sp>
        <p:nvSpPr>
          <p:cNvPr id="3" name="Content Placeholder 2">
            <a:extLst>
              <a:ext uri="{FF2B5EF4-FFF2-40B4-BE49-F238E27FC236}">
                <a16:creationId xmlns:a16="http://schemas.microsoft.com/office/drawing/2014/main" id="{95F92E08-B1DF-49C8-8582-E0F48D730439}"/>
              </a:ext>
            </a:extLst>
          </p:cNvPr>
          <p:cNvSpPr>
            <a:spLocks noGrp="1"/>
          </p:cNvSpPr>
          <p:nvPr>
            <p:ph idx="1"/>
          </p:nvPr>
        </p:nvSpPr>
        <p:spPr/>
        <p:txBody>
          <a:bodyPr/>
          <a:lstStyle/>
          <a:p>
            <a:r>
              <a:rPr lang="en-HK" dirty="0"/>
              <a:t>Before we develop a theory, are there any steps that we need to take?</a:t>
            </a:r>
          </a:p>
          <a:p>
            <a:pPr lvl="1"/>
            <a:r>
              <a:rPr lang="en-HK" dirty="0"/>
              <a:t>Reflection about a phenomenon?</a:t>
            </a:r>
          </a:p>
          <a:p>
            <a:pPr lvl="1"/>
            <a:r>
              <a:rPr lang="en-HK" dirty="0"/>
              <a:t>Problematisation and research problems?</a:t>
            </a:r>
          </a:p>
          <a:p>
            <a:pPr lvl="1"/>
            <a:r>
              <a:rPr lang="en-HK" dirty="0"/>
              <a:t>Identification of constructs and relationships?</a:t>
            </a:r>
          </a:p>
          <a:p>
            <a:pPr lvl="1"/>
            <a:r>
              <a:rPr lang="en-HK" dirty="0"/>
              <a:t>Scope – some, many , all – and boundary conditions</a:t>
            </a:r>
          </a:p>
          <a:p>
            <a:r>
              <a:rPr lang="en-HK" dirty="0"/>
              <a:t>What kind of approach might be used to construct a theory?</a:t>
            </a:r>
          </a:p>
          <a:p>
            <a:pPr lvl="1"/>
            <a:r>
              <a:rPr lang="en-HK" dirty="0"/>
              <a:t>Deductive</a:t>
            </a:r>
          </a:p>
          <a:p>
            <a:pPr lvl="1"/>
            <a:r>
              <a:rPr lang="en-HK" dirty="0"/>
              <a:t>Inductive</a:t>
            </a:r>
          </a:p>
          <a:p>
            <a:pPr lvl="1"/>
            <a:r>
              <a:rPr lang="en-HK" dirty="0"/>
              <a:t>Abductive?</a:t>
            </a:r>
          </a:p>
          <a:p>
            <a:endParaRPr lang="en-HK" dirty="0"/>
          </a:p>
        </p:txBody>
      </p:sp>
      <p:sp>
        <p:nvSpPr>
          <p:cNvPr id="4" name="Slide Number Placeholder 3">
            <a:extLst>
              <a:ext uri="{FF2B5EF4-FFF2-40B4-BE49-F238E27FC236}">
                <a16:creationId xmlns:a16="http://schemas.microsoft.com/office/drawing/2014/main" id="{7B77CD98-8BEB-4C63-BB20-BA0590FAC234}"/>
              </a:ext>
            </a:extLst>
          </p:cNvPr>
          <p:cNvSpPr>
            <a:spLocks noGrp="1"/>
          </p:cNvSpPr>
          <p:nvPr>
            <p:ph type="sldNum" sz="quarter" idx="12"/>
          </p:nvPr>
        </p:nvSpPr>
        <p:spPr/>
        <p:txBody>
          <a:bodyPr/>
          <a:lstStyle/>
          <a:p>
            <a:fld id="{0323D62E-099C-496F-9123-EDD0C517BA76}" type="slidenum">
              <a:rPr lang="en-HK" smtClean="0"/>
              <a:t>15</a:t>
            </a:fld>
            <a:endParaRPr lang="en-HK"/>
          </a:p>
        </p:txBody>
      </p:sp>
    </p:spTree>
    <p:extLst>
      <p:ext uri="{BB962C8B-B14F-4D97-AF65-F5344CB8AC3E}">
        <p14:creationId xmlns:p14="http://schemas.microsoft.com/office/powerpoint/2010/main" val="2571206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FB9EA-F64F-41BE-B6E2-F72A4129FBF3}"/>
              </a:ext>
            </a:extLst>
          </p:cNvPr>
          <p:cNvSpPr>
            <a:spLocks noGrp="1"/>
          </p:cNvSpPr>
          <p:nvPr>
            <p:ph type="title"/>
          </p:nvPr>
        </p:nvSpPr>
        <p:spPr/>
        <p:txBody>
          <a:bodyPr/>
          <a:lstStyle/>
          <a:p>
            <a:r>
              <a:rPr lang="en-HK" dirty="0"/>
              <a:t>The Primary Goals of Theory I</a:t>
            </a:r>
            <a:r>
              <a:rPr lang="en-HK" sz="1800" dirty="0"/>
              <a:t> </a:t>
            </a:r>
            <a:r>
              <a:rPr lang="en-HK" sz="2400" dirty="0"/>
              <a:t>(Gregor 2006 p.619)</a:t>
            </a:r>
            <a:endParaRPr lang="en-HK" dirty="0"/>
          </a:p>
        </p:txBody>
      </p:sp>
      <p:sp>
        <p:nvSpPr>
          <p:cNvPr id="3" name="Content Placeholder 2">
            <a:extLst>
              <a:ext uri="{FF2B5EF4-FFF2-40B4-BE49-F238E27FC236}">
                <a16:creationId xmlns:a16="http://schemas.microsoft.com/office/drawing/2014/main" id="{7BC4A78D-16C6-48A3-AF79-1BD1F006F3D2}"/>
              </a:ext>
            </a:extLst>
          </p:cNvPr>
          <p:cNvSpPr>
            <a:spLocks noGrp="1"/>
          </p:cNvSpPr>
          <p:nvPr>
            <p:ph idx="1"/>
          </p:nvPr>
        </p:nvSpPr>
        <p:spPr/>
        <p:txBody>
          <a:bodyPr>
            <a:normAutofit/>
          </a:bodyPr>
          <a:lstStyle/>
          <a:p>
            <a:r>
              <a:rPr lang="en-HK" dirty="0"/>
              <a:t>Analysis and description</a:t>
            </a:r>
          </a:p>
          <a:p>
            <a:pPr lvl="1"/>
            <a:r>
              <a:rPr lang="en-US" dirty="0"/>
              <a:t>The theory provides a description of the phenomena of interest, analysis of relationships among those constructs, the degree of generalizability in constructs and relationships and the boundaries within which relationships, and observations hold.</a:t>
            </a:r>
          </a:p>
          <a:p>
            <a:r>
              <a:rPr lang="en-US" dirty="0"/>
              <a:t>Explanation</a:t>
            </a:r>
          </a:p>
          <a:p>
            <a:pPr lvl="1"/>
            <a:r>
              <a:rPr lang="en-US" dirty="0"/>
              <a:t>The theory provides an explanation of how, why, and when things happened, relying on varying views of causality and methods for argumentation. This explanation will usually be intended to promote greater understanding or insights by others into the phenomena </a:t>
            </a:r>
            <a:r>
              <a:rPr lang="en-HK" dirty="0"/>
              <a:t>of interest.</a:t>
            </a:r>
          </a:p>
        </p:txBody>
      </p:sp>
      <p:sp>
        <p:nvSpPr>
          <p:cNvPr id="4" name="TextBox 3">
            <a:extLst>
              <a:ext uri="{FF2B5EF4-FFF2-40B4-BE49-F238E27FC236}">
                <a16:creationId xmlns:a16="http://schemas.microsoft.com/office/drawing/2014/main" id="{11BC5572-4EE5-40D7-B5B8-6EBBD8AF4733}"/>
              </a:ext>
            </a:extLst>
          </p:cNvPr>
          <p:cNvSpPr txBox="1"/>
          <p:nvPr/>
        </p:nvSpPr>
        <p:spPr>
          <a:xfrm>
            <a:off x="672353" y="6104965"/>
            <a:ext cx="8821271" cy="369332"/>
          </a:xfrm>
          <a:prstGeom prst="rect">
            <a:avLst/>
          </a:prstGeom>
          <a:noFill/>
        </p:spPr>
        <p:txBody>
          <a:bodyPr wrap="square" rtlCol="0">
            <a:spAutoFit/>
          </a:bodyPr>
          <a:lstStyle/>
          <a:p>
            <a:r>
              <a:rPr lang="en-HK" dirty="0"/>
              <a:t>Gregor, S. (2006) The Nature of Theory in Information Systems, MIS Quarterly 30, 3, 611-642.</a:t>
            </a:r>
          </a:p>
        </p:txBody>
      </p:sp>
      <p:sp>
        <p:nvSpPr>
          <p:cNvPr id="5" name="Slide Number Placeholder 4">
            <a:extLst>
              <a:ext uri="{FF2B5EF4-FFF2-40B4-BE49-F238E27FC236}">
                <a16:creationId xmlns:a16="http://schemas.microsoft.com/office/drawing/2014/main" id="{3905FD6B-ADA5-4BE9-9444-C4D5E4F13F25}"/>
              </a:ext>
            </a:extLst>
          </p:cNvPr>
          <p:cNvSpPr>
            <a:spLocks noGrp="1"/>
          </p:cNvSpPr>
          <p:nvPr>
            <p:ph type="sldNum" sz="quarter" idx="12"/>
          </p:nvPr>
        </p:nvSpPr>
        <p:spPr/>
        <p:txBody>
          <a:bodyPr/>
          <a:lstStyle/>
          <a:p>
            <a:fld id="{0323D62E-099C-496F-9123-EDD0C517BA76}" type="slidenum">
              <a:rPr lang="en-HK" smtClean="0"/>
              <a:t>16</a:t>
            </a:fld>
            <a:endParaRPr lang="en-HK"/>
          </a:p>
        </p:txBody>
      </p:sp>
    </p:spTree>
    <p:extLst>
      <p:ext uri="{BB962C8B-B14F-4D97-AF65-F5344CB8AC3E}">
        <p14:creationId xmlns:p14="http://schemas.microsoft.com/office/powerpoint/2010/main" val="1040601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F1107-E5E3-4428-BC47-8AB1508A94BF}"/>
              </a:ext>
            </a:extLst>
          </p:cNvPr>
          <p:cNvSpPr>
            <a:spLocks noGrp="1"/>
          </p:cNvSpPr>
          <p:nvPr>
            <p:ph type="title"/>
          </p:nvPr>
        </p:nvSpPr>
        <p:spPr/>
        <p:txBody>
          <a:bodyPr/>
          <a:lstStyle/>
          <a:p>
            <a:r>
              <a:rPr lang="en-HK" dirty="0"/>
              <a:t>The Primary Goals of Theory II </a:t>
            </a:r>
            <a:r>
              <a:rPr lang="en-HK" sz="2400" dirty="0"/>
              <a:t>(Gregor 2006 p.619)</a:t>
            </a:r>
            <a:endParaRPr lang="en-HK" dirty="0"/>
          </a:p>
        </p:txBody>
      </p:sp>
      <p:sp>
        <p:nvSpPr>
          <p:cNvPr id="3" name="Content Placeholder 2">
            <a:extLst>
              <a:ext uri="{FF2B5EF4-FFF2-40B4-BE49-F238E27FC236}">
                <a16:creationId xmlns:a16="http://schemas.microsoft.com/office/drawing/2014/main" id="{A228C5DE-6501-4162-9C22-B43B009542E2}"/>
              </a:ext>
            </a:extLst>
          </p:cNvPr>
          <p:cNvSpPr>
            <a:spLocks noGrp="1"/>
          </p:cNvSpPr>
          <p:nvPr>
            <p:ph idx="1"/>
          </p:nvPr>
        </p:nvSpPr>
        <p:spPr/>
        <p:txBody>
          <a:bodyPr>
            <a:normAutofit/>
          </a:bodyPr>
          <a:lstStyle/>
          <a:p>
            <a:r>
              <a:rPr lang="en-US" dirty="0"/>
              <a:t>Prediction</a:t>
            </a:r>
          </a:p>
          <a:p>
            <a:pPr lvl="1"/>
            <a:r>
              <a:rPr lang="en-US" dirty="0"/>
              <a:t>The theory states what will happen in the future if certain preconditions hold. The degree of certainty in the prediction is expected to be only approximate </a:t>
            </a:r>
            <a:r>
              <a:rPr lang="en-HK" dirty="0"/>
              <a:t>or probabilistic in IS</a:t>
            </a:r>
            <a:r>
              <a:rPr lang="en-HK" i="1" dirty="0"/>
              <a:t>.</a:t>
            </a:r>
          </a:p>
          <a:p>
            <a:r>
              <a:rPr lang="en-US" dirty="0"/>
              <a:t>Prescription</a:t>
            </a:r>
          </a:p>
          <a:p>
            <a:pPr lvl="1"/>
            <a:r>
              <a:rPr lang="en-US" dirty="0"/>
              <a:t>A special case of prediction exists where the theory provides a description of the method or structure or both for the construction of an artifact (akin to a recipe). The provision of the recipe implies that the recipe, if acted upon, will cause an artifact of a certain type to come into being</a:t>
            </a:r>
            <a:r>
              <a:rPr lang="en-US" i="1" dirty="0"/>
              <a:t>.</a:t>
            </a:r>
            <a:endParaRPr lang="en-HK" dirty="0"/>
          </a:p>
        </p:txBody>
      </p:sp>
      <p:sp>
        <p:nvSpPr>
          <p:cNvPr id="4" name="TextBox 3">
            <a:extLst>
              <a:ext uri="{FF2B5EF4-FFF2-40B4-BE49-F238E27FC236}">
                <a16:creationId xmlns:a16="http://schemas.microsoft.com/office/drawing/2014/main" id="{7DD71C95-BF53-43CB-9601-536BBC02812E}"/>
              </a:ext>
            </a:extLst>
          </p:cNvPr>
          <p:cNvSpPr txBox="1"/>
          <p:nvPr/>
        </p:nvSpPr>
        <p:spPr>
          <a:xfrm>
            <a:off x="672353" y="6104965"/>
            <a:ext cx="8821271" cy="369332"/>
          </a:xfrm>
          <a:prstGeom prst="rect">
            <a:avLst/>
          </a:prstGeom>
          <a:noFill/>
        </p:spPr>
        <p:txBody>
          <a:bodyPr wrap="square" rtlCol="0">
            <a:spAutoFit/>
          </a:bodyPr>
          <a:lstStyle/>
          <a:p>
            <a:r>
              <a:rPr lang="en-HK" dirty="0"/>
              <a:t>Gregor, S. (2006) The Nature of Theory in Information Systems, MIS Quarterly 30, 3, 611-642.</a:t>
            </a:r>
          </a:p>
        </p:txBody>
      </p:sp>
      <p:sp>
        <p:nvSpPr>
          <p:cNvPr id="5" name="Slide Number Placeholder 4">
            <a:extLst>
              <a:ext uri="{FF2B5EF4-FFF2-40B4-BE49-F238E27FC236}">
                <a16:creationId xmlns:a16="http://schemas.microsoft.com/office/drawing/2014/main" id="{A38EAE92-818F-4064-964B-DAD08B1E468E}"/>
              </a:ext>
            </a:extLst>
          </p:cNvPr>
          <p:cNvSpPr>
            <a:spLocks noGrp="1"/>
          </p:cNvSpPr>
          <p:nvPr>
            <p:ph type="sldNum" sz="quarter" idx="12"/>
          </p:nvPr>
        </p:nvSpPr>
        <p:spPr/>
        <p:txBody>
          <a:bodyPr/>
          <a:lstStyle/>
          <a:p>
            <a:fld id="{0323D62E-099C-496F-9123-EDD0C517BA76}" type="slidenum">
              <a:rPr lang="en-HK" smtClean="0"/>
              <a:t>17</a:t>
            </a:fld>
            <a:endParaRPr lang="en-HK"/>
          </a:p>
        </p:txBody>
      </p:sp>
    </p:spTree>
    <p:extLst>
      <p:ext uri="{BB962C8B-B14F-4D97-AF65-F5344CB8AC3E}">
        <p14:creationId xmlns:p14="http://schemas.microsoft.com/office/powerpoint/2010/main" val="1435631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21234-78EB-4F68-8E8B-5CE9E78538F0}"/>
              </a:ext>
            </a:extLst>
          </p:cNvPr>
          <p:cNvSpPr>
            <a:spLocks noGrp="1"/>
          </p:cNvSpPr>
          <p:nvPr>
            <p:ph type="title"/>
          </p:nvPr>
        </p:nvSpPr>
        <p:spPr>
          <a:xfrm>
            <a:off x="909917" y="365125"/>
            <a:ext cx="10515600" cy="800287"/>
          </a:xfrm>
        </p:spPr>
        <p:txBody>
          <a:bodyPr>
            <a:normAutofit fontScale="90000"/>
          </a:bodyPr>
          <a:lstStyle/>
          <a:p>
            <a:r>
              <a:rPr lang="en-HK" dirty="0"/>
              <a:t>A Taxonomy of Theory Types in IS Research</a:t>
            </a:r>
            <a:br>
              <a:rPr lang="en-HK" dirty="0"/>
            </a:br>
            <a:r>
              <a:rPr lang="en-HK" sz="2700" dirty="0"/>
              <a:t>(Gregor, 2006, p.620)</a:t>
            </a:r>
            <a:endParaRPr lang="en-HK" dirty="0"/>
          </a:p>
        </p:txBody>
      </p:sp>
      <p:graphicFrame>
        <p:nvGraphicFramePr>
          <p:cNvPr id="5" name="Content Placeholder 4">
            <a:extLst>
              <a:ext uri="{FF2B5EF4-FFF2-40B4-BE49-F238E27FC236}">
                <a16:creationId xmlns:a16="http://schemas.microsoft.com/office/drawing/2014/main" id="{5C27DA42-3C3B-4E53-A2C7-B894DA7352F9}"/>
              </a:ext>
            </a:extLst>
          </p:cNvPr>
          <p:cNvGraphicFramePr>
            <a:graphicFrameLocks noGrp="1"/>
          </p:cNvGraphicFramePr>
          <p:nvPr>
            <p:ph idx="1"/>
            <p:extLst>
              <p:ext uri="{D42A27DB-BD31-4B8C-83A1-F6EECF244321}">
                <p14:modId xmlns:p14="http://schemas.microsoft.com/office/powerpoint/2010/main" val="3437242562"/>
              </p:ext>
            </p:extLst>
          </p:nvPr>
        </p:nvGraphicFramePr>
        <p:xfrm>
          <a:off x="838200" y="1397635"/>
          <a:ext cx="10515600" cy="5095240"/>
        </p:xfrm>
        <a:graphic>
          <a:graphicData uri="http://schemas.openxmlformats.org/drawingml/2006/table">
            <a:tbl>
              <a:tblPr firstRow="1" bandRow="1">
                <a:tableStyleId>{5C22544A-7EE6-4342-B048-85BDC9FD1C3A}</a:tableStyleId>
              </a:tblPr>
              <a:tblGrid>
                <a:gridCol w="2156012">
                  <a:extLst>
                    <a:ext uri="{9D8B030D-6E8A-4147-A177-3AD203B41FA5}">
                      <a16:colId xmlns:a16="http://schemas.microsoft.com/office/drawing/2014/main" val="3598387913"/>
                    </a:ext>
                  </a:extLst>
                </a:gridCol>
                <a:gridCol w="8359588">
                  <a:extLst>
                    <a:ext uri="{9D8B030D-6E8A-4147-A177-3AD203B41FA5}">
                      <a16:colId xmlns:a16="http://schemas.microsoft.com/office/drawing/2014/main" val="3531545923"/>
                    </a:ext>
                  </a:extLst>
                </a:gridCol>
              </a:tblGrid>
              <a:tr h="370840">
                <a:tc>
                  <a:txBody>
                    <a:bodyPr/>
                    <a:lstStyle/>
                    <a:p>
                      <a:r>
                        <a:rPr lang="en-HK" dirty="0"/>
                        <a:t>Theory Type</a:t>
                      </a:r>
                    </a:p>
                  </a:txBody>
                  <a:tcPr/>
                </a:tc>
                <a:tc>
                  <a:txBody>
                    <a:bodyPr/>
                    <a:lstStyle/>
                    <a:p>
                      <a:r>
                        <a:rPr lang="en-HK" dirty="0"/>
                        <a:t>Distinguishing Attributes</a:t>
                      </a:r>
                    </a:p>
                  </a:txBody>
                  <a:tcPr/>
                </a:tc>
                <a:extLst>
                  <a:ext uri="{0D108BD9-81ED-4DB2-BD59-A6C34878D82A}">
                    <a16:rowId xmlns:a16="http://schemas.microsoft.com/office/drawing/2014/main" val="3586301605"/>
                  </a:ext>
                </a:extLst>
              </a:tr>
              <a:tr h="370840">
                <a:tc>
                  <a:txBody>
                    <a:bodyPr/>
                    <a:lstStyle/>
                    <a:p>
                      <a:pPr marL="0" indent="0">
                        <a:buNone/>
                      </a:pPr>
                      <a:r>
                        <a:rPr lang="en-HK" sz="2000" dirty="0"/>
                        <a:t>I. Analysis</a:t>
                      </a:r>
                    </a:p>
                  </a:txBody>
                  <a:tcPr/>
                </a:tc>
                <a:tc>
                  <a:txBody>
                    <a:bodyPr/>
                    <a:lstStyle/>
                    <a:p>
                      <a:r>
                        <a:rPr lang="en-HK" sz="2000" b="0" i="0" u="none" strike="noStrike" kern="1200" baseline="0" dirty="0">
                          <a:solidFill>
                            <a:schemeClr val="dk1"/>
                          </a:solidFill>
                          <a:latin typeface="+mn-lt"/>
                          <a:ea typeface="+mn-ea"/>
                          <a:cs typeface="+mn-cs"/>
                        </a:rPr>
                        <a:t>Says what is. </a:t>
                      </a:r>
                      <a:r>
                        <a:rPr lang="en-US" sz="2000" b="0" i="0" u="none" strike="noStrike" kern="1200" baseline="0" dirty="0">
                          <a:solidFill>
                            <a:schemeClr val="dk1"/>
                          </a:solidFill>
                          <a:latin typeface="+mn-lt"/>
                          <a:ea typeface="+mn-ea"/>
                          <a:cs typeface="+mn-cs"/>
                        </a:rPr>
                        <a:t>The theory does not extend beyond analysis and description. No causal relationships among phenomena are specified and no predictions are made.</a:t>
                      </a:r>
                      <a:endParaRPr lang="en-HK" sz="2000" dirty="0"/>
                    </a:p>
                  </a:txBody>
                  <a:tcPr/>
                </a:tc>
                <a:extLst>
                  <a:ext uri="{0D108BD9-81ED-4DB2-BD59-A6C34878D82A}">
                    <a16:rowId xmlns:a16="http://schemas.microsoft.com/office/drawing/2014/main" val="1048464442"/>
                  </a:ext>
                </a:extLst>
              </a:tr>
              <a:tr h="370840">
                <a:tc>
                  <a:txBody>
                    <a:bodyPr/>
                    <a:lstStyle/>
                    <a:p>
                      <a:r>
                        <a:rPr lang="en-HK" sz="2000" dirty="0"/>
                        <a:t>II. Explanation</a:t>
                      </a:r>
                    </a:p>
                  </a:txBody>
                  <a:tcPr/>
                </a:tc>
                <a:tc>
                  <a:txBody>
                    <a:bodyPr/>
                    <a:lstStyle/>
                    <a:p>
                      <a:r>
                        <a:rPr lang="en-US" sz="2000" b="0" i="0" u="none" strike="noStrike" kern="1200" baseline="0" dirty="0">
                          <a:solidFill>
                            <a:schemeClr val="dk1"/>
                          </a:solidFill>
                          <a:latin typeface="+mn-lt"/>
                          <a:ea typeface="+mn-ea"/>
                          <a:cs typeface="+mn-cs"/>
                        </a:rPr>
                        <a:t>Says what is, how, why, when, and where. The theory provides explanations but does not aim to predict with any precision. There are no </a:t>
                      </a:r>
                      <a:r>
                        <a:rPr lang="en-HK" sz="2000" b="0" i="0" u="none" strike="noStrike" kern="1200" baseline="0" dirty="0">
                          <a:solidFill>
                            <a:schemeClr val="dk1"/>
                          </a:solidFill>
                          <a:latin typeface="+mn-lt"/>
                          <a:ea typeface="+mn-ea"/>
                          <a:cs typeface="+mn-cs"/>
                        </a:rPr>
                        <a:t>testable propositions.</a:t>
                      </a:r>
                      <a:endParaRPr lang="en-HK" sz="2000" dirty="0"/>
                    </a:p>
                  </a:txBody>
                  <a:tcPr/>
                </a:tc>
                <a:extLst>
                  <a:ext uri="{0D108BD9-81ED-4DB2-BD59-A6C34878D82A}">
                    <a16:rowId xmlns:a16="http://schemas.microsoft.com/office/drawing/2014/main" val="2074282176"/>
                  </a:ext>
                </a:extLst>
              </a:tr>
              <a:tr h="370840">
                <a:tc>
                  <a:txBody>
                    <a:bodyPr/>
                    <a:lstStyle/>
                    <a:p>
                      <a:r>
                        <a:rPr lang="en-HK" sz="2000" dirty="0"/>
                        <a:t>III. Prediction</a:t>
                      </a:r>
                    </a:p>
                  </a:txBody>
                  <a:tcPr/>
                </a:tc>
                <a:tc>
                  <a:txBody>
                    <a:bodyPr/>
                    <a:lstStyle/>
                    <a:p>
                      <a:r>
                        <a:rPr lang="en-US" sz="2000" b="0" i="0" u="none" strike="noStrike" kern="1200" baseline="0" dirty="0">
                          <a:solidFill>
                            <a:schemeClr val="dk1"/>
                          </a:solidFill>
                          <a:latin typeface="+mn-lt"/>
                          <a:ea typeface="+mn-ea"/>
                          <a:cs typeface="+mn-cs"/>
                        </a:rPr>
                        <a:t>Says what is and what will be. The theory provides predictions and has testable propositions but does not have well-developed </a:t>
                      </a:r>
                      <a:r>
                        <a:rPr lang="en-HK" sz="2000" b="0" i="0" u="none" strike="noStrike" kern="1200" baseline="0" dirty="0">
                          <a:solidFill>
                            <a:schemeClr val="dk1"/>
                          </a:solidFill>
                          <a:latin typeface="+mn-lt"/>
                          <a:ea typeface="+mn-ea"/>
                          <a:cs typeface="+mn-cs"/>
                        </a:rPr>
                        <a:t>justificatory causal explanations.</a:t>
                      </a:r>
                      <a:endParaRPr lang="en-HK" sz="2000" dirty="0"/>
                    </a:p>
                  </a:txBody>
                  <a:tcPr/>
                </a:tc>
                <a:extLst>
                  <a:ext uri="{0D108BD9-81ED-4DB2-BD59-A6C34878D82A}">
                    <a16:rowId xmlns:a16="http://schemas.microsoft.com/office/drawing/2014/main" val="272700432"/>
                  </a:ext>
                </a:extLst>
              </a:tr>
              <a:tr h="370840">
                <a:tc>
                  <a:txBody>
                    <a:bodyPr/>
                    <a:lstStyle/>
                    <a:p>
                      <a:r>
                        <a:rPr lang="en-HK" sz="2000" dirty="0"/>
                        <a:t>IV. Explanation and Prediction</a:t>
                      </a:r>
                    </a:p>
                  </a:txBody>
                  <a:tcPr/>
                </a:tc>
                <a:tc>
                  <a:txBody>
                    <a:bodyPr/>
                    <a:lstStyle/>
                    <a:p>
                      <a:r>
                        <a:rPr lang="en-US" sz="2000" b="0" i="0" u="none" strike="noStrike" kern="1200" baseline="0" dirty="0">
                          <a:solidFill>
                            <a:schemeClr val="dk1"/>
                          </a:solidFill>
                          <a:latin typeface="+mn-lt"/>
                          <a:ea typeface="+mn-ea"/>
                          <a:cs typeface="+mn-cs"/>
                        </a:rPr>
                        <a:t>Says what is, how, why, when, where, and what will be. Provides predictions and has both testable propositions and causal explanations.</a:t>
                      </a:r>
                      <a:endParaRPr lang="en-HK" sz="2000" dirty="0"/>
                    </a:p>
                  </a:txBody>
                  <a:tcPr/>
                </a:tc>
                <a:extLst>
                  <a:ext uri="{0D108BD9-81ED-4DB2-BD59-A6C34878D82A}">
                    <a16:rowId xmlns:a16="http://schemas.microsoft.com/office/drawing/2014/main" val="1806730896"/>
                  </a:ext>
                </a:extLst>
              </a:tr>
              <a:tr h="370840">
                <a:tc>
                  <a:txBody>
                    <a:bodyPr/>
                    <a:lstStyle/>
                    <a:p>
                      <a:r>
                        <a:rPr lang="en-HK" sz="2000" dirty="0"/>
                        <a:t>V. Design and Action</a:t>
                      </a:r>
                    </a:p>
                  </a:txBody>
                  <a:tcPr/>
                </a:tc>
                <a:tc>
                  <a:txBody>
                    <a:bodyPr/>
                    <a:lstStyle/>
                    <a:p>
                      <a:r>
                        <a:rPr lang="en-US" sz="2000" b="0" i="0" u="none" strike="noStrike" kern="1200" baseline="0" dirty="0">
                          <a:solidFill>
                            <a:schemeClr val="dk1"/>
                          </a:solidFill>
                          <a:latin typeface="+mn-lt"/>
                          <a:ea typeface="+mn-ea"/>
                          <a:cs typeface="+mn-cs"/>
                        </a:rPr>
                        <a:t>Says how to do something. The theory gives explicit prescriptions (e.g., methods, techniques, principles of form and function) </a:t>
                      </a:r>
                      <a:r>
                        <a:rPr lang="en-HK" sz="2000" b="0" i="0" u="none" strike="noStrike" kern="1200" baseline="0" dirty="0">
                          <a:solidFill>
                            <a:schemeClr val="dk1"/>
                          </a:solidFill>
                          <a:latin typeface="+mn-lt"/>
                          <a:ea typeface="+mn-ea"/>
                          <a:cs typeface="+mn-cs"/>
                        </a:rPr>
                        <a:t>for constructing an </a:t>
                      </a:r>
                      <a:r>
                        <a:rPr lang="en-HK" sz="2000" b="0" i="0" u="none" strike="noStrike" kern="1200" baseline="0" dirty="0" err="1">
                          <a:solidFill>
                            <a:schemeClr val="dk1"/>
                          </a:solidFill>
                          <a:latin typeface="+mn-lt"/>
                          <a:ea typeface="+mn-ea"/>
                          <a:cs typeface="+mn-cs"/>
                        </a:rPr>
                        <a:t>artifact</a:t>
                      </a:r>
                      <a:r>
                        <a:rPr lang="en-HK" sz="2000" b="0" i="0" u="none" strike="noStrike" kern="1200" baseline="0" dirty="0">
                          <a:solidFill>
                            <a:schemeClr val="dk1"/>
                          </a:solidFill>
                          <a:latin typeface="+mn-lt"/>
                          <a:ea typeface="+mn-ea"/>
                          <a:cs typeface="+mn-cs"/>
                        </a:rPr>
                        <a:t>.</a:t>
                      </a:r>
                      <a:endParaRPr lang="en-HK" sz="2000" dirty="0"/>
                    </a:p>
                  </a:txBody>
                  <a:tcPr/>
                </a:tc>
                <a:extLst>
                  <a:ext uri="{0D108BD9-81ED-4DB2-BD59-A6C34878D82A}">
                    <a16:rowId xmlns:a16="http://schemas.microsoft.com/office/drawing/2014/main" val="1986227904"/>
                  </a:ext>
                </a:extLst>
              </a:tr>
            </a:tbl>
          </a:graphicData>
        </a:graphic>
      </p:graphicFrame>
      <p:sp>
        <p:nvSpPr>
          <p:cNvPr id="6" name="TextBox 5">
            <a:extLst>
              <a:ext uri="{FF2B5EF4-FFF2-40B4-BE49-F238E27FC236}">
                <a16:creationId xmlns:a16="http://schemas.microsoft.com/office/drawing/2014/main" id="{898429B9-8763-45B3-A1E8-240F4803EC81}"/>
              </a:ext>
            </a:extLst>
          </p:cNvPr>
          <p:cNvSpPr txBox="1"/>
          <p:nvPr/>
        </p:nvSpPr>
        <p:spPr>
          <a:xfrm>
            <a:off x="909917" y="6488668"/>
            <a:ext cx="8821271" cy="369332"/>
          </a:xfrm>
          <a:prstGeom prst="rect">
            <a:avLst/>
          </a:prstGeom>
          <a:noFill/>
        </p:spPr>
        <p:txBody>
          <a:bodyPr wrap="square" rtlCol="0">
            <a:spAutoFit/>
          </a:bodyPr>
          <a:lstStyle/>
          <a:p>
            <a:r>
              <a:rPr lang="en-HK" dirty="0"/>
              <a:t>Gregor, S. (2006) The Nature of Theory in Information Systems, MIS Quarterly 30, 3, 611-642.</a:t>
            </a:r>
          </a:p>
        </p:txBody>
      </p:sp>
      <p:sp>
        <p:nvSpPr>
          <p:cNvPr id="7" name="Slide Number Placeholder 6">
            <a:extLst>
              <a:ext uri="{FF2B5EF4-FFF2-40B4-BE49-F238E27FC236}">
                <a16:creationId xmlns:a16="http://schemas.microsoft.com/office/drawing/2014/main" id="{9DF1F81D-C84A-42B8-995D-F1872611479F}"/>
              </a:ext>
            </a:extLst>
          </p:cNvPr>
          <p:cNvSpPr>
            <a:spLocks noGrp="1"/>
          </p:cNvSpPr>
          <p:nvPr>
            <p:ph type="sldNum" sz="quarter" idx="12"/>
          </p:nvPr>
        </p:nvSpPr>
        <p:spPr/>
        <p:txBody>
          <a:bodyPr/>
          <a:lstStyle/>
          <a:p>
            <a:fld id="{0323D62E-099C-496F-9123-EDD0C517BA76}" type="slidenum">
              <a:rPr lang="en-HK" smtClean="0"/>
              <a:t>18</a:t>
            </a:fld>
            <a:endParaRPr lang="en-HK"/>
          </a:p>
        </p:txBody>
      </p:sp>
    </p:spTree>
    <p:extLst>
      <p:ext uri="{BB962C8B-B14F-4D97-AF65-F5344CB8AC3E}">
        <p14:creationId xmlns:p14="http://schemas.microsoft.com/office/powerpoint/2010/main" val="1406085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0921D-FBD5-4334-9F00-DAE139331D3B}"/>
              </a:ext>
            </a:extLst>
          </p:cNvPr>
          <p:cNvSpPr>
            <a:spLocks noGrp="1"/>
          </p:cNvSpPr>
          <p:nvPr>
            <p:ph type="title"/>
          </p:nvPr>
        </p:nvSpPr>
        <p:spPr/>
        <p:txBody>
          <a:bodyPr/>
          <a:lstStyle/>
          <a:p>
            <a:r>
              <a:rPr lang="en-HK" dirty="0"/>
              <a:t>Theory Development &amp; Testing</a:t>
            </a:r>
          </a:p>
        </p:txBody>
      </p:sp>
      <p:sp>
        <p:nvSpPr>
          <p:cNvPr id="3" name="Content Placeholder 2">
            <a:extLst>
              <a:ext uri="{FF2B5EF4-FFF2-40B4-BE49-F238E27FC236}">
                <a16:creationId xmlns:a16="http://schemas.microsoft.com/office/drawing/2014/main" id="{AAB3BD9A-5A83-496B-885B-989B7B36B3DB}"/>
              </a:ext>
            </a:extLst>
          </p:cNvPr>
          <p:cNvSpPr>
            <a:spLocks noGrp="1"/>
          </p:cNvSpPr>
          <p:nvPr>
            <p:ph idx="1"/>
          </p:nvPr>
        </p:nvSpPr>
        <p:spPr/>
        <p:txBody>
          <a:bodyPr/>
          <a:lstStyle/>
          <a:p>
            <a:r>
              <a:rPr lang="en-HK" dirty="0"/>
              <a:t>Theory Development</a:t>
            </a:r>
          </a:p>
          <a:p>
            <a:pPr lvl="1"/>
            <a:r>
              <a:rPr lang="en-HK" dirty="0"/>
              <a:t>Constructs and relationships (logic, consistency, paradox)</a:t>
            </a:r>
            <a:endParaRPr lang="en-HK" sz="2200" dirty="0"/>
          </a:p>
          <a:p>
            <a:pPr lvl="1"/>
            <a:r>
              <a:rPr lang="en-HK" dirty="0"/>
              <a:t>Parsimony (and scope)</a:t>
            </a:r>
            <a:endParaRPr lang="en-HK" sz="2200" dirty="0"/>
          </a:p>
          <a:p>
            <a:pPr lvl="1"/>
            <a:r>
              <a:rPr lang="en-HK" dirty="0"/>
              <a:t>Perspectives (stakeholders)</a:t>
            </a:r>
            <a:endParaRPr lang="en-HK" sz="2200" dirty="0"/>
          </a:p>
          <a:p>
            <a:pPr lvl="1"/>
            <a:r>
              <a:rPr lang="en-HK" dirty="0"/>
              <a:t>Context (where and when)</a:t>
            </a:r>
            <a:endParaRPr lang="en-HK" sz="2200" dirty="0"/>
          </a:p>
          <a:p>
            <a:pPr lvl="1"/>
            <a:r>
              <a:rPr lang="en-HK" dirty="0"/>
              <a:t>Modifications and extensions (to existing theory)</a:t>
            </a:r>
            <a:endParaRPr lang="en-HK" sz="2200" dirty="0"/>
          </a:p>
          <a:p>
            <a:pPr lvl="1"/>
            <a:r>
              <a:rPr lang="en-HK" dirty="0"/>
              <a:t>Rejection and replacement (of existing theory)</a:t>
            </a:r>
            <a:endParaRPr lang="en-HK" sz="2200" dirty="0"/>
          </a:p>
          <a:p>
            <a:r>
              <a:rPr lang="en-HK" dirty="0"/>
              <a:t>Theory testing</a:t>
            </a:r>
            <a:endParaRPr lang="en-HK" sz="2600" dirty="0"/>
          </a:p>
          <a:p>
            <a:pPr lvl="1"/>
            <a:r>
              <a:rPr lang="en-HK" dirty="0"/>
              <a:t>Testing with different types of data</a:t>
            </a:r>
            <a:endParaRPr lang="en-HK" sz="2200" dirty="0"/>
          </a:p>
          <a:p>
            <a:pPr lvl="1"/>
            <a:r>
              <a:rPr lang="en-HK" dirty="0"/>
              <a:t>Testing in different contexts – people, place, culture</a:t>
            </a:r>
            <a:endParaRPr lang="en-HK" sz="2200" dirty="0"/>
          </a:p>
          <a:p>
            <a:endParaRPr lang="en-HK" dirty="0"/>
          </a:p>
        </p:txBody>
      </p:sp>
      <p:sp>
        <p:nvSpPr>
          <p:cNvPr id="4" name="Slide Number Placeholder 3">
            <a:extLst>
              <a:ext uri="{FF2B5EF4-FFF2-40B4-BE49-F238E27FC236}">
                <a16:creationId xmlns:a16="http://schemas.microsoft.com/office/drawing/2014/main" id="{B8F3B05E-B18E-41C6-9449-AFDC78B53E00}"/>
              </a:ext>
            </a:extLst>
          </p:cNvPr>
          <p:cNvSpPr>
            <a:spLocks noGrp="1"/>
          </p:cNvSpPr>
          <p:nvPr>
            <p:ph type="sldNum" sz="quarter" idx="12"/>
          </p:nvPr>
        </p:nvSpPr>
        <p:spPr/>
        <p:txBody>
          <a:bodyPr/>
          <a:lstStyle/>
          <a:p>
            <a:fld id="{0323D62E-099C-496F-9123-EDD0C517BA76}" type="slidenum">
              <a:rPr lang="en-HK" smtClean="0"/>
              <a:t>19</a:t>
            </a:fld>
            <a:endParaRPr lang="en-HK"/>
          </a:p>
        </p:txBody>
      </p:sp>
    </p:spTree>
    <p:extLst>
      <p:ext uri="{BB962C8B-B14F-4D97-AF65-F5344CB8AC3E}">
        <p14:creationId xmlns:p14="http://schemas.microsoft.com/office/powerpoint/2010/main" val="1406277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2554480-2576-49A9-A920-FF458B0DE489}" type="slidenum">
              <a:rPr lang="en-US" altLang="en-US" sz="1400"/>
              <a:pPr eaLnBrk="1" hangingPunct="1"/>
              <a:t>20</a:t>
            </a:fld>
            <a:endParaRPr lang="en-US" altLang="en-US" sz="1400"/>
          </a:p>
        </p:txBody>
      </p:sp>
      <p:sp>
        <p:nvSpPr>
          <p:cNvPr id="13315" name="Rectangle 2"/>
          <p:cNvSpPr>
            <a:spLocks noGrp="1" noChangeArrowheads="1"/>
          </p:cNvSpPr>
          <p:nvPr>
            <p:ph type="title"/>
          </p:nvPr>
        </p:nvSpPr>
        <p:spPr>
          <a:xfrm>
            <a:off x="2057400" y="0"/>
            <a:ext cx="8229600" cy="838200"/>
          </a:xfrm>
        </p:spPr>
        <p:txBody>
          <a:bodyPr>
            <a:normAutofit/>
          </a:bodyPr>
          <a:lstStyle/>
          <a:p>
            <a:pPr eaLnBrk="1" hangingPunct="1"/>
            <a:r>
              <a:rPr lang="en-US" altLang="en-US" sz="4000" b="1" dirty="0"/>
              <a:t>A Meta-theory of Theory Development</a:t>
            </a:r>
          </a:p>
        </p:txBody>
      </p:sp>
      <p:sp>
        <p:nvSpPr>
          <p:cNvPr id="13316" name="Oval 3"/>
          <p:cNvSpPr>
            <a:spLocks noChangeArrowheads="1"/>
          </p:cNvSpPr>
          <p:nvPr/>
        </p:nvSpPr>
        <p:spPr bwMode="auto">
          <a:xfrm>
            <a:off x="4473576" y="1143000"/>
            <a:ext cx="1522413" cy="838200"/>
          </a:xfrm>
          <a:prstGeom prst="ellipse">
            <a:avLst/>
          </a:prstGeom>
          <a:solidFill>
            <a:srgbClr val="800080"/>
          </a:solidFill>
          <a:ln w="9525">
            <a:solidFill>
              <a:schemeClr val="tx1"/>
            </a:solidFill>
            <a:round/>
            <a:headEnd/>
            <a:tailEnd/>
          </a:ln>
        </p:spPr>
        <p:txBody>
          <a:bodyPr lIns="9144" tIns="9144" rIns="9144" bIns="9144"/>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800" dirty="0">
                <a:solidFill>
                  <a:schemeClr val="bg1"/>
                </a:solidFill>
              </a:rPr>
              <a:t>Broader Literature</a:t>
            </a:r>
            <a:r>
              <a:rPr lang="en-US" altLang="en-US" sz="1050" dirty="0">
                <a:solidFill>
                  <a:schemeClr val="bg1"/>
                </a:solidFill>
              </a:rPr>
              <a:t> </a:t>
            </a:r>
            <a:endParaRPr lang="en-US" altLang="en-US" sz="2800" dirty="0">
              <a:solidFill>
                <a:schemeClr val="bg1"/>
              </a:solidFill>
            </a:endParaRPr>
          </a:p>
        </p:txBody>
      </p:sp>
      <p:sp>
        <p:nvSpPr>
          <p:cNvPr id="13317" name="Rectangle 4"/>
          <p:cNvSpPr>
            <a:spLocks noChangeArrowheads="1"/>
          </p:cNvSpPr>
          <p:nvPr/>
        </p:nvSpPr>
        <p:spPr bwMode="auto">
          <a:xfrm>
            <a:off x="4494213" y="2438400"/>
            <a:ext cx="1409700" cy="579438"/>
          </a:xfrm>
          <a:prstGeom prst="rect">
            <a:avLst/>
          </a:prstGeom>
          <a:solidFill>
            <a:srgbClr val="008000"/>
          </a:solidFill>
          <a:ln w="19050">
            <a:solidFill>
              <a:srgbClr val="FFFF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a:solidFill>
                  <a:srgbClr val="FFFF00"/>
                </a:solidFill>
                <a:latin typeface="Arial Narrow" pitchFamily="34" charset="0"/>
                <a:cs typeface="Times New Roman" pitchFamily="18" charset="0"/>
              </a:rPr>
              <a:t>Identify</a:t>
            </a:r>
          </a:p>
          <a:p>
            <a:endParaRPr lang="en-US" altLang="en-US">
              <a:solidFill>
                <a:srgbClr val="FFFF00"/>
              </a:solidFill>
            </a:endParaRPr>
          </a:p>
        </p:txBody>
      </p:sp>
      <p:sp>
        <p:nvSpPr>
          <p:cNvPr id="13318" name="Rectangle 5"/>
          <p:cNvSpPr>
            <a:spLocks noChangeArrowheads="1"/>
          </p:cNvSpPr>
          <p:nvPr/>
        </p:nvSpPr>
        <p:spPr bwMode="auto">
          <a:xfrm>
            <a:off x="6743700" y="3352801"/>
            <a:ext cx="1409700" cy="549275"/>
          </a:xfrm>
          <a:prstGeom prst="rect">
            <a:avLst/>
          </a:prstGeom>
          <a:solidFill>
            <a:srgbClr val="008000"/>
          </a:solidFill>
          <a:ln w="19050">
            <a:solidFill>
              <a:srgbClr val="FFFF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Aft>
                <a:spcPct val="20000"/>
              </a:spcAft>
            </a:pPr>
            <a:r>
              <a:rPr lang="en-US" altLang="en-US" dirty="0">
                <a:solidFill>
                  <a:srgbClr val="FFFF00"/>
                </a:solidFill>
                <a:latin typeface="Arial Narrow" pitchFamily="34" charset="0"/>
                <a:cs typeface="Times New Roman" pitchFamily="18" charset="0"/>
              </a:rPr>
              <a:t>Explain</a:t>
            </a:r>
          </a:p>
          <a:p>
            <a:endParaRPr lang="en-US" altLang="en-US" sz="4000" dirty="0">
              <a:solidFill>
                <a:srgbClr val="FFFF00"/>
              </a:solidFill>
              <a:latin typeface="Arial Narrow" pitchFamily="34" charset="0"/>
            </a:endParaRPr>
          </a:p>
        </p:txBody>
      </p:sp>
      <p:sp>
        <p:nvSpPr>
          <p:cNvPr id="13319" name="Oval 6"/>
          <p:cNvSpPr>
            <a:spLocks noChangeArrowheads="1"/>
          </p:cNvSpPr>
          <p:nvPr/>
        </p:nvSpPr>
        <p:spPr bwMode="auto">
          <a:xfrm>
            <a:off x="6378576" y="1143000"/>
            <a:ext cx="1598613" cy="914400"/>
          </a:xfrm>
          <a:prstGeom prst="ellipse">
            <a:avLst/>
          </a:prstGeom>
          <a:solidFill>
            <a:srgbClr val="800080"/>
          </a:solidFill>
          <a:ln w="9525">
            <a:solidFill>
              <a:schemeClr val="tx1"/>
            </a:solidFill>
            <a:round/>
            <a:headEnd/>
            <a:tailEnd/>
          </a:ln>
        </p:spPr>
        <p:txBody>
          <a:bodyPr lIns="9144" tIns="9144" rIns="9144" bIns="9144"/>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800" dirty="0">
                <a:solidFill>
                  <a:schemeClr val="bg1"/>
                </a:solidFill>
              </a:rPr>
              <a:t>Existing Theories</a:t>
            </a:r>
          </a:p>
        </p:txBody>
      </p:sp>
      <p:sp>
        <p:nvSpPr>
          <p:cNvPr id="13320" name="Rectangle 7"/>
          <p:cNvSpPr>
            <a:spLocks noChangeArrowheads="1"/>
          </p:cNvSpPr>
          <p:nvPr/>
        </p:nvSpPr>
        <p:spPr bwMode="auto">
          <a:xfrm>
            <a:off x="6329363" y="4348163"/>
            <a:ext cx="1409700" cy="576262"/>
          </a:xfrm>
          <a:prstGeom prst="rect">
            <a:avLst/>
          </a:prstGeom>
          <a:solidFill>
            <a:srgbClr val="008000"/>
          </a:solidFill>
          <a:ln w="19050">
            <a:solidFill>
              <a:srgbClr val="FFFF00"/>
            </a:solidFill>
            <a:miter lim="800000"/>
            <a:headEnd/>
            <a:tailEnd/>
          </a:ln>
        </p:spPr>
        <p:txBody>
          <a:bodyPr lIns="9144" rIns="9144"/>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a:solidFill>
                  <a:srgbClr val="FFFF00"/>
                </a:solidFill>
                <a:latin typeface="Arial Narrow" pitchFamily="34" charset="0"/>
                <a:cs typeface="Times New Roman" pitchFamily="18" charset="0"/>
              </a:rPr>
              <a:t>Synthesize</a:t>
            </a:r>
          </a:p>
          <a:p>
            <a:endParaRPr lang="en-US" altLang="en-US">
              <a:solidFill>
                <a:srgbClr val="FFFF00"/>
              </a:solidFill>
            </a:endParaRPr>
          </a:p>
        </p:txBody>
      </p:sp>
      <p:sp>
        <p:nvSpPr>
          <p:cNvPr id="13321" name="Rectangle 8"/>
          <p:cNvSpPr>
            <a:spLocks noChangeArrowheads="1"/>
          </p:cNvSpPr>
          <p:nvPr/>
        </p:nvSpPr>
        <p:spPr bwMode="auto">
          <a:xfrm>
            <a:off x="3467100" y="3352800"/>
            <a:ext cx="1409700" cy="533400"/>
          </a:xfrm>
          <a:prstGeom prst="rect">
            <a:avLst/>
          </a:prstGeom>
          <a:solidFill>
            <a:srgbClr val="008000"/>
          </a:solidFill>
          <a:ln w="19050">
            <a:solidFill>
              <a:srgbClr val="FFFF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dirty="0">
                <a:solidFill>
                  <a:srgbClr val="FFFF00"/>
                </a:solidFill>
                <a:latin typeface="Arial Narrow" pitchFamily="34" charset="0"/>
                <a:cs typeface="Times New Roman" pitchFamily="18" charset="0"/>
              </a:rPr>
              <a:t>Abstract</a:t>
            </a:r>
            <a:endParaRPr lang="en-US" altLang="en-US" dirty="0">
              <a:solidFill>
                <a:srgbClr val="FFFF00"/>
              </a:solidFill>
            </a:endParaRPr>
          </a:p>
        </p:txBody>
      </p:sp>
      <p:sp>
        <p:nvSpPr>
          <p:cNvPr id="13322" name="Rectangle 9"/>
          <p:cNvSpPr>
            <a:spLocks noChangeArrowheads="1"/>
          </p:cNvSpPr>
          <p:nvPr/>
        </p:nvSpPr>
        <p:spPr bwMode="auto">
          <a:xfrm>
            <a:off x="4395788" y="4343400"/>
            <a:ext cx="1409700" cy="566738"/>
          </a:xfrm>
          <a:prstGeom prst="rect">
            <a:avLst/>
          </a:prstGeom>
          <a:solidFill>
            <a:srgbClr val="008000"/>
          </a:solidFill>
          <a:ln w="19050">
            <a:solidFill>
              <a:srgbClr val="FFFF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a:solidFill>
                  <a:srgbClr val="FFFF00"/>
                </a:solidFill>
                <a:latin typeface="Arial Narrow" pitchFamily="34" charset="0"/>
                <a:cs typeface="Times New Roman" pitchFamily="18" charset="0"/>
              </a:rPr>
              <a:t>Validate</a:t>
            </a:r>
          </a:p>
          <a:p>
            <a:endParaRPr lang="en-US" altLang="en-US">
              <a:solidFill>
                <a:srgbClr val="FFFF00"/>
              </a:solidFill>
            </a:endParaRPr>
          </a:p>
        </p:txBody>
      </p:sp>
      <p:cxnSp>
        <p:nvCxnSpPr>
          <p:cNvPr id="13323" name="AutoShape 10"/>
          <p:cNvCxnSpPr>
            <a:cxnSpLocks noChangeShapeType="1"/>
          </p:cNvCxnSpPr>
          <p:nvPr/>
        </p:nvCxnSpPr>
        <p:spPr bwMode="auto">
          <a:xfrm flipH="1">
            <a:off x="5919789" y="1905000"/>
            <a:ext cx="631825" cy="533400"/>
          </a:xfrm>
          <a:prstGeom prst="straightConnector1">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324" name="AutoShape 11"/>
          <p:cNvCxnSpPr>
            <a:cxnSpLocks noChangeShapeType="1"/>
            <a:stCxn id="13321" idx="0"/>
          </p:cNvCxnSpPr>
          <p:nvPr/>
        </p:nvCxnSpPr>
        <p:spPr bwMode="auto">
          <a:xfrm flipV="1">
            <a:off x="4171951" y="2990990"/>
            <a:ext cx="322263" cy="361810"/>
          </a:xfrm>
          <a:prstGeom prst="straightConnector1">
            <a:avLst/>
          </a:prstGeom>
          <a:noFill/>
          <a:ln w="28575">
            <a:solidFill>
              <a:srgbClr val="FFCC00"/>
            </a:solidFill>
            <a:round/>
            <a:headEnd/>
            <a:tailEnd type="triangle" w="med" len="med"/>
          </a:ln>
          <a:extLst>
            <a:ext uri="{909E8E84-426E-40DD-AFC4-6F175D3DCCD1}">
              <a14:hiddenFill xmlns:a14="http://schemas.microsoft.com/office/drawing/2010/main">
                <a:noFill/>
              </a14:hiddenFill>
            </a:ext>
          </a:extLst>
        </p:spPr>
      </p:cxnSp>
      <p:cxnSp>
        <p:nvCxnSpPr>
          <p:cNvPr id="13325" name="AutoShape 12"/>
          <p:cNvCxnSpPr>
            <a:cxnSpLocks noChangeShapeType="1"/>
          </p:cNvCxnSpPr>
          <p:nvPr/>
        </p:nvCxnSpPr>
        <p:spPr bwMode="auto">
          <a:xfrm>
            <a:off x="3200400" y="2590800"/>
            <a:ext cx="838200" cy="762000"/>
          </a:xfrm>
          <a:prstGeom prst="straightConnector1">
            <a:avLst/>
          </a:prstGeom>
          <a:noFill/>
          <a:ln w="28575">
            <a:solidFill>
              <a:srgbClr val="FFCC00"/>
            </a:solidFill>
            <a:round/>
            <a:headEnd/>
            <a:tailEnd type="triangle" w="med" len="med"/>
          </a:ln>
          <a:extLst>
            <a:ext uri="{909E8E84-426E-40DD-AFC4-6F175D3DCCD1}">
              <a14:hiddenFill xmlns:a14="http://schemas.microsoft.com/office/drawing/2010/main">
                <a:noFill/>
              </a14:hiddenFill>
            </a:ext>
          </a:extLst>
        </p:spPr>
      </p:cxnSp>
      <p:sp>
        <p:nvSpPr>
          <p:cNvPr id="13326" name="Oval 13"/>
          <p:cNvSpPr>
            <a:spLocks noChangeArrowheads="1"/>
          </p:cNvSpPr>
          <p:nvPr/>
        </p:nvSpPr>
        <p:spPr bwMode="auto">
          <a:xfrm>
            <a:off x="8212138" y="2057400"/>
            <a:ext cx="1746250" cy="838200"/>
          </a:xfrm>
          <a:prstGeom prst="ellipse">
            <a:avLst/>
          </a:prstGeom>
          <a:solidFill>
            <a:srgbClr val="800080"/>
          </a:solidFill>
          <a:ln w="9525">
            <a:solidFill>
              <a:schemeClr val="tx1"/>
            </a:solidFill>
            <a:round/>
            <a:headEnd/>
            <a:tailEnd/>
          </a:ln>
        </p:spPr>
        <p:txBody>
          <a:bodyPr lIns="9144" tIns="9144" rIns="9144" bIns="9144"/>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800" b="1" dirty="0">
                <a:solidFill>
                  <a:schemeClr val="bg1"/>
                </a:solidFill>
              </a:rPr>
              <a:t>Scope &amp;  Factors</a:t>
            </a:r>
          </a:p>
        </p:txBody>
      </p:sp>
      <p:cxnSp>
        <p:nvCxnSpPr>
          <p:cNvPr id="13327" name="AutoShape 14"/>
          <p:cNvCxnSpPr>
            <a:cxnSpLocks noChangeShapeType="1"/>
          </p:cNvCxnSpPr>
          <p:nvPr/>
        </p:nvCxnSpPr>
        <p:spPr bwMode="auto">
          <a:xfrm flipV="1">
            <a:off x="8077200" y="2819400"/>
            <a:ext cx="433388" cy="60960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28" name="Oval 15"/>
          <p:cNvSpPr>
            <a:spLocks noChangeArrowheads="1"/>
          </p:cNvSpPr>
          <p:nvPr/>
        </p:nvSpPr>
        <p:spPr bwMode="auto">
          <a:xfrm>
            <a:off x="8153400" y="3784600"/>
            <a:ext cx="2081212" cy="1168401"/>
          </a:xfrm>
          <a:prstGeom prst="ellipse">
            <a:avLst/>
          </a:prstGeom>
          <a:solidFill>
            <a:srgbClr val="800080"/>
          </a:solidFill>
          <a:ln w="9525">
            <a:solidFill>
              <a:schemeClr val="tx1"/>
            </a:solidFill>
            <a:round/>
            <a:headEnd/>
            <a:tailEnd/>
          </a:ln>
        </p:spPr>
        <p:txBody>
          <a:bodyPr lIns="9144" tIns="9144" rIns="9144" bIns="9144"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800" b="1" dirty="0">
                <a:solidFill>
                  <a:schemeClr val="bg1"/>
                </a:solidFill>
              </a:rPr>
              <a:t>Propositions </a:t>
            </a:r>
          </a:p>
          <a:p>
            <a:pPr algn="ctr" eaLnBrk="1" hangingPunct="1"/>
            <a:r>
              <a:rPr lang="en-US" altLang="en-US" sz="1800" b="1" dirty="0">
                <a:solidFill>
                  <a:schemeClr val="bg1"/>
                </a:solidFill>
              </a:rPr>
              <a:t>&amp; Hypotheses </a:t>
            </a:r>
          </a:p>
        </p:txBody>
      </p:sp>
      <p:cxnSp>
        <p:nvCxnSpPr>
          <p:cNvPr id="13329" name="AutoShape 16"/>
          <p:cNvCxnSpPr>
            <a:cxnSpLocks noChangeShapeType="1"/>
            <a:endCxn id="13328" idx="2"/>
          </p:cNvCxnSpPr>
          <p:nvPr/>
        </p:nvCxnSpPr>
        <p:spPr bwMode="auto">
          <a:xfrm flipV="1">
            <a:off x="7748588" y="4368800"/>
            <a:ext cx="404812" cy="20320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30" name="Oval 17"/>
          <p:cNvSpPr>
            <a:spLocks noChangeArrowheads="1"/>
          </p:cNvSpPr>
          <p:nvPr/>
        </p:nvSpPr>
        <p:spPr bwMode="auto">
          <a:xfrm>
            <a:off x="4243389" y="5257800"/>
            <a:ext cx="2308225" cy="914400"/>
          </a:xfrm>
          <a:prstGeom prst="ellipse">
            <a:avLst/>
          </a:prstGeom>
          <a:solidFill>
            <a:srgbClr val="800080"/>
          </a:solidFill>
          <a:ln w="19050">
            <a:solidFill>
              <a:schemeClr val="tx1"/>
            </a:solidFill>
            <a:round/>
            <a:headEnd/>
            <a:tailEnd/>
          </a:ln>
        </p:spPr>
        <p:txBody>
          <a:bodyPr lIns="9144" tIns="9144" rIns="9144" bIns="9144"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2000" dirty="0">
                <a:solidFill>
                  <a:schemeClr val="bg1"/>
                </a:solidFill>
              </a:rPr>
              <a:t>Test &amp; Refine</a:t>
            </a:r>
            <a:endParaRPr lang="en-US" altLang="en-US" sz="4400" dirty="0">
              <a:solidFill>
                <a:schemeClr val="bg1"/>
              </a:solidFill>
            </a:endParaRPr>
          </a:p>
        </p:txBody>
      </p:sp>
      <p:cxnSp>
        <p:nvCxnSpPr>
          <p:cNvPr id="13331" name="AutoShape 18"/>
          <p:cNvCxnSpPr>
            <a:cxnSpLocks noChangeShapeType="1"/>
          </p:cNvCxnSpPr>
          <p:nvPr/>
        </p:nvCxnSpPr>
        <p:spPr bwMode="auto">
          <a:xfrm flipH="1" flipV="1">
            <a:off x="5081588" y="4876800"/>
            <a:ext cx="228600" cy="381000"/>
          </a:xfrm>
          <a:prstGeom prst="straightConnector1">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332" name="AutoShape 19"/>
          <p:cNvCxnSpPr>
            <a:cxnSpLocks noChangeShapeType="1"/>
            <a:stCxn id="13318" idx="2"/>
          </p:cNvCxnSpPr>
          <p:nvPr/>
        </p:nvCxnSpPr>
        <p:spPr bwMode="auto">
          <a:xfrm flipH="1">
            <a:off x="7062788" y="3902076"/>
            <a:ext cx="385762" cy="441325"/>
          </a:xfrm>
          <a:prstGeom prst="straightConnector1">
            <a:avLst/>
          </a:prstGeom>
          <a:noFill/>
          <a:ln w="38100">
            <a:solidFill>
              <a:srgbClr val="FFCC00"/>
            </a:solidFill>
            <a:round/>
            <a:headEnd/>
            <a:tailEnd type="triangle" w="med" len="med"/>
          </a:ln>
          <a:extLst>
            <a:ext uri="{909E8E84-426E-40DD-AFC4-6F175D3DCCD1}">
              <a14:hiddenFill xmlns:a14="http://schemas.microsoft.com/office/drawing/2010/main">
                <a:noFill/>
              </a14:hiddenFill>
            </a:ext>
          </a:extLst>
        </p:spPr>
      </p:cxnSp>
      <p:cxnSp>
        <p:nvCxnSpPr>
          <p:cNvPr id="13333" name="AutoShape 20"/>
          <p:cNvCxnSpPr>
            <a:cxnSpLocks noChangeShapeType="1"/>
            <a:endCxn id="13321" idx="2"/>
          </p:cNvCxnSpPr>
          <p:nvPr/>
        </p:nvCxnSpPr>
        <p:spPr bwMode="auto">
          <a:xfrm flipH="1" flipV="1">
            <a:off x="4171950" y="3886200"/>
            <a:ext cx="476250" cy="457200"/>
          </a:xfrm>
          <a:prstGeom prst="straightConnector1">
            <a:avLst/>
          </a:prstGeom>
          <a:noFill/>
          <a:ln w="19050">
            <a:solidFill>
              <a:srgbClr val="FFCC00"/>
            </a:solidFill>
            <a:prstDash val="sysDot"/>
            <a:round/>
            <a:headEnd/>
            <a:tailEnd type="triangle" w="med" len="med"/>
          </a:ln>
          <a:extLst>
            <a:ext uri="{909E8E84-426E-40DD-AFC4-6F175D3DCCD1}">
              <a14:hiddenFill xmlns:a14="http://schemas.microsoft.com/office/drawing/2010/main">
                <a:noFill/>
              </a14:hiddenFill>
            </a:ext>
          </a:extLst>
        </p:spPr>
      </p:cxnSp>
      <p:sp>
        <p:nvSpPr>
          <p:cNvPr id="13334" name="Oval 21"/>
          <p:cNvSpPr>
            <a:spLocks noChangeArrowheads="1"/>
          </p:cNvSpPr>
          <p:nvPr/>
        </p:nvSpPr>
        <p:spPr bwMode="auto">
          <a:xfrm>
            <a:off x="7748589" y="5181600"/>
            <a:ext cx="2462213" cy="1143000"/>
          </a:xfrm>
          <a:prstGeom prst="ellipse">
            <a:avLst/>
          </a:prstGeom>
          <a:solidFill>
            <a:srgbClr val="800080"/>
          </a:solidFill>
          <a:ln w="9525">
            <a:solidFill>
              <a:schemeClr val="tx1"/>
            </a:solidFill>
            <a:round/>
            <a:headEnd/>
            <a:tailEnd/>
          </a:ln>
        </p:spPr>
        <p:txBody>
          <a:bodyPr lIns="9144" tIns="9144" rIns="9144" bIns="9144"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800" b="1" dirty="0">
                <a:solidFill>
                  <a:schemeClr val="bg1"/>
                </a:solidFill>
              </a:rPr>
              <a:t>Research Model</a:t>
            </a:r>
            <a:r>
              <a:rPr lang="en-US" altLang="en-US" sz="1800" dirty="0">
                <a:solidFill>
                  <a:schemeClr val="bg1"/>
                </a:solidFill>
              </a:rPr>
              <a:t> &amp; References </a:t>
            </a:r>
            <a:endParaRPr lang="en-US" altLang="en-US" sz="4000" dirty="0">
              <a:solidFill>
                <a:schemeClr val="bg1"/>
              </a:solidFill>
            </a:endParaRPr>
          </a:p>
        </p:txBody>
      </p:sp>
      <p:cxnSp>
        <p:nvCxnSpPr>
          <p:cNvPr id="13335" name="AutoShape 22"/>
          <p:cNvCxnSpPr>
            <a:cxnSpLocks noChangeShapeType="1"/>
          </p:cNvCxnSpPr>
          <p:nvPr/>
        </p:nvCxnSpPr>
        <p:spPr bwMode="auto">
          <a:xfrm>
            <a:off x="7748588" y="4876800"/>
            <a:ext cx="533400" cy="38100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336" name="AutoShape 23"/>
          <p:cNvCxnSpPr>
            <a:cxnSpLocks noChangeShapeType="1"/>
          </p:cNvCxnSpPr>
          <p:nvPr/>
        </p:nvCxnSpPr>
        <p:spPr bwMode="auto">
          <a:xfrm flipH="1">
            <a:off x="3633788" y="4572000"/>
            <a:ext cx="762000" cy="76200"/>
          </a:xfrm>
          <a:prstGeom prst="straightConnector1">
            <a:avLst/>
          </a:prstGeom>
          <a:noFill/>
          <a:ln w="28575">
            <a:solidFill>
              <a:srgbClr val="FFCC00"/>
            </a:solidFill>
            <a:round/>
            <a:headEnd/>
            <a:tailEnd type="triangle" w="med" len="med"/>
          </a:ln>
          <a:extLst>
            <a:ext uri="{909E8E84-426E-40DD-AFC4-6F175D3DCCD1}">
              <a14:hiddenFill xmlns:a14="http://schemas.microsoft.com/office/drawing/2010/main">
                <a:noFill/>
              </a14:hiddenFill>
            </a:ext>
          </a:extLst>
        </p:spPr>
      </p:cxnSp>
      <p:sp>
        <p:nvSpPr>
          <p:cNvPr id="13337" name="Oval 24"/>
          <p:cNvSpPr>
            <a:spLocks noChangeArrowheads="1"/>
          </p:cNvSpPr>
          <p:nvPr/>
        </p:nvSpPr>
        <p:spPr bwMode="auto">
          <a:xfrm>
            <a:off x="1905000" y="4267200"/>
            <a:ext cx="1746250" cy="973138"/>
          </a:xfrm>
          <a:prstGeom prst="ellipse">
            <a:avLst/>
          </a:prstGeom>
          <a:solidFill>
            <a:srgbClr val="000000"/>
          </a:solidFill>
          <a:ln w="38100">
            <a:solidFill>
              <a:srgbClr val="FFFF00"/>
            </a:solidFill>
            <a:round/>
            <a:headEnd/>
            <a:tailEnd/>
          </a:ln>
        </p:spPr>
        <p:txBody>
          <a:bodyPr lIns="9144" tIns="9144" rIns="9144" bIns="9144"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lnSpc>
                <a:spcPct val="60000"/>
              </a:lnSpc>
            </a:pPr>
            <a:r>
              <a:rPr lang="en-US" altLang="en-US" sz="2800" b="1" dirty="0">
                <a:solidFill>
                  <a:srgbClr val="FFFF00"/>
                </a:solidFill>
                <a:latin typeface="Arial Narrow" pitchFamily="34" charset="0"/>
              </a:rPr>
              <a:t>The Theory</a:t>
            </a:r>
            <a:endParaRPr lang="en-US" altLang="en-US" sz="5400" b="1" dirty="0">
              <a:solidFill>
                <a:srgbClr val="FFFF00"/>
              </a:solidFill>
              <a:latin typeface="Arial Narrow" pitchFamily="34" charset="0"/>
            </a:endParaRPr>
          </a:p>
        </p:txBody>
      </p:sp>
      <p:cxnSp>
        <p:nvCxnSpPr>
          <p:cNvPr id="13338" name="AutoShape 25"/>
          <p:cNvCxnSpPr>
            <a:cxnSpLocks noChangeShapeType="1"/>
          </p:cNvCxnSpPr>
          <p:nvPr/>
        </p:nvCxnSpPr>
        <p:spPr bwMode="auto">
          <a:xfrm flipH="1">
            <a:off x="7010401" y="2057400"/>
            <a:ext cx="85725" cy="381000"/>
          </a:xfrm>
          <a:prstGeom prst="straightConnector1">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39" name="Rectangle 26"/>
          <p:cNvSpPr>
            <a:spLocks noChangeArrowheads="1"/>
          </p:cNvSpPr>
          <p:nvPr/>
        </p:nvSpPr>
        <p:spPr bwMode="auto">
          <a:xfrm>
            <a:off x="6338888" y="2438400"/>
            <a:ext cx="1409700" cy="533400"/>
          </a:xfrm>
          <a:prstGeom prst="rect">
            <a:avLst/>
          </a:prstGeom>
          <a:solidFill>
            <a:srgbClr val="008000"/>
          </a:solidFill>
          <a:ln w="19050">
            <a:solidFill>
              <a:srgbClr val="FFFF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a:solidFill>
                  <a:srgbClr val="FFFF00"/>
                </a:solidFill>
                <a:latin typeface="Arial Narrow" pitchFamily="34" charset="0"/>
                <a:cs typeface="Times New Roman" pitchFamily="18" charset="0"/>
              </a:rPr>
              <a:t>Select</a:t>
            </a:r>
            <a:endParaRPr lang="en-US" altLang="en-US" sz="4000">
              <a:solidFill>
                <a:srgbClr val="FFFF00"/>
              </a:solidFill>
              <a:latin typeface="Arial Narrow" pitchFamily="34" charset="0"/>
            </a:endParaRPr>
          </a:p>
        </p:txBody>
      </p:sp>
      <p:sp>
        <p:nvSpPr>
          <p:cNvPr id="13340" name="Text Box 27"/>
          <p:cNvSpPr txBox="1">
            <a:spLocks noChangeArrowheads="1"/>
          </p:cNvSpPr>
          <p:nvPr/>
        </p:nvSpPr>
        <p:spPr bwMode="auto">
          <a:xfrm rot="1548069">
            <a:off x="4928075" y="3362395"/>
            <a:ext cx="1828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2800" dirty="0">
                <a:latin typeface="Tahoma" pitchFamily="34" charset="0"/>
              </a:rPr>
              <a:t>Reflection</a:t>
            </a:r>
          </a:p>
        </p:txBody>
      </p:sp>
      <p:cxnSp>
        <p:nvCxnSpPr>
          <p:cNvPr id="13341" name="AutoShape 29"/>
          <p:cNvCxnSpPr>
            <a:cxnSpLocks noChangeShapeType="1"/>
            <a:endCxn id="13318" idx="0"/>
          </p:cNvCxnSpPr>
          <p:nvPr/>
        </p:nvCxnSpPr>
        <p:spPr bwMode="auto">
          <a:xfrm>
            <a:off x="7010400" y="2971800"/>
            <a:ext cx="438150" cy="381000"/>
          </a:xfrm>
          <a:prstGeom prst="straightConnector1">
            <a:avLst/>
          </a:prstGeom>
          <a:noFill/>
          <a:ln w="38100">
            <a:solidFill>
              <a:srgbClr val="FFCC00"/>
            </a:solidFill>
            <a:round/>
            <a:headEnd/>
            <a:tailEnd type="triangle" w="med" len="med"/>
          </a:ln>
          <a:extLst>
            <a:ext uri="{909E8E84-426E-40DD-AFC4-6F175D3DCCD1}">
              <a14:hiddenFill xmlns:a14="http://schemas.microsoft.com/office/drawing/2010/main">
                <a:noFill/>
              </a14:hiddenFill>
            </a:ext>
          </a:extLst>
        </p:spPr>
      </p:cxnSp>
      <p:sp>
        <p:nvSpPr>
          <p:cNvPr id="13342" name="Line 30"/>
          <p:cNvSpPr>
            <a:spLocks noChangeShapeType="1"/>
          </p:cNvSpPr>
          <p:nvPr/>
        </p:nvSpPr>
        <p:spPr bwMode="auto">
          <a:xfrm flipH="1">
            <a:off x="5791200" y="4648200"/>
            <a:ext cx="509588" cy="0"/>
          </a:xfrm>
          <a:prstGeom prst="line">
            <a:avLst/>
          </a:prstGeom>
          <a:noFill/>
          <a:ln w="38100">
            <a:solidFill>
              <a:srgbClr val="FFCC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cxnSp>
        <p:nvCxnSpPr>
          <p:cNvPr id="13343" name="AutoShape 31"/>
          <p:cNvCxnSpPr>
            <a:cxnSpLocks noChangeShapeType="1"/>
          </p:cNvCxnSpPr>
          <p:nvPr/>
        </p:nvCxnSpPr>
        <p:spPr bwMode="auto">
          <a:xfrm>
            <a:off x="5233988" y="1981200"/>
            <a:ext cx="76200" cy="45720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44" name="Oval 32"/>
          <p:cNvSpPr>
            <a:spLocks noChangeArrowheads="1"/>
          </p:cNvSpPr>
          <p:nvPr/>
        </p:nvSpPr>
        <p:spPr bwMode="auto">
          <a:xfrm>
            <a:off x="1881188" y="838200"/>
            <a:ext cx="2362200" cy="7620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3345" name="Text Box 33"/>
          <p:cNvSpPr txBox="1">
            <a:spLocks noChangeArrowheads="1"/>
          </p:cNvSpPr>
          <p:nvPr/>
        </p:nvSpPr>
        <p:spPr bwMode="auto">
          <a:xfrm>
            <a:off x="2109788" y="8382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US" altLang="en-US" sz="1800" b="1" dirty="0">
                <a:solidFill>
                  <a:schemeClr val="bg1"/>
                </a:solidFill>
                <a:latin typeface="Arial" charset="0"/>
              </a:rPr>
              <a:t>RICH DESCRIPTION</a:t>
            </a:r>
          </a:p>
        </p:txBody>
      </p:sp>
      <p:pic>
        <p:nvPicPr>
          <p:cNvPr id="13346" name="Picture 34" descr="119498958977780800stop_sign_right_font_mig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53340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47" name="Rectangle 35"/>
          <p:cNvSpPr>
            <a:spLocks noChangeArrowheads="1"/>
          </p:cNvSpPr>
          <p:nvPr/>
        </p:nvSpPr>
        <p:spPr bwMode="auto">
          <a:xfrm>
            <a:off x="1981200" y="1752600"/>
            <a:ext cx="2362200" cy="838200"/>
          </a:xfrm>
          <a:prstGeom prst="rect">
            <a:avLst/>
          </a:prstGeom>
          <a:solidFill>
            <a:srgbClr val="008000"/>
          </a:solidFill>
          <a:ln w="19050">
            <a:solidFill>
              <a:srgbClr val="FFFF00"/>
            </a:solidFill>
            <a:miter lim="800000"/>
            <a:headEnd/>
            <a:tailEnd/>
          </a:ln>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lnSpc>
                <a:spcPct val="80000"/>
              </a:lnSpc>
              <a:spcBef>
                <a:spcPct val="10000"/>
              </a:spcBef>
              <a:spcAft>
                <a:spcPct val="10000"/>
              </a:spcAft>
            </a:pPr>
            <a:r>
              <a:rPr lang="en-US" altLang="en-US" dirty="0">
                <a:solidFill>
                  <a:srgbClr val="FFFF00"/>
                </a:solidFill>
                <a:latin typeface="Arial Narrow" pitchFamily="34" charset="0"/>
              </a:rPr>
              <a:t>Diagnose/Analyze </a:t>
            </a:r>
          </a:p>
          <a:p>
            <a:pPr algn="ctr" eaLnBrk="1" hangingPunct="1">
              <a:lnSpc>
                <a:spcPct val="80000"/>
              </a:lnSpc>
              <a:spcBef>
                <a:spcPct val="10000"/>
              </a:spcBef>
              <a:spcAft>
                <a:spcPct val="10000"/>
              </a:spcAft>
            </a:pPr>
            <a:r>
              <a:rPr lang="en-US" altLang="en-US" sz="2000" i="1" dirty="0">
                <a:solidFill>
                  <a:srgbClr val="FFFF00"/>
                </a:solidFill>
                <a:latin typeface="Arial Narrow" pitchFamily="34" charset="0"/>
              </a:rPr>
              <a:t>(Pre-Theorizing)</a:t>
            </a:r>
          </a:p>
        </p:txBody>
      </p:sp>
      <p:sp>
        <p:nvSpPr>
          <p:cNvPr id="13348" name="Line 36"/>
          <p:cNvSpPr>
            <a:spLocks noChangeShapeType="1"/>
          </p:cNvSpPr>
          <p:nvPr/>
        </p:nvSpPr>
        <p:spPr bwMode="auto">
          <a:xfrm flipH="1">
            <a:off x="5892800" y="2743200"/>
            <a:ext cx="457200" cy="0"/>
          </a:xfrm>
          <a:prstGeom prst="line">
            <a:avLst/>
          </a:prstGeom>
          <a:noFill/>
          <a:ln w="38100">
            <a:solidFill>
              <a:srgbClr val="FFCC00"/>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72924-ECD0-4187-BC73-A135C1DABBB0}"/>
              </a:ext>
            </a:extLst>
          </p:cNvPr>
          <p:cNvSpPr>
            <a:spLocks noGrp="1"/>
          </p:cNvSpPr>
          <p:nvPr>
            <p:ph type="title"/>
          </p:nvPr>
        </p:nvSpPr>
        <p:spPr/>
        <p:txBody>
          <a:bodyPr/>
          <a:lstStyle/>
          <a:p>
            <a:r>
              <a:rPr lang="en-HK" dirty="0"/>
              <a:t>Readings for next week</a:t>
            </a:r>
          </a:p>
        </p:txBody>
      </p:sp>
      <p:sp>
        <p:nvSpPr>
          <p:cNvPr id="3" name="Content Placeholder 2">
            <a:extLst>
              <a:ext uri="{FF2B5EF4-FFF2-40B4-BE49-F238E27FC236}">
                <a16:creationId xmlns:a16="http://schemas.microsoft.com/office/drawing/2014/main" id="{FDFD55A5-1604-48EA-8EC8-AE2829CA7AF4}"/>
              </a:ext>
            </a:extLst>
          </p:cNvPr>
          <p:cNvSpPr>
            <a:spLocks noGrp="1"/>
          </p:cNvSpPr>
          <p:nvPr>
            <p:ph idx="1"/>
          </p:nvPr>
        </p:nvSpPr>
        <p:spPr>
          <a:xfrm>
            <a:off x="838200" y="1825625"/>
            <a:ext cx="10515600" cy="4667250"/>
          </a:xfrm>
        </p:spPr>
        <p:txBody>
          <a:bodyPr>
            <a:normAutofit fontScale="92500" lnSpcReduction="20000"/>
          </a:bodyPr>
          <a:lstStyle/>
          <a:p>
            <a:pPr marL="457200" indent="-457200">
              <a:buFont typeface="+mj-lt"/>
              <a:buAutoNum type="arabicPeriod"/>
            </a:pPr>
            <a:r>
              <a:rPr lang="en-HK" sz="2000" dirty="0"/>
              <a:t>Alvesson, M., &amp; Sandberg, J. (2011) Generating Research Questions through Problematization, </a:t>
            </a:r>
            <a:r>
              <a:rPr lang="en-HK" sz="2000" i="1" dirty="0"/>
              <a:t>Academy of Management Review</a:t>
            </a:r>
            <a:r>
              <a:rPr lang="en-HK" sz="2000" dirty="0"/>
              <a:t> 36, 2, 247-271.</a:t>
            </a:r>
          </a:p>
          <a:p>
            <a:pPr marL="457200" indent="-457200">
              <a:buFont typeface="+mj-lt"/>
              <a:buAutoNum type="arabicPeriod"/>
            </a:pPr>
            <a:r>
              <a:rPr lang="en-HK" sz="2000" dirty="0"/>
              <a:t>Chatterjee, S. &amp; Davison, R.M. (2021) Editorial: The Need for Compelling Problematization in Research: The Prevalence of the Gap-Spotting Approach and its Limitations, </a:t>
            </a:r>
            <a:r>
              <a:rPr lang="en-HK" sz="2000" i="1" dirty="0"/>
              <a:t>Information Systems Journal </a:t>
            </a:r>
            <a:r>
              <a:rPr lang="en-HK" sz="2000" dirty="0"/>
              <a:t>31, 2, 227-230.</a:t>
            </a:r>
          </a:p>
          <a:p>
            <a:pPr marL="457200" indent="-457200">
              <a:buFont typeface="+mj-lt"/>
              <a:buAutoNum type="arabicPeriod"/>
            </a:pPr>
            <a:r>
              <a:rPr lang="en-HK" sz="2000" dirty="0"/>
              <a:t>Lee, A.S. &amp; Baskerville, R.L. (2003) Generalizing Generalizability in Information Systems Research, </a:t>
            </a:r>
            <a:r>
              <a:rPr lang="en-HK" sz="2000" i="1" dirty="0"/>
              <a:t>Information</a:t>
            </a:r>
            <a:r>
              <a:rPr lang="en-HK" sz="2000" dirty="0"/>
              <a:t> </a:t>
            </a:r>
            <a:r>
              <a:rPr lang="en-HK" sz="2000" i="1" dirty="0"/>
              <a:t>Systems Research</a:t>
            </a:r>
            <a:r>
              <a:rPr lang="en-HK" sz="2000" dirty="0"/>
              <a:t> 14, 3, 221-243.</a:t>
            </a:r>
          </a:p>
          <a:p>
            <a:pPr marL="457200" indent="-457200">
              <a:buFont typeface="+mj-lt"/>
              <a:buAutoNum type="arabicPeriod"/>
            </a:pPr>
            <a:r>
              <a:rPr lang="en-HK" sz="2000" dirty="0"/>
              <a:t>Lee, A.S. &amp; Baskerville, R.L. (2012) Conceptualizing Generalizability: New Contributions and a Reply, </a:t>
            </a:r>
            <a:r>
              <a:rPr lang="en-HK" sz="2000" i="1" dirty="0"/>
              <a:t>MIS Quarterly</a:t>
            </a:r>
            <a:r>
              <a:rPr lang="en-HK" sz="2000" dirty="0"/>
              <a:t> 36, 3, 749-761.</a:t>
            </a:r>
          </a:p>
          <a:p>
            <a:pPr marL="457200" indent="-457200">
              <a:buFont typeface="+mj-lt"/>
              <a:buAutoNum type="arabicPeriod"/>
            </a:pPr>
            <a:r>
              <a:rPr lang="en-HK" sz="2000" dirty="0"/>
              <a:t>Sutton, R.I., &amp; Staw, B.M. (1995) What Theory is Not, </a:t>
            </a:r>
            <a:r>
              <a:rPr lang="en-HK" sz="2000" i="1" dirty="0"/>
              <a:t>Administrative Science Quarterly</a:t>
            </a:r>
            <a:r>
              <a:rPr lang="en-HK" sz="2000" dirty="0"/>
              <a:t> 40, 3, 371-384.</a:t>
            </a:r>
          </a:p>
          <a:p>
            <a:pPr marL="457200" indent="-457200">
              <a:buFont typeface="+mj-lt"/>
              <a:buAutoNum type="arabicPeriod"/>
            </a:pPr>
            <a:r>
              <a:rPr lang="en-HK" sz="2000" dirty="0"/>
              <a:t>Tarafdar, M., Pullins, E,B. and Ragu-Nathan, T.S. (2015) Technostress: Negative Effect on Performance and Possible Mitigations, </a:t>
            </a:r>
            <a:r>
              <a:rPr lang="en-HK" sz="2000" i="1" dirty="0"/>
              <a:t>Information Systems Journal</a:t>
            </a:r>
            <a:r>
              <a:rPr lang="en-HK" sz="2000" dirty="0"/>
              <a:t> 25, 2, 103-132.</a:t>
            </a:r>
          </a:p>
          <a:p>
            <a:pPr marL="457200" indent="-457200">
              <a:buFont typeface="+mj-lt"/>
              <a:buAutoNum type="arabicPeriod"/>
            </a:pPr>
            <a:r>
              <a:rPr lang="en-HK" sz="2000" dirty="0"/>
              <a:t>Weick, K.E. (1995) What Theory is Not, Theorizing Is, </a:t>
            </a:r>
            <a:r>
              <a:rPr lang="en-HK" sz="2000" i="1" dirty="0"/>
              <a:t>Administrative Science Quarterly</a:t>
            </a:r>
            <a:r>
              <a:rPr lang="en-HK" sz="2000" dirty="0"/>
              <a:t> 40, 3, 385-390.</a:t>
            </a:r>
          </a:p>
          <a:p>
            <a:pPr marL="457200" indent="-457200">
              <a:buFont typeface="+mj-lt"/>
              <a:buAutoNum type="arabicPeriod"/>
            </a:pPr>
            <a:r>
              <a:rPr lang="en-HK" sz="2000" dirty="0"/>
              <a:t>Whetten, D.A. (1989) What Constitutes A Theoretical Contribution? </a:t>
            </a:r>
            <a:r>
              <a:rPr lang="en-HK" sz="2000" i="1" dirty="0"/>
              <a:t>Academy of Management Review</a:t>
            </a:r>
            <a:r>
              <a:rPr lang="en-HK" sz="2000" dirty="0"/>
              <a:t> 14, 4, 490-495.</a:t>
            </a:r>
          </a:p>
          <a:p>
            <a:endParaRPr lang="en-HK" dirty="0"/>
          </a:p>
        </p:txBody>
      </p:sp>
      <p:sp>
        <p:nvSpPr>
          <p:cNvPr id="4" name="Slide Number Placeholder 3">
            <a:extLst>
              <a:ext uri="{FF2B5EF4-FFF2-40B4-BE49-F238E27FC236}">
                <a16:creationId xmlns:a16="http://schemas.microsoft.com/office/drawing/2014/main" id="{6C109D74-614E-46D4-833D-671F9D85EDCA}"/>
              </a:ext>
            </a:extLst>
          </p:cNvPr>
          <p:cNvSpPr>
            <a:spLocks noGrp="1"/>
          </p:cNvSpPr>
          <p:nvPr>
            <p:ph type="sldNum" sz="quarter" idx="12"/>
          </p:nvPr>
        </p:nvSpPr>
        <p:spPr/>
        <p:txBody>
          <a:bodyPr/>
          <a:lstStyle/>
          <a:p>
            <a:fld id="{0323D62E-099C-496F-9123-EDD0C517BA76}" type="slidenum">
              <a:rPr lang="en-HK" smtClean="0"/>
              <a:t>21</a:t>
            </a:fld>
            <a:endParaRPr lang="en-HK"/>
          </a:p>
        </p:txBody>
      </p:sp>
    </p:spTree>
    <p:extLst>
      <p:ext uri="{BB962C8B-B14F-4D97-AF65-F5344CB8AC3E}">
        <p14:creationId xmlns:p14="http://schemas.microsoft.com/office/powerpoint/2010/main" val="898870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C9C33-8C1E-44CC-89B8-C57D6350FA3D}"/>
              </a:ext>
            </a:extLst>
          </p:cNvPr>
          <p:cNvSpPr>
            <a:spLocks noGrp="1"/>
          </p:cNvSpPr>
          <p:nvPr>
            <p:ph type="title"/>
          </p:nvPr>
        </p:nvSpPr>
        <p:spPr>
          <a:xfrm>
            <a:off x="838200" y="365125"/>
            <a:ext cx="10515600" cy="913169"/>
          </a:xfrm>
        </p:spPr>
        <p:txBody>
          <a:bodyPr/>
          <a:lstStyle/>
          <a:p>
            <a:r>
              <a:rPr lang="en-HK" dirty="0"/>
              <a:t>Questions for next week</a:t>
            </a:r>
          </a:p>
        </p:txBody>
      </p:sp>
      <p:sp>
        <p:nvSpPr>
          <p:cNvPr id="3" name="Content Placeholder 2">
            <a:extLst>
              <a:ext uri="{FF2B5EF4-FFF2-40B4-BE49-F238E27FC236}">
                <a16:creationId xmlns:a16="http://schemas.microsoft.com/office/drawing/2014/main" id="{D09550AC-E643-4CBC-9C92-3FE4DB778EA7}"/>
              </a:ext>
            </a:extLst>
          </p:cNvPr>
          <p:cNvSpPr>
            <a:spLocks noGrp="1"/>
          </p:cNvSpPr>
          <p:nvPr>
            <p:ph idx="1"/>
          </p:nvPr>
        </p:nvSpPr>
        <p:spPr>
          <a:xfrm>
            <a:off x="838200" y="1194318"/>
            <a:ext cx="10515600" cy="5225143"/>
          </a:xfrm>
        </p:spPr>
        <p:txBody>
          <a:bodyPr>
            <a:normAutofit fontScale="92500" lnSpcReduction="10000"/>
          </a:bodyPr>
          <a:lstStyle/>
          <a:p>
            <a:r>
              <a:rPr lang="en-US" sz="2400" dirty="0">
                <a:ea typeface="Cambria" panose="02040503050406030204" pitchFamily="18" charset="0"/>
                <a:cs typeface="Arial" panose="020B0604020202020204" pitchFamily="34" charset="0"/>
              </a:rPr>
              <a:t>Alvesson and Sandberg (2011) differentiate between research that involves “gap spotting” and research that challenges “assumptions underlying existing literature”. How do you feel about these two approaches? Do you like either one? Why?</a:t>
            </a:r>
          </a:p>
          <a:p>
            <a:r>
              <a:rPr lang="en-US" sz="2400" dirty="0">
                <a:ea typeface="Cambria" panose="02040503050406030204" pitchFamily="18" charset="0"/>
                <a:cs typeface="Arial" panose="020B0604020202020204" pitchFamily="34" charset="0"/>
              </a:rPr>
              <a:t>Sutton and Staw (1995) argue that references, data, variables, diagrams, and hypotheses are not theory. Do you agree? Why? What is/are lacking in each of these (references, data, variables, diagrams, and hypotheses) such that Sutton and Staw argue that they are not theory? </a:t>
            </a:r>
            <a:endParaRPr lang="en-HK" sz="2400" dirty="0">
              <a:ea typeface="Cambria" panose="02040503050406030204" pitchFamily="18" charset="0"/>
              <a:cs typeface="Arial" panose="020B0604020202020204" pitchFamily="34" charset="0"/>
            </a:endParaRPr>
          </a:p>
          <a:p>
            <a:r>
              <a:rPr lang="en-US" sz="2400" dirty="0">
                <a:ea typeface="Cambria" panose="02040503050406030204" pitchFamily="18" charset="0"/>
                <a:cs typeface="Arial" panose="020B0604020202020204" pitchFamily="34" charset="0"/>
              </a:rPr>
              <a:t>Weick (1995, 387) observes that all five (references, data, variables, diagrams, and hypotheses) can serve as a means to theory construction. What does Weick mean? How can they serve as a means to theory construction?</a:t>
            </a:r>
            <a:endParaRPr lang="en-HK" sz="2400" dirty="0">
              <a:ea typeface="Cambria" panose="02040503050406030204" pitchFamily="18" charset="0"/>
              <a:cs typeface="Arial" panose="020B0604020202020204" pitchFamily="34" charset="0"/>
            </a:endParaRPr>
          </a:p>
          <a:p>
            <a:r>
              <a:rPr lang="en-US" sz="2400" dirty="0">
                <a:ea typeface="Cambria" panose="02040503050406030204" pitchFamily="18" charset="0"/>
                <a:cs typeface="Arial" panose="020B0604020202020204" pitchFamily="34" charset="0"/>
              </a:rPr>
              <a:t>Whetten (1989) delineates four essential elements of a complete theory.  What are these four elements? Considering these elements, is TAM (Technology Acceptance Model) a complete theory? </a:t>
            </a:r>
            <a:endParaRPr lang="en-HK" sz="2400" dirty="0">
              <a:ea typeface="Cambria" panose="02040503050406030204" pitchFamily="18" charset="0"/>
              <a:cs typeface="Arial" panose="020B0604020202020204" pitchFamily="34" charset="0"/>
            </a:endParaRPr>
          </a:p>
          <a:p>
            <a:r>
              <a:rPr lang="en-US" sz="2400" dirty="0">
                <a:ea typeface="Cambria" panose="02040503050406030204" pitchFamily="18" charset="0"/>
                <a:cs typeface="Arial" panose="020B0604020202020204" pitchFamily="34" charset="0"/>
              </a:rPr>
              <a:t>Whetten (1989) also outlines seven criteria that can be used in judging the theoretical contribution of a paper. What are these criteria? Use the criteria to evaluate Tarafdar et al. (2015).</a:t>
            </a:r>
            <a:endParaRPr lang="en-HK" sz="2400" dirty="0">
              <a:ea typeface="Cambria" panose="02040503050406030204" pitchFamily="18" charset="0"/>
              <a:cs typeface="Arial" panose="020B0604020202020204" pitchFamily="34" charset="0"/>
            </a:endParaRPr>
          </a:p>
          <a:p>
            <a:endParaRPr lang="en-HK" dirty="0"/>
          </a:p>
        </p:txBody>
      </p:sp>
      <p:sp>
        <p:nvSpPr>
          <p:cNvPr id="4" name="Slide Number Placeholder 3">
            <a:extLst>
              <a:ext uri="{FF2B5EF4-FFF2-40B4-BE49-F238E27FC236}">
                <a16:creationId xmlns:a16="http://schemas.microsoft.com/office/drawing/2014/main" id="{D5FA9982-ACED-4494-BAB7-CA7D324E1E5B}"/>
              </a:ext>
            </a:extLst>
          </p:cNvPr>
          <p:cNvSpPr>
            <a:spLocks noGrp="1"/>
          </p:cNvSpPr>
          <p:nvPr>
            <p:ph type="sldNum" sz="quarter" idx="12"/>
          </p:nvPr>
        </p:nvSpPr>
        <p:spPr/>
        <p:txBody>
          <a:bodyPr/>
          <a:lstStyle/>
          <a:p>
            <a:fld id="{0323D62E-099C-496F-9123-EDD0C517BA76}" type="slidenum">
              <a:rPr lang="en-HK" smtClean="0"/>
              <a:t>22</a:t>
            </a:fld>
            <a:endParaRPr lang="en-HK"/>
          </a:p>
        </p:txBody>
      </p:sp>
    </p:spTree>
    <p:extLst>
      <p:ext uri="{BB962C8B-B14F-4D97-AF65-F5344CB8AC3E}">
        <p14:creationId xmlns:p14="http://schemas.microsoft.com/office/powerpoint/2010/main" val="35685190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TotalTime>
  <Words>2421</Words>
  <Application>Microsoft Office PowerPoint</Application>
  <PresentationFormat>Widescreen</PresentationFormat>
  <Paragraphs>208</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Arial Narrow</vt:lpstr>
      <vt:lpstr>Calibri</vt:lpstr>
      <vt:lpstr>Calibri Light</vt:lpstr>
      <vt:lpstr>Cambria</vt:lpstr>
      <vt:lpstr>Tahoma</vt:lpstr>
      <vt:lpstr>Office Theme</vt:lpstr>
      <vt:lpstr>IS8014 Theory &amp; Qualitative IS Research</vt:lpstr>
      <vt:lpstr>Course Design</vt:lpstr>
      <vt:lpstr>Learning Style</vt:lpstr>
      <vt:lpstr>Assessments</vt:lpstr>
      <vt:lpstr>Academic Integrity</vt:lpstr>
      <vt:lpstr>Week By Week Layout of IS8014</vt:lpstr>
      <vt:lpstr>Initial Preconceptions of Qualitative Research</vt:lpstr>
      <vt:lpstr>Initial Preconceptions of Qualitative Research</vt:lpstr>
      <vt:lpstr>The Nature of Knowledge (about anything practical)</vt:lpstr>
      <vt:lpstr>The Nature of (Qualitative) Research</vt:lpstr>
      <vt:lpstr>The Nature of Research in General</vt:lpstr>
      <vt:lpstr>Senior IS Scholars Speak</vt:lpstr>
      <vt:lpstr>Initial Preconceptions of Theory</vt:lpstr>
      <vt:lpstr>Theory and Generalization</vt:lpstr>
      <vt:lpstr>Pre-Theory</vt:lpstr>
      <vt:lpstr>The Primary Goals of Theory I (Gregor 2006 p.619)</vt:lpstr>
      <vt:lpstr>The Primary Goals of Theory II (Gregor 2006 p.619)</vt:lpstr>
      <vt:lpstr>A Taxonomy of Theory Types in IS Research (Gregor, 2006, p.620)</vt:lpstr>
      <vt:lpstr>Theory Development &amp; Testing</vt:lpstr>
      <vt:lpstr>A Meta-theory of Theory Development</vt:lpstr>
      <vt:lpstr>Readings for next week</vt:lpstr>
      <vt:lpstr>Questions for next week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IS8014 Theory and Qualitative IS Research</dc:title>
  <dc:creator>Robert M DAVISON</dc:creator>
  <cp:lastModifiedBy>Robert M Davison</cp:lastModifiedBy>
  <cp:revision>17</cp:revision>
  <dcterms:created xsi:type="dcterms:W3CDTF">2022-08-10T02:16:10Z</dcterms:created>
  <dcterms:modified xsi:type="dcterms:W3CDTF">2024-12-24T03:39:34Z</dcterms:modified>
</cp:coreProperties>
</file>