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63" r:id="rId8"/>
    <p:sldId id="288" r:id="rId9"/>
    <p:sldId id="262" r:id="rId10"/>
    <p:sldId id="264" r:id="rId11"/>
    <p:sldId id="265" r:id="rId12"/>
    <p:sldId id="266" r:id="rId13"/>
    <p:sldId id="267" r:id="rId14"/>
    <p:sldId id="268" r:id="rId15"/>
    <p:sldId id="269" r:id="rId16"/>
    <p:sldId id="272" r:id="rId17"/>
    <p:sldId id="273" r:id="rId18"/>
    <p:sldId id="285" r:id="rId19"/>
    <p:sldId id="274" r:id="rId20"/>
    <p:sldId id="275" r:id="rId21"/>
    <p:sldId id="276" r:id="rId22"/>
    <p:sldId id="277" r:id="rId23"/>
    <p:sldId id="284" r:id="rId24"/>
    <p:sldId id="286" r:id="rId25"/>
    <p:sldId id="270" r:id="rId26"/>
    <p:sldId id="278" r:id="rId27"/>
    <p:sldId id="279" r:id="rId28"/>
    <p:sldId id="280" r:id="rId29"/>
    <p:sldId id="287" r:id="rId30"/>
    <p:sldId id="281" r:id="rId31"/>
    <p:sldId id="271" r:id="rId32"/>
    <p:sldId id="282" r:id="rId33"/>
    <p:sldId id="283" r:id="rId34"/>
    <p:sldId id="28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114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A06F62-507D-4BAA-B0EC-412252F00AA7}" type="datetimeFigureOut">
              <a:rPr lang="en-GB" smtClean="0"/>
              <a:t>24/12/2024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FDED04-6C34-4205-BF78-78BED4DBF918}" type="slidenum">
              <a:rPr lang="en-GB" smtClean="0"/>
              <a:t>‹#›</a:t>
            </a:fld>
            <a:endParaRPr lang="en-GB"/>
          </a:p>
        </p:txBody>
      </p:sp>
    </p:spTree>
    <p:extLst>
      <p:ext uri="{BB962C8B-B14F-4D97-AF65-F5344CB8AC3E}">
        <p14:creationId xmlns:p14="http://schemas.microsoft.com/office/powerpoint/2010/main" val="1344465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5C1D9E7-1965-4D1C-BB1A-48DAAAB4B2DE}"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2265752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64EBDE-9A8E-494F-873B-12054736CE55}"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1362610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D375FA-C293-4D32-B163-7C6D075B5712}"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239476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5B36010-0123-4CC6-A2B3-31203037B449}"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485204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BCEE672-7E00-4111-8B95-D9D34B5309C9}" type="datetime1">
              <a:rPr lang="en-GB" smtClean="0"/>
              <a:t>24/12/2024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1236339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422F0A5-A038-4F0C-94C0-1B8ABD507FCB}" type="datetime1">
              <a:rPr lang="en-GB" smtClean="0"/>
              <a:t>24/12/2024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3279911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A6EE3-5AC1-43FB-8412-790991BB6906}" type="datetime1">
              <a:rPr lang="en-GB" smtClean="0"/>
              <a:t>24/12/2024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1893036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23AB9D-476B-490D-833D-37C5DB0B08A4}"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2083561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4227B0-4EED-4061-BB0C-E6A207429A81}"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3467009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CABE2B1-F6A6-41C3-98B7-2F55DEFBB9D8}"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3684781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7CA12D1-0B7D-4029-A148-1245EB4BFA21}"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23117B-984C-410A-9C9B-0CFFED740D0B}" type="slidenum">
              <a:rPr lang="en-GB" smtClean="0"/>
              <a:t>‹#›</a:t>
            </a:fld>
            <a:endParaRPr lang="en-GB"/>
          </a:p>
        </p:txBody>
      </p:sp>
    </p:spTree>
    <p:extLst>
      <p:ext uri="{BB962C8B-B14F-4D97-AF65-F5344CB8AC3E}">
        <p14:creationId xmlns:p14="http://schemas.microsoft.com/office/powerpoint/2010/main" val="74662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E3438E-62B1-42C4-A767-0C3D541C0A1F}" type="datetime1">
              <a:rPr lang="en-GB" smtClean="0"/>
              <a:t>24/12/2024</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3117B-984C-410A-9C9B-0CFFED740D0B}" type="slidenum">
              <a:rPr lang="en-GB" smtClean="0"/>
              <a:t>‹#›</a:t>
            </a:fld>
            <a:endParaRPr lang="en-GB"/>
          </a:p>
        </p:txBody>
      </p:sp>
    </p:spTree>
    <p:extLst>
      <p:ext uri="{BB962C8B-B14F-4D97-AF65-F5344CB8AC3E}">
        <p14:creationId xmlns:p14="http://schemas.microsoft.com/office/powerpoint/2010/main" val="3997331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3600" dirty="0"/>
              <a:t>IS6602 IX: Implementing Interventions</a:t>
            </a:r>
          </a:p>
        </p:txBody>
      </p:sp>
      <p:sp>
        <p:nvSpPr>
          <p:cNvPr id="3" name="Subtitle 2"/>
          <p:cNvSpPr>
            <a:spLocks noGrp="1"/>
          </p:cNvSpPr>
          <p:nvPr>
            <p:ph type="subTitle" idx="1"/>
          </p:nvPr>
        </p:nvSpPr>
        <p:spPr/>
        <p:txBody>
          <a:bodyPr/>
          <a:lstStyle/>
          <a:p>
            <a:r>
              <a:rPr lang="en-GB" dirty="0">
                <a:solidFill>
                  <a:schemeClr val="tx1"/>
                </a:solidFill>
              </a:rPr>
              <a:t>Taking Actions and Dealing with Resistance</a:t>
            </a:r>
          </a:p>
        </p:txBody>
      </p:sp>
      <p:sp>
        <p:nvSpPr>
          <p:cNvPr id="4" name="Slide Number Placeholder 3"/>
          <p:cNvSpPr>
            <a:spLocks noGrp="1"/>
          </p:cNvSpPr>
          <p:nvPr>
            <p:ph type="sldNum" sz="quarter" idx="12"/>
          </p:nvPr>
        </p:nvSpPr>
        <p:spPr/>
        <p:txBody>
          <a:bodyPr/>
          <a:lstStyle/>
          <a:p>
            <a:fld id="{ED23117B-984C-410A-9C9B-0CFFED740D0B}" type="slidenum">
              <a:rPr lang="en-GB" smtClean="0"/>
              <a:t>1</a:t>
            </a:fld>
            <a:endParaRPr lang="en-GB"/>
          </a:p>
        </p:txBody>
      </p:sp>
    </p:spTree>
    <p:extLst>
      <p:ext uri="{BB962C8B-B14F-4D97-AF65-F5344CB8AC3E}">
        <p14:creationId xmlns:p14="http://schemas.microsoft.com/office/powerpoint/2010/main" val="3553295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Recap</a:t>
            </a:r>
          </a:p>
        </p:txBody>
      </p:sp>
      <p:sp>
        <p:nvSpPr>
          <p:cNvPr id="3" name="Content Placeholder 2"/>
          <p:cNvSpPr>
            <a:spLocks noGrp="1"/>
          </p:cNvSpPr>
          <p:nvPr>
            <p:ph idx="1"/>
          </p:nvPr>
        </p:nvSpPr>
        <p:spPr/>
        <p:txBody>
          <a:bodyPr/>
          <a:lstStyle/>
          <a:p>
            <a:r>
              <a:rPr lang="en-GB" dirty="0"/>
              <a:t>Your proposal to the client has been accepted</a:t>
            </a:r>
          </a:p>
          <a:p>
            <a:r>
              <a:rPr lang="en-GB" dirty="0"/>
              <a:t>They like your proposed strategy for radical change</a:t>
            </a:r>
          </a:p>
          <a:p>
            <a:r>
              <a:rPr lang="en-GB" dirty="0"/>
              <a:t>You are confident that the employees have the right skills and are willing to learn new techniques</a:t>
            </a:r>
          </a:p>
          <a:p>
            <a:r>
              <a:rPr lang="en-GB" dirty="0"/>
              <a:t>Now you just have to make it happen!</a:t>
            </a:r>
          </a:p>
          <a:p>
            <a:r>
              <a:rPr lang="en-GB" dirty="0"/>
              <a:t>**I wish that life was so simple**</a:t>
            </a:r>
          </a:p>
        </p:txBody>
      </p:sp>
      <p:sp>
        <p:nvSpPr>
          <p:cNvPr id="4" name="Slide Number Placeholder 3"/>
          <p:cNvSpPr>
            <a:spLocks noGrp="1"/>
          </p:cNvSpPr>
          <p:nvPr>
            <p:ph type="sldNum" sz="quarter" idx="12"/>
          </p:nvPr>
        </p:nvSpPr>
        <p:spPr/>
        <p:txBody>
          <a:bodyPr/>
          <a:lstStyle/>
          <a:p>
            <a:fld id="{ED23117B-984C-410A-9C9B-0CFFED740D0B}" type="slidenum">
              <a:rPr lang="en-GB" smtClean="0"/>
              <a:t>2</a:t>
            </a:fld>
            <a:endParaRPr lang="en-GB"/>
          </a:p>
        </p:txBody>
      </p:sp>
    </p:spTree>
    <p:extLst>
      <p:ext uri="{BB962C8B-B14F-4D97-AF65-F5344CB8AC3E}">
        <p14:creationId xmlns:p14="http://schemas.microsoft.com/office/powerpoint/2010/main" val="2874707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Intervention Activities</a:t>
            </a:r>
          </a:p>
        </p:txBody>
      </p:sp>
      <p:sp>
        <p:nvSpPr>
          <p:cNvPr id="3" name="Content Placeholder 2"/>
          <p:cNvSpPr>
            <a:spLocks noGrp="1"/>
          </p:cNvSpPr>
          <p:nvPr>
            <p:ph idx="1"/>
          </p:nvPr>
        </p:nvSpPr>
        <p:spPr/>
        <p:txBody>
          <a:bodyPr>
            <a:normAutofit/>
          </a:bodyPr>
          <a:lstStyle/>
          <a:p>
            <a:r>
              <a:rPr lang="en-GB" dirty="0"/>
              <a:t>Translating Plans into Actions</a:t>
            </a:r>
          </a:p>
          <a:p>
            <a:r>
              <a:rPr lang="en-GB" dirty="0"/>
              <a:t>Meeting a client’s changing needs</a:t>
            </a:r>
          </a:p>
          <a:p>
            <a:r>
              <a:rPr lang="en-GB" dirty="0"/>
              <a:t>The role of theory in action</a:t>
            </a:r>
          </a:p>
          <a:p>
            <a:pPr lvl="1"/>
            <a:r>
              <a:rPr lang="en-GB" dirty="0"/>
              <a:t>Documenting a chaotic process</a:t>
            </a:r>
          </a:p>
          <a:p>
            <a:pPr lvl="1"/>
            <a:r>
              <a:rPr lang="en-GB" dirty="0"/>
              <a:t>Linking actions to theory</a:t>
            </a:r>
          </a:p>
          <a:p>
            <a:r>
              <a:rPr lang="en-GB" dirty="0"/>
              <a:t>Employee Resistance</a:t>
            </a:r>
          </a:p>
          <a:p>
            <a:pPr lvl="1"/>
            <a:r>
              <a:rPr lang="en-GB" dirty="0"/>
              <a:t>It always happens</a:t>
            </a:r>
          </a:p>
          <a:p>
            <a:r>
              <a:rPr lang="en-GB" dirty="0"/>
              <a:t>Impacts and measures</a:t>
            </a:r>
          </a:p>
          <a:p>
            <a:endParaRPr lang="en-GB" dirty="0"/>
          </a:p>
        </p:txBody>
      </p:sp>
      <p:sp>
        <p:nvSpPr>
          <p:cNvPr id="4" name="Slide Number Placeholder 3"/>
          <p:cNvSpPr>
            <a:spLocks noGrp="1"/>
          </p:cNvSpPr>
          <p:nvPr>
            <p:ph type="sldNum" sz="quarter" idx="12"/>
          </p:nvPr>
        </p:nvSpPr>
        <p:spPr/>
        <p:txBody>
          <a:bodyPr/>
          <a:lstStyle/>
          <a:p>
            <a:fld id="{ED23117B-984C-410A-9C9B-0CFFED740D0B}" type="slidenum">
              <a:rPr lang="en-GB" smtClean="0"/>
              <a:t>3</a:t>
            </a:fld>
            <a:endParaRPr lang="en-GB"/>
          </a:p>
        </p:txBody>
      </p:sp>
    </p:spTree>
    <p:extLst>
      <p:ext uri="{BB962C8B-B14F-4D97-AF65-F5344CB8AC3E}">
        <p14:creationId xmlns:p14="http://schemas.microsoft.com/office/powerpoint/2010/main" val="2460865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Translating Plans into Actions</a:t>
            </a:r>
          </a:p>
        </p:txBody>
      </p:sp>
      <p:sp>
        <p:nvSpPr>
          <p:cNvPr id="3" name="Content Placeholder 2"/>
          <p:cNvSpPr>
            <a:spLocks noGrp="1"/>
          </p:cNvSpPr>
          <p:nvPr>
            <p:ph idx="1"/>
          </p:nvPr>
        </p:nvSpPr>
        <p:spPr/>
        <p:txBody>
          <a:bodyPr>
            <a:normAutofit/>
          </a:bodyPr>
          <a:lstStyle/>
          <a:p>
            <a:r>
              <a:rPr lang="en-GB" dirty="0"/>
              <a:t>This is the first hurdle to overcome</a:t>
            </a:r>
          </a:p>
          <a:p>
            <a:r>
              <a:rPr lang="en-GB" dirty="0"/>
              <a:t>A plan that meets a client’s needs is not the same as a plan that can be acted upon</a:t>
            </a:r>
          </a:p>
          <a:p>
            <a:r>
              <a:rPr lang="en-GB" dirty="0"/>
              <a:t>So once you get the green light, you need to create a new plan, a working plan, to get the work done</a:t>
            </a:r>
          </a:p>
          <a:p>
            <a:r>
              <a:rPr lang="en-GB" dirty="0"/>
              <a:t>This plan will be detailed and technical</a:t>
            </a:r>
          </a:p>
          <a:p>
            <a:r>
              <a:rPr lang="en-GB" dirty="0"/>
              <a:t>It will have a time line and clear responsibilities for individual consulting team members</a:t>
            </a:r>
          </a:p>
        </p:txBody>
      </p:sp>
      <p:sp>
        <p:nvSpPr>
          <p:cNvPr id="4" name="Slide Number Placeholder 3"/>
          <p:cNvSpPr>
            <a:spLocks noGrp="1"/>
          </p:cNvSpPr>
          <p:nvPr>
            <p:ph type="sldNum" sz="quarter" idx="12"/>
          </p:nvPr>
        </p:nvSpPr>
        <p:spPr/>
        <p:txBody>
          <a:bodyPr/>
          <a:lstStyle/>
          <a:p>
            <a:fld id="{ED23117B-984C-410A-9C9B-0CFFED740D0B}" type="slidenum">
              <a:rPr lang="en-GB" smtClean="0"/>
              <a:t>4</a:t>
            </a:fld>
            <a:endParaRPr lang="en-GB"/>
          </a:p>
        </p:txBody>
      </p:sp>
    </p:spTree>
    <p:extLst>
      <p:ext uri="{BB962C8B-B14F-4D97-AF65-F5344CB8AC3E}">
        <p14:creationId xmlns:p14="http://schemas.microsoft.com/office/powerpoint/2010/main" val="3950549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Operational Plans</a:t>
            </a:r>
          </a:p>
        </p:txBody>
      </p:sp>
      <p:sp>
        <p:nvSpPr>
          <p:cNvPr id="3" name="Content Placeholder 2"/>
          <p:cNvSpPr>
            <a:spLocks noGrp="1"/>
          </p:cNvSpPr>
          <p:nvPr>
            <p:ph idx="1"/>
          </p:nvPr>
        </p:nvSpPr>
        <p:spPr/>
        <p:txBody>
          <a:bodyPr/>
          <a:lstStyle/>
          <a:p>
            <a:r>
              <a:rPr lang="en-GB" dirty="0"/>
              <a:t>You may find it useful to bring in Project Management tools and techniques like PERT and Gantt Charts</a:t>
            </a:r>
          </a:p>
          <a:p>
            <a:r>
              <a:rPr lang="en-GB" dirty="0"/>
              <a:t>You will need to identify a list of all the different actions to take, and indicate who does what</a:t>
            </a:r>
          </a:p>
          <a:p>
            <a:r>
              <a:rPr lang="en-GB" dirty="0"/>
              <a:t>You may need to go back to the client for details, but not too often</a:t>
            </a:r>
          </a:p>
        </p:txBody>
      </p:sp>
      <p:sp>
        <p:nvSpPr>
          <p:cNvPr id="4" name="Slide Number Placeholder 3"/>
          <p:cNvSpPr>
            <a:spLocks noGrp="1"/>
          </p:cNvSpPr>
          <p:nvPr>
            <p:ph type="sldNum" sz="quarter" idx="12"/>
          </p:nvPr>
        </p:nvSpPr>
        <p:spPr/>
        <p:txBody>
          <a:bodyPr/>
          <a:lstStyle/>
          <a:p>
            <a:fld id="{ED23117B-984C-410A-9C9B-0CFFED740D0B}" type="slidenum">
              <a:rPr lang="en-GB" smtClean="0"/>
              <a:t>5</a:t>
            </a:fld>
            <a:endParaRPr lang="en-GB"/>
          </a:p>
        </p:txBody>
      </p:sp>
    </p:spTree>
    <p:extLst>
      <p:ext uri="{BB962C8B-B14F-4D97-AF65-F5344CB8AC3E}">
        <p14:creationId xmlns:p14="http://schemas.microsoft.com/office/powerpoint/2010/main" val="454465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Operational Plans</a:t>
            </a:r>
          </a:p>
        </p:txBody>
      </p:sp>
      <p:sp>
        <p:nvSpPr>
          <p:cNvPr id="3" name="Content Placeholder 2"/>
          <p:cNvSpPr>
            <a:spLocks noGrp="1"/>
          </p:cNvSpPr>
          <p:nvPr>
            <p:ph idx="1"/>
          </p:nvPr>
        </p:nvSpPr>
        <p:spPr/>
        <p:txBody>
          <a:bodyPr>
            <a:normAutofit/>
          </a:bodyPr>
          <a:lstStyle/>
          <a:p>
            <a:r>
              <a:rPr lang="en-GB" dirty="0"/>
              <a:t>The first actions that you take may be communication actions</a:t>
            </a:r>
          </a:p>
          <a:p>
            <a:pPr lvl="1"/>
            <a:r>
              <a:rPr lang="en-GB" dirty="0"/>
              <a:t>Talk to the employees who will be doing the work, whose lives will be turned upside down</a:t>
            </a:r>
          </a:p>
          <a:p>
            <a:pPr lvl="1"/>
            <a:r>
              <a:rPr lang="en-GB" dirty="0"/>
              <a:t>If the employees are on your side, your life will be MUCH easier</a:t>
            </a:r>
          </a:p>
          <a:p>
            <a:pPr lvl="1"/>
            <a:r>
              <a:rPr lang="en-GB" dirty="0"/>
              <a:t>Try to ensure that the employees benefit because you do not want them to resist later</a:t>
            </a:r>
          </a:p>
          <a:p>
            <a:r>
              <a:rPr lang="en-GB" dirty="0"/>
              <a:t>Preparing the employees for change is the first part of change</a:t>
            </a:r>
          </a:p>
        </p:txBody>
      </p:sp>
      <p:sp>
        <p:nvSpPr>
          <p:cNvPr id="4" name="Slide Number Placeholder 3"/>
          <p:cNvSpPr>
            <a:spLocks noGrp="1"/>
          </p:cNvSpPr>
          <p:nvPr>
            <p:ph type="sldNum" sz="quarter" idx="12"/>
          </p:nvPr>
        </p:nvSpPr>
        <p:spPr/>
        <p:txBody>
          <a:bodyPr/>
          <a:lstStyle/>
          <a:p>
            <a:fld id="{ED23117B-984C-410A-9C9B-0CFFED740D0B}" type="slidenum">
              <a:rPr lang="en-GB" smtClean="0"/>
              <a:t>6</a:t>
            </a:fld>
            <a:endParaRPr lang="en-GB"/>
          </a:p>
        </p:txBody>
      </p:sp>
    </p:spTree>
    <p:extLst>
      <p:ext uri="{BB962C8B-B14F-4D97-AF65-F5344CB8AC3E}">
        <p14:creationId xmlns:p14="http://schemas.microsoft.com/office/powerpoint/2010/main" val="1654806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 Nestle</a:t>
            </a:r>
          </a:p>
        </p:txBody>
      </p:sp>
      <p:sp>
        <p:nvSpPr>
          <p:cNvPr id="3" name="Content Placeholder 2"/>
          <p:cNvSpPr>
            <a:spLocks noGrp="1"/>
          </p:cNvSpPr>
          <p:nvPr>
            <p:ph idx="1"/>
          </p:nvPr>
        </p:nvSpPr>
        <p:spPr/>
        <p:txBody>
          <a:bodyPr/>
          <a:lstStyle/>
          <a:p>
            <a:r>
              <a:rPr lang="en-GB" dirty="0"/>
              <a:t>When Nestle implemented a new ERP in the late 1990s, they introduced the technology first – without changing the processes</a:t>
            </a:r>
          </a:p>
          <a:p>
            <a:r>
              <a:rPr lang="en-GB" dirty="0"/>
              <a:t>This caused a lot of headaches, and high employee turnover</a:t>
            </a:r>
          </a:p>
          <a:p>
            <a:r>
              <a:rPr lang="en-GB" dirty="0"/>
              <a:t>Employees were very unhappy because they felt that they had not been consulted</a:t>
            </a:r>
          </a:p>
          <a:p>
            <a:endParaRPr lang="en-GB" dirty="0"/>
          </a:p>
        </p:txBody>
      </p:sp>
      <p:sp>
        <p:nvSpPr>
          <p:cNvPr id="4" name="Slide Number Placeholder 3"/>
          <p:cNvSpPr>
            <a:spLocks noGrp="1"/>
          </p:cNvSpPr>
          <p:nvPr>
            <p:ph type="sldNum" sz="quarter" idx="12"/>
          </p:nvPr>
        </p:nvSpPr>
        <p:spPr/>
        <p:txBody>
          <a:bodyPr/>
          <a:lstStyle/>
          <a:p>
            <a:fld id="{ED23117B-984C-410A-9C9B-0CFFED740D0B}" type="slidenum">
              <a:rPr lang="en-GB" smtClean="0"/>
              <a:t>7</a:t>
            </a:fld>
            <a:endParaRPr lang="en-GB"/>
          </a:p>
        </p:txBody>
      </p:sp>
    </p:spTree>
    <p:extLst>
      <p:ext uri="{BB962C8B-B14F-4D97-AF65-F5344CB8AC3E}">
        <p14:creationId xmlns:p14="http://schemas.microsoft.com/office/powerpoint/2010/main" val="3386331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t>Example - IKEA</a:t>
            </a:r>
            <a:endParaRPr lang="en-GB" dirty="0"/>
          </a:p>
        </p:txBody>
      </p:sp>
      <p:sp>
        <p:nvSpPr>
          <p:cNvPr id="3" name="Content Placeholder 2"/>
          <p:cNvSpPr>
            <a:spLocks noGrp="1"/>
          </p:cNvSpPr>
          <p:nvPr>
            <p:ph idx="1"/>
          </p:nvPr>
        </p:nvSpPr>
        <p:spPr/>
        <p:txBody>
          <a:bodyPr>
            <a:normAutofit/>
          </a:bodyPr>
          <a:lstStyle/>
          <a:p>
            <a:r>
              <a:rPr lang="en-HK" dirty="0"/>
              <a:t>When IKEA implemented a new ERP system in the early 2000s, they </a:t>
            </a:r>
            <a:r>
              <a:rPr lang="en-HK" u="sng" dirty="0"/>
              <a:t>assumed</a:t>
            </a:r>
            <a:r>
              <a:rPr lang="en-HK" dirty="0"/>
              <a:t> that the software would fit the work processes undertaken by employees around the world</a:t>
            </a:r>
          </a:p>
          <a:p>
            <a:r>
              <a:rPr lang="en-HK" dirty="0"/>
              <a:t>Unfortunately, that fit was not always there and some employees found that the software did not support their work at all.</a:t>
            </a:r>
          </a:p>
          <a:p>
            <a:r>
              <a:rPr lang="en-HK" dirty="0"/>
              <a:t>Naturally employees were unhappy – and had to find create ways to get work done</a:t>
            </a:r>
          </a:p>
          <a:p>
            <a:endParaRPr lang="en-GB" dirty="0"/>
          </a:p>
        </p:txBody>
      </p:sp>
      <p:sp>
        <p:nvSpPr>
          <p:cNvPr id="4" name="Slide Number Placeholder 3"/>
          <p:cNvSpPr>
            <a:spLocks noGrp="1"/>
          </p:cNvSpPr>
          <p:nvPr>
            <p:ph type="sldNum" sz="quarter" idx="12"/>
          </p:nvPr>
        </p:nvSpPr>
        <p:spPr/>
        <p:txBody>
          <a:bodyPr/>
          <a:lstStyle/>
          <a:p>
            <a:fld id="{ED23117B-984C-410A-9C9B-0CFFED740D0B}" type="slidenum">
              <a:rPr lang="en-GB" smtClean="0"/>
              <a:t>8</a:t>
            </a:fld>
            <a:endParaRPr lang="en-GB"/>
          </a:p>
        </p:txBody>
      </p:sp>
    </p:spTree>
    <p:extLst>
      <p:ext uri="{BB962C8B-B14F-4D97-AF65-F5344CB8AC3E}">
        <p14:creationId xmlns:p14="http://schemas.microsoft.com/office/powerpoint/2010/main" val="2845485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Speed of Change</a:t>
            </a:r>
          </a:p>
        </p:txBody>
      </p:sp>
      <p:sp>
        <p:nvSpPr>
          <p:cNvPr id="3" name="Content Placeholder 2"/>
          <p:cNvSpPr>
            <a:spLocks noGrp="1"/>
          </p:cNvSpPr>
          <p:nvPr>
            <p:ph idx="1"/>
          </p:nvPr>
        </p:nvSpPr>
        <p:spPr/>
        <p:txBody>
          <a:bodyPr>
            <a:normAutofit/>
          </a:bodyPr>
          <a:lstStyle/>
          <a:p>
            <a:r>
              <a:rPr lang="en-GB" dirty="0"/>
              <a:t>How fast you intervene, and how many processes simultaneously, depends on how much time you have</a:t>
            </a:r>
          </a:p>
          <a:p>
            <a:r>
              <a:rPr lang="en-GB" dirty="0"/>
              <a:t>Ideally, you start slowly and </a:t>
            </a:r>
            <a:r>
              <a:rPr lang="en-GB"/>
              <a:t>build up</a:t>
            </a:r>
          </a:p>
          <a:p>
            <a:pPr lvl="1"/>
            <a:r>
              <a:rPr lang="en-US"/>
              <a:t>A very quick change process has a high chance of failure</a:t>
            </a:r>
            <a:endParaRPr lang="en-GB" dirty="0"/>
          </a:p>
          <a:p>
            <a:r>
              <a:rPr lang="en-GB" dirty="0"/>
              <a:t>Work on the processes first, not the technology</a:t>
            </a:r>
          </a:p>
          <a:p>
            <a:r>
              <a:rPr lang="en-GB" dirty="0"/>
              <a:t>Processes may need to be re-engineered before new technology can be introduced</a:t>
            </a:r>
          </a:p>
        </p:txBody>
      </p:sp>
      <p:sp>
        <p:nvSpPr>
          <p:cNvPr id="4" name="Slide Number Placeholder 3"/>
          <p:cNvSpPr>
            <a:spLocks noGrp="1"/>
          </p:cNvSpPr>
          <p:nvPr>
            <p:ph type="sldNum" sz="quarter" idx="12"/>
          </p:nvPr>
        </p:nvSpPr>
        <p:spPr/>
        <p:txBody>
          <a:bodyPr/>
          <a:lstStyle/>
          <a:p>
            <a:fld id="{ED23117B-984C-410A-9C9B-0CFFED740D0B}" type="slidenum">
              <a:rPr lang="en-GB" smtClean="0"/>
              <a:t>9</a:t>
            </a:fld>
            <a:endParaRPr lang="en-GB"/>
          </a:p>
        </p:txBody>
      </p:sp>
    </p:spTree>
    <p:extLst>
      <p:ext uri="{BB962C8B-B14F-4D97-AF65-F5344CB8AC3E}">
        <p14:creationId xmlns:p14="http://schemas.microsoft.com/office/powerpoint/2010/main" val="2381120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Phased Approach</a:t>
            </a:r>
          </a:p>
        </p:txBody>
      </p:sp>
      <p:sp>
        <p:nvSpPr>
          <p:cNvPr id="3" name="Content Placeholder 2"/>
          <p:cNvSpPr>
            <a:spLocks noGrp="1"/>
          </p:cNvSpPr>
          <p:nvPr>
            <p:ph idx="1"/>
          </p:nvPr>
        </p:nvSpPr>
        <p:spPr/>
        <p:txBody>
          <a:bodyPr>
            <a:normAutofit/>
          </a:bodyPr>
          <a:lstStyle/>
          <a:p>
            <a:r>
              <a:rPr lang="en-GB" dirty="0"/>
              <a:t>Working bit by bit may be more sensible, even though systems and processes are often interlinked</a:t>
            </a:r>
          </a:p>
          <a:p>
            <a:r>
              <a:rPr lang="en-GB" dirty="0"/>
              <a:t>Look at the Work Systems Snapshot – see if you can identify specific work processes that can </a:t>
            </a:r>
            <a:r>
              <a:rPr lang="en-GB"/>
              <a:t>be reorganised, </a:t>
            </a:r>
            <a:r>
              <a:rPr lang="en-GB" dirty="0"/>
              <a:t>so as to fit the new structure and new technology</a:t>
            </a:r>
          </a:p>
          <a:p>
            <a:r>
              <a:rPr lang="en-GB" dirty="0"/>
              <a:t>When the process is ready and the employees are trained, then the technology </a:t>
            </a:r>
            <a:r>
              <a:rPr lang="en-GB"/>
              <a:t>can come next</a:t>
            </a:r>
            <a:endParaRPr lang="en-GB" dirty="0"/>
          </a:p>
        </p:txBody>
      </p:sp>
      <p:sp>
        <p:nvSpPr>
          <p:cNvPr id="4" name="Slide Number Placeholder 3"/>
          <p:cNvSpPr>
            <a:spLocks noGrp="1"/>
          </p:cNvSpPr>
          <p:nvPr>
            <p:ph type="sldNum" sz="quarter" idx="12"/>
          </p:nvPr>
        </p:nvSpPr>
        <p:spPr/>
        <p:txBody>
          <a:bodyPr/>
          <a:lstStyle/>
          <a:p>
            <a:fld id="{ED23117B-984C-410A-9C9B-0CFFED740D0B}" type="slidenum">
              <a:rPr lang="en-GB" smtClean="0"/>
              <a:t>10</a:t>
            </a:fld>
            <a:endParaRPr lang="en-GB"/>
          </a:p>
        </p:txBody>
      </p:sp>
    </p:spTree>
    <p:extLst>
      <p:ext uri="{BB962C8B-B14F-4D97-AF65-F5344CB8AC3E}">
        <p14:creationId xmlns:p14="http://schemas.microsoft.com/office/powerpoint/2010/main" val="2079363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Clients’ Needs Always Change</a:t>
            </a:r>
          </a:p>
        </p:txBody>
      </p:sp>
      <p:sp>
        <p:nvSpPr>
          <p:cNvPr id="3" name="Content Placeholder 2"/>
          <p:cNvSpPr>
            <a:spLocks noGrp="1"/>
          </p:cNvSpPr>
          <p:nvPr>
            <p:ph idx="1"/>
          </p:nvPr>
        </p:nvSpPr>
        <p:spPr/>
        <p:txBody>
          <a:bodyPr>
            <a:normAutofit fontScale="92500"/>
          </a:bodyPr>
          <a:lstStyle/>
          <a:p>
            <a:r>
              <a:rPr lang="en-GB" dirty="0"/>
              <a:t>This is a sad fact of organisational life</a:t>
            </a:r>
          </a:p>
          <a:p>
            <a:r>
              <a:rPr lang="en-GB" dirty="0"/>
              <a:t>If your consulting project is due to last two years, you should not expect that the agreed scope and requirements will survive intact</a:t>
            </a:r>
          </a:p>
          <a:p>
            <a:r>
              <a:rPr lang="en-GB" dirty="0"/>
              <a:t>Revisions will be needed</a:t>
            </a:r>
          </a:p>
          <a:p>
            <a:r>
              <a:rPr lang="en-GB" dirty="0"/>
              <a:t>It will be easier to modify the intervention if you are in close contact with the client</a:t>
            </a:r>
          </a:p>
          <a:p>
            <a:pPr lvl="1"/>
            <a:r>
              <a:rPr lang="en-GB" dirty="0"/>
              <a:t>Weekly meetings to review progress and also keep in touch with organisational realities</a:t>
            </a:r>
          </a:p>
          <a:p>
            <a:pPr lvl="1"/>
            <a:r>
              <a:rPr lang="en-GB" dirty="0"/>
              <a:t>Modifications may have cost implications</a:t>
            </a:r>
          </a:p>
        </p:txBody>
      </p:sp>
      <p:sp>
        <p:nvSpPr>
          <p:cNvPr id="4" name="Slide Number Placeholder 3"/>
          <p:cNvSpPr>
            <a:spLocks noGrp="1"/>
          </p:cNvSpPr>
          <p:nvPr>
            <p:ph type="sldNum" sz="quarter" idx="12"/>
          </p:nvPr>
        </p:nvSpPr>
        <p:spPr/>
        <p:txBody>
          <a:bodyPr/>
          <a:lstStyle/>
          <a:p>
            <a:fld id="{ED23117B-984C-410A-9C9B-0CFFED740D0B}" type="slidenum">
              <a:rPr lang="en-GB" smtClean="0"/>
              <a:t>11</a:t>
            </a:fld>
            <a:endParaRPr lang="en-GB"/>
          </a:p>
        </p:txBody>
      </p:sp>
    </p:spTree>
    <p:extLst>
      <p:ext uri="{BB962C8B-B14F-4D97-AF65-F5344CB8AC3E}">
        <p14:creationId xmlns:p14="http://schemas.microsoft.com/office/powerpoint/2010/main" val="2678444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Changing Requirements</a:t>
            </a:r>
          </a:p>
        </p:txBody>
      </p:sp>
      <p:sp>
        <p:nvSpPr>
          <p:cNvPr id="3" name="Content Placeholder 2"/>
          <p:cNvSpPr>
            <a:spLocks noGrp="1"/>
          </p:cNvSpPr>
          <p:nvPr>
            <p:ph idx="1"/>
          </p:nvPr>
        </p:nvSpPr>
        <p:spPr/>
        <p:txBody>
          <a:bodyPr/>
          <a:lstStyle/>
          <a:p>
            <a:r>
              <a:rPr lang="en-GB" dirty="0"/>
              <a:t>So long as the basic aim of the project is to continue, you are OK, but it may be that the client wants to abandon the project entirely or else make major changes</a:t>
            </a:r>
          </a:p>
          <a:p>
            <a:r>
              <a:rPr lang="en-GB" dirty="0"/>
              <a:t>This may violate any contact you have signed</a:t>
            </a:r>
          </a:p>
          <a:p>
            <a:r>
              <a:rPr lang="en-GB" dirty="0"/>
              <a:t>You need to look at the legal and contract issues very carefully</a:t>
            </a:r>
          </a:p>
          <a:p>
            <a:endParaRPr lang="en-GB" dirty="0"/>
          </a:p>
        </p:txBody>
      </p:sp>
      <p:sp>
        <p:nvSpPr>
          <p:cNvPr id="4" name="Slide Number Placeholder 3"/>
          <p:cNvSpPr>
            <a:spLocks noGrp="1"/>
          </p:cNvSpPr>
          <p:nvPr>
            <p:ph type="sldNum" sz="quarter" idx="12"/>
          </p:nvPr>
        </p:nvSpPr>
        <p:spPr/>
        <p:txBody>
          <a:bodyPr/>
          <a:lstStyle/>
          <a:p>
            <a:fld id="{ED23117B-984C-410A-9C9B-0CFFED740D0B}" type="slidenum">
              <a:rPr lang="en-GB" smtClean="0"/>
              <a:t>12</a:t>
            </a:fld>
            <a:endParaRPr lang="en-GB"/>
          </a:p>
        </p:txBody>
      </p:sp>
    </p:spTree>
    <p:extLst>
      <p:ext uri="{BB962C8B-B14F-4D97-AF65-F5344CB8AC3E}">
        <p14:creationId xmlns:p14="http://schemas.microsoft.com/office/powerpoint/2010/main" val="1230542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Interruptions</a:t>
            </a:r>
          </a:p>
        </p:txBody>
      </p:sp>
      <p:sp>
        <p:nvSpPr>
          <p:cNvPr id="3" name="Content Placeholder 2"/>
          <p:cNvSpPr>
            <a:spLocks noGrp="1"/>
          </p:cNvSpPr>
          <p:nvPr>
            <p:ph idx="1"/>
          </p:nvPr>
        </p:nvSpPr>
        <p:spPr/>
        <p:txBody>
          <a:bodyPr>
            <a:normAutofit/>
          </a:bodyPr>
          <a:lstStyle/>
          <a:p>
            <a:r>
              <a:rPr lang="en-GB" dirty="0"/>
              <a:t>Clients can also cancel meetings or actions at short notice</a:t>
            </a:r>
          </a:p>
          <a:p>
            <a:pPr lvl="1"/>
            <a:r>
              <a:rPr lang="en-GB" dirty="0"/>
              <a:t>For instance they have a major internal problem or an important visitor is in town</a:t>
            </a:r>
          </a:p>
          <a:p>
            <a:r>
              <a:rPr lang="en-GB" dirty="0"/>
              <a:t>Consultants should cover their own interests. They are paying for your time, even if you are not doing anything</a:t>
            </a:r>
          </a:p>
          <a:p>
            <a:r>
              <a:rPr lang="en-GB" dirty="0"/>
              <a:t>If you have to cancel flights, hotels, etc. then the client must pay</a:t>
            </a:r>
          </a:p>
        </p:txBody>
      </p:sp>
      <p:sp>
        <p:nvSpPr>
          <p:cNvPr id="4" name="Slide Number Placeholder 3"/>
          <p:cNvSpPr>
            <a:spLocks noGrp="1"/>
          </p:cNvSpPr>
          <p:nvPr>
            <p:ph type="sldNum" sz="quarter" idx="12"/>
          </p:nvPr>
        </p:nvSpPr>
        <p:spPr/>
        <p:txBody>
          <a:bodyPr/>
          <a:lstStyle/>
          <a:p>
            <a:fld id="{ED23117B-984C-410A-9C9B-0CFFED740D0B}" type="slidenum">
              <a:rPr lang="en-GB" smtClean="0"/>
              <a:t>13</a:t>
            </a:fld>
            <a:endParaRPr lang="en-GB"/>
          </a:p>
        </p:txBody>
      </p:sp>
    </p:spTree>
    <p:extLst>
      <p:ext uri="{BB962C8B-B14F-4D97-AF65-F5344CB8AC3E}">
        <p14:creationId xmlns:p14="http://schemas.microsoft.com/office/powerpoint/2010/main" val="2235547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a:t>
            </a:r>
          </a:p>
        </p:txBody>
      </p:sp>
      <p:sp>
        <p:nvSpPr>
          <p:cNvPr id="3" name="Content Placeholder 2"/>
          <p:cNvSpPr>
            <a:spLocks noGrp="1"/>
          </p:cNvSpPr>
          <p:nvPr>
            <p:ph idx="1"/>
          </p:nvPr>
        </p:nvSpPr>
        <p:spPr/>
        <p:txBody>
          <a:bodyPr/>
          <a:lstStyle/>
          <a:p>
            <a:r>
              <a:rPr lang="en-GB" dirty="0"/>
              <a:t>This kind of interruption happened to me several times</a:t>
            </a:r>
          </a:p>
          <a:p>
            <a:r>
              <a:rPr lang="en-GB" dirty="0"/>
              <a:t>In Beijing, I was told an hour before a meeting that it was cancelled.</a:t>
            </a:r>
          </a:p>
          <a:p>
            <a:r>
              <a:rPr lang="en-GB" dirty="0"/>
              <a:t>In Shanghai, I was given a week’s notice, but I still had to cancel bookings</a:t>
            </a:r>
          </a:p>
          <a:p>
            <a:r>
              <a:rPr lang="en-GB" dirty="0"/>
              <a:t>Perhaps interruptions are unavoidable, but consultants should be compensated for this</a:t>
            </a:r>
          </a:p>
        </p:txBody>
      </p:sp>
      <p:sp>
        <p:nvSpPr>
          <p:cNvPr id="4" name="Slide Number Placeholder 3"/>
          <p:cNvSpPr>
            <a:spLocks noGrp="1"/>
          </p:cNvSpPr>
          <p:nvPr>
            <p:ph type="sldNum" sz="quarter" idx="12"/>
          </p:nvPr>
        </p:nvSpPr>
        <p:spPr/>
        <p:txBody>
          <a:bodyPr/>
          <a:lstStyle/>
          <a:p>
            <a:fld id="{ED23117B-984C-410A-9C9B-0CFFED740D0B}" type="slidenum">
              <a:rPr lang="en-GB" smtClean="0"/>
              <a:t>14</a:t>
            </a:fld>
            <a:endParaRPr lang="en-GB"/>
          </a:p>
        </p:txBody>
      </p:sp>
    </p:spTree>
    <p:extLst>
      <p:ext uri="{BB962C8B-B14F-4D97-AF65-F5344CB8AC3E}">
        <p14:creationId xmlns:p14="http://schemas.microsoft.com/office/powerpoint/2010/main" val="1212148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Role of Theory in Action</a:t>
            </a:r>
          </a:p>
        </p:txBody>
      </p:sp>
      <p:sp>
        <p:nvSpPr>
          <p:cNvPr id="3" name="Content Placeholder 2"/>
          <p:cNvSpPr>
            <a:spLocks noGrp="1"/>
          </p:cNvSpPr>
          <p:nvPr>
            <p:ph idx="1"/>
          </p:nvPr>
        </p:nvSpPr>
        <p:spPr/>
        <p:txBody>
          <a:bodyPr/>
          <a:lstStyle/>
          <a:p>
            <a:r>
              <a:rPr lang="en-GB" dirty="0"/>
              <a:t>Action Research specifies that a theory should be used for both problem diagnosis and to underpin the actions that are taken</a:t>
            </a:r>
          </a:p>
          <a:p>
            <a:r>
              <a:rPr lang="en-GB" dirty="0"/>
              <a:t>The theory may usefully serve as a guide to the actions themselves</a:t>
            </a:r>
          </a:p>
          <a:p>
            <a:r>
              <a:rPr lang="en-GB" dirty="0"/>
              <a:t>The theory may also guide you to collect certain kinds </a:t>
            </a:r>
            <a:r>
              <a:rPr lang="en-GB"/>
              <a:t>of data </a:t>
            </a:r>
            <a:r>
              <a:rPr lang="en-GB" dirty="0"/>
              <a:t>that you will need later to assess impacts</a:t>
            </a:r>
          </a:p>
        </p:txBody>
      </p:sp>
      <p:sp>
        <p:nvSpPr>
          <p:cNvPr id="4" name="Slide Number Placeholder 3"/>
          <p:cNvSpPr>
            <a:spLocks noGrp="1"/>
          </p:cNvSpPr>
          <p:nvPr>
            <p:ph type="sldNum" sz="quarter" idx="12"/>
          </p:nvPr>
        </p:nvSpPr>
        <p:spPr/>
        <p:txBody>
          <a:bodyPr/>
          <a:lstStyle/>
          <a:p>
            <a:fld id="{ED23117B-984C-410A-9C9B-0CFFED740D0B}" type="slidenum">
              <a:rPr lang="en-GB" smtClean="0"/>
              <a:t>15</a:t>
            </a:fld>
            <a:endParaRPr lang="en-GB"/>
          </a:p>
        </p:txBody>
      </p:sp>
    </p:spTree>
    <p:extLst>
      <p:ext uri="{BB962C8B-B14F-4D97-AF65-F5344CB8AC3E}">
        <p14:creationId xmlns:p14="http://schemas.microsoft.com/office/powerpoint/2010/main" val="2690524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Theories and Clients</a:t>
            </a:r>
          </a:p>
        </p:txBody>
      </p:sp>
      <p:sp>
        <p:nvSpPr>
          <p:cNvPr id="3" name="Content Placeholder 2"/>
          <p:cNvSpPr>
            <a:spLocks noGrp="1"/>
          </p:cNvSpPr>
          <p:nvPr>
            <p:ph idx="1"/>
          </p:nvPr>
        </p:nvSpPr>
        <p:spPr/>
        <p:txBody>
          <a:bodyPr>
            <a:normAutofit/>
          </a:bodyPr>
          <a:lstStyle/>
          <a:p>
            <a:r>
              <a:rPr lang="en-GB" dirty="0"/>
              <a:t>Clients are seldom interested </a:t>
            </a:r>
            <a:r>
              <a:rPr lang="en-GB"/>
              <a:t>in theory: </a:t>
            </a:r>
            <a:r>
              <a:rPr lang="en-GB" dirty="0"/>
              <a:t>they want solutions</a:t>
            </a:r>
          </a:p>
          <a:p>
            <a:r>
              <a:rPr lang="en-GB" dirty="0"/>
              <a:t>But this does not mean theories are useless</a:t>
            </a:r>
          </a:p>
          <a:p>
            <a:r>
              <a:rPr lang="en-GB" dirty="0"/>
              <a:t>The practical aspects of theories need to be translated into a form that clients can understand</a:t>
            </a:r>
          </a:p>
          <a:p>
            <a:r>
              <a:rPr lang="en-GB" dirty="0"/>
              <a:t>Hopefully this is not just common sense but actually adds something that the client did not know before</a:t>
            </a:r>
          </a:p>
        </p:txBody>
      </p:sp>
      <p:sp>
        <p:nvSpPr>
          <p:cNvPr id="4" name="Slide Number Placeholder 3"/>
          <p:cNvSpPr>
            <a:spLocks noGrp="1"/>
          </p:cNvSpPr>
          <p:nvPr>
            <p:ph type="sldNum" sz="quarter" idx="12"/>
          </p:nvPr>
        </p:nvSpPr>
        <p:spPr/>
        <p:txBody>
          <a:bodyPr/>
          <a:lstStyle/>
          <a:p>
            <a:fld id="{ED23117B-984C-410A-9C9B-0CFFED740D0B}" type="slidenum">
              <a:rPr lang="en-GB" smtClean="0"/>
              <a:t>16</a:t>
            </a:fld>
            <a:endParaRPr lang="en-GB"/>
          </a:p>
        </p:txBody>
      </p:sp>
    </p:spTree>
    <p:extLst>
      <p:ext uri="{BB962C8B-B14F-4D97-AF65-F5344CB8AC3E}">
        <p14:creationId xmlns:p14="http://schemas.microsoft.com/office/powerpoint/2010/main" val="2291779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Example 1 - TAM</a:t>
            </a:r>
          </a:p>
        </p:txBody>
      </p:sp>
      <p:sp>
        <p:nvSpPr>
          <p:cNvPr id="3" name="Content Placeholder 2"/>
          <p:cNvSpPr>
            <a:spLocks noGrp="1"/>
          </p:cNvSpPr>
          <p:nvPr>
            <p:ph idx="1"/>
          </p:nvPr>
        </p:nvSpPr>
        <p:spPr/>
        <p:txBody>
          <a:bodyPr>
            <a:normAutofit fontScale="92500" lnSpcReduction="20000"/>
          </a:bodyPr>
          <a:lstStyle/>
          <a:p>
            <a:r>
              <a:rPr lang="en-GB" dirty="0"/>
              <a:t>TAM (Technology Adoption Model) suggests that when people find a technology is easy to use and useful, then they are more likely to form the behavioural intention to use it</a:t>
            </a:r>
          </a:p>
          <a:p>
            <a:r>
              <a:rPr lang="en-GB" dirty="0"/>
              <a:t>That sounds very simple and common sense</a:t>
            </a:r>
          </a:p>
          <a:p>
            <a:r>
              <a:rPr lang="en-GB" dirty="0"/>
              <a:t>But it may be that employees do NOT find a technology to be easy to use OR useful, yet they still have no choice about using it!</a:t>
            </a:r>
          </a:p>
          <a:p>
            <a:r>
              <a:rPr lang="en-GB" dirty="0"/>
              <a:t>So part of the action may be to ensure that the technology imposed on employees by the CIO is both easy to use and useful</a:t>
            </a:r>
          </a:p>
          <a:p>
            <a:r>
              <a:rPr lang="en-GB" dirty="0"/>
              <a:t>Ensuring this requires employee involvement in the technology selection, deployment and testing processes</a:t>
            </a:r>
          </a:p>
        </p:txBody>
      </p:sp>
      <p:sp>
        <p:nvSpPr>
          <p:cNvPr id="4" name="Slide Number Placeholder 3"/>
          <p:cNvSpPr>
            <a:spLocks noGrp="1"/>
          </p:cNvSpPr>
          <p:nvPr>
            <p:ph type="sldNum" sz="quarter" idx="12"/>
          </p:nvPr>
        </p:nvSpPr>
        <p:spPr/>
        <p:txBody>
          <a:bodyPr/>
          <a:lstStyle/>
          <a:p>
            <a:fld id="{ED23117B-984C-410A-9C9B-0CFFED740D0B}" type="slidenum">
              <a:rPr lang="en-GB" smtClean="0"/>
              <a:t>17</a:t>
            </a:fld>
            <a:endParaRPr lang="en-GB"/>
          </a:p>
        </p:txBody>
      </p:sp>
    </p:spTree>
    <p:extLst>
      <p:ext uri="{BB962C8B-B14F-4D97-AF65-F5344CB8AC3E}">
        <p14:creationId xmlns:p14="http://schemas.microsoft.com/office/powerpoint/2010/main" val="2255906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t>Apart from Usefulness and Ease of Use…</a:t>
            </a:r>
            <a:endParaRPr lang="en-GB" sz="3600"/>
          </a:p>
        </p:txBody>
      </p:sp>
      <p:sp>
        <p:nvSpPr>
          <p:cNvPr id="3" name="Content Placeholder 2"/>
          <p:cNvSpPr>
            <a:spLocks noGrp="1"/>
          </p:cNvSpPr>
          <p:nvPr>
            <p:ph idx="1"/>
          </p:nvPr>
        </p:nvSpPr>
        <p:spPr/>
        <p:txBody>
          <a:bodyPr/>
          <a:lstStyle/>
          <a:p>
            <a:r>
              <a:rPr lang="en-US"/>
              <a:t>What other factors may influence employees’ willingness to adopt and use a new technology?</a:t>
            </a:r>
          </a:p>
          <a:p>
            <a:r>
              <a:rPr lang="en-US"/>
              <a:t>Knowing the answer may be very helpful for a consultant</a:t>
            </a:r>
          </a:p>
          <a:p>
            <a:r>
              <a:rPr lang="en-US"/>
              <a:t>Alternatively, what constraints may limit the extent to which employees use a technology?</a:t>
            </a:r>
            <a:endParaRPr lang="en-GB"/>
          </a:p>
        </p:txBody>
      </p:sp>
      <p:sp>
        <p:nvSpPr>
          <p:cNvPr id="4" name="Slide Number Placeholder 3"/>
          <p:cNvSpPr>
            <a:spLocks noGrp="1"/>
          </p:cNvSpPr>
          <p:nvPr>
            <p:ph type="sldNum" sz="quarter" idx="12"/>
          </p:nvPr>
        </p:nvSpPr>
        <p:spPr/>
        <p:txBody>
          <a:bodyPr/>
          <a:lstStyle/>
          <a:p>
            <a:fld id="{ED23117B-984C-410A-9C9B-0CFFED740D0B}" type="slidenum">
              <a:rPr lang="en-GB" smtClean="0"/>
              <a:t>18</a:t>
            </a:fld>
            <a:endParaRPr lang="en-GB"/>
          </a:p>
        </p:txBody>
      </p:sp>
    </p:spTree>
    <p:extLst>
      <p:ext uri="{BB962C8B-B14F-4D97-AF65-F5344CB8AC3E}">
        <p14:creationId xmlns:p14="http://schemas.microsoft.com/office/powerpoint/2010/main" val="3722212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Example 2 - TMT</a:t>
            </a:r>
          </a:p>
        </p:txBody>
      </p:sp>
      <p:sp>
        <p:nvSpPr>
          <p:cNvPr id="3" name="Content Placeholder 2"/>
          <p:cNvSpPr>
            <a:spLocks noGrp="1"/>
          </p:cNvSpPr>
          <p:nvPr>
            <p:ph idx="1"/>
          </p:nvPr>
        </p:nvSpPr>
        <p:spPr/>
        <p:txBody>
          <a:bodyPr>
            <a:normAutofit fontScale="92500" lnSpcReduction="10000"/>
          </a:bodyPr>
          <a:lstStyle/>
          <a:p>
            <a:r>
              <a:rPr lang="en-GB" dirty="0"/>
              <a:t>TMT (Transactive Memory Theory) is a theory about how we rely on other people’s memories for knowledge in order to get things done</a:t>
            </a:r>
          </a:p>
          <a:p>
            <a:r>
              <a:rPr lang="en-GB" dirty="0"/>
              <a:t>TMT suggests that the strength of our network is important – i.e. WHO we know is just as important as WHAT we know</a:t>
            </a:r>
          </a:p>
          <a:p>
            <a:r>
              <a:rPr lang="en-GB" dirty="0"/>
              <a:t>When you know more people you can work more effectively</a:t>
            </a:r>
          </a:p>
          <a:p>
            <a:r>
              <a:rPr lang="en-GB" dirty="0"/>
              <a:t>So we might recommend an ACTION that encourages employees to develop better networks</a:t>
            </a:r>
          </a:p>
          <a:p>
            <a:r>
              <a:rPr lang="en-GB" dirty="0"/>
              <a:t>That is not easy in China where guanxi dominates</a:t>
            </a:r>
          </a:p>
          <a:p>
            <a:endParaRPr lang="en-GB" dirty="0"/>
          </a:p>
          <a:p>
            <a:endParaRPr lang="en-GB" dirty="0"/>
          </a:p>
        </p:txBody>
      </p:sp>
      <p:sp>
        <p:nvSpPr>
          <p:cNvPr id="4" name="Slide Number Placeholder 3"/>
          <p:cNvSpPr>
            <a:spLocks noGrp="1"/>
          </p:cNvSpPr>
          <p:nvPr>
            <p:ph type="sldNum" sz="quarter" idx="12"/>
          </p:nvPr>
        </p:nvSpPr>
        <p:spPr/>
        <p:txBody>
          <a:bodyPr/>
          <a:lstStyle/>
          <a:p>
            <a:fld id="{ED23117B-984C-410A-9C9B-0CFFED740D0B}" type="slidenum">
              <a:rPr lang="en-GB" smtClean="0"/>
              <a:t>19</a:t>
            </a:fld>
            <a:endParaRPr lang="en-GB"/>
          </a:p>
        </p:txBody>
      </p:sp>
    </p:spTree>
    <p:extLst>
      <p:ext uri="{BB962C8B-B14F-4D97-AF65-F5344CB8AC3E}">
        <p14:creationId xmlns:p14="http://schemas.microsoft.com/office/powerpoint/2010/main" val="2916071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TMT and China</a:t>
            </a:r>
          </a:p>
        </p:txBody>
      </p:sp>
      <p:sp>
        <p:nvSpPr>
          <p:cNvPr id="3" name="Content Placeholder 2"/>
          <p:cNvSpPr>
            <a:spLocks noGrp="1"/>
          </p:cNvSpPr>
          <p:nvPr>
            <p:ph idx="1"/>
          </p:nvPr>
        </p:nvSpPr>
        <p:spPr/>
        <p:txBody>
          <a:bodyPr>
            <a:normAutofit/>
          </a:bodyPr>
          <a:lstStyle/>
          <a:p>
            <a:r>
              <a:rPr lang="en-GB" dirty="0"/>
              <a:t>TMT suggests that it is enough to know who knows</a:t>
            </a:r>
          </a:p>
          <a:p>
            <a:r>
              <a:rPr lang="en-GB" dirty="0"/>
              <a:t>But in China it is not enough – you also need guanxi with the person who knows</a:t>
            </a:r>
          </a:p>
          <a:p>
            <a:r>
              <a:rPr lang="en-GB" dirty="0"/>
              <a:t>Without guanxi, you have to contact the remote person through multiple intermediaries, which is rather inefficient</a:t>
            </a:r>
          </a:p>
          <a:p>
            <a:r>
              <a:rPr lang="en-GB" dirty="0"/>
              <a:t>Changing a guanxi system is hard, but we can find ways to encourage people to build more network connections</a:t>
            </a:r>
          </a:p>
        </p:txBody>
      </p:sp>
      <p:sp>
        <p:nvSpPr>
          <p:cNvPr id="4" name="Slide Number Placeholder 3"/>
          <p:cNvSpPr>
            <a:spLocks noGrp="1"/>
          </p:cNvSpPr>
          <p:nvPr>
            <p:ph type="sldNum" sz="quarter" idx="12"/>
          </p:nvPr>
        </p:nvSpPr>
        <p:spPr/>
        <p:txBody>
          <a:bodyPr/>
          <a:lstStyle/>
          <a:p>
            <a:fld id="{ED23117B-984C-410A-9C9B-0CFFED740D0B}" type="slidenum">
              <a:rPr lang="en-GB" smtClean="0"/>
              <a:t>20</a:t>
            </a:fld>
            <a:endParaRPr lang="en-GB"/>
          </a:p>
        </p:txBody>
      </p:sp>
    </p:spTree>
    <p:extLst>
      <p:ext uri="{BB962C8B-B14F-4D97-AF65-F5344CB8AC3E}">
        <p14:creationId xmlns:p14="http://schemas.microsoft.com/office/powerpoint/2010/main" val="949992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Example 3 - PET</a:t>
            </a:r>
          </a:p>
        </p:txBody>
      </p:sp>
      <p:sp>
        <p:nvSpPr>
          <p:cNvPr id="3" name="Content Placeholder 2"/>
          <p:cNvSpPr>
            <a:spLocks noGrp="1"/>
          </p:cNvSpPr>
          <p:nvPr>
            <p:ph idx="1"/>
          </p:nvPr>
        </p:nvSpPr>
        <p:spPr/>
        <p:txBody>
          <a:bodyPr>
            <a:normAutofit fontScale="92500"/>
          </a:bodyPr>
          <a:lstStyle/>
          <a:p>
            <a:r>
              <a:rPr lang="en-GB" dirty="0"/>
              <a:t>PET (Punctuated Equilibrium Theory) explains that in a stable situation (organisation, work team, etc.) it is possible to stimulate radical change that will have a dramatic effect on performance</a:t>
            </a:r>
          </a:p>
          <a:p>
            <a:r>
              <a:rPr lang="en-GB" dirty="0"/>
              <a:t>The radical change needs to be an intervention that challenges the existing structures, proposing a radically better way of working</a:t>
            </a:r>
          </a:p>
          <a:p>
            <a:r>
              <a:rPr lang="en-GB" dirty="0"/>
              <a:t>Such a change also requires a change agent, a person who intervenes with those actions</a:t>
            </a:r>
          </a:p>
          <a:p>
            <a:r>
              <a:rPr lang="en-GB" dirty="0"/>
              <a:t>The consultant can be one example of such a change agent</a:t>
            </a:r>
          </a:p>
        </p:txBody>
      </p:sp>
      <p:sp>
        <p:nvSpPr>
          <p:cNvPr id="4" name="Slide Number Placeholder 3"/>
          <p:cNvSpPr>
            <a:spLocks noGrp="1"/>
          </p:cNvSpPr>
          <p:nvPr>
            <p:ph type="sldNum" sz="quarter" idx="12"/>
          </p:nvPr>
        </p:nvSpPr>
        <p:spPr/>
        <p:txBody>
          <a:bodyPr/>
          <a:lstStyle/>
          <a:p>
            <a:fld id="{ED23117B-984C-410A-9C9B-0CFFED740D0B}" type="slidenum">
              <a:rPr lang="en-GB" smtClean="0"/>
              <a:t>21</a:t>
            </a:fld>
            <a:endParaRPr lang="en-GB"/>
          </a:p>
        </p:txBody>
      </p:sp>
    </p:spTree>
    <p:extLst>
      <p:ext uri="{BB962C8B-B14F-4D97-AF65-F5344CB8AC3E}">
        <p14:creationId xmlns:p14="http://schemas.microsoft.com/office/powerpoint/2010/main" val="213996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PET and China</a:t>
            </a:r>
          </a:p>
        </p:txBody>
      </p:sp>
      <p:sp>
        <p:nvSpPr>
          <p:cNvPr id="3" name="Content Placeholder 2"/>
          <p:cNvSpPr>
            <a:spLocks noGrp="1"/>
          </p:cNvSpPr>
          <p:nvPr>
            <p:ph idx="1"/>
          </p:nvPr>
        </p:nvSpPr>
        <p:spPr/>
        <p:txBody>
          <a:bodyPr>
            <a:normAutofit/>
          </a:bodyPr>
          <a:lstStyle/>
          <a:p>
            <a:r>
              <a:rPr lang="en-GB" dirty="0"/>
              <a:t>I have used PET on several occasions when I do AR in organisations</a:t>
            </a:r>
          </a:p>
          <a:p>
            <a:r>
              <a:rPr lang="en-GB" dirty="0"/>
              <a:t>PET can be risky because if the intervention fails then the situation may get worse, not better</a:t>
            </a:r>
          </a:p>
          <a:p>
            <a:r>
              <a:rPr lang="en-GB" dirty="0"/>
              <a:t>PET requires explicit management approval</a:t>
            </a:r>
          </a:p>
          <a:p>
            <a:r>
              <a:rPr lang="en-GB" dirty="0"/>
              <a:t>I see myself as the change agent, but I still have to get the employees to agree</a:t>
            </a:r>
          </a:p>
        </p:txBody>
      </p:sp>
      <p:sp>
        <p:nvSpPr>
          <p:cNvPr id="4" name="Slide Number Placeholder 3"/>
          <p:cNvSpPr>
            <a:spLocks noGrp="1"/>
          </p:cNvSpPr>
          <p:nvPr>
            <p:ph type="sldNum" sz="quarter" idx="12"/>
          </p:nvPr>
        </p:nvSpPr>
        <p:spPr/>
        <p:txBody>
          <a:bodyPr/>
          <a:lstStyle/>
          <a:p>
            <a:fld id="{ED23117B-984C-410A-9C9B-0CFFED740D0B}" type="slidenum">
              <a:rPr lang="en-GB" smtClean="0"/>
              <a:t>22</a:t>
            </a:fld>
            <a:endParaRPr lang="en-GB"/>
          </a:p>
        </p:txBody>
      </p:sp>
    </p:spTree>
    <p:extLst>
      <p:ext uri="{BB962C8B-B14F-4D97-AF65-F5344CB8AC3E}">
        <p14:creationId xmlns:p14="http://schemas.microsoft.com/office/powerpoint/2010/main" val="3139388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 and Proof of Concept</a:t>
            </a:r>
          </a:p>
        </p:txBody>
      </p:sp>
      <p:sp>
        <p:nvSpPr>
          <p:cNvPr id="3" name="Content Placeholder 2"/>
          <p:cNvSpPr>
            <a:spLocks noGrp="1"/>
          </p:cNvSpPr>
          <p:nvPr>
            <p:ph idx="1"/>
          </p:nvPr>
        </p:nvSpPr>
        <p:spPr/>
        <p:txBody>
          <a:bodyPr>
            <a:normAutofit fontScale="92500" lnSpcReduction="10000"/>
          </a:bodyPr>
          <a:lstStyle/>
          <a:p>
            <a:r>
              <a:rPr lang="en-US" dirty="0"/>
              <a:t>The client firm operates in a particular context</a:t>
            </a:r>
          </a:p>
          <a:p>
            <a:pPr lvl="1"/>
            <a:r>
              <a:rPr lang="en-US" dirty="0"/>
              <a:t>Culture, values, environment, law, etc.</a:t>
            </a:r>
          </a:p>
          <a:p>
            <a:r>
              <a:rPr lang="en-US" dirty="0"/>
              <a:t>You will have ideas about a solution to meet their needs, but translating that idea from your head to practice requires some concrete evidence to demonstrate that it can work</a:t>
            </a:r>
          </a:p>
          <a:p>
            <a:pPr lvl="1"/>
            <a:r>
              <a:rPr lang="en-US" dirty="0"/>
              <a:t>This can be done on a small scale first – this is what we mean by proof of concept (</a:t>
            </a:r>
            <a:r>
              <a:rPr lang="en-US" dirty="0" err="1"/>
              <a:t>PoC</a:t>
            </a:r>
            <a:r>
              <a:rPr lang="en-US" dirty="0"/>
              <a:t>)</a:t>
            </a:r>
          </a:p>
          <a:p>
            <a:pPr lvl="1"/>
            <a:r>
              <a:rPr lang="en-US" dirty="0"/>
              <a:t>The </a:t>
            </a:r>
            <a:r>
              <a:rPr lang="en-US" dirty="0" err="1"/>
              <a:t>PoC</a:t>
            </a:r>
            <a:r>
              <a:rPr lang="en-US" dirty="0"/>
              <a:t> will also help you to build trust with the client</a:t>
            </a:r>
          </a:p>
          <a:p>
            <a:pPr lvl="1"/>
            <a:r>
              <a:rPr lang="en-US" dirty="0"/>
              <a:t>Evaluation of the </a:t>
            </a:r>
            <a:r>
              <a:rPr lang="en-US" dirty="0" err="1"/>
              <a:t>PoC</a:t>
            </a:r>
            <a:r>
              <a:rPr lang="en-US" dirty="0"/>
              <a:t> can lead to some fine tuning BEFORE you move to a larger scale of implementation</a:t>
            </a:r>
          </a:p>
          <a:p>
            <a:pPr lvl="1"/>
            <a:endParaRPr lang="en-US" dirty="0"/>
          </a:p>
        </p:txBody>
      </p:sp>
      <p:sp>
        <p:nvSpPr>
          <p:cNvPr id="4" name="Slide Number Placeholder 3"/>
          <p:cNvSpPr>
            <a:spLocks noGrp="1"/>
          </p:cNvSpPr>
          <p:nvPr>
            <p:ph type="sldNum" sz="quarter" idx="12"/>
          </p:nvPr>
        </p:nvSpPr>
        <p:spPr/>
        <p:txBody>
          <a:bodyPr/>
          <a:lstStyle/>
          <a:p>
            <a:fld id="{ED23117B-984C-410A-9C9B-0CFFED740D0B}" type="slidenum">
              <a:rPr lang="en-GB" smtClean="0"/>
              <a:t>23</a:t>
            </a:fld>
            <a:endParaRPr lang="en-GB"/>
          </a:p>
        </p:txBody>
      </p:sp>
    </p:spTree>
    <p:extLst>
      <p:ext uri="{BB962C8B-B14F-4D97-AF65-F5344CB8AC3E}">
        <p14:creationId xmlns:p14="http://schemas.microsoft.com/office/powerpoint/2010/main" val="625776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Achieving Proof of Concept</a:t>
            </a:r>
            <a:endParaRPr lang="en-GB"/>
          </a:p>
        </p:txBody>
      </p:sp>
      <p:sp>
        <p:nvSpPr>
          <p:cNvPr id="3" name="Content Placeholder 2"/>
          <p:cNvSpPr>
            <a:spLocks noGrp="1"/>
          </p:cNvSpPr>
          <p:nvPr>
            <p:ph idx="1"/>
          </p:nvPr>
        </p:nvSpPr>
        <p:spPr/>
        <p:txBody>
          <a:bodyPr/>
          <a:lstStyle/>
          <a:p>
            <a:r>
              <a:rPr lang="en-US" dirty="0"/>
              <a:t>It is important to choose a context where you have a high chance of success</a:t>
            </a:r>
          </a:p>
          <a:p>
            <a:pPr lvl="1"/>
            <a:r>
              <a:rPr lang="en-US" dirty="0"/>
              <a:t>This can be where employees really want to be the guinea pigs, the first to try out the new work practice and the new technology</a:t>
            </a:r>
          </a:p>
          <a:p>
            <a:r>
              <a:rPr lang="en-US" dirty="0"/>
              <a:t>If your proof test fails, it is very hard to continue elsewhere in the </a:t>
            </a:r>
            <a:r>
              <a:rPr lang="en-US" dirty="0" err="1"/>
              <a:t>organisation</a:t>
            </a:r>
            <a:endParaRPr lang="en-US" dirty="0"/>
          </a:p>
          <a:p>
            <a:pPr lvl="1"/>
            <a:r>
              <a:rPr lang="en-US" dirty="0"/>
              <a:t>Indeed, the whole situation in the company may become toxic!</a:t>
            </a:r>
            <a:endParaRPr lang="en-GB" dirty="0"/>
          </a:p>
        </p:txBody>
      </p:sp>
      <p:sp>
        <p:nvSpPr>
          <p:cNvPr id="4" name="Slide Number Placeholder 3"/>
          <p:cNvSpPr>
            <a:spLocks noGrp="1"/>
          </p:cNvSpPr>
          <p:nvPr>
            <p:ph type="sldNum" sz="quarter" idx="12"/>
          </p:nvPr>
        </p:nvSpPr>
        <p:spPr/>
        <p:txBody>
          <a:bodyPr/>
          <a:lstStyle/>
          <a:p>
            <a:fld id="{ED23117B-984C-410A-9C9B-0CFFED740D0B}" type="slidenum">
              <a:rPr lang="en-GB" smtClean="0"/>
              <a:t>24</a:t>
            </a:fld>
            <a:endParaRPr lang="en-GB"/>
          </a:p>
        </p:txBody>
      </p:sp>
    </p:spTree>
    <p:extLst>
      <p:ext uri="{BB962C8B-B14F-4D97-AF65-F5344CB8AC3E}">
        <p14:creationId xmlns:p14="http://schemas.microsoft.com/office/powerpoint/2010/main" val="3735545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Employee Resistance</a:t>
            </a:r>
          </a:p>
        </p:txBody>
      </p:sp>
      <p:sp>
        <p:nvSpPr>
          <p:cNvPr id="3" name="Content Placeholder 2"/>
          <p:cNvSpPr>
            <a:spLocks noGrp="1"/>
          </p:cNvSpPr>
          <p:nvPr>
            <p:ph idx="1"/>
          </p:nvPr>
        </p:nvSpPr>
        <p:spPr/>
        <p:txBody>
          <a:bodyPr>
            <a:normAutofit/>
          </a:bodyPr>
          <a:lstStyle/>
          <a:p>
            <a:r>
              <a:rPr lang="en-GB" dirty="0"/>
              <a:t>Employee resistance is an unfortunate fact of consulting life</a:t>
            </a:r>
          </a:p>
          <a:p>
            <a:r>
              <a:rPr lang="en-GB" dirty="0"/>
              <a:t>No matter how much we work with employees nor how much they agree that they like a new system, this is NEVER a guarantee that they will actually use it</a:t>
            </a:r>
          </a:p>
          <a:p>
            <a:r>
              <a:rPr lang="en-GB" dirty="0"/>
              <a:t>Employees may not want to tell their real feelings to your face, but they will demonstrate their feelings in their actions</a:t>
            </a:r>
          </a:p>
        </p:txBody>
      </p:sp>
      <p:sp>
        <p:nvSpPr>
          <p:cNvPr id="4" name="Slide Number Placeholder 3"/>
          <p:cNvSpPr>
            <a:spLocks noGrp="1"/>
          </p:cNvSpPr>
          <p:nvPr>
            <p:ph type="sldNum" sz="quarter" idx="12"/>
          </p:nvPr>
        </p:nvSpPr>
        <p:spPr/>
        <p:txBody>
          <a:bodyPr/>
          <a:lstStyle/>
          <a:p>
            <a:fld id="{ED23117B-984C-410A-9C9B-0CFFED740D0B}" type="slidenum">
              <a:rPr lang="en-GB" smtClean="0"/>
              <a:t>25</a:t>
            </a:fld>
            <a:endParaRPr lang="en-GB"/>
          </a:p>
        </p:txBody>
      </p:sp>
    </p:spTree>
    <p:extLst>
      <p:ext uri="{BB962C8B-B14F-4D97-AF65-F5344CB8AC3E}">
        <p14:creationId xmlns:p14="http://schemas.microsoft.com/office/powerpoint/2010/main" val="4123226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Employee Resistance</a:t>
            </a:r>
          </a:p>
        </p:txBody>
      </p:sp>
      <p:sp>
        <p:nvSpPr>
          <p:cNvPr id="3" name="Content Placeholder 2"/>
          <p:cNvSpPr>
            <a:spLocks noGrp="1"/>
          </p:cNvSpPr>
          <p:nvPr>
            <p:ph idx="1"/>
          </p:nvPr>
        </p:nvSpPr>
        <p:spPr/>
        <p:txBody>
          <a:bodyPr/>
          <a:lstStyle/>
          <a:p>
            <a:r>
              <a:rPr lang="en-GB" dirty="0"/>
              <a:t>A common reason for resistance is inertia</a:t>
            </a:r>
          </a:p>
          <a:p>
            <a:pPr lvl="1"/>
            <a:r>
              <a:rPr lang="en-GB" dirty="0"/>
              <a:t>People resist change</a:t>
            </a:r>
          </a:p>
          <a:p>
            <a:pPr lvl="1"/>
            <a:r>
              <a:rPr lang="en-GB" dirty="0"/>
              <a:t>It is easier not to change one’s style of work</a:t>
            </a:r>
          </a:p>
          <a:p>
            <a:pPr lvl="1"/>
            <a:r>
              <a:rPr lang="en-GB" dirty="0"/>
              <a:t>An innovation must be dramatically better for people to adopt it</a:t>
            </a:r>
          </a:p>
          <a:p>
            <a:pPr lvl="1"/>
            <a:r>
              <a:rPr lang="en-GB" dirty="0"/>
              <a:t>So yes, perhaps your new technology is better (or better for management) but it does not really make the employees’ life easier, so they resist</a:t>
            </a:r>
          </a:p>
        </p:txBody>
      </p:sp>
      <p:sp>
        <p:nvSpPr>
          <p:cNvPr id="4" name="Slide Number Placeholder 3"/>
          <p:cNvSpPr>
            <a:spLocks noGrp="1"/>
          </p:cNvSpPr>
          <p:nvPr>
            <p:ph type="sldNum" sz="quarter" idx="12"/>
          </p:nvPr>
        </p:nvSpPr>
        <p:spPr/>
        <p:txBody>
          <a:bodyPr/>
          <a:lstStyle/>
          <a:p>
            <a:fld id="{ED23117B-984C-410A-9C9B-0CFFED740D0B}" type="slidenum">
              <a:rPr lang="en-GB" smtClean="0"/>
              <a:t>26</a:t>
            </a:fld>
            <a:endParaRPr lang="en-GB"/>
          </a:p>
        </p:txBody>
      </p:sp>
    </p:spTree>
    <p:extLst>
      <p:ext uri="{BB962C8B-B14F-4D97-AF65-F5344CB8AC3E}">
        <p14:creationId xmlns:p14="http://schemas.microsoft.com/office/powerpoint/2010/main" val="4274621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Example</a:t>
            </a:r>
          </a:p>
        </p:txBody>
      </p:sp>
      <p:sp>
        <p:nvSpPr>
          <p:cNvPr id="3" name="Content Placeholder 2"/>
          <p:cNvSpPr>
            <a:spLocks noGrp="1"/>
          </p:cNvSpPr>
          <p:nvPr>
            <p:ph idx="1"/>
          </p:nvPr>
        </p:nvSpPr>
        <p:spPr/>
        <p:txBody>
          <a:bodyPr/>
          <a:lstStyle/>
          <a:p>
            <a:r>
              <a:rPr lang="en-GB" dirty="0"/>
              <a:t>In a PR firm in Beijing, I was the change agent (PET) intervening by implementing a new KM system with a pilot in one team</a:t>
            </a:r>
          </a:p>
          <a:p>
            <a:r>
              <a:rPr lang="en-GB" dirty="0"/>
              <a:t>I had strong support from the CEO</a:t>
            </a:r>
          </a:p>
          <a:p>
            <a:r>
              <a:rPr lang="en-GB" dirty="0"/>
              <a:t>I seemed to have support from the team leader – she would not contradict her boss</a:t>
            </a:r>
          </a:p>
          <a:p>
            <a:r>
              <a:rPr lang="en-GB" dirty="0"/>
              <a:t>But after we implemented, hardly anyone actually used it!</a:t>
            </a:r>
          </a:p>
        </p:txBody>
      </p:sp>
      <p:sp>
        <p:nvSpPr>
          <p:cNvPr id="4" name="Slide Number Placeholder 3"/>
          <p:cNvSpPr>
            <a:spLocks noGrp="1"/>
          </p:cNvSpPr>
          <p:nvPr>
            <p:ph type="sldNum" sz="quarter" idx="12"/>
          </p:nvPr>
        </p:nvSpPr>
        <p:spPr/>
        <p:txBody>
          <a:bodyPr/>
          <a:lstStyle/>
          <a:p>
            <a:fld id="{ED23117B-984C-410A-9C9B-0CFFED740D0B}" type="slidenum">
              <a:rPr lang="en-GB" smtClean="0"/>
              <a:t>27</a:t>
            </a:fld>
            <a:endParaRPr lang="en-GB"/>
          </a:p>
        </p:txBody>
      </p:sp>
    </p:spTree>
    <p:extLst>
      <p:ext uri="{BB962C8B-B14F-4D97-AF65-F5344CB8AC3E}">
        <p14:creationId xmlns:p14="http://schemas.microsoft.com/office/powerpoint/2010/main" val="2806007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Post-Implementation Interview</a:t>
            </a:r>
          </a:p>
        </p:txBody>
      </p:sp>
      <p:sp>
        <p:nvSpPr>
          <p:cNvPr id="3" name="Content Placeholder 2"/>
          <p:cNvSpPr>
            <a:spLocks noGrp="1"/>
          </p:cNvSpPr>
          <p:nvPr>
            <p:ph idx="1"/>
          </p:nvPr>
        </p:nvSpPr>
        <p:spPr/>
        <p:txBody>
          <a:bodyPr>
            <a:normAutofit/>
          </a:bodyPr>
          <a:lstStyle/>
          <a:p>
            <a:r>
              <a:rPr lang="en-GB" dirty="0"/>
              <a:t>I went back to the team leader and this is what she said:</a:t>
            </a:r>
          </a:p>
          <a:p>
            <a:pPr lvl="1"/>
            <a:r>
              <a:rPr lang="en-GB" dirty="0"/>
              <a:t>“I am not an IT expert. I am an employee who makes use of IT when it is useful. But I don’t see why I should ask my colleagues to use a new IT that does not make our lives much easier or better. Incremental improvements are inadequate justification for change. Your new system makes my work more difficult, not more easy.  So I won’t use it or require my colleagues to use it.”</a:t>
            </a:r>
          </a:p>
        </p:txBody>
      </p:sp>
      <p:sp>
        <p:nvSpPr>
          <p:cNvPr id="4" name="Slide Number Placeholder 3"/>
          <p:cNvSpPr>
            <a:spLocks noGrp="1"/>
          </p:cNvSpPr>
          <p:nvPr>
            <p:ph type="sldNum" sz="quarter" idx="12"/>
          </p:nvPr>
        </p:nvSpPr>
        <p:spPr/>
        <p:txBody>
          <a:bodyPr/>
          <a:lstStyle/>
          <a:p>
            <a:fld id="{ED23117B-984C-410A-9C9B-0CFFED740D0B}" type="slidenum">
              <a:rPr lang="en-GB" smtClean="0"/>
              <a:t>28</a:t>
            </a:fld>
            <a:endParaRPr lang="en-GB"/>
          </a:p>
        </p:txBody>
      </p:sp>
    </p:spTree>
    <p:extLst>
      <p:ext uri="{BB962C8B-B14F-4D97-AF65-F5344CB8AC3E}">
        <p14:creationId xmlns:p14="http://schemas.microsoft.com/office/powerpoint/2010/main" val="316052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Retrospectively…</a:t>
            </a:r>
            <a:endParaRPr lang="en-GB"/>
          </a:p>
        </p:txBody>
      </p:sp>
      <p:sp>
        <p:nvSpPr>
          <p:cNvPr id="3" name="Content Placeholder 2"/>
          <p:cNvSpPr>
            <a:spLocks noGrp="1"/>
          </p:cNvSpPr>
          <p:nvPr>
            <p:ph idx="1"/>
          </p:nvPr>
        </p:nvSpPr>
        <p:spPr/>
        <p:txBody>
          <a:bodyPr>
            <a:normAutofit lnSpcReduction="10000"/>
          </a:bodyPr>
          <a:lstStyle/>
          <a:p>
            <a:r>
              <a:rPr lang="en-US" dirty="0"/>
              <a:t>I would reflect that the team where we tried out the proof of concept was not a good choice</a:t>
            </a:r>
          </a:p>
          <a:p>
            <a:pPr lvl="1"/>
            <a:r>
              <a:rPr lang="en-US" dirty="0"/>
              <a:t>It was selected by the CEO because, as he said “they have lots of problems”!</a:t>
            </a:r>
          </a:p>
          <a:p>
            <a:r>
              <a:rPr lang="en-US" dirty="0"/>
              <a:t>Well, such a difficult team may be a high risk team for a proof of concept initiative</a:t>
            </a:r>
          </a:p>
          <a:p>
            <a:pPr lvl="1"/>
            <a:r>
              <a:rPr lang="en-US" dirty="0"/>
              <a:t>I asked the CEO to choose an easier, more enthusiastic team – but he refused.</a:t>
            </a:r>
          </a:p>
          <a:p>
            <a:pPr lvl="1"/>
            <a:r>
              <a:rPr lang="en-US" dirty="0"/>
              <a:t>In the end, perhaps the failure was not so surprising</a:t>
            </a:r>
            <a:endParaRPr lang="en-GB" dirty="0"/>
          </a:p>
        </p:txBody>
      </p:sp>
      <p:sp>
        <p:nvSpPr>
          <p:cNvPr id="4" name="Slide Number Placeholder 3"/>
          <p:cNvSpPr>
            <a:spLocks noGrp="1"/>
          </p:cNvSpPr>
          <p:nvPr>
            <p:ph type="sldNum" sz="quarter" idx="12"/>
          </p:nvPr>
        </p:nvSpPr>
        <p:spPr/>
        <p:txBody>
          <a:bodyPr/>
          <a:lstStyle/>
          <a:p>
            <a:fld id="{ED23117B-984C-410A-9C9B-0CFFED740D0B}" type="slidenum">
              <a:rPr lang="en-GB" smtClean="0"/>
              <a:t>29</a:t>
            </a:fld>
            <a:endParaRPr lang="en-GB"/>
          </a:p>
        </p:txBody>
      </p:sp>
    </p:spTree>
    <p:extLst>
      <p:ext uri="{BB962C8B-B14F-4D97-AF65-F5344CB8AC3E}">
        <p14:creationId xmlns:p14="http://schemas.microsoft.com/office/powerpoint/2010/main" val="2738891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Dealing with Resistance</a:t>
            </a:r>
          </a:p>
        </p:txBody>
      </p:sp>
      <p:sp>
        <p:nvSpPr>
          <p:cNvPr id="3" name="Content Placeholder 2"/>
          <p:cNvSpPr>
            <a:spLocks noGrp="1"/>
          </p:cNvSpPr>
          <p:nvPr>
            <p:ph idx="1"/>
          </p:nvPr>
        </p:nvSpPr>
        <p:spPr/>
        <p:txBody>
          <a:bodyPr>
            <a:normAutofit/>
          </a:bodyPr>
          <a:lstStyle/>
          <a:p>
            <a:r>
              <a:rPr lang="en-GB" dirty="0"/>
              <a:t>The best way is not to let it develop at all</a:t>
            </a:r>
          </a:p>
          <a:p>
            <a:r>
              <a:rPr lang="en-GB" dirty="0"/>
              <a:t>This requires very close working with employees</a:t>
            </a:r>
          </a:p>
          <a:p>
            <a:r>
              <a:rPr lang="en-GB" dirty="0"/>
              <a:t>Given the tendency to resist at the very last minute (when it seems too late to make changes), you need to maintain very close contact with the employees at all times</a:t>
            </a:r>
          </a:p>
          <a:p>
            <a:r>
              <a:rPr lang="en-GB" dirty="0"/>
              <a:t>You may want to involve them in throughout the AR cycle, from diagnosis, through planning, intervention and testing. </a:t>
            </a:r>
          </a:p>
        </p:txBody>
      </p:sp>
      <p:sp>
        <p:nvSpPr>
          <p:cNvPr id="4" name="Slide Number Placeholder 3"/>
          <p:cNvSpPr>
            <a:spLocks noGrp="1"/>
          </p:cNvSpPr>
          <p:nvPr>
            <p:ph type="sldNum" sz="quarter" idx="12"/>
          </p:nvPr>
        </p:nvSpPr>
        <p:spPr/>
        <p:txBody>
          <a:bodyPr/>
          <a:lstStyle/>
          <a:p>
            <a:fld id="{ED23117B-984C-410A-9C9B-0CFFED740D0B}" type="slidenum">
              <a:rPr lang="en-GB" smtClean="0"/>
              <a:t>30</a:t>
            </a:fld>
            <a:endParaRPr lang="en-GB"/>
          </a:p>
        </p:txBody>
      </p:sp>
    </p:spTree>
    <p:extLst>
      <p:ext uri="{BB962C8B-B14F-4D97-AF65-F5344CB8AC3E}">
        <p14:creationId xmlns:p14="http://schemas.microsoft.com/office/powerpoint/2010/main" val="2536740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a:t>
            </a:r>
          </a:p>
        </p:txBody>
      </p:sp>
      <p:sp>
        <p:nvSpPr>
          <p:cNvPr id="3" name="Content Placeholder 2"/>
          <p:cNvSpPr>
            <a:spLocks noGrp="1"/>
          </p:cNvSpPr>
          <p:nvPr>
            <p:ph idx="1"/>
          </p:nvPr>
        </p:nvSpPr>
        <p:spPr/>
        <p:txBody>
          <a:bodyPr>
            <a:normAutofit/>
          </a:bodyPr>
          <a:lstStyle/>
          <a:p>
            <a:r>
              <a:rPr lang="en-GB" dirty="0"/>
              <a:t>The last two stages of the AR cycle are evaluation and learning</a:t>
            </a:r>
          </a:p>
          <a:p>
            <a:r>
              <a:rPr lang="en-GB" dirty="0"/>
              <a:t>First, we need to compare the before intervention and after intervention states</a:t>
            </a:r>
          </a:p>
          <a:p>
            <a:pPr lvl="1"/>
            <a:r>
              <a:rPr lang="en-GB" dirty="0"/>
              <a:t>Can we see any demonstrated improvements?</a:t>
            </a:r>
          </a:p>
          <a:p>
            <a:pPr lvl="1"/>
            <a:r>
              <a:rPr lang="en-GB" dirty="0"/>
              <a:t>Can we measure them?</a:t>
            </a:r>
          </a:p>
          <a:p>
            <a:pPr lvl="1"/>
            <a:r>
              <a:rPr lang="en-GB" dirty="0"/>
              <a:t>How do the employees feel?</a:t>
            </a:r>
          </a:p>
          <a:p>
            <a:r>
              <a:rPr lang="en-GB" dirty="0"/>
              <a:t>Second, we have to assess what we learned through the whole consulting process</a:t>
            </a:r>
          </a:p>
        </p:txBody>
      </p:sp>
      <p:sp>
        <p:nvSpPr>
          <p:cNvPr id="4" name="Slide Number Placeholder 3"/>
          <p:cNvSpPr>
            <a:spLocks noGrp="1"/>
          </p:cNvSpPr>
          <p:nvPr>
            <p:ph type="sldNum" sz="quarter" idx="12"/>
          </p:nvPr>
        </p:nvSpPr>
        <p:spPr/>
        <p:txBody>
          <a:bodyPr/>
          <a:lstStyle/>
          <a:p>
            <a:fld id="{ED23117B-984C-410A-9C9B-0CFFED740D0B}" type="slidenum">
              <a:rPr lang="en-GB" smtClean="0"/>
              <a:t>31</a:t>
            </a:fld>
            <a:endParaRPr lang="en-GB"/>
          </a:p>
        </p:txBody>
      </p:sp>
    </p:spTree>
    <p:extLst>
      <p:ext uri="{BB962C8B-B14F-4D97-AF65-F5344CB8AC3E}">
        <p14:creationId xmlns:p14="http://schemas.microsoft.com/office/powerpoint/2010/main" val="2368609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Impacts</a:t>
            </a:r>
          </a:p>
        </p:txBody>
      </p:sp>
      <p:sp>
        <p:nvSpPr>
          <p:cNvPr id="3" name="Content Placeholder 2"/>
          <p:cNvSpPr>
            <a:spLocks noGrp="1"/>
          </p:cNvSpPr>
          <p:nvPr>
            <p:ph idx="1"/>
          </p:nvPr>
        </p:nvSpPr>
        <p:spPr/>
        <p:txBody>
          <a:bodyPr>
            <a:normAutofit/>
          </a:bodyPr>
          <a:lstStyle/>
          <a:p>
            <a:r>
              <a:rPr lang="en-GB" dirty="0"/>
              <a:t>Ideally the specific problem that was targeted has been addressed</a:t>
            </a:r>
          </a:p>
          <a:p>
            <a:r>
              <a:rPr lang="en-GB" dirty="0"/>
              <a:t>But quite often it may be only partly addressed, or not at all</a:t>
            </a:r>
          </a:p>
          <a:p>
            <a:r>
              <a:rPr lang="en-GB" dirty="0"/>
              <a:t>Perhaps the intervention failed or the employees resisted</a:t>
            </a:r>
          </a:p>
          <a:p>
            <a:r>
              <a:rPr lang="en-GB" dirty="0"/>
              <a:t>In this case, it may be necessary to make a 2</a:t>
            </a:r>
            <a:r>
              <a:rPr lang="en-GB" baseline="30000" dirty="0"/>
              <a:t>nd</a:t>
            </a:r>
            <a:r>
              <a:rPr lang="en-GB" dirty="0"/>
              <a:t> attempt at an intervention</a:t>
            </a:r>
          </a:p>
          <a:p>
            <a:pPr lvl="1"/>
            <a:r>
              <a:rPr lang="en-GB" dirty="0"/>
              <a:t>More diagnosis, planning, action</a:t>
            </a:r>
          </a:p>
        </p:txBody>
      </p:sp>
      <p:sp>
        <p:nvSpPr>
          <p:cNvPr id="4" name="Slide Number Placeholder 3"/>
          <p:cNvSpPr>
            <a:spLocks noGrp="1"/>
          </p:cNvSpPr>
          <p:nvPr>
            <p:ph type="sldNum" sz="quarter" idx="12"/>
          </p:nvPr>
        </p:nvSpPr>
        <p:spPr/>
        <p:txBody>
          <a:bodyPr/>
          <a:lstStyle/>
          <a:p>
            <a:fld id="{ED23117B-984C-410A-9C9B-0CFFED740D0B}" type="slidenum">
              <a:rPr lang="en-GB" smtClean="0"/>
              <a:t>32</a:t>
            </a:fld>
            <a:endParaRPr lang="en-GB"/>
          </a:p>
        </p:txBody>
      </p:sp>
    </p:spTree>
    <p:extLst>
      <p:ext uri="{BB962C8B-B14F-4D97-AF65-F5344CB8AC3E}">
        <p14:creationId xmlns:p14="http://schemas.microsoft.com/office/powerpoint/2010/main" val="172300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Reports and Lessons Learned</a:t>
            </a:r>
          </a:p>
        </p:txBody>
      </p:sp>
      <p:sp>
        <p:nvSpPr>
          <p:cNvPr id="3" name="Content Placeholder 2"/>
          <p:cNvSpPr>
            <a:spLocks noGrp="1"/>
          </p:cNvSpPr>
          <p:nvPr>
            <p:ph idx="1"/>
          </p:nvPr>
        </p:nvSpPr>
        <p:spPr/>
        <p:txBody>
          <a:bodyPr>
            <a:normAutofit/>
          </a:bodyPr>
          <a:lstStyle/>
          <a:p>
            <a:r>
              <a:rPr lang="en-GB" dirty="0"/>
              <a:t>The consultant usually has a duty to provide the client with a report at the end of the project</a:t>
            </a:r>
          </a:p>
          <a:p>
            <a:pPr lvl="1"/>
            <a:r>
              <a:rPr lang="en-GB" dirty="0"/>
              <a:t>This may summarise what was done, what was successful, what still needs to be done</a:t>
            </a:r>
          </a:p>
          <a:p>
            <a:r>
              <a:rPr lang="en-GB" dirty="0"/>
              <a:t>The consultant should also prepare a report for internal use so as to inform future consulting projects</a:t>
            </a:r>
          </a:p>
          <a:p>
            <a:pPr lvl="1"/>
            <a:r>
              <a:rPr lang="en-GB" dirty="0"/>
              <a:t>This can be more honest about the events!</a:t>
            </a:r>
          </a:p>
          <a:p>
            <a:pPr lvl="1"/>
            <a:r>
              <a:rPr lang="en-GB" dirty="0"/>
              <a:t>It may also include reports on individual team members</a:t>
            </a:r>
          </a:p>
        </p:txBody>
      </p:sp>
      <p:sp>
        <p:nvSpPr>
          <p:cNvPr id="4" name="Slide Number Placeholder 3"/>
          <p:cNvSpPr>
            <a:spLocks noGrp="1"/>
          </p:cNvSpPr>
          <p:nvPr>
            <p:ph type="sldNum" sz="quarter" idx="12"/>
          </p:nvPr>
        </p:nvSpPr>
        <p:spPr/>
        <p:txBody>
          <a:bodyPr/>
          <a:lstStyle/>
          <a:p>
            <a:fld id="{ED23117B-984C-410A-9C9B-0CFFED740D0B}" type="slidenum">
              <a:rPr lang="en-GB" smtClean="0"/>
              <a:t>33</a:t>
            </a:fld>
            <a:endParaRPr lang="en-GB"/>
          </a:p>
        </p:txBody>
      </p:sp>
    </p:spTree>
    <p:extLst>
      <p:ext uri="{BB962C8B-B14F-4D97-AF65-F5344CB8AC3E}">
        <p14:creationId xmlns:p14="http://schemas.microsoft.com/office/powerpoint/2010/main" val="1556808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t>Ethical Issues</a:t>
            </a:r>
            <a:endParaRPr lang="en-GB" dirty="0"/>
          </a:p>
        </p:txBody>
      </p:sp>
      <p:sp>
        <p:nvSpPr>
          <p:cNvPr id="3" name="Content Placeholder 2"/>
          <p:cNvSpPr>
            <a:spLocks noGrp="1"/>
          </p:cNvSpPr>
          <p:nvPr>
            <p:ph idx="1"/>
          </p:nvPr>
        </p:nvSpPr>
        <p:spPr/>
        <p:txBody>
          <a:bodyPr/>
          <a:lstStyle/>
          <a:p>
            <a:r>
              <a:rPr lang="en-HK" dirty="0"/>
              <a:t>Participation</a:t>
            </a:r>
          </a:p>
          <a:p>
            <a:r>
              <a:rPr lang="en-HK" dirty="0"/>
              <a:t>Competence </a:t>
            </a:r>
          </a:p>
          <a:p>
            <a:r>
              <a:rPr lang="en-HK" dirty="0"/>
              <a:t>Persistence</a:t>
            </a:r>
          </a:p>
          <a:p>
            <a:r>
              <a:rPr lang="en-HK" dirty="0"/>
              <a:t>Protecting Rights </a:t>
            </a:r>
            <a:r>
              <a:rPr lang="en-HK"/>
              <a:t>and Duties </a:t>
            </a:r>
            <a:endParaRPr lang="en-GB"/>
          </a:p>
        </p:txBody>
      </p:sp>
      <p:sp>
        <p:nvSpPr>
          <p:cNvPr id="4" name="Slide Number Placeholder 3"/>
          <p:cNvSpPr>
            <a:spLocks noGrp="1"/>
          </p:cNvSpPr>
          <p:nvPr>
            <p:ph type="sldNum" sz="quarter" idx="12"/>
          </p:nvPr>
        </p:nvSpPr>
        <p:spPr/>
        <p:txBody>
          <a:bodyPr/>
          <a:lstStyle/>
          <a:p>
            <a:fld id="{ED23117B-984C-410A-9C9B-0CFFED740D0B}" type="slidenum">
              <a:rPr lang="en-GB" smtClean="0"/>
              <a:t>34</a:t>
            </a:fld>
            <a:endParaRPr lang="en-GB"/>
          </a:p>
        </p:txBody>
      </p:sp>
    </p:spTree>
    <p:extLst>
      <p:ext uri="{BB962C8B-B14F-4D97-AF65-F5344CB8AC3E}">
        <p14:creationId xmlns:p14="http://schemas.microsoft.com/office/powerpoint/2010/main" val="1581472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2234</Words>
  <Application>Microsoft Office PowerPoint</Application>
  <PresentationFormat>Widescreen</PresentationFormat>
  <Paragraphs>211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IS6602 IX: Implementing Interventions</vt:lpstr>
      <vt:lpstr>Recap</vt:lpstr>
      <vt:lpstr>Intervention Activities</vt:lpstr>
      <vt:lpstr>Translating Plans into Actions</vt:lpstr>
      <vt:lpstr>Operational Plans</vt:lpstr>
      <vt:lpstr>Operational Plans</vt:lpstr>
      <vt:lpstr>Example - Nestle</vt:lpstr>
      <vt:lpstr>Example - IKEA</vt:lpstr>
      <vt:lpstr>The Speed of Change</vt:lpstr>
      <vt:lpstr>A Phased Approach</vt:lpstr>
      <vt:lpstr>Clients’ Needs Always Change</vt:lpstr>
      <vt:lpstr>Changing Requirements</vt:lpstr>
      <vt:lpstr>Interruptions</vt:lpstr>
      <vt:lpstr>Example</vt:lpstr>
      <vt:lpstr>The Role of Theory in Action</vt:lpstr>
      <vt:lpstr>Theories and Clients</vt:lpstr>
      <vt:lpstr>For Example 1 - TAM</vt:lpstr>
      <vt:lpstr>Apart from Usefulness and Ease of Use…</vt:lpstr>
      <vt:lpstr>For Example 2 - TMT</vt:lpstr>
      <vt:lpstr>TMT and China</vt:lpstr>
      <vt:lpstr>For Example 3 - PET</vt:lpstr>
      <vt:lpstr>PET and China</vt:lpstr>
      <vt:lpstr>Context and Proof of Concept</vt:lpstr>
      <vt:lpstr>Achieving Proof of Concept</vt:lpstr>
      <vt:lpstr>Employee Resistance</vt:lpstr>
      <vt:lpstr>Employee Resistance</vt:lpstr>
      <vt:lpstr>For Example</vt:lpstr>
      <vt:lpstr>Post-Implementation Interview</vt:lpstr>
      <vt:lpstr>Retrospectively…</vt:lpstr>
      <vt:lpstr>Dealing with Resistance</vt:lpstr>
      <vt:lpstr>Evaluation</vt:lpstr>
      <vt:lpstr>Impacts</vt:lpstr>
      <vt:lpstr>Reports and Lessons Learned</vt:lpstr>
      <vt:lpstr>Ethical Issues</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IS6602 IX: Implementing Interventions</dc:title>
  <dc:creator>Robert</dc:creator>
  <cp:lastModifiedBy>Robert M Davison</cp:lastModifiedBy>
  <cp:revision>21</cp:revision>
  <dcterms:created xsi:type="dcterms:W3CDTF">2017-08-20T06:19:06Z</dcterms:created>
  <dcterms:modified xsi:type="dcterms:W3CDTF">2024-12-24T05:16:33Z</dcterms:modified>
</cp:coreProperties>
</file>