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9" r:id="rId14"/>
    <p:sldId id="267" r:id="rId15"/>
    <p:sldId id="270" r:id="rId16"/>
    <p:sldId id="271" r:id="rId17"/>
    <p:sldId id="272" r:id="rId18"/>
    <p:sldId id="273" r:id="rId19"/>
    <p:sldId id="274" r:id="rId20"/>
    <p:sldId id="275" r:id="rId21"/>
    <p:sldId id="277" r:id="rId22"/>
    <p:sldId id="278" r:id="rId23"/>
    <p:sldId id="27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99" d="100"/>
          <a:sy n="99" d="100"/>
        </p:scale>
        <p:origin x="82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CAB632-7D3A-4B5E-9D47-0B237F9E83A2}" type="datetimeFigureOut">
              <a:rPr lang="en-GB" smtClean="0"/>
              <a:t>24/12/2024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5912E5-6CAC-4A6D-AFB2-42B5AE77DDC8}" type="slidenum">
              <a:rPr lang="en-GB" smtClean="0"/>
              <a:t>‹#›</a:t>
            </a:fld>
            <a:endParaRPr lang="en-GB"/>
          </a:p>
        </p:txBody>
      </p:sp>
    </p:spTree>
    <p:extLst>
      <p:ext uri="{BB962C8B-B14F-4D97-AF65-F5344CB8AC3E}">
        <p14:creationId xmlns:p14="http://schemas.microsoft.com/office/powerpoint/2010/main" val="1890265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84C5ACF-D03B-457D-A403-48CECCC14648}"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2343698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B8F3139-1733-4253-8628-12BA6802E8C4}"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3888815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B96C926-9AF0-4429-8A58-07257CBCC681}"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1769961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2DB9732-7867-493C-ABF4-82799DD1FC8E}"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4252679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6F06E86-28A2-40D1-B4E3-C2B9F97E876A}" type="datetime1">
              <a:rPr lang="en-GB" smtClean="0"/>
              <a:t>24/12/2024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1321358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8E6ED2C-31B3-424A-BC55-8DDC778CEAB5}" type="datetime1">
              <a:rPr lang="en-GB" smtClean="0"/>
              <a:t>24/12/2024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2245396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DC3407-3720-4DFE-8BD8-0A2CAF21D2E7}" type="datetime1">
              <a:rPr lang="en-GB" smtClean="0"/>
              <a:t>24/12/2024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1188856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3EB30B2-CFEB-4A69-867C-5704293F5367}"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1809654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9B7A1B2-2DFC-44A9-A51A-FAE3FB184F3C}" type="datetime1">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3305565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1DDD05-DB04-4D27-98AD-CEA0197B7A83}"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7557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8EBF7A3-3B2F-4161-AD73-736FF166473A}" type="datetime1">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853A77-A09D-4E49-BDF1-7320537F6503}" type="slidenum">
              <a:rPr lang="en-GB" smtClean="0"/>
              <a:t>‹#›</a:t>
            </a:fld>
            <a:endParaRPr lang="en-GB"/>
          </a:p>
        </p:txBody>
      </p:sp>
    </p:spTree>
    <p:extLst>
      <p:ext uri="{BB962C8B-B14F-4D97-AF65-F5344CB8AC3E}">
        <p14:creationId xmlns:p14="http://schemas.microsoft.com/office/powerpoint/2010/main" val="1911909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4DF247-3B03-468A-B20A-F502F40055BD}" type="datetime1">
              <a:rPr lang="en-GB" smtClean="0"/>
              <a:t>24/12/2024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853A77-A09D-4E49-BDF1-7320537F6503}" type="slidenum">
              <a:rPr lang="en-GB" smtClean="0"/>
              <a:t>‹#›</a:t>
            </a:fld>
            <a:endParaRPr lang="en-GB"/>
          </a:p>
        </p:txBody>
      </p:sp>
    </p:spTree>
    <p:extLst>
      <p:ext uri="{BB962C8B-B14F-4D97-AF65-F5344CB8AC3E}">
        <p14:creationId xmlns:p14="http://schemas.microsoft.com/office/powerpoint/2010/main" val="293753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a:t>IS6602 VIII: Planning Actions</a:t>
            </a:r>
            <a:endParaRPr lang="en-GB" sz="5400" dirty="0"/>
          </a:p>
        </p:txBody>
      </p:sp>
      <p:sp>
        <p:nvSpPr>
          <p:cNvPr id="3" name="Subtitle 2"/>
          <p:cNvSpPr>
            <a:spLocks noGrp="1"/>
          </p:cNvSpPr>
          <p:nvPr>
            <p:ph type="subTitle" idx="1"/>
          </p:nvPr>
        </p:nvSpPr>
        <p:spPr/>
        <p:txBody>
          <a:bodyPr/>
          <a:lstStyle/>
          <a:p>
            <a:r>
              <a:rPr lang="en-US" sz="3200"/>
              <a:t>Creating a Proposal for the Client</a:t>
            </a:r>
            <a:endParaRPr lang="en-GB"/>
          </a:p>
        </p:txBody>
      </p:sp>
      <p:sp>
        <p:nvSpPr>
          <p:cNvPr id="4" name="Slide Number Placeholder 3"/>
          <p:cNvSpPr>
            <a:spLocks noGrp="1"/>
          </p:cNvSpPr>
          <p:nvPr>
            <p:ph type="sldNum" sz="quarter" idx="12"/>
          </p:nvPr>
        </p:nvSpPr>
        <p:spPr/>
        <p:txBody>
          <a:bodyPr/>
          <a:lstStyle/>
          <a:p>
            <a:fld id="{AF853A77-A09D-4E49-BDF1-7320537F6503}" type="slidenum">
              <a:rPr lang="en-GB" smtClean="0"/>
              <a:t>1</a:t>
            </a:fld>
            <a:endParaRPr lang="en-GB"/>
          </a:p>
        </p:txBody>
      </p:sp>
    </p:spTree>
    <p:extLst>
      <p:ext uri="{BB962C8B-B14F-4D97-AF65-F5344CB8AC3E}">
        <p14:creationId xmlns:p14="http://schemas.microsoft.com/office/powerpoint/2010/main" val="3511113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From Diagnosis to Plan</a:t>
            </a:r>
            <a:endParaRPr lang="en-GB"/>
          </a:p>
        </p:txBody>
      </p:sp>
      <p:sp>
        <p:nvSpPr>
          <p:cNvPr id="3" name="Content Placeholder 2"/>
          <p:cNvSpPr>
            <a:spLocks noGrp="1"/>
          </p:cNvSpPr>
          <p:nvPr>
            <p:ph idx="1"/>
          </p:nvPr>
        </p:nvSpPr>
        <p:spPr/>
        <p:txBody>
          <a:bodyPr>
            <a:normAutofit lnSpcReduction="10000"/>
          </a:bodyPr>
          <a:lstStyle/>
          <a:p>
            <a:r>
              <a:rPr lang="en-US" dirty="0"/>
              <a:t>The diagnostic stage may take several weeks, months or longer, since many people may have to be interviewed and many different perspectives reconciled before you feel that you have a complete understanding of the situation</a:t>
            </a:r>
          </a:p>
          <a:p>
            <a:r>
              <a:rPr lang="en-US" dirty="0"/>
              <a:t>Planning the actions that you want to take is the second AR step and requires considerable care</a:t>
            </a:r>
          </a:p>
          <a:p>
            <a:pPr lvl="1"/>
            <a:r>
              <a:rPr lang="en-US" dirty="0"/>
              <a:t>It should also be explicitly linked back to the results of the diagnosis</a:t>
            </a:r>
          </a:p>
          <a:p>
            <a:r>
              <a:rPr lang="en-US" dirty="0"/>
              <a:t>As a consultant, you need to put together a detailed plan that lays out in detail exactly what you propose to do</a:t>
            </a:r>
          </a:p>
          <a:p>
            <a:r>
              <a:rPr lang="en-US" dirty="0"/>
              <a:t>The plan must be prepared to the highest professional standards</a:t>
            </a:r>
          </a:p>
          <a:p>
            <a:pPr lvl="1"/>
            <a:r>
              <a:rPr lang="en-US" dirty="0"/>
              <a:t>Well organized, written, attractive, persuasive</a:t>
            </a:r>
            <a:endParaRPr lang="en-GB" dirty="0"/>
          </a:p>
        </p:txBody>
      </p:sp>
      <p:sp>
        <p:nvSpPr>
          <p:cNvPr id="4" name="Slide Number Placeholder 3"/>
          <p:cNvSpPr>
            <a:spLocks noGrp="1"/>
          </p:cNvSpPr>
          <p:nvPr>
            <p:ph type="sldNum" sz="quarter" idx="12"/>
          </p:nvPr>
        </p:nvSpPr>
        <p:spPr/>
        <p:txBody>
          <a:bodyPr/>
          <a:lstStyle/>
          <a:p>
            <a:fld id="{AF853A77-A09D-4E49-BDF1-7320537F6503}" type="slidenum">
              <a:rPr lang="en-GB" smtClean="0"/>
              <a:t>2</a:t>
            </a:fld>
            <a:endParaRPr lang="en-GB"/>
          </a:p>
        </p:txBody>
      </p:sp>
    </p:spTree>
    <p:extLst>
      <p:ext uri="{BB962C8B-B14F-4D97-AF65-F5344CB8AC3E}">
        <p14:creationId xmlns:p14="http://schemas.microsoft.com/office/powerpoint/2010/main" val="268412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Outline Structure of the Plan I</a:t>
            </a:r>
            <a:endParaRPr lang="en-GB"/>
          </a:p>
        </p:txBody>
      </p:sp>
      <p:sp>
        <p:nvSpPr>
          <p:cNvPr id="3" name="Content Placeholder 2"/>
          <p:cNvSpPr>
            <a:spLocks noGrp="1"/>
          </p:cNvSpPr>
          <p:nvPr>
            <p:ph idx="1"/>
          </p:nvPr>
        </p:nvSpPr>
        <p:spPr/>
        <p:txBody>
          <a:bodyPr/>
          <a:lstStyle/>
          <a:p>
            <a:r>
              <a:rPr lang="en-US"/>
              <a:t>Background information on the consulta</a:t>
            </a:r>
            <a:r>
              <a:rPr lang="en-GB"/>
              <a:t>nts involved</a:t>
            </a:r>
          </a:p>
          <a:p>
            <a:pPr lvl="1"/>
            <a:r>
              <a:rPr lang="en-US"/>
              <a:t>Experience, skills</a:t>
            </a:r>
          </a:p>
          <a:p>
            <a:pPr lvl="1"/>
            <a:r>
              <a:rPr lang="en-US"/>
              <a:t>Previous consulting experience (including bios and cvs)</a:t>
            </a:r>
          </a:p>
          <a:p>
            <a:r>
              <a:rPr lang="en-US"/>
              <a:t>Objectives and Scope</a:t>
            </a:r>
          </a:p>
          <a:p>
            <a:pPr lvl="1"/>
            <a:r>
              <a:rPr lang="en-US"/>
              <a:t>What are the broad objectives of the plan?</a:t>
            </a:r>
          </a:p>
          <a:p>
            <a:pPr lvl="1"/>
            <a:r>
              <a:rPr lang="en-US"/>
              <a:t>How will achievement of the objectives be measured?</a:t>
            </a:r>
          </a:p>
          <a:p>
            <a:pPr lvl="1"/>
            <a:r>
              <a:rPr lang="en-US"/>
              <a:t>Are the objectives feasible? What are the risks?</a:t>
            </a:r>
          </a:p>
          <a:p>
            <a:pPr lvl="1"/>
            <a:r>
              <a:rPr lang="en-US"/>
              <a:t>Who will benefit (or not) from reaching these objectives?</a:t>
            </a:r>
          </a:p>
          <a:p>
            <a:pPr lvl="1"/>
            <a:endParaRPr lang="en-US"/>
          </a:p>
        </p:txBody>
      </p:sp>
      <p:sp>
        <p:nvSpPr>
          <p:cNvPr id="4" name="Slide Number Placeholder 3"/>
          <p:cNvSpPr>
            <a:spLocks noGrp="1"/>
          </p:cNvSpPr>
          <p:nvPr>
            <p:ph type="sldNum" sz="quarter" idx="12"/>
          </p:nvPr>
        </p:nvSpPr>
        <p:spPr/>
        <p:txBody>
          <a:bodyPr/>
          <a:lstStyle/>
          <a:p>
            <a:fld id="{AF853A77-A09D-4E49-BDF1-7320537F6503}" type="slidenum">
              <a:rPr lang="en-GB" smtClean="0"/>
              <a:t>3</a:t>
            </a:fld>
            <a:endParaRPr lang="en-GB"/>
          </a:p>
        </p:txBody>
      </p:sp>
    </p:spTree>
    <p:extLst>
      <p:ext uri="{BB962C8B-B14F-4D97-AF65-F5344CB8AC3E}">
        <p14:creationId xmlns:p14="http://schemas.microsoft.com/office/powerpoint/2010/main" val="3919535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Outline Structure II</a:t>
            </a:r>
            <a:endParaRPr lang="en-GB"/>
          </a:p>
        </p:txBody>
      </p:sp>
      <p:sp>
        <p:nvSpPr>
          <p:cNvPr id="3" name="Content Placeholder 2"/>
          <p:cNvSpPr>
            <a:spLocks noGrp="1"/>
          </p:cNvSpPr>
          <p:nvPr>
            <p:ph idx="1"/>
          </p:nvPr>
        </p:nvSpPr>
        <p:spPr/>
        <p:txBody>
          <a:bodyPr/>
          <a:lstStyle/>
          <a:p>
            <a:r>
              <a:rPr lang="en-US"/>
              <a:t>Actions to be taken</a:t>
            </a:r>
          </a:p>
          <a:p>
            <a:pPr lvl="1"/>
            <a:r>
              <a:rPr lang="en-US"/>
              <a:t>List the actions in sequence with justification and linkage back to the original needs assessment; draw on theory as appropriate</a:t>
            </a:r>
          </a:p>
          <a:p>
            <a:pPr lvl="1"/>
            <a:r>
              <a:rPr lang="en-US"/>
              <a:t>Indicate who (internally) needs to be involved and how</a:t>
            </a:r>
          </a:p>
          <a:p>
            <a:pPr lvl="1"/>
            <a:r>
              <a:rPr lang="en-US"/>
              <a:t>Explain what kind of data needs to be collected so as to assess if actions are successful</a:t>
            </a:r>
          </a:p>
          <a:p>
            <a:pPr lvl="1"/>
            <a:r>
              <a:rPr lang="en-US"/>
              <a:t>Provide a detailed timetable for the actions</a:t>
            </a:r>
          </a:p>
          <a:p>
            <a:pPr lvl="2"/>
            <a:r>
              <a:rPr lang="en-US"/>
              <a:t>Milestones, targets, parallel and sequential activities</a:t>
            </a:r>
          </a:p>
          <a:p>
            <a:pPr lvl="1"/>
            <a:r>
              <a:rPr lang="en-US"/>
              <a:t>Allow for some flexibility in all respects since actions never happen quite as planned</a:t>
            </a:r>
          </a:p>
          <a:p>
            <a:r>
              <a:rPr lang="en-US"/>
              <a:t>Costs – consulting fees and other expenses</a:t>
            </a:r>
          </a:p>
          <a:p>
            <a:pPr lvl="1"/>
            <a:endParaRPr lang="en-GB"/>
          </a:p>
        </p:txBody>
      </p:sp>
      <p:sp>
        <p:nvSpPr>
          <p:cNvPr id="4" name="Slide Number Placeholder 3"/>
          <p:cNvSpPr>
            <a:spLocks noGrp="1"/>
          </p:cNvSpPr>
          <p:nvPr>
            <p:ph type="sldNum" sz="quarter" idx="12"/>
          </p:nvPr>
        </p:nvSpPr>
        <p:spPr/>
        <p:txBody>
          <a:bodyPr/>
          <a:lstStyle/>
          <a:p>
            <a:fld id="{AF853A77-A09D-4E49-BDF1-7320537F6503}" type="slidenum">
              <a:rPr lang="en-GB" smtClean="0"/>
              <a:t>4</a:t>
            </a:fld>
            <a:endParaRPr lang="en-GB"/>
          </a:p>
        </p:txBody>
      </p:sp>
    </p:spTree>
    <p:extLst>
      <p:ext uri="{BB962C8B-B14F-4D97-AF65-F5344CB8AC3E}">
        <p14:creationId xmlns:p14="http://schemas.microsoft.com/office/powerpoint/2010/main" val="159216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a:t>Six Principles for Preparing a Consulting Proposal</a:t>
            </a:r>
            <a:endParaRPr lang="en-GB" sz="4000"/>
          </a:p>
        </p:txBody>
      </p:sp>
      <p:sp>
        <p:nvSpPr>
          <p:cNvPr id="3" name="Content Placeholder 2"/>
          <p:cNvSpPr>
            <a:spLocks noGrp="1"/>
          </p:cNvSpPr>
          <p:nvPr>
            <p:ph idx="1"/>
          </p:nvPr>
        </p:nvSpPr>
        <p:spPr>
          <a:xfrm>
            <a:off x="838200" y="1825624"/>
            <a:ext cx="10515600" cy="4599029"/>
          </a:xfrm>
        </p:spPr>
        <p:txBody>
          <a:bodyPr>
            <a:normAutofit fontScale="92500" lnSpcReduction="10000"/>
          </a:bodyPr>
          <a:lstStyle/>
          <a:p>
            <a:r>
              <a:rPr lang="en-US" dirty="0"/>
              <a:t>In order to get the proposal right and have a higher chance of being awarded the contract, there are some principles to follow</a:t>
            </a:r>
          </a:p>
          <a:p>
            <a:r>
              <a:rPr lang="en-US" dirty="0"/>
              <a:t>Don’t forget that consultation tendering is a competitive process</a:t>
            </a:r>
          </a:p>
          <a:p>
            <a:pPr lvl="1"/>
            <a:r>
              <a:rPr lang="en-US" dirty="0"/>
              <a:t>It is most unlikely that you are the only consultant or firm that hopes to get the contract</a:t>
            </a:r>
          </a:p>
          <a:p>
            <a:r>
              <a:rPr lang="en-US" dirty="0"/>
              <a:t>If the proposal is in response to an RFP, then you are more constrained in what you can say and if you don’t like what they are asking for, then probably you should not offer a proposal at all.</a:t>
            </a:r>
          </a:p>
          <a:p>
            <a:r>
              <a:rPr lang="en-US" dirty="0"/>
              <a:t>If the proposal follows a needs assessment exercise, then you can provide a lot more detail</a:t>
            </a:r>
          </a:p>
          <a:p>
            <a:r>
              <a:rPr lang="en-US" dirty="0"/>
              <a:t>The proposal should be uniquely created for the client - don’t re-use old proposals or cause the client to feel second hand!</a:t>
            </a:r>
            <a:endParaRPr lang="en-GB" dirty="0"/>
          </a:p>
        </p:txBody>
      </p:sp>
      <p:sp>
        <p:nvSpPr>
          <p:cNvPr id="4" name="Slide Number Placeholder 3"/>
          <p:cNvSpPr>
            <a:spLocks noGrp="1"/>
          </p:cNvSpPr>
          <p:nvPr>
            <p:ph type="sldNum" sz="quarter" idx="12"/>
          </p:nvPr>
        </p:nvSpPr>
        <p:spPr/>
        <p:txBody>
          <a:bodyPr/>
          <a:lstStyle/>
          <a:p>
            <a:fld id="{AF853A77-A09D-4E49-BDF1-7320537F6503}" type="slidenum">
              <a:rPr lang="en-GB" smtClean="0"/>
              <a:t>5</a:t>
            </a:fld>
            <a:endParaRPr lang="en-GB"/>
          </a:p>
        </p:txBody>
      </p:sp>
    </p:spTree>
    <p:extLst>
      <p:ext uri="{BB962C8B-B14F-4D97-AF65-F5344CB8AC3E}">
        <p14:creationId xmlns:p14="http://schemas.microsoft.com/office/powerpoint/2010/main" val="2085388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Principle I: Communication</a:t>
            </a:r>
            <a:endParaRPr lang="en-GB"/>
          </a:p>
        </p:txBody>
      </p:sp>
      <p:sp>
        <p:nvSpPr>
          <p:cNvPr id="3" name="Content Placeholder 2"/>
          <p:cNvSpPr>
            <a:spLocks noGrp="1"/>
          </p:cNvSpPr>
          <p:nvPr>
            <p:ph idx="1"/>
          </p:nvPr>
        </p:nvSpPr>
        <p:spPr/>
        <p:txBody>
          <a:bodyPr>
            <a:normAutofit lnSpcReduction="10000"/>
          </a:bodyPr>
          <a:lstStyle/>
          <a:p>
            <a:r>
              <a:rPr lang="en-US"/>
              <a:t>Your proposal should be based on frequent communication with the client</a:t>
            </a:r>
          </a:p>
          <a:p>
            <a:r>
              <a:rPr lang="en-US"/>
              <a:t>The more often and more deeply you communicate, the better you understand their needs, the better the proposal</a:t>
            </a:r>
          </a:p>
          <a:p>
            <a:r>
              <a:rPr lang="en-US"/>
              <a:t>You may be able to get client feedback on the proposal before you submit</a:t>
            </a:r>
          </a:p>
          <a:p>
            <a:r>
              <a:rPr lang="en-US"/>
              <a:t>You should have a better idea of the client’s budget</a:t>
            </a:r>
          </a:p>
          <a:p>
            <a:r>
              <a:rPr lang="en-US"/>
              <a:t>If you have already formed a good relationship with the client, then the chance of success is much higher</a:t>
            </a:r>
          </a:p>
          <a:p>
            <a:r>
              <a:rPr lang="en-US"/>
              <a:t>But be careful of clients who want to micromanage the whole project</a:t>
            </a:r>
            <a:endParaRPr lang="en-GB"/>
          </a:p>
        </p:txBody>
      </p:sp>
      <p:sp>
        <p:nvSpPr>
          <p:cNvPr id="4" name="Slide Number Placeholder 3"/>
          <p:cNvSpPr>
            <a:spLocks noGrp="1"/>
          </p:cNvSpPr>
          <p:nvPr>
            <p:ph type="sldNum" sz="quarter" idx="12"/>
          </p:nvPr>
        </p:nvSpPr>
        <p:spPr/>
        <p:txBody>
          <a:bodyPr/>
          <a:lstStyle/>
          <a:p>
            <a:fld id="{AF853A77-A09D-4E49-BDF1-7320537F6503}" type="slidenum">
              <a:rPr lang="en-GB" smtClean="0"/>
              <a:t>6</a:t>
            </a:fld>
            <a:endParaRPr lang="en-GB"/>
          </a:p>
        </p:txBody>
      </p:sp>
    </p:spTree>
    <p:extLst>
      <p:ext uri="{BB962C8B-B14F-4D97-AF65-F5344CB8AC3E}">
        <p14:creationId xmlns:p14="http://schemas.microsoft.com/office/powerpoint/2010/main" val="1826715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Principle II: Perfection A</a:t>
            </a:r>
            <a:endParaRPr lang="en-GB"/>
          </a:p>
        </p:txBody>
      </p:sp>
      <p:sp>
        <p:nvSpPr>
          <p:cNvPr id="3" name="Content Placeholder 2"/>
          <p:cNvSpPr>
            <a:spLocks noGrp="1"/>
          </p:cNvSpPr>
          <p:nvPr>
            <p:ph idx="1"/>
          </p:nvPr>
        </p:nvSpPr>
        <p:spPr/>
        <p:txBody>
          <a:bodyPr/>
          <a:lstStyle/>
          <a:p>
            <a:r>
              <a:rPr lang="en-US" dirty="0"/>
              <a:t>A huge amount of attention to detail is essential</a:t>
            </a:r>
          </a:p>
          <a:p>
            <a:r>
              <a:rPr lang="en-US" dirty="0"/>
              <a:t>The proposal must be highly customized, not generic</a:t>
            </a:r>
          </a:p>
          <a:p>
            <a:pPr lvl="1"/>
            <a:r>
              <a:rPr lang="en-US" dirty="0"/>
              <a:t>You want the client to feel special, so you must create a special proposal</a:t>
            </a:r>
          </a:p>
          <a:p>
            <a:r>
              <a:rPr lang="en-US" dirty="0"/>
              <a:t>Use language and terminology that the client will understand</a:t>
            </a:r>
          </a:p>
          <a:p>
            <a:pPr lvl="1"/>
            <a:r>
              <a:rPr lang="en-US" dirty="0"/>
              <a:t>Avoid unnecessary jargon; don’t show off; do demonstrate sensitivity</a:t>
            </a:r>
          </a:p>
          <a:p>
            <a:r>
              <a:rPr lang="en-US" dirty="0"/>
              <a:t>The writing must be perfect – zero mistakes.</a:t>
            </a:r>
          </a:p>
          <a:p>
            <a:pPr lvl="1"/>
            <a:r>
              <a:rPr lang="en-US" dirty="0"/>
              <a:t>Clients will not trust you if you make mistakes	</a:t>
            </a:r>
          </a:p>
          <a:p>
            <a:r>
              <a:rPr lang="en-US" dirty="0"/>
              <a:t>The proposal will need to go through several drafts and versions, involving professional proofreaders and copyeditors</a:t>
            </a:r>
            <a:endParaRPr lang="en-GB" dirty="0"/>
          </a:p>
        </p:txBody>
      </p:sp>
      <p:sp>
        <p:nvSpPr>
          <p:cNvPr id="4" name="Slide Number Placeholder 3"/>
          <p:cNvSpPr>
            <a:spLocks noGrp="1"/>
          </p:cNvSpPr>
          <p:nvPr>
            <p:ph type="sldNum" sz="quarter" idx="12"/>
          </p:nvPr>
        </p:nvSpPr>
        <p:spPr/>
        <p:txBody>
          <a:bodyPr/>
          <a:lstStyle/>
          <a:p>
            <a:fld id="{AF853A77-A09D-4E49-BDF1-7320537F6503}" type="slidenum">
              <a:rPr lang="en-GB" smtClean="0"/>
              <a:t>7</a:t>
            </a:fld>
            <a:endParaRPr lang="en-GB"/>
          </a:p>
        </p:txBody>
      </p:sp>
    </p:spTree>
    <p:extLst>
      <p:ext uri="{BB962C8B-B14F-4D97-AF65-F5344CB8AC3E}">
        <p14:creationId xmlns:p14="http://schemas.microsoft.com/office/powerpoint/2010/main" val="107894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Principle II: Perfection B</a:t>
            </a:r>
            <a:endParaRPr lang="en-GB"/>
          </a:p>
        </p:txBody>
      </p:sp>
      <p:sp>
        <p:nvSpPr>
          <p:cNvPr id="3" name="Content Placeholder 2"/>
          <p:cNvSpPr>
            <a:spLocks noGrp="1"/>
          </p:cNvSpPr>
          <p:nvPr>
            <p:ph idx="1"/>
          </p:nvPr>
        </p:nvSpPr>
        <p:spPr/>
        <p:txBody>
          <a:bodyPr>
            <a:normAutofit lnSpcReduction="10000"/>
          </a:bodyPr>
          <a:lstStyle/>
          <a:p>
            <a:r>
              <a:rPr lang="en-US"/>
              <a:t>Ideally, the proposal can be written with reference to conversations held with the client</a:t>
            </a:r>
          </a:p>
          <a:p>
            <a:pPr lvl="1"/>
            <a:r>
              <a:rPr lang="en-US"/>
              <a:t>In this way, feedback on specific actions planned can be obtained from the client in advance</a:t>
            </a:r>
          </a:p>
          <a:p>
            <a:pPr lvl="1"/>
            <a:r>
              <a:rPr lang="en-US"/>
              <a:t>With experience you can learn both what to say and how to say it so as to gain the confidence of the client</a:t>
            </a:r>
          </a:p>
          <a:p>
            <a:r>
              <a:rPr lang="en-US"/>
              <a:t>Perfect proposals take a lot of time to write, with no guarantee of success</a:t>
            </a:r>
          </a:p>
          <a:p>
            <a:r>
              <a:rPr lang="en-US"/>
              <a:t>If a proposal is rejected, there is no payment, but hopefully there will be feedback on why it was rejected</a:t>
            </a:r>
          </a:p>
          <a:p>
            <a:pPr lvl="1"/>
            <a:r>
              <a:rPr lang="en-US"/>
              <a:t>Inside contacts may reveal such feedback informally</a:t>
            </a:r>
            <a:endParaRPr lang="en-GB"/>
          </a:p>
        </p:txBody>
      </p:sp>
      <p:sp>
        <p:nvSpPr>
          <p:cNvPr id="4" name="Slide Number Placeholder 3"/>
          <p:cNvSpPr>
            <a:spLocks noGrp="1"/>
          </p:cNvSpPr>
          <p:nvPr>
            <p:ph type="sldNum" sz="quarter" idx="12"/>
          </p:nvPr>
        </p:nvSpPr>
        <p:spPr/>
        <p:txBody>
          <a:bodyPr/>
          <a:lstStyle/>
          <a:p>
            <a:fld id="{AF853A77-A09D-4E49-BDF1-7320537F6503}" type="slidenum">
              <a:rPr lang="en-GB" smtClean="0"/>
              <a:t>8</a:t>
            </a:fld>
            <a:endParaRPr lang="en-GB"/>
          </a:p>
        </p:txBody>
      </p:sp>
    </p:spTree>
    <p:extLst>
      <p:ext uri="{BB962C8B-B14F-4D97-AF65-F5344CB8AC3E}">
        <p14:creationId xmlns:p14="http://schemas.microsoft.com/office/powerpoint/2010/main" val="3244674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 III: Doing What They Asked For - A</a:t>
            </a:r>
            <a:endParaRPr lang="en-GB" dirty="0"/>
          </a:p>
        </p:txBody>
      </p:sp>
      <p:sp>
        <p:nvSpPr>
          <p:cNvPr id="3" name="Content Placeholder 2"/>
          <p:cNvSpPr>
            <a:spLocks noGrp="1"/>
          </p:cNvSpPr>
          <p:nvPr>
            <p:ph idx="1"/>
          </p:nvPr>
        </p:nvSpPr>
        <p:spPr/>
        <p:txBody>
          <a:bodyPr>
            <a:normAutofit/>
          </a:bodyPr>
          <a:lstStyle/>
          <a:p>
            <a:r>
              <a:rPr lang="en-US" dirty="0"/>
              <a:t>It is common sense, but you must aim to do everything that they ask! </a:t>
            </a:r>
          </a:p>
          <a:p>
            <a:r>
              <a:rPr lang="en-US" dirty="0"/>
              <a:t>This means that you have to read the requirements documents very carefully and ensure that you offer what they want.</a:t>
            </a:r>
          </a:p>
          <a:p>
            <a:pPr lvl="1"/>
            <a:r>
              <a:rPr lang="en-US" dirty="0"/>
              <a:t>If you don’t understand something, you must ask for clarification.</a:t>
            </a:r>
          </a:p>
          <a:p>
            <a:pPr lvl="1"/>
            <a:r>
              <a:rPr lang="en-US" dirty="0"/>
              <a:t>If you misunderstand, ignore it, and write up a proposal based on the misunderstanding then you cannot </a:t>
            </a:r>
            <a:r>
              <a:rPr lang="en-US" dirty="0" err="1"/>
              <a:t>apologise</a:t>
            </a:r>
            <a:r>
              <a:rPr lang="en-US" dirty="0"/>
              <a:t> later – there will be no later.</a:t>
            </a:r>
          </a:p>
          <a:p>
            <a:r>
              <a:rPr lang="en-US" dirty="0"/>
              <a:t>If you think that what they asked for does not make sense, then you can negotiate or ask them to explain</a:t>
            </a:r>
          </a:p>
          <a:p>
            <a:r>
              <a:rPr lang="en-US" dirty="0"/>
              <a:t>If there was a needs assessment, did they agree with the outcomes?</a:t>
            </a:r>
          </a:p>
        </p:txBody>
      </p:sp>
      <p:sp>
        <p:nvSpPr>
          <p:cNvPr id="4" name="Slide Number Placeholder 3"/>
          <p:cNvSpPr>
            <a:spLocks noGrp="1"/>
          </p:cNvSpPr>
          <p:nvPr>
            <p:ph type="sldNum" sz="quarter" idx="12"/>
          </p:nvPr>
        </p:nvSpPr>
        <p:spPr/>
        <p:txBody>
          <a:bodyPr/>
          <a:lstStyle/>
          <a:p>
            <a:fld id="{AF853A77-A09D-4E49-BDF1-7320537F6503}" type="slidenum">
              <a:rPr lang="en-GB" smtClean="0"/>
              <a:t>9</a:t>
            </a:fld>
            <a:endParaRPr lang="en-GB"/>
          </a:p>
        </p:txBody>
      </p:sp>
    </p:spTree>
    <p:extLst>
      <p:ext uri="{BB962C8B-B14F-4D97-AF65-F5344CB8AC3E}">
        <p14:creationId xmlns:p14="http://schemas.microsoft.com/office/powerpoint/2010/main" val="742503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 III – Doing What They Asked For - B</a:t>
            </a:r>
            <a:endParaRPr lang="en-GB" dirty="0"/>
          </a:p>
        </p:txBody>
      </p:sp>
      <p:sp>
        <p:nvSpPr>
          <p:cNvPr id="3" name="Content Placeholder 2"/>
          <p:cNvSpPr>
            <a:spLocks noGrp="1"/>
          </p:cNvSpPr>
          <p:nvPr>
            <p:ph idx="1"/>
          </p:nvPr>
        </p:nvSpPr>
        <p:spPr/>
        <p:txBody>
          <a:bodyPr/>
          <a:lstStyle/>
          <a:p>
            <a:r>
              <a:rPr lang="en-US" sz="3200" dirty="0"/>
              <a:t>But what about doing more than they asked for?</a:t>
            </a:r>
          </a:p>
          <a:p>
            <a:pPr lvl="1"/>
            <a:r>
              <a:rPr lang="en-US" sz="2800" dirty="0"/>
              <a:t>If you think that a RFP is incomplete, then you can try to explain why some further actions are needed.</a:t>
            </a:r>
          </a:p>
          <a:p>
            <a:pPr lvl="1"/>
            <a:r>
              <a:rPr lang="en-US" sz="2800" dirty="0"/>
              <a:t>This will cost more </a:t>
            </a:r>
          </a:p>
          <a:p>
            <a:pPr lvl="2"/>
            <a:r>
              <a:rPr lang="en-US" sz="2400" dirty="0"/>
              <a:t>They may be unhappy</a:t>
            </a:r>
          </a:p>
          <a:p>
            <a:pPr lvl="2"/>
            <a:r>
              <a:rPr lang="en-US" sz="2400" dirty="0"/>
              <a:t>Or they may appreciate that you are thoughtful and careful</a:t>
            </a:r>
          </a:p>
          <a:p>
            <a:pPr lvl="1"/>
            <a:r>
              <a:rPr lang="en-US" sz="2800" dirty="0"/>
              <a:t>This is why communication is so important</a:t>
            </a:r>
          </a:p>
          <a:p>
            <a:pPr lvl="1"/>
            <a:r>
              <a:rPr lang="en-US" sz="2800" dirty="0"/>
              <a:t>Unfortunately, RFPs don’t allow much time for communication. </a:t>
            </a:r>
          </a:p>
          <a:p>
            <a:pPr lvl="1"/>
            <a:r>
              <a:rPr lang="en-US" sz="2800" dirty="0"/>
              <a:t>Clients may even prohibit communication so as to avoid accusations of collusion or </a:t>
            </a:r>
            <a:r>
              <a:rPr lang="en-US" sz="2800" dirty="0" err="1"/>
              <a:t>favouritism</a:t>
            </a:r>
            <a:endParaRPr lang="en-GB" sz="2800" dirty="0"/>
          </a:p>
          <a:p>
            <a:endParaRPr lang="en-GB" dirty="0"/>
          </a:p>
        </p:txBody>
      </p:sp>
      <p:sp>
        <p:nvSpPr>
          <p:cNvPr id="4" name="Slide Number Placeholder 3"/>
          <p:cNvSpPr>
            <a:spLocks noGrp="1"/>
          </p:cNvSpPr>
          <p:nvPr>
            <p:ph type="sldNum" sz="quarter" idx="12"/>
          </p:nvPr>
        </p:nvSpPr>
        <p:spPr/>
        <p:txBody>
          <a:bodyPr/>
          <a:lstStyle/>
          <a:p>
            <a:fld id="{AF853A77-A09D-4E49-BDF1-7320537F6503}" type="slidenum">
              <a:rPr lang="en-GB" smtClean="0"/>
              <a:t>10</a:t>
            </a:fld>
            <a:endParaRPr lang="en-GB"/>
          </a:p>
        </p:txBody>
      </p:sp>
    </p:spTree>
    <p:extLst>
      <p:ext uri="{BB962C8B-B14F-4D97-AF65-F5344CB8AC3E}">
        <p14:creationId xmlns:p14="http://schemas.microsoft.com/office/powerpoint/2010/main" val="2905435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Principle IV: Objectives and Targets</a:t>
            </a:r>
            <a:endParaRPr lang="en-GB"/>
          </a:p>
        </p:txBody>
      </p:sp>
      <p:sp>
        <p:nvSpPr>
          <p:cNvPr id="3" name="Content Placeholder 2"/>
          <p:cNvSpPr>
            <a:spLocks noGrp="1"/>
          </p:cNvSpPr>
          <p:nvPr>
            <p:ph idx="1"/>
          </p:nvPr>
        </p:nvSpPr>
        <p:spPr/>
        <p:txBody>
          <a:bodyPr>
            <a:normAutofit lnSpcReduction="10000"/>
          </a:bodyPr>
          <a:lstStyle/>
          <a:p>
            <a:r>
              <a:rPr lang="en-US" dirty="0"/>
              <a:t>Once you have a clear set of client needs (objectives), these need to be translated into initiatives, measures and targets</a:t>
            </a:r>
          </a:p>
          <a:p>
            <a:pPr lvl="1"/>
            <a:r>
              <a:rPr lang="en-US" dirty="0"/>
              <a:t>Remember the BSC? Objectives; Initiatives; Measures; Targets</a:t>
            </a:r>
          </a:p>
          <a:p>
            <a:pPr lvl="1"/>
            <a:r>
              <a:rPr lang="en-US" dirty="0"/>
              <a:t>What do you need to do (initiatives) to achieve the objectives at a certain level (measures) of performance (targets)?</a:t>
            </a:r>
          </a:p>
          <a:p>
            <a:pPr lvl="1"/>
            <a:r>
              <a:rPr lang="en-US" dirty="0"/>
              <a:t>If they cannot be measured, then who knows if they have been achieved?</a:t>
            </a:r>
          </a:p>
          <a:p>
            <a:pPr lvl="1"/>
            <a:r>
              <a:rPr lang="en-US"/>
              <a:t>Performance data </a:t>
            </a:r>
            <a:r>
              <a:rPr lang="en-US" dirty="0"/>
              <a:t>needs to be easy and cheap to collect, preferably quantitatively</a:t>
            </a:r>
          </a:p>
          <a:p>
            <a:pPr lvl="1"/>
            <a:r>
              <a:rPr lang="en-US" dirty="0"/>
              <a:t>If process changes are expected as an objective, then we need to know exactly what the new processes will look like, so that we can measure them</a:t>
            </a:r>
          </a:p>
          <a:p>
            <a:pPr lvl="1"/>
            <a:r>
              <a:rPr lang="en-US" dirty="0"/>
              <a:t>Here some creativity is called for since even the client may not know what the outcomes of the actions will be</a:t>
            </a:r>
          </a:p>
          <a:p>
            <a:endParaRPr lang="en-GB" dirty="0"/>
          </a:p>
        </p:txBody>
      </p:sp>
      <p:sp>
        <p:nvSpPr>
          <p:cNvPr id="4" name="Slide Number Placeholder 3"/>
          <p:cNvSpPr>
            <a:spLocks noGrp="1"/>
          </p:cNvSpPr>
          <p:nvPr>
            <p:ph type="sldNum" sz="quarter" idx="12"/>
          </p:nvPr>
        </p:nvSpPr>
        <p:spPr/>
        <p:txBody>
          <a:bodyPr/>
          <a:lstStyle/>
          <a:p>
            <a:fld id="{AF853A77-A09D-4E49-BDF1-7320537F6503}" type="slidenum">
              <a:rPr lang="en-GB" smtClean="0"/>
              <a:t>11</a:t>
            </a:fld>
            <a:endParaRPr lang="en-GB"/>
          </a:p>
        </p:txBody>
      </p:sp>
    </p:spTree>
    <p:extLst>
      <p:ext uri="{BB962C8B-B14F-4D97-AF65-F5344CB8AC3E}">
        <p14:creationId xmlns:p14="http://schemas.microsoft.com/office/powerpoint/2010/main" val="590264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Principle V: Be Specific</a:t>
            </a:r>
            <a:endParaRPr lang="en-GB"/>
          </a:p>
        </p:txBody>
      </p:sp>
      <p:sp>
        <p:nvSpPr>
          <p:cNvPr id="3" name="Content Placeholder 2"/>
          <p:cNvSpPr>
            <a:spLocks noGrp="1"/>
          </p:cNvSpPr>
          <p:nvPr>
            <p:ph idx="1"/>
          </p:nvPr>
        </p:nvSpPr>
        <p:spPr/>
        <p:txBody>
          <a:bodyPr>
            <a:normAutofit lnSpcReduction="10000"/>
          </a:bodyPr>
          <a:lstStyle/>
          <a:p>
            <a:r>
              <a:rPr lang="en-GB" dirty="0"/>
              <a:t>You need to recommend one or more specific interventions in your proposal so as to give the client a sense of direction</a:t>
            </a:r>
          </a:p>
          <a:p>
            <a:pPr lvl="1"/>
            <a:r>
              <a:rPr lang="en-GB" dirty="0"/>
              <a:t>If you can’t then the client has no idea what is going to happen</a:t>
            </a:r>
          </a:p>
          <a:p>
            <a:pPr lvl="1"/>
            <a:r>
              <a:rPr lang="en-GB" dirty="0"/>
              <a:t>Interventions may need to be modified later</a:t>
            </a:r>
          </a:p>
          <a:p>
            <a:r>
              <a:rPr lang="en-GB" dirty="0"/>
              <a:t>Your proposal should also clearly indicate who will do what</a:t>
            </a:r>
          </a:p>
          <a:p>
            <a:pPr lvl="1"/>
            <a:r>
              <a:rPr lang="en-GB" dirty="0"/>
              <a:t>What are the responsibilities of the client employees?</a:t>
            </a:r>
          </a:p>
          <a:p>
            <a:pPr lvl="1"/>
            <a:r>
              <a:rPr lang="en-GB" dirty="0"/>
              <a:t>What will the consulting team do?</a:t>
            </a:r>
          </a:p>
          <a:p>
            <a:pPr lvl="1"/>
            <a:r>
              <a:rPr lang="en-GB" dirty="0"/>
              <a:t>Some level of collaboration is very likely, so this needs to be set out now</a:t>
            </a:r>
          </a:p>
          <a:p>
            <a:r>
              <a:rPr lang="en-GB" dirty="0"/>
              <a:t>If new resources are required, identify and cost them now</a:t>
            </a:r>
          </a:p>
          <a:p>
            <a:r>
              <a:rPr lang="en-GB" dirty="0"/>
              <a:t>Are the needed skills available?</a:t>
            </a:r>
          </a:p>
          <a:p>
            <a:pPr lvl="1"/>
            <a:r>
              <a:rPr lang="en-GB" dirty="0"/>
              <a:t>Do employees need to learn new skills?</a:t>
            </a:r>
          </a:p>
          <a:p>
            <a:pPr lvl="1"/>
            <a:endParaRPr lang="en-GB" dirty="0"/>
          </a:p>
        </p:txBody>
      </p:sp>
      <p:sp>
        <p:nvSpPr>
          <p:cNvPr id="4" name="Slide Number Placeholder 3"/>
          <p:cNvSpPr>
            <a:spLocks noGrp="1"/>
          </p:cNvSpPr>
          <p:nvPr>
            <p:ph type="sldNum" sz="quarter" idx="12"/>
          </p:nvPr>
        </p:nvSpPr>
        <p:spPr/>
        <p:txBody>
          <a:bodyPr/>
          <a:lstStyle/>
          <a:p>
            <a:fld id="{AF853A77-A09D-4E49-BDF1-7320537F6503}" type="slidenum">
              <a:rPr lang="en-GB" smtClean="0"/>
              <a:t>12</a:t>
            </a:fld>
            <a:endParaRPr lang="en-GB"/>
          </a:p>
        </p:txBody>
      </p:sp>
    </p:spTree>
    <p:extLst>
      <p:ext uri="{BB962C8B-B14F-4D97-AF65-F5344CB8AC3E}">
        <p14:creationId xmlns:p14="http://schemas.microsoft.com/office/powerpoint/2010/main" val="1876674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 Example</a:t>
            </a:r>
          </a:p>
        </p:txBody>
      </p:sp>
      <p:sp>
        <p:nvSpPr>
          <p:cNvPr id="3" name="Content Placeholder 2"/>
          <p:cNvSpPr>
            <a:spLocks noGrp="1"/>
          </p:cNvSpPr>
          <p:nvPr>
            <p:ph idx="1"/>
          </p:nvPr>
        </p:nvSpPr>
        <p:spPr/>
        <p:txBody>
          <a:bodyPr>
            <a:normAutofit/>
          </a:bodyPr>
          <a:lstStyle/>
          <a:p>
            <a:r>
              <a:rPr lang="en-GB" dirty="0"/>
              <a:t>Sino Force was a HK-based manufacturer of home entertainment projects (1970s-2000s); now bankrupt and disappeared</a:t>
            </a:r>
          </a:p>
          <a:p>
            <a:r>
              <a:rPr lang="en-GB" dirty="0"/>
              <a:t>It had very out of date processes and systems</a:t>
            </a:r>
          </a:p>
          <a:p>
            <a:r>
              <a:rPr lang="en-GB" dirty="0"/>
              <a:t>They employed consultants who recommended an Oracle ERP</a:t>
            </a:r>
          </a:p>
          <a:p>
            <a:r>
              <a:rPr lang="en-GB" dirty="0"/>
              <a:t>This required a lot of staff training</a:t>
            </a:r>
          </a:p>
          <a:p>
            <a:pPr lvl="1"/>
            <a:r>
              <a:rPr lang="en-GB" dirty="0"/>
              <a:t>The staff were old and had no interest to learn new technologies</a:t>
            </a:r>
          </a:p>
          <a:p>
            <a:r>
              <a:rPr lang="en-GB" dirty="0"/>
              <a:t>It also required cooperation between managers</a:t>
            </a:r>
          </a:p>
          <a:p>
            <a:pPr lvl="1"/>
            <a:r>
              <a:rPr lang="en-GB" dirty="0"/>
              <a:t>But they had no history of cooperation, only fighting!</a:t>
            </a:r>
          </a:p>
          <a:p>
            <a:r>
              <a:rPr lang="en-GB" dirty="0"/>
              <a:t>The project failed</a:t>
            </a:r>
          </a:p>
        </p:txBody>
      </p:sp>
      <p:sp>
        <p:nvSpPr>
          <p:cNvPr id="4" name="Slide Number Placeholder 3"/>
          <p:cNvSpPr>
            <a:spLocks noGrp="1"/>
          </p:cNvSpPr>
          <p:nvPr>
            <p:ph type="sldNum" sz="quarter" idx="12"/>
          </p:nvPr>
        </p:nvSpPr>
        <p:spPr/>
        <p:txBody>
          <a:bodyPr/>
          <a:lstStyle/>
          <a:p>
            <a:fld id="{AF853A77-A09D-4E49-BDF1-7320537F6503}" type="slidenum">
              <a:rPr lang="en-GB" smtClean="0"/>
              <a:t>13</a:t>
            </a:fld>
            <a:endParaRPr lang="en-GB"/>
          </a:p>
        </p:txBody>
      </p:sp>
    </p:spTree>
    <p:extLst>
      <p:ext uri="{BB962C8B-B14F-4D97-AF65-F5344CB8AC3E}">
        <p14:creationId xmlns:p14="http://schemas.microsoft.com/office/powerpoint/2010/main" val="1388310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 VI: Outcome Evaluation - A</a:t>
            </a:r>
            <a:endParaRPr lang="en-GB" dirty="0"/>
          </a:p>
        </p:txBody>
      </p:sp>
      <p:sp>
        <p:nvSpPr>
          <p:cNvPr id="3" name="Content Placeholder 2"/>
          <p:cNvSpPr>
            <a:spLocks noGrp="1"/>
          </p:cNvSpPr>
          <p:nvPr>
            <p:ph idx="1"/>
          </p:nvPr>
        </p:nvSpPr>
        <p:spPr/>
        <p:txBody>
          <a:bodyPr/>
          <a:lstStyle/>
          <a:p>
            <a:r>
              <a:rPr lang="en-GB" dirty="0"/>
              <a:t>You need to plan in advance for how the outcomes of the intervention will be evaluated</a:t>
            </a:r>
          </a:p>
          <a:p>
            <a:pPr lvl="1"/>
            <a:r>
              <a:rPr lang="en-GB" dirty="0"/>
              <a:t>What kind of data will you need?</a:t>
            </a:r>
          </a:p>
          <a:p>
            <a:pPr lvl="2"/>
            <a:r>
              <a:rPr lang="en-GB" dirty="0"/>
              <a:t>Perhaps you need to measure employee productivity or satisfaction?</a:t>
            </a:r>
          </a:p>
          <a:p>
            <a:pPr lvl="1"/>
            <a:r>
              <a:rPr lang="en-GB" dirty="0" err="1"/>
              <a:t>Triangulative</a:t>
            </a:r>
            <a:r>
              <a:rPr lang="en-GB" dirty="0"/>
              <a:t> evaluation is useful</a:t>
            </a:r>
          </a:p>
          <a:p>
            <a:pPr lvl="2"/>
            <a:r>
              <a:rPr lang="en-GB" dirty="0"/>
              <a:t>Collect data from multiple perspectives, e.g. employee, manager, customer, system</a:t>
            </a:r>
          </a:p>
          <a:p>
            <a:r>
              <a:rPr lang="en-GB" dirty="0"/>
              <a:t>Evaluation is important because the client wants to be sure that the consulting intervention was effective</a:t>
            </a:r>
          </a:p>
          <a:p>
            <a:r>
              <a:rPr lang="en-GB" dirty="0"/>
              <a:t>A good ROI helps the client to have the confidence that they should try another project – perhaps with you</a:t>
            </a:r>
          </a:p>
          <a:p>
            <a:pPr lvl="2"/>
            <a:endParaRPr lang="en-GB" dirty="0"/>
          </a:p>
        </p:txBody>
      </p:sp>
      <p:sp>
        <p:nvSpPr>
          <p:cNvPr id="4" name="Slide Number Placeholder 3"/>
          <p:cNvSpPr>
            <a:spLocks noGrp="1"/>
          </p:cNvSpPr>
          <p:nvPr>
            <p:ph type="sldNum" sz="quarter" idx="12"/>
          </p:nvPr>
        </p:nvSpPr>
        <p:spPr/>
        <p:txBody>
          <a:bodyPr/>
          <a:lstStyle/>
          <a:p>
            <a:fld id="{AF853A77-A09D-4E49-BDF1-7320537F6503}" type="slidenum">
              <a:rPr lang="en-GB" smtClean="0"/>
              <a:t>14</a:t>
            </a:fld>
            <a:endParaRPr lang="en-GB"/>
          </a:p>
        </p:txBody>
      </p:sp>
    </p:spTree>
    <p:extLst>
      <p:ext uri="{BB962C8B-B14F-4D97-AF65-F5344CB8AC3E}">
        <p14:creationId xmlns:p14="http://schemas.microsoft.com/office/powerpoint/2010/main" val="1055782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 VI: Outcome Evaluation - B</a:t>
            </a:r>
            <a:endParaRPr lang="en-GB" dirty="0"/>
          </a:p>
        </p:txBody>
      </p:sp>
      <p:sp>
        <p:nvSpPr>
          <p:cNvPr id="3" name="Content Placeholder 2"/>
          <p:cNvSpPr>
            <a:spLocks noGrp="1"/>
          </p:cNvSpPr>
          <p:nvPr>
            <p:ph idx="1"/>
          </p:nvPr>
        </p:nvSpPr>
        <p:spPr/>
        <p:txBody>
          <a:bodyPr/>
          <a:lstStyle/>
          <a:p>
            <a:r>
              <a:rPr lang="en-GB" dirty="0"/>
              <a:t>A good evaluation is also useful for the consultant</a:t>
            </a:r>
          </a:p>
          <a:p>
            <a:pPr lvl="1"/>
            <a:r>
              <a:rPr lang="en-GB" dirty="0"/>
              <a:t>How well did you do?</a:t>
            </a:r>
          </a:p>
          <a:p>
            <a:pPr lvl="1"/>
            <a:r>
              <a:rPr lang="en-GB" dirty="0"/>
              <a:t>How could you improve?</a:t>
            </a:r>
          </a:p>
          <a:p>
            <a:pPr lvl="1"/>
            <a:r>
              <a:rPr lang="en-GB" dirty="0"/>
              <a:t>What lessons did you learn here that can be applied in future projects?</a:t>
            </a:r>
          </a:p>
          <a:p>
            <a:r>
              <a:rPr lang="en-GB" dirty="0"/>
              <a:t>There are two types of evaluation: Formative and Summative</a:t>
            </a:r>
          </a:p>
          <a:p>
            <a:pPr lvl="1"/>
            <a:r>
              <a:rPr lang="en-GB" dirty="0"/>
              <a:t>Formative: Reflections on the interventions during the process</a:t>
            </a:r>
          </a:p>
          <a:p>
            <a:pPr lvl="1"/>
            <a:r>
              <a:rPr lang="en-GB" dirty="0"/>
              <a:t>Summative: Reflections at the end of the project</a:t>
            </a:r>
          </a:p>
          <a:p>
            <a:r>
              <a:rPr lang="en-GB" dirty="0"/>
              <a:t>Evaluations may involve data from surveys, focus groups, consultant observations, interviews</a:t>
            </a:r>
          </a:p>
        </p:txBody>
      </p:sp>
      <p:sp>
        <p:nvSpPr>
          <p:cNvPr id="4" name="Slide Number Placeholder 3"/>
          <p:cNvSpPr>
            <a:spLocks noGrp="1"/>
          </p:cNvSpPr>
          <p:nvPr>
            <p:ph type="sldNum" sz="quarter" idx="12"/>
          </p:nvPr>
        </p:nvSpPr>
        <p:spPr/>
        <p:txBody>
          <a:bodyPr/>
          <a:lstStyle/>
          <a:p>
            <a:fld id="{AF853A77-A09D-4E49-BDF1-7320537F6503}" type="slidenum">
              <a:rPr lang="en-GB" smtClean="0"/>
              <a:t>15</a:t>
            </a:fld>
            <a:endParaRPr lang="en-GB"/>
          </a:p>
        </p:txBody>
      </p:sp>
    </p:spTree>
    <p:extLst>
      <p:ext uri="{BB962C8B-B14F-4D97-AF65-F5344CB8AC3E}">
        <p14:creationId xmlns:p14="http://schemas.microsoft.com/office/powerpoint/2010/main" val="1712868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p>
        </p:txBody>
      </p:sp>
      <p:sp>
        <p:nvSpPr>
          <p:cNvPr id="3" name="Content Placeholder 2"/>
          <p:cNvSpPr>
            <a:spLocks noGrp="1"/>
          </p:cNvSpPr>
          <p:nvPr>
            <p:ph idx="1"/>
          </p:nvPr>
        </p:nvSpPr>
        <p:spPr/>
        <p:txBody>
          <a:bodyPr/>
          <a:lstStyle/>
          <a:p>
            <a:r>
              <a:rPr lang="en-GB" dirty="0"/>
              <a:t>Consulting requires careful, strategic planning</a:t>
            </a:r>
          </a:p>
          <a:p>
            <a:r>
              <a:rPr lang="en-GB" dirty="0"/>
              <a:t>There are several tools that can help this process, but in the end the work has to be done by the consultants</a:t>
            </a:r>
          </a:p>
          <a:p>
            <a:r>
              <a:rPr lang="en-GB" dirty="0"/>
              <a:t>Attention to detail is critical at all stages</a:t>
            </a:r>
          </a:p>
          <a:p>
            <a:r>
              <a:rPr lang="en-GB" dirty="0"/>
              <a:t>Failing to Plan = Planning to Fail</a:t>
            </a:r>
          </a:p>
          <a:p>
            <a:r>
              <a:rPr lang="en-GB" dirty="0"/>
              <a:t>So consultants must provide a high quality proposal with compelling evidence to support it</a:t>
            </a:r>
          </a:p>
          <a:p>
            <a:r>
              <a:rPr lang="en-GB" dirty="0"/>
              <a:t>You must convince the client that the proposed intervention will work and will address the specific client needs</a:t>
            </a:r>
          </a:p>
        </p:txBody>
      </p:sp>
      <p:sp>
        <p:nvSpPr>
          <p:cNvPr id="4" name="Slide Number Placeholder 3"/>
          <p:cNvSpPr>
            <a:spLocks noGrp="1"/>
          </p:cNvSpPr>
          <p:nvPr>
            <p:ph type="sldNum" sz="quarter" idx="12"/>
          </p:nvPr>
        </p:nvSpPr>
        <p:spPr/>
        <p:txBody>
          <a:bodyPr/>
          <a:lstStyle/>
          <a:p>
            <a:fld id="{AF853A77-A09D-4E49-BDF1-7320537F6503}" type="slidenum">
              <a:rPr lang="en-GB" smtClean="0"/>
              <a:t>16</a:t>
            </a:fld>
            <a:endParaRPr lang="en-GB"/>
          </a:p>
        </p:txBody>
      </p:sp>
    </p:spTree>
    <p:extLst>
      <p:ext uri="{BB962C8B-B14F-4D97-AF65-F5344CB8AC3E}">
        <p14:creationId xmlns:p14="http://schemas.microsoft.com/office/powerpoint/2010/main" val="1932800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Costs (Time, Resources, Money) I</a:t>
            </a:r>
          </a:p>
        </p:txBody>
      </p:sp>
      <p:sp>
        <p:nvSpPr>
          <p:cNvPr id="3" name="Content Placeholder 2"/>
          <p:cNvSpPr>
            <a:spLocks noGrp="1"/>
          </p:cNvSpPr>
          <p:nvPr>
            <p:ph idx="1"/>
          </p:nvPr>
        </p:nvSpPr>
        <p:spPr/>
        <p:txBody>
          <a:bodyPr>
            <a:normAutofit lnSpcReduction="10000"/>
          </a:bodyPr>
          <a:lstStyle/>
          <a:p>
            <a:r>
              <a:rPr lang="en-GB" dirty="0"/>
              <a:t>Deadlines can be a good motivator, and give the client a sense of what is happening, but they can also push consultants to cut corners</a:t>
            </a:r>
          </a:p>
          <a:p>
            <a:r>
              <a:rPr lang="en-GB" dirty="0"/>
              <a:t>As a general rule, you will always need more time than you think.</a:t>
            </a:r>
          </a:p>
          <a:p>
            <a:r>
              <a:rPr lang="en-GB" dirty="0"/>
              <a:t>Once you have a first estimate of time, double it (at least)!</a:t>
            </a:r>
          </a:p>
          <a:p>
            <a:r>
              <a:rPr lang="en-GB" dirty="0"/>
              <a:t>You will charge the client primarily on time, so if you under budget the time, the cost drops – but then you may not have enough to pay your own costs</a:t>
            </a:r>
          </a:p>
          <a:p>
            <a:r>
              <a:rPr lang="en-GB" dirty="0"/>
              <a:t>You need time for many activities</a:t>
            </a:r>
          </a:p>
          <a:p>
            <a:pPr lvl="1"/>
            <a:r>
              <a:rPr lang="en-GB" dirty="0"/>
              <a:t>Preparation, learning, delivery, follow-up, reports, as well as the solving of unexpected problems</a:t>
            </a:r>
          </a:p>
        </p:txBody>
      </p:sp>
      <p:sp>
        <p:nvSpPr>
          <p:cNvPr id="4" name="Slide Number Placeholder 3"/>
          <p:cNvSpPr>
            <a:spLocks noGrp="1"/>
          </p:cNvSpPr>
          <p:nvPr>
            <p:ph type="sldNum" sz="quarter" idx="12"/>
          </p:nvPr>
        </p:nvSpPr>
        <p:spPr/>
        <p:txBody>
          <a:bodyPr/>
          <a:lstStyle/>
          <a:p>
            <a:fld id="{AF853A77-A09D-4E49-BDF1-7320537F6503}" type="slidenum">
              <a:rPr lang="en-GB" smtClean="0"/>
              <a:t>17</a:t>
            </a:fld>
            <a:endParaRPr lang="en-GB"/>
          </a:p>
        </p:txBody>
      </p:sp>
    </p:spTree>
    <p:extLst>
      <p:ext uri="{BB962C8B-B14F-4D97-AF65-F5344CB8AC3E}">
        <p14:creationId xmlns:p14="http://schemas.microsoft.com/office/powerpoint/2010/main" val="3264760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Costs II</a:t>
            </a:r>
          </a:p>
        </p:txBody>
      </p:sp>
      <p:sp>
        <p:nvSpPr>
          <p:cNvPr id="3" name="Content Placeholder 2"/>
          <p:cNvSpPr>
            <a:spLocks noGrp="1"/>
          </p:cNvSpPr>
          <p:nvPr>
            <p:ph idx="1"/>
          </p:nvPr>
        </p:nvSpPr>
        <p:spPr/>
        <p:txBody>
          <a:bodyPr/>
          <a:lstStyle/>
          <a:p>
            <a:r>
              <a:rPr lang="en-GB" dirty="0"/>
              <a:t>What is your hourly rate?</a:t>
            </a:r>
          </a:p>
          <a:p>
            <a:pPr lvl="1"/>
            <a:r>
              <a:rPr lang="en-GB" dirty="0"/>
              <a:t>And the hourly rate of each person on the consulting team?</a:t>
            </a:r>
          </a:p>
          <a:p>
            <a:r>
              <a:rPr lang="en-GB" dirty="0"/>
              <a:t>Or maybe you charge in 5-minute increments?</a:t>
            </a:r>
          </a:p>
          <a:p>
            <a:r>
              <a:rPr lang="en-GB" dirty="0"/>
              <a:t>Your costs need to be transparent and precise: the client will not want to pay for vague assurances or write you a blank cheque</a:t>
            </a:r>
          </a:p>
          <a:p>
            <a:r>
              <a:rPr lang="en-GB" dirty="0"/>
              <a:t>Are there additional costs?</a:t>
            </a:r>
          </a:p>
          <a:p>
            <a:pPr lvl="1"/>
            <a:r>
              <a:rPr lang="en-GB" dirty="0"/>
              <a:t>Tax? Insurance? Allowances?</a:t>
            </a:r>
          </a:p>
          <a:p>
            <a:pPr lvl="1"/>
            <a:r>
              <a:rPr lang="en-GB" dirty="0"/>
              <a:t>If you need to travel to the client site, then who pays for air tickets, hotels, local transport, </a:t>
            </a:r>
            <a:r>
              <a:rPr lang="en-GB" dirty="0" err="1"/>
              <a:t>etc</a:t>
            </a:r>
            <a:r>
              <a:rPr lang="en-GB" dirty="0"/>
              <a:t>? Are you flying business class? 5-star hotel?</a:t>
            </a:r>
          </a:p>
        </p:txBody>
      </p:sp>
      <p:sp>
        <p:nvSpPr>
          <p:cNvPr id="4" name="Slide Number Placeholder 3"/>
          <p:cNvSpPr>
            <a:spLocks noGrp="1"/>
          </p:cNvSpPr>
          <p:nvPr>
            <p:ph type="sldNum" sz="quarter" idx="12"/>
          </p:nvPr>
        </p:nvSpPr>
        <p:spPr/>
        <p:txBody>
          <a:bodyPr/>
          <a:lstStyle/>
          <a:p>
            <a:fld id="{AF853A77-A09D-4E49-BDF1-7320537F6503}" type="slidenum">
              <a:rPr lang="en-GB" smtClean="0"/>
              <a:t>18</a:t>
            </a:fld>
            <a:endParaRPr lang="en-GB"/>
          </a:p>
        </p:txBody>
      </p:sp>
    </p:spTree>
    <p:extLst>
      <p:ext uri="{BB962C8B-B14F-4D97-AF65-F5344CB8AC3E}">
        <p14:creationId xmlns:p14="http://schemas.microsoft.com/office/powerpoint/2010/main" val="1124997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Costs III</a:t>
            </a:r>
          </a:p>
        </p:txBody>
      </p:sp>
      <p:sp>
        <p:nvSpPr>
          <p:cNvPr id="3" name="Content Placeholder 2"/>
          <p:cNvSpPr>
            <a:spLocks noGrp="1"/>
          </p:cNvSpPr>
          <p:nvPr>
            <p:ph idx="1"/>
          </p:nvPr>
        </p:nvSpPr>
        <p:spPr>
          <a:xfrm>
            <a:off x="838200" y="1825624"/>
            <a:ext cx="10515600" cy="4602471"/>
          </a:xfrm>
        </p:spPr>
        <p:txBody>
          <a:bodyPr>
            <a:noAutofit/>
          </a:bodyPr>
          <a:lstStyle/>
          <a:p>
            <a:r>
              <a:rPr lang="en-GB" sz="3200" dirty="0"/>
              <a:t>Costs may also depend on things like</a:t>
            </a:r>
          </a:p>
          <a:p>
            <a:pPr lvl="1"/>
            <a:r>
              <a:rPr lang="en-GB" sz="2800" dirty="0"/>
              <a:t>Did you work for this client before? Do you want to do a small project cheaply or for free so as to create good will and secure a bigger project later?</a:t>
            </a:r>
          </a:p>
          <a:p>
            <a:pPr lvl="1"/>
            <a:r>
              <a:rPr lang="en-GB" sz="2800" dirty="0"/>
              <a:t>How special are the skills that you and your team are offering?</a:t>
            </a:r>
          </a:p>
          <a:p>
            <a:pPr lvl="1"/>
            <a:r>
              <a:rPr lang="en-GB" sz="2800" dirty="0"/>
              <a:t>If the consultants are very experienced, then they can charge a premium</a:t>
            </a:r>
          </a:p>
          <a:p>
            <a:pPr lvl="1"/>
            <a:r>
              <a:rPr lang="en-GB" sz="2800" dirty="0"/>
              <a:t>If they have MSc, PhD, etc. qualifications, then this may also raise the price</a:t>
            </a:r>
          </a:p>
          <a:p>
            <a:pPr lvl="1"/>
            <a:r>
              <a:rPr lang="en-GB" sz="2800" dirty="0"/>
              <a:t>If you are the author of a book on how to do IT consulting, this also raises your profile and cost</a:t>
            </a:r>
          </a:p>
        </p:txBody>
      </p:sp>
      <p:sp>
        <p:nvSpPr>
          <p:cNvPr id="4" name="Slide Number Placeholder 3"/>
          <p:cNvSpPr>
            <a:spLocks noGrp="1"/>
          </p:cNvSpPr>
          <p:nvPr>
            <p:ph type="sldNum" sz="quarter" idx="12"/>
          </p:nvPr>
        </p:nvSpPr>
        <p:spPr/>
        <p:txBody>
          <a:bodyPr/>
          <a:lstStyle/>
          <a:p>
            <a:fld id="{AF853A77-A09D-4E49-BDF1-7320537F6503}" type="slidenum">
              <a:rPr lang="en-GB" smtClean="0"/>
              <a:t>19</a:t>
            </a:fld>
            <a:endParaRPr lang="en-GB"/>
          </a:p>
        </p:txBody>
      </p:sp>
    </p:spTree>
    <p:extLst>
      <p:ext uri="{BB962C8B-B14F-4D97-AF65-F5344CB8AC3E}">
        <p14:creationId xmlns:p14="http://schemas.microsoft.com/office/powerpoint/2010/main" val="3574585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Looks</a:t>
            </a:r>
          </a:p>
        </p:txBody>
      </p:sp>
      <p:sp>
        <p:nvSpPr>
          <p:cNvPr id="3" name="Content Placeholder 2"/>
          <p:cNvSpPr>
            <a:spLocks noGrp="1"/>
          </p:cNvSpPr>
          <p:nvPr>
            <p:ph idx="1"/>
          </p:nvPr>
        </p:nvSpPr>
        <p:spPr/>
        <p:txBody>
          <a:bodyPr>
            <a:normAutofit fontScale="92500" lnSpcReduction="10000"/>
          </a:bodyPr>
          <a:lstStyle/>
          <a:p>
            <a:r>
              <a:rPr lang="en-GB" dirty="0"/>
              <a:t>As a consultant, you need to dress professionally and in line with what the client expects</a:t>
            </a:r>
          </a:p>
          <a:p>
            <a:r>
              <a:rPr lang="en-GB" dirty="0"/>
              <a:t>IT consultants may be more casual if the client is casual as well</a:t>
            </a:r>
          </a:p>
          <a:p>
            <a:pPr lvl="1"/>
            <a:r>
              <a:rPr lang="en-HK" dirty="0"/>
              <a:t>No ties in Silicon Valley!</a:t>
            </a:r>
            <a:endParaRPr lang="en-GB" dirty="0"/>
          </a:p>
          <a:p>
            <a:r>
              <a:rPr lang="en-GB" dirty="0"/>
              <a:t>But smartness and good taste is usually appreciated</a:t>
            </a:r>
          </a:p>
          <a:p>
            <a:pPr lvl="1"/>
            <a:r>
              <a:rPr lang="en-GB" dirty="0"/>
              <a:t>You might need to invest in a nice suit of clothes, etc. if you are consulting for banks, lawyers, and in addition hide piercings, tattoos, etc. </a:t>
            </a:r>
          </a:p>
          <a:p>
            <a:pPr lvl="1"/>
            <a:r>
              <a:rPr lang="en-HK" dirty="0"/>
              <a:t>Other clients may be more open … how about a farming community that is very informal – you will look out of place (and feel hot/sticky) in a suit!</a:t>
            </a:r>
            <a:endParaRPr lang="en-GB" dirty="0"/>
          </a:p>
          <a:p>
            <a:r>
              <a:rPr lang="en-GB" dirty="0"/>
              <a:t>Above all, you should be confident, authoritative, honest and credible</a:t>
            </a:r>
          </a:p>
          <a:p>
            <a:pPr lvl="1"/>
            <a:r>
              <a:rPr lang="en-GB" dirty="0"/>
              <a:t>People who look like experts get more respect, and more work</a:t>
            </a:r>
          </a:p>
          <a:p>
            <a:pPr lvl="1"/>
            <a:r>
              <a:rPr lang="en-GB" dirty="0"/>
              <a:t>Proposals that are meticulously crafted may be rewarded</a:t>
            </a:r>
          </a:p>
        </p:txBody>
      </p:sp>
      <p:sp>
        <p:nvSpPr>
          <p:cNvPr id="4" name="Slide Number Placeholder 3"/>
          <p:cNvSpPr>
            <a:spLocks noGrp="1"/>
          </p:cNvSpPr>
          <p:nvPr>
            <p:ph type="sldNum" sz="quarter" idx="12"/>
          </p:nvPr>
        </p:nvSpPr>
        <p:spPr/>
        <p:txBody>
          <a:bodyPr/>
          <a:lstStyle/>
          <a:p>
            <a:fld id="{AF853A77-A09D-4E49-BDF1-7320537F6503}" type="slidenum">
              <a:rPr lang="en-GB" smtClean="0"/>
              <a:t>20</a:t>
            </a:fld>
            <a:endParaRPr lang="en-GB"/>
          </a:p>
        </p:txBody>
      </p:sp>
    </p:spTree>
    <p:extLst>
      <p:ext uri="{BB962C8B-B14F-4D97-AF65-F5344CB8AC3E}">
        <p14:creationId xmlns:p14="http://schemas.microsoft.com/office/powerpoint/2010/main" val="2147055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Presentations</a:t>
            </a:r>
            <a:endParaRPr lang="en-GB"/>
          </a:p>
        </p:txBody>
      </p:sp>
      <p:sp>
        <p:nvSpPr>
          <p:cNvPr id="3" name="Content Placeholder 2"/>
          <p:cNvSpPr>
            <a:spLocks noGrp="1"/>
          </p:cNvSpPr>
          <p:nvPr>
            <p:ph idx="1"/>
          </p:nvPr>
        </p:nvSpPr>
        <p:spPr/>
        <p:txBody>
          <a:bodyPr/>
          <a:lstStyle/>
          <a:p>
            <a:r>
              <a:rPr lang="en-US" dirty="0"/>
              <a:t>Your consulting proposal will normally take two forms</a:t>
            </a:r>
          </a:p>
          <a:p>
            <a:r>
              <a:rPr lang="en-US" dirty="0"/>
              <a:t>A written document</a:t>
            </a:r>
          </a:p>
          <a:p>
            <a:pPr lvl="1"/>
            <a:r>
              <a:rPr lang="en-US" dirty="0"/>
              <a:t>Many pages of detail that explain your proposal in full</a:t>
            </a:r>
          </a:p>
          <a:p>
            <a:pPr lvl="1"/>
            <a:r>
              <a:rPr lang="en-US" dirty="0"/>
              <a:t>You may include some of your own market research</a:t>
            </a:r>
          </a:p>
          <a:p>
            <a:r>
              <a:rPr lang="en-US" dirty="0"/>
              <a:t>A formal presentation</a:t>
            </a:r>
          </a:p>
          <a:p>
            <a:pPr lvl="1"/>
            <a:r>
              <a:rPr lang="en-US" dirty="0"/>
              <a:t>Where you stand up, as a team, to present your ideas to the client team</a:t>
            </a:r>
          </a:p>
          <a:p>
            <a:pPr lvl="1"/>
            <a:r>
              <a:rPr lang="en-US" dirty="0"/>
              <a:t>And answer any questions that they may like to ask</a:t>
            </a:r>
          </a:p>
          <a:p>
            <a:pPr lvl="1"/>
            <a:r>
              <a:rPr lang="en-US" dirty="0"/>
              <a:t>Questions may relate to project details, technicalities, HR issues</a:t>
            </a:r>
          </a:p>
          <a:p>
            <a:pPr lvl="1"/>
            <a:r>
              <a:rPr lang="en-US" dirty="0"/>
              <a:t>The client team may include managers, users, technical support, CIO</a:t>
            </a:r>
            <a:endParaRPr lang="en-GB" dirty="0"/>
          </a:p>
        </p:txBody>
      </p:sp>
      <p:sp>
        <p:nvSpPr>
          <p:cNvPr id="4" name="Slide Number Placeholder 3"/>
          <p:cNvSpPr>
            <a:spLocks noGrp="1"/>
          </p:cNvSpPr>
          <p:nvPr>
            <p:ph type="sldNum" sz="quarter" idx="12"/>
          </p:nvPr>
        </p:nvSpPr>
        <p:spPr/>
        <p:txBody>
          <a:bodyPr/>
          <a:lstStyle/>
          <a:p>
            <a:fld id="{AF853A77-A09D-4E49-BDF1-7320537F6503}" type="slidenum">
              <a:rPr lang="en-GB" smtClean="0"/>
              <a:t>21</a:t>
            </a:fld>
            <a:endParaRPr lang="en-GB"/>
          </a:p>
        </p:txBody>
      </p:sp>
    </p:spTree>
    <p:extLst>
      <p:ext uri="{BB962C8B-B14F-4D97-AF65-F5344CB8AC3E}">
        <p14:creationId xmlns:p14="http://schemas.microsoft.com/office/powerpoint/2010/main" val="3077537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6845"/>
          </a:xfrm>
        </p:spPr>
        <p:txBody>
          <a:bodyPr/>
          <a:lstStyle/>
          <a:p>
            <a:r>
              <a:rPr lang="en-US"/>
              <a:t>Presentations</a:t>
            </a:r>
            <a:endParaRPr lang="en-GB"/>
          </a:p>
        </p:txBody>
      </p:sp>
      <p:sp>
        <p:nvSpPr>
          <p:cNvPr id="3" name="Content Placeholder 2"/>
          <p:cNvSpPr>
            <a:spLocks noGrp="1"/>
          </p:cNvSpPr>
          <p:nvPr>
            <p:ph idx="1"/>
          </p:nvPr>
        </p:nvSpPr>
        <p:spPr>
          <a:xfrm>
            <a:off x="838200" y="1411357"/>
            <a:ext cx="10515600" cy="4765606"/>
          </a:xfrm>
        </p:spPr>
        <p:txBody>
          <a:bodyPr>
            <a:normAutofit lnSpcReduction="10000"/>
          </a:bodyPr>
          <a:lstStyle/>
          <a:p>
            <a:r>
              <a:rPr lang="en-US"/>
              <a:t>I attended such a presentation recently</a:t>
            </a:r>
          </a:p>
          <a:p>
            <a:r>
              <a:rPr lang="en-US"/>
              <a:t>The consultants needed to present their ideas about the development of a new website</a:t>
            </a:r>
          </a:p>
          <a:p>
            <a:r>
              <a:rPr lang="en-US"/>
              <a:t>They first compared the current website with the competition</a:t>
            </a:r>
          </a:p>
          <a:p>
            <a:r>
              <a:rPr lang="en-US"/>
              <a:t>They then outlined some parameters for development</a:t>
            </a:r>
          </a:p>
          <a:p>
            <a:r>
              <a:rPr lang="en-US"/>
              <a:t>They talked about the processes that they use, the skills of their team members, the time required, the budget</a:t>
            </a:r>
          </a:p>
          <a:p>
            <a:r>
              <a:rPr lang="en-US"/>
              <a:t>We asked questions about their ethical values, about their previous clients, about technical details, about their staff turnover</a:t>
            </a:r>
          </a:p>
          <a:p>
            <a:r>
              <a:rPr lang="en-US"/>
              <a:t>Engaging consultants is like outsourcing</a:t>
            </a:r>
          </a:p>
          <a:p>
            <a:pPr lvl="1"/>
            <a:r>
              <a:rPr lang="en-US"/>
              <a:t>We want a multi-year relationship</a:t>
            </a:r>
            <a:endParaRPr lang="en-GB"/>
          </a:p>
        </p:txBody>
      </p:sp>
      <p:sp>
        <p:nvSpPr>
          <p:cNvPr id="4" name="Slide Number Placeholder 3"/>
          <p:cNvSpPr>
            <a:spLocks noGrp="1"/>
          </p:cNvSpPr>
          <p:nvPr>
            <p:ph type="sldNum" sz="quarter" idx="12"/>
          </p:nvPr>
        </p:nvSpPr>
        <p:spPr/>
        <p:txBody>
          <a:bodyPr/>
          <a:lstStyle/>
          <a:p>
            <a:fld id="{AF853A77-A09D-4E49-BDF1-7320537F6503}" type="slidenum">
              <a:rPr lang="en-GB" smtClean="0"/>
              <a:t>22</a:t>
            </a:fld>
            <a:endParaRPr lang="en-GB"/>
          </a:p>
        </p:txBody>
      </p:sp>
    </p:spTree>
    <p:extLst>
      <p:ext uri="{BB962C8B-B14F-4D97-AF65-F5344CB8AC3E}">
        <p14:creationId xmlns:p14="http://schemas.microsoft.com/office/powerpoint/2010/main" val="268867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p>
        </p:txBody>
      </p:sp>
      <p:sp>
        <p:nvSpPr>
          <p:cNvPr id="3" name="Content Placeholder 2"/>
          <p:cNvSpPr>
            <a:spLocks noGrp="1"/>
          </p:cNvSpPr>
          <p:nvPr>
            <p:ph idx="1"/>
          </p:nvPr>
        </p:nvSpPr>
        <p:spPr/>
        <p:txBody>
          <a:bodyPr/>
          <a:lstStyle/>
          <a:p>
            <a:r>
              <a:rPr lang="en-GB" dirty="0"/>
              <a:t>Creating a Professional Plan is essential if you are to have any chance of success</a:t>
            </a:r>
          </a:p>
          <a:p>
            <a:r>
              <a:rPr lang="en-GB" dirty="0"/>
              <a:t>This calls for a lot of attention to detail</a:t>
            </a:r>
          </a:p>
          <a:p>
            <a:pPr lvl="1"/>
            <a:r>
              <a:rPr lang="en-GB" dirty="0"/>
              <a:t>The client will quickly find out if you care </a:t>
            </a:r>
          </a:p>
          <a:p>
            <a:pPr lvl="1"/>
            <a:r>
              <a:rPr lang="en-GB" dirty="0"/>
              <a:t>If you don’t care, you don’t deserve to get the client account</a:t>
            </a:r>
          </a:p>
          <a:p>
            <a:r>
              <a:rPr lang="en-GB" dirty="0"/>
              <a:t>Delivering the plan in a professional way is also important, especially if you are meeting senior executives who will make the decision</a:t>
            </a:r>
          </a:p>
          <a:p>
            <a:r>
              <a:rPr lang="en-GB" dirty="0"/>
              <a:t>Don’t be overly confident or arrogant</a:t>
            </a:r>
          </a:p>
          <a:p>
            <a:pPr lvl="1"/>
            <a:r>
              <a:rPr lang="en-GB" dirty="0"/>
              <a:t>Be a little humble, but still confident</a:t>
            </a:r>
          </a:p>
          <a:p>
            <a:pPr lvl="1"/>
            <a:r>
              <a:rPr lang="en-GB" dirty="0"/>
              <a:t>Answer questions </a:t>
            </a:r>
            <a:r>
              <a:rPr lang="en-GB"/>
              <a:t>very carefully</a:t>
            </a:r>
            <a:endParaRPr lang="en-GB" dirty="0"/>
          </a:p>
        </p:txBody>
      </p:sp>
      <p:sp>
        <p:nvSpPr>
          <p:cNvPr id="4" name="Slide Number Placeholder 3"/>
          <p:cNvSpPr>
            <a:spLocks noGrp="1"/>
          </p:cNvSpPr>
          <p:nvPr>
            <p:ph type="sldNum" sz="quarter" idx="12"/>
          </p:nvPr>
        </p:nvSpPr>
        <p:spPr/>
        <p:txBody>
          <a:bodyPr/>
          <a:lstStyle/>
          <a:p>
            <a:fld id="{AF853A77-A09D-4E49-BDF1-7320537F6503}" type="slidenum">
              <a:rPr lang="en-GB" smtClean="0"/>
              <a:t>23</a:t>
            </a:fld>
            <a:endParaRPr lang="en-GB"/>
          </a:p>
        </p:txBody>
      </p:sp>
    </p:spTree>
    <p:extLst>
      <p:ext uri="{BB962C8B-B14F-4D97-AF65-F5344CB8AC3E}">
        <p14:creationId xmlns:p14="http://schemas.microsoft.com/office/powerpoint/2010/main" val="24492572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2276</Words>
  <Application>Microsoft Office PowerPoint</Application>
  <PresentationFormat>Widescreen</PresentationFormat>
  <Paragraphs>208</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IS6602 VIII: Planning Actions</vt:lpstr>
      <vt:lpstr>From Diagnosis to Plan</vt:lpstr>
      <vt:lpstr>Outline Structure of the Plan I</vt:lpstr>
      <vt:lpstr>Outline Structure II</vt:lpstr>
      <vt:lpstr>Six Principles for Preparing a Consulting Proposal</vt:lpstr>
      <vt:lpstr>Principle I: Communication</vt:lpstr>
      <vt:lpstr>Principle II: Perfection A</vt:lpstr>
      <vt:lpstr>Principle II: Perfection B</vt:lpstr>
      <vt:lpstr>Principle III: Doing What They Asked For - A</vt:lpstr>
      <vt:lpstr>Principle III – Doing What They Asked For - B</vt:lpstr>
      <vt:lpstr>Principle IV: Objectives and Targets</vt:lpstr>
      <vt:lpstr>Principle V: Be Specific</vt:lpstr>
      <vt:lpstr>For Example</vt:lpstr>
      <vt:lpstr>Principle VI: Outcome Evaluation - A</vt:lpstr>
      <vt:lpstr>Principle VI: Outcome Evaluation - B</vt:lpstr>
      <vt:lpstr>Summary</vt:lpstr>
      <vt:lpstr>Costs (Time, Resources, Money) I</vt:lpstr>
      <vt:lpstr>Costs II</vt:lpstr>
      <vt:lpstr>Costs III</vt:lpstr>
      <vt:lpstr>Looks</vt:lpstr>
      <vt:lpstr>Presentations</vt:lpstr>
      <vt:lpstr>Presentations</vt:lpstr>
      <vt:lpstr>Summary</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IS6602 VII: Planning Actions</dc:title>
  <dc:creator>Prof. Robert M DAVISON</dc:creator>
  <cp:lastModifiedBy>Robert M Davison</cp:lastModifiedBy>
  <cp:revision>23</cp:revision>
  <dcterms:created xsi:type="dcterms:W3CDTF">2017-08-18T07:04:50Z</dcterms:created>
  <dcterms:modified xsi:type="dcterms:W3CDTF">2024-12-24T05:16:08Z</dcterms:modified>
</cp:coreProperties>
</file>