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92" r:id="rId3"/>
    <p:sldId id="257" r:id="rId4"/>
    <p:sldId id="263" r:id="rId5"/>
    <p:sldId id="264" r:id="rId6"/>
    <p:sldId id="265" r:id="rId7"/>
    <p:sldId id="266" r:id="rId8"/>
    <p:sldId id="267" r:id="rId9"/>
    <p:sldId id="268" r:id="rId10"/>
    <p:sldId id="269" r:id="rId11"/>
    <p:sldId id="270" r:id="rId12"/>
    <p:sldId id="297" r:id="rId13"/>
    <p:sldId id="271" r:id="rId14"/>
    <p:sldId id="272" r:id="rId15"/>
    <p:sldId id="273" r:id="rId16"/>
    <p:sldId id="274" r:id="rId17"/>
    <p:sldId id="293" r:id="rId18"/>
    <p:sldId id="258" r:id="rId19"/>
    <p:sldId id="259" r:id="rId20"/>
    <p:sldId id="260" r:id="rId21"/>
    <p:sldId id="298" r:id="rId22"/>
    <p:sldId id="275" r:id="rId23"/>
    <p:sldId id="277" r:id="rId24"/>
    <p:sldId id="278" r:id="rId25"/>
    <p:sldId id="279" r:id="rId26"/>
    <p:sldId id="280" r:id="rId27"/>
    <p:sldId id="281" r:id="rId28"/>
    <p:sldId id="282" r:id="rId29"/>
    <p:sldId id="283" r:id="rId30"/>
    <p:sldId id="285" r:id="rId31"/>
    <p:sldId id="286" r:id="rId32"/>
    <p:sldId id="288" r:id="rId33"/>
    <p:sldId id="289" r:id="rId34"/>
    <p:sldId id="290" r:id="rId35"/>
    <p:sldId id="26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99" d="100"/>
          <a:sy n="99" d="100"/>
        </p:scale>
        <p:origin x="82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2CE33-26DC-49D8-8C8D-B51D9FE463C3}" type="datetimeFigureOut">
              <a:rPr lang="en-GB" smtClean="0"/>
              <a:t>24/12/2024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F7A25-A0A1-42F9-9CF6-C4B0F08DFFDB}" type="slidenum">
              <a:rPr lang="en-GB" smtClean="0"/>
              <a:t>‹#›</a:t>
            </a:fld>
            <a:endParaRPr lang="en-GB"/>
          </a:p>
        </p:txBody>
      </p:sp>
    </p:spTree>
    <p:extLst>
      <p:ext uri="{BB962C8B-B14F-4D97-AF65-F5344CB8AC3E}">
        <p14:creationId xmlns:p14="http://schemas.microsoft.com/office/powerpoint/2010/main" val="165953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BE8E4BC-FAF6-498D-9B3B-DC7B4DA91AA2}" type="datetimeFigureOut">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29910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E8E4BC-FAF6-498D-9B3B-DC7B4DA91AA2}" type="datetimeFigureOut">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068055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E8E4BC-FAF6-498D-9B3B-DC7B4DA91AA2}" type="datetimeFigureOut">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240560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BE8E4BC-FAF6-498D-9B3B-DC7B4DA91AA2}" type="datetimeFigureOut">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128482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BE8E4BC-FAF6-498D-9B3B-DC7B4DA91AA2}" type="datetimeFigureOut">
              <a:rPr lang="en-GB" smtClean="0"/>
              <a:t>24/12/2024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167072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BE8E4BC-FAF6-498D-9B3B-DC7B4DA91AA2}" type="datetimeFigureOut">
              <a:rPr lang="en-GB" smtClean="0"/>
              <a:t>24/12/2024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1266326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E8E4BC-FAF6-498D-9B3B-DC7B4DA91AA2}" type="datetimeFigureOut">
              <a:rPr lang="en-GB" smtClean="0"/>
              <a:t>24/12/2024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2807048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E8E4BC-FAF6-498D-9B3B-DC7B4DA91AA2}" type="datetimeFigureOut">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72832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E8E4BC-FAF6-498D-9B3B-DC7B4DA91AA2}" type="datetimeFigureOut">
              <a:rPr lang="en-GB" smtClean="0"/>
              <a:t>24/12/2024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64061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E8E4BC-FAF6-498D-9B3B-DC7B4DA91AA2}" type="datetimeFigureOut">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784978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E8E4BC-FAF6-498D-9B3B-DC7B4DA91AA2}" type="datetimeFigureOut">
              <a:rPr lang="en-GB" smtClean="0"/>
              <a:t>24/12/2024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D9FDD-1BC2-4D70-BA06-1C50FD338B7B}" type="slidenum">
              <a:rPr lang="en-GB" smtClean="0"/>
              <a:t>‹#›</a:t>
            </a:fld>
            <a:endParaRPr lang="en-GB"/>
          </a:p>
        </p:txBody>
      </p:sp>
    </p:spTree>
    <p:extLst>
      <p:ext uri="{BB962C8B-B14F-4D97-AF65-F5344CB8AC3E}">
        <p14:creationId xmlns:p14="http://schemas.microsoft.com/office/powerpoint/2010/main" val="3327009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pPr lvl="0"/>
            <a:endParaRPr lang="en-GB"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6E18F626-14C7-4DFF-B8A9-44E0BD69251B}"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 Steven Alter, 2004.</a:t>
            </a:r>
          </a:p>
        </p:txBody>
      </p:sp>
    </p:spTree>
    <p:extLst>
      <p:ext uri="{BB962C8B-B14F-4D97-AF65-F5344CB8AC3E}">
        <p14:creationId xmlns:p14="http://schemas.microsoft.com/office/powerpoint/2010/main" val="447591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8E4BC-FAF6-498D-9B3B-DC7B4DA91AA2}" type="datetimeFigureOut">
              <a:rPr lang="en-GB" smtClean="0"/>
              <a:t>24/12/2024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D9FDD-1BC2-4D70-BA06-1C50FD338B7B}" type="slidenum">
              <a:rPr lang="en-GB" smtClean="0"/>
              <a:t>‹#›</a:t>
            </a:fld>
            <a:endParaRPr lang="en-GB"/>
          </a:p>
        </p:txBody>
      </p:sp>
    </p:spTree>
    <p:extLst>
      <p:ext uri="{BB962C8B-B14F-4D97-AF65-F5344CB8AC3E}">
        <p14:creationId xmlns:p14="http://schemas.microsoft.com/office/powerpoint/2010/main" val="3468434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IS6602 VI: Methods IV</a:t>
            </a:r>
            <a:endParaRPr lang="en-GB" dirty="0"/>
          </a:p>
        </p:txBody>
      </p:sp>
      <p:sp>
        <p:nvSpPr>
          <p:cNvPr id="3" name="Subtitle 2"/>
          <p:cNvSpPr>
            <a:spLocks noGrp="1"/>
          </p:cNvSpPr>
          <p:nvPr>
            <p:ph type="subTitle" idx="1"/>
          </p:nvPr>
        </p:nvSpPr>
        <p:spPr/>
        <p:txBody>
          <a:bodyPr>
            <a:normAutofit/>
          </a:bodyPr>
          <a:lstStyle/>
          <a:p>
            <a:r>
              <a:rPr lang="en-US" sz="4000"/>
              <a:t>Work Systems</a:t>
            </a:r>
            <a:endParaRPr lang="en-GB" sz="4000"/>
          </a:p>
        </p:txBody>
      </p:sp>
    </p:spTree>
    <p:extLst>
      <p:ext uri="{BB962C8B-B14F-4D97-AF65-F5344CB8AC3E}">
        <p14:creationId xmlns:p14="http://schemas.microsoft.com/office/powerpoint/2010/main" val="464606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t>The Value of Precision</a:t>
            </a:r>
            <a:endParaRPr lang="en-GB" dirty="0"/>
          </a:p>
        </p:txBody>
      </p:sp>
      <p:sp>
        <p:nvSpPr>
          <p:cNvPr id="3" name="Content Placeholder 2"/>
          <p:cNvSpPr>
            <a:spLocks noGrp="1"/>
          </p:cNvSpPr>
          <p:nvPr>
            <p:ph idx="1"/>
          </p:nvPr>
        </p:nvSpPr>
        <p:spPr/>
        <p:txBody>
          <a:bodyPr>
            <a:normAutofit fontScale="92500" lnSpcReduction="10000"/>
          </a:bodyPr>
          <a:lstStyle/>
          <a:p>
            <a:r>
              <a:rPr lang="en-HK" dirty="0"/>
              <a:t>Student accounts of organisational processes can be hard to follow!</a:t>
            </a:r>
          </a:p>
          <a:p>
            <a:r>
              <a:rPr lang="en-HK" dirty="0"/>
              <a:t>I am sure that you know what you did, and that you understand the processes, but when I look at both the text and the presentations or diagrams, it seems that a lot of the detail is missing!</a:t>
            </a:r>
          </a:p>
          <a:p>
            <a:r>
              <a:rPr lang="en-HK" dirty="0"/>
              <a:t>You need to remember that your audience (me) is not familiar with what you are doing, and so you need to help the audience.</a:t>
            </a:r>
          </a:p>
          <a:p>
            <a:r>
              <a:rPr lang="en-HK" dirty="0"/>
              <a:t>This may require careful definitions and explanations. </a:t>
            </a:r>
          </a:p>
          <a:p>
            <a:r>
              <a:rPr lang="en-HK" dirty="0"/>
              <a:t>You need to be precise.</a:t>
            </a:r>
          </a:p>
          <a:p>
            <a:r>
              <a:rPr lang="en-HK" dirty="0"/>
              <a:t>In today’s class, we will look at the Work Systems Model/Method (WSM).</a:t>
            </a:r>
          </a:p>
          <a:p>
            <a:r>
              <a:rPr lang="en-HK" dirty="0"/>
              <a:t>The WSM can help with precision.</a:t>
            </a:r>
            <a:endParaRPr lang="en-GB" dirty="0"/>
          </a:p>
        </p:txBody>
      </p:sp>
    </p:spTree>
    <p:extLst>
      <p:ext uri="{BB962C8B-B14F-4D97-AF65-F5344CB8AC3E}">
        <p14:creationId xmlns:p14="http://schemas.microsoft.com/office/powerpoint/2010/main" val="213440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Systems Model/Method (WSM)</a:t>
            </a:r>
            <a:endParaRPr lang="en-GB" dirty="0"/>
          </a:p>
        </p:txBody>
      </p:sp>
      <p:sp>
        <p:nvSpPr>
          <p:cNvPr id="3" name="Content Placeholder 2"/>
          <p:cNvSpPr>
            <a:spLocks noGrp="1"/>
          </p:cNvSpPr>
          <p:nvPr>
            <p:ph idx="1"/>
          </p:nvPr>
        </p:nvSpPr>
        <p:spPr/>
        <p:txBody>
          <a:bodyPr>
            <a:normAutofit lnSpcReduction="10000"/>
          </a:bodyPr>
          <a:lstStyle/>
          <a:p>
            <a:r>
              <a:rPr lang="en-US" dirty="0"/>
              <a:t>The WSM was developed by Steven Alter from the University of San Francisco. </a:t>
            </a:r>
          </a:p>
          <a:p>
            <a:r>
              <a:rPr lang="en-US" dirty="0"/>
              <a:t>The WSM is a tool that is used to describe how work is done in an organizational context, which technologies are needed and how they create value</a:t>
            </a:r>
          </a:p>
          <a:p>
            <a:r>
              <a:rPr lang="en-US" dirty="0"/>
              <a:t>The purpose of WSM is to help people (employees, managers, customers) understand what is wrong with systems (processes, technology and people) and then suggest improvements to the ways in which those systems are designed.</a:t>
            </a:r>
          </a:p>
          <a:p>
            <a:r>
              <a:rPr lang="en-US" dirty="0"/>
              <a:t>Thus, the WSM is a useful tool for consultants who also need to improve system designs</a:t>
            </a:r>
          </a:p>
        </p:txBody>
      </p:sp>
      <p:sp>
        <p:nvSpPr>
          <p:cNvPr id="4" name="Slide Number Placeholder 3"/>
          <p:cNvSpPr>
            <a:spLocks noGrp="1"/>
          </p:cNvSpPr>
          <p:nvPr>
            <p:ph type="sldNum" sz="quarter" idx="12"/>
          </p:nvPr>
        </p:nvSpPr>
        <p:spPr/>
        <p:txBody>
          <a:bodyPr/>
          <a:lstStyle/>
          <a:p>
            <a:fld id="{942B2D58-69EF-492A-BB3E-4E2A1B81261A}" type="slidenum">
              <a:rPr lang="en-GB" smtClean="0"/>
              <a:t>3</a:t>
            </a:fld>
            <a:endParaRPr lang="en-GB"/>
          </a:p>
        </p:txBody>
      </p:sp>
    </p:spTree>
    <p:extLst>
      <p:ext uri="{BB962C8B-B14F-4D97-AF65-F5344CB8AC3E}">
        <p14:creationId xmlns:p14="http://schemas.microsoft.com/office/powerpoint/2010/main" val="297764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Southwest Airlines – July 2016</a:t>
            </a:r>
            <a:endParaRPr lang="en-GB" dirty="0"/>
          </a:p>
        </p:txBody>
      </p:sp>
      <p:sp>
        <p:nvSpPr>
          <p:cNvPr id="3" name="Content Placeholder 2"/>
          <p:cNvSpPr>
            <a:spLocks noGrp="1"/>
          </p:cNvSpPr>
          <p:nvPr>
            <p:ph idx="1"/>
          </p:nvPr>
        </p:nvSpPr>
        <p:spPr/>
        <p:txBody>
          <a:bodyPr/>
          <a:lstStyle/>
          <a:p>
            <a:r>
              <a:rPr lang="en-US" dirty="0"/>
              <a:t>A </a:t>
            </a:r>
            <a:r>
              <a:rPr lang="en-US" u="sng" dirty="0">
                <a:solidFill>
                  <a:srgbClr val="FF0000"/>
                </a:solidFill>
              </a:rPr>
              <a:t>computer error </a:t>
            </a:r>
            <a:r>
              <a:rPr lang="en-US" dirty="0"/>
              <a:t>on July 20</a:t>
            </a:r>
            <a:r>
              <a:rPr lang="en-US" baseline="30000" dirty="0"/>
              <a:t>th</a:t>
            </a:r>
            <a:r>
              <a:rPr lang="en-US" dirty="0"/>
              <a:t> 2016, caused 2300 cancelled flights!</a:t>
            </a:r>
          </a:p>
          <a:p>
            <a:pPr lvl="1"/>
            <a:r>
              <a:rPr lang="en-US" dirty="0"/>
              <a:t>Website, operations, check-in, boarding passes, ticketing – all shut down for 12 hours</a:t>
            </a:r>
          </a:p>
          <a:p>
            <a:pPr lvl="1"/>
            <a:r>
              <a:rPr lang="en-US" dirty="0"/>
              <a:t>Estimated US$10 million of lost revenue</a:t>
            </a:r>
          </a:p>
          <a:p>
            <a:pPr lvl="1"/>
            <a:r>
              <a:rPr lang="en-US" dirty="0"/>
              <a:t>Lots of inconvenience for passengers</a:t>
            </a:r>
          </a:p>
          <a:p>
            <a:r>
              <a:rPr lang="en-GB" sz="2400" u="sng" dirty="0"/>
              <a:t>http://exclusive.multibriefs.com/content/southwest-outage-illustrates-critical-importance-of-it-systems/science-technology</a:t>
            </a:r>
          </a:p>
        </p:txBody>
      </p:sp>
      <p:sp>
        <p:nvSpPr>
          <p:cNvPr id="4" name="Slide Number Placeholder 3"/>
          <p:cNvSpPr>
            <a:spLocks noGrp="1"/>
          </p:cNvSpPr>
          <p:nvPr>
            <p:ph type="sldNum" sz="quarter" idx="11"/>
          </p:nvPr>
        </p:nvSpPr>
        <p:spPr/>
        <p:txBody>
          <a:bodyPr/>
          <a:lstStyle/>
          <a:p>
            <a:pPr>
              <a:defRPr/>
            </a:pPr>
            <a:fld id="{C67EA6FD-0D55-4CEE-8893-10B2939260D6}" type="slidenum">
              <a:rPr lang="en-US" smtClean="0"/>
              <a:pPr>
                <a:defRPr/>
              </a:pPr>
              <a:t>4</a:t>
            </a:fld>
            <a:endParaRPr lang="en-US"/>
          </a:p>
        </p:txBody>
      </p:sp>
    </p:spTree>
    <p:extLst>
      <p:ext uri="{BB962C8B-B14F-4D97-AF65-F5344CB8AC3E}">
        <p14:creationId xmlns:p14="http://schemas.microsoft.com/office/powerpoint/2010/main" val="1510186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British Airways – May 2017</a:t>
            </a:r>
            <a:endParaRPr lang="en-GB"/>
          </a:p>
        </p:txBody>
      </p:sp>
      <p:sp>
        <p:nvSpPr>
          <p:cNvPr id="3" name="Content Placeholder 2"/>
          <p:cNvSpPr>
            <a:spLocks noGrp="1"/>
          </p:cNvSpPr>
          <p:nvPr>
            <p:ph idx="1"/>
          </p:nvPr>
        </p:nvSpPr>
        <p:spPr/>
        <p:txBody>
          <a:bodyPr/>
          <a:lstStyle/>
          <a:p>
            <a:r>
              <a:rPr lang="en-US" dirty="0"/>
              <a:t>British Airways cancels all flights from Gatwick and Heathrow due to </a:t>
            </a:r>
            <a:r>
              <a:rPr lang="en-US" u="sng" dirty="0">
                <a:solidFill>
                  <a:srgbClr val="FF0000"/>
                </a:solidFill>
              </a:rPr>
              <a:t>IT failure</a:t>
            </a:r>
          </a:p>
          <a:p>
            <a:pPr lvl="1"/>
            <a:r>
              <a:rPr lang="en-US" dirty="0"/>
              <a:t>May 27</a:t>
            </a:r>
            <a:r>
              <a:rPr lang="en-US" baseline="30000" dirty="0"/>
              <a:t>th</a:t>
            </a:r>
            <a:r>
              <a:rPr lang="en-US" dirty="0"/>
              <a:t>, 2017</a:t>
            </a:r>
          </a:p>
          <a:p>
            <a:pPr lvl="1"/>
            <a:r>
              <a:rPr lang="en-US" dirty="0"/>
              <a:t>Severe Disruption to Global Operations</a:t>
            </a:r>
          </a:p>
          <a:p>
            <a:r>
              <a:rPr lang="en-US" dirty="0"/>
              <a:t>Estimated Cost: £100 Million (approx. HK$1B)</a:t>
            </a:r>
          </a:p>
          <a:p>
            <a:r>
              <a:rPr lang="en-US" sz="2400" u="sng" dirty="0"/>
              <a:t>https://www.theguardian.com/world/2017/may/27/british-airways-system-problem-delays-heathrow</a:t>
            </a:r>
          </a:p>
          <a:p>
            <a:endParaRPr lang="en-GB" dirty="0"/>
          </a:p>
        </p:txBody>
      </p:sp>
      <p:sp>
        <p:nvSpPr>
          <p:cNvPr id="4" name="Slide Number Placeholder 3"/>
          <p:cNvSpPr>
            <a:spLocks noGrp="1"/>
          </p:cNvSpPr>
          <p:nvPr>
            <p:ph type="sldNum" sz="quarter" idx="12"/>
          </p:nvPr>
        </p:nvSpPr>
        <p:spPr/>
        <p:txBody>
          <a:bodyPr/>
          <a:lstStyle/>
          <a:p>
            <a:pPr>
              <a:defRPr/>
            </a:pPr>
            <a:fld id="{B5EBF0E2-09D7-41F0-A729-FA8734384FD1}" type="slidenum">
              <a:rPr lang="en-GB" smtClean="0"/>
              <a:pPr>
                <a:defRPr/>
              </a:pPr>
              <a:t>5</a:t>
            </a:fld>
            <a:endParaRPr lang="en-GB"/>
          </a:p>
        </p:txBody>
      </p:sp>
    </p:spTree>
    <p:extLst>
      <p:ext uri="{BB962C8B-B14F-4D97-AF65-F5344CB8AC3E}">
        <p14:creationId xmlns:p14="http://schemas.microsoft.com/office/powerpoint/2010/main" val="2966210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These Problems Happen? </a:t>
            </a:r>
            <a:endParaRPr lang="en-GB" dirty="0"/>
          </a:p>
        </p:txBody>
      </p:sp>
      <p:sp>
        <p:nvSpPr>
          <p:cNvPr id="3" name="Content Placeholder 2"/>
          <p:cNvSpPr>
            <a:spLocks noGrp="1"/>
          </p:cNvSpPr>
          <p:nvPr>
            <p:ph idx="1"/>
          </p:nvPr>
        </p:nvSpPr>
        <p:spPr>
          <a:xfrm>
            <a:off x="838200" y="1825624"/>
            <a:ext cx="10515600" cy="4684903"/>
          </a:xfrm>
        </p:spPr>
        <p:txBody>
          <a:bodyPr>
            <a:normAutofit lnSpcReduction="10000"/>
          </a:bodyPr>
          <a:lstStyle/>
          <a:p>
            <a:r>
              <a:rPr lang="en-US" dirty="0"/>
              <a:t>There are many temptations (T) about technology. People assume:</a:t>
            </a:r>
          </a:p>
          <a:p>
            <a:pPr>
              <a:defRPr/>
            </a:pPr>
            <a:r>
              <a:rPr lang="en-US" dirty="0"/>
              <a:t>T1: …technology is a magic bullet that will solve all problems</a:t>
            </a:r>
          </a:p>
          <a:p>
            <a:pPr lvl="1">
              <a:defRPr/>
            </a:pPr>
            <a:r>
              <a:rPr lang="en-US" dirty="0"/>
              <a:t>But technology cannot solve informational, human and organizational/cultural problems.</a:t>
            </a:r>
          </a:p>
          <a:p>
            <a:pPr lvl="1">
              <a:defRPr/>
            </a:pPr>
            <a:r>
              <a:rPr lang="en-US" dirty="0"/>
              <a:t>In fact, it may make them worse</a:t>
            </a:r>
          </a:p>
          <a:p>
            <a:pPr>
              <a:defRPr/>
            </a:pPr>
            <a:r>
              <a:rPr lang="en-US" dirty="0"/>
              <a:t>T2: … technology is the system</a:t>
            </a:r>
          </a:p>
          <a:p>
            <a:pPr lvl="1">
              <a:defRPr/>
            </a:pPr>
            <a:r>
              <a:rPr lang="en-US" dirty="0"/>
              <a:t>It’s not! Just part of it, the supporting part</a:t>
            </a:r>
          </a:p>
          <a:p>
            <a:pPr lvl="1">
              <a:defRPr/>
            </a:pPr>
            <a:r>
              <a:rPr lang="en-US" dirty="0"/>
              <a:t>We still need people, processes, work practices, information, management,…</a:t>
            </a:r>
          </a:p>
          <a:p>
            <a:pPr lvl="1">
              <a:defRPr/>
            </a:pPr>
            <a:r>
              <a:rPr lang="en-US" dirty="0"/>
              <a:t>Techno-centric views are dangerous</a:t>
            </a:r>
          </a:p>
          <a:p>
            <a:pPr lvl="1">
              <a:defRPr/>
            </a:pPr>
            <a:r>
              <a:rPr lang="en-US" dirty="0"/>
              <a:t>Technology is rarely solely responsible for system failures</a:t>
            </a:r>
          </a:p>
          <a:p>
            <a:pPr>
              <a:defRPr/>
            </a:pPr>
            <a:r>
              <a:rPr lang="en-US" dirty="0">
                <a:solidFill>
                  <a:srgbClr val="00B050"/>
                </a:solidFill>
              </a:rPr>
              <a:t>Can you think of some real examples of T1 and T2? </a:t>
            </a:r>
          </a:p>
          <a:p>
            <a:endParaRPr lang="en-GB" dirty="0"/>
          </a:p>
        </p:txBody>
      </p:sp>
    </p:spTree>
    <p:extLst>
      <p:ext uri="{BB962C8B-B14F-4D97-AF65-F5344CB8AC3E}">
        <p14:creationId xmlns:p14="http://schemas.microsoft.com/office/powerpoint/2010/main" val="948187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352" y="137160"/>
            <a:ext cx="10515600" cy="950024"/>
          </a:xfrm>
        </p:spPr>
        <p:txBody>
          <a:bodyPr/>
          <a:lstStyle/>
          <a:p>
            <a:r>
              <a:rPr lang="en-US" dirty="0"/>
              <a:t>Temptations 3-4</a:t>
            </a:r>
            <a:endParaRPr lang="en-GB" dirty="0"/>
          </a:p>
        </p:txBody>
      </p:sp>
      <p:sp>
        <p:nvSpPr>
          <p:cNvPr id="3" name="Content Placeholder 2"/>
          <p:cNvSpPr>
            <a:spLocks noGrp="1"/>
          </p:cNvSpPr>
          <p:nvPr>
            <p:ph idx="1"/>
          </p:nvPr>
        </p:nvSpPr>
        <p:spPr>
          <a:xfrm>
            <a:off x="838200" y="1426464"/>
            <a:ext cx="10515600" cy="4750499"/>
          </a:xfrm>
        </p:spPr>
        <p:txBody>
          <a:bodyPr>
            <a:normAutofit fontScale="92500" lnSpcReduction="10000"/>
          </a:bodyPr>
          <a:lstStyle/>
          <a:p>
            <a:pPr>
              <a:defRPr/>
            </a:pPr>
            <a:r>
              <a:rPr lang="en-US" sz="3000" dirty="0"/>
              <a:t>T3: People believe that technology is responsible for itself!</a:t>
            </a:r>
          </a:p>
          <a:p>
            <a:pPr lvl="1">
              <a:defRPr/>
            </a:pPr>
            <a:r>
              <a:rPr lang="en-US" sz="2600" dirty="0"/>
              <a:t>But business professionals &amp; managers have a role to play!</a:t>
            </a:r>
          </a:p>
          <a:p>
            <a:pPr lvl="1">
              <a:defRPr/>
            </a:pPr>
            <a:r>
              <a:rPr lang="en-US" sz="2600" dirty="0"/>
              <a:t>They can’t leave it all to the IT people!</a:t>
            </a:r>
          </a:p>
          <a:p>
            <a:pPr lvl="1">
              <a:defRPr/>
            </a:pPr>
            <a:r>
              <a:rPr lang="en-US" sz="2600" dirty="0"/>
              <a:t>IT people seldom understand the business anyway</a:t>
            </a:r>
          </a:p>
          <a:p>
            <a:pPr>
              <a:defRPr/>
            </a:pPr>
            <a:r>
              <a:rPr lang="en-US" sz="3000" dirty="0"/>
              <a:t>T4: Mangers avoid measuring anything</a:t>
            </a:r>
          </a:p>
          <a:p>
            <a:pPr lvl="1">
              <a:defRPr/>
            </a:pPr>
            <a:r>
              <a:rPr lang="en-US" sz="2600" dirty="0"/>
              <a:t>If you don’t measure, can you manage?</a:t>
            </a:r>
          </a:p>
          <a:p>
            <a:pPr lvl="2">
              <a:defRPr/>
            </a:pPr>
            <a:r>
              <a:rPr lang="en-US" sz="2200" dirty="0"/>
              <a:t>What are the key performance indicators?</a:t>
            </a:r>
          </a:p>
          <a:p>
            <a:pPr lvl="2">
              <a:defRPr/>
            </a:pPr>
            <a:r>
              <a:rPr lang="en-US" sz="2200" dirty="0"/>
              <a:t>How are they measured?</a:t>
            </a:r>
          </a:p>
          <a:p>
            <a:pPr lvl="2">
              <a:defRPr/>
            </a:pPr>
            <a:r>
              <a:rPr lang="en-US" sz="2200" dirty="0"/>
              <a:t>How are they connected together?</a:t>
            </a:r>
          </a:p>
          <a:p>
            <a:pPr lvl="1">
              <a:defRPr/>
            </a:pPr>
            <a:r>
              <a:rPr lang="en-US" sz="2600" dirty="0"/>
              <a:t>Measuring 1-2 indicators won’t be enough either. It has to be comprehensive.</a:t>
            </a:r>
          </a:p>
          <a:p>
            <a:pPr lvl="1">
              <a:defRPr/>
            </a:pPr>
            <a:r>
              <a:rPr lang="en-US" sz="2600" dirty="0"/>
              <a:t>Measuring productivity alone is insufficient. How about consistency? Error rates? Down time?</a:t>
            </a:r>
          </a:p>
          <a:p>
            <a:pPr>
              <a:defRPr/>
            </a:pPr>
            <a:r>
              <a:rPr lang="en-US" sz="3000" dirty="0">
                <a:solidFill>
                  <a:srgbClr val="00B050"/>
                </a:solidFill>
              </a:rPr>
              <a:t>Can you think of some real examples involving T3 and T4?</a:t>
            </a:r>
          </a:p>
          <a:p>
            <a:endParaRPr lang="en-GB" dirty="0"/>
          </a:p>
        </p:txBody>
      </p:sp>
    </p:spTree>
    <p:extLst>
      <p:ext uri="{BB962C8B-B14F-4D97-AF65-F5344CB8AC3E}">
        <p14:creationId xmlns:p14="http://schemas.microsoft.com/office/powerpoint/2010/main" val="891337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 5</a:t>
            </a:r>
            <a:endParaRPr lang="en-GB"/>
          </a:p>
        </p:txBody>
      </p:sp>
      <p:sp>
        <p:nvSpPr>
          <p:cNvPr id="3" name="Content Placeholder 2"/>
          <p:cNvSpPr>
            <a:spLocks noGrp="1"/>
          </p:cNvSpPr>
          <p:nvPr>
            <p:ph idx="1"/>
          </p:nvPr>
        </p:nvSpPr>
        <p:spPr/>
        <p:txBody>
          <a:bodyPr/>
          <a:lstStyle/>
          <a:p>
            <a:pPr>
              <a:defRPr/>
            </a:pPr>
            <a:r>
              <a:rPr lang="en-US" dirty="0"/>
              <a:t>T5: When analysis is done, it tends to be superficial (at best)</a:t>
            </a:r>
          </a:p>
          <a:p>
            <a:pPr lvl="1">
              <a:defRPr/>
            </a:pPr>
            <a:r>
              <a:rPr lang="en-US" dirty="0"/>
              <a:t>But, </a:t>
            </a:r>
            <a:r>
              <a:rPr lang="en-US" b="1" u="sng" dirty="0"/>
              <a:t>what exactly</a:t>
            </a:r>
            <a:r>
              <a:rPr lang="en-US" b="1" dirty="0"/>
              <a:t> </a:t>
            </a:r>
            <a:r>
              <a:rPr lang="en-US" dirty="0"/>
              <a:t>is the purpose of this system?</a:t>
            </a:r>
          </a:p>
          <a:p>
            <a:pPr lvl="1">
              <a:defRPr/>
            </a:pPr>
            <a:r>
              <a:rPr lang="en-US" dirty="0"/>
              <a:t>What will it do? Who for? Why? How?</a:t>
            </a:r>
          </a:p>
          <a:p>
            <a:pPr lvl="1">
              <a:defRPr/>
            </a:pPr>
            <a:r>
              <a:rPr lang="en-US" dirty="0"/>
              <a:t>What changes do we need to implement in our people, procedures, structures, incentives, culture?</a:t>
            </a:r>
          </a:p>
          <a:p>
            <a:pPr lvl="1">
              <a:defRPr/>
            </a:pPr>
            <a:r>
              <a:rPr lang="en-US" dirty="0"/>
              <a:t>What political issues are going to arise? </a:t>
            </a:r>
          </a:p>
          <a:p>
            <a:pPr lvl="1">
              <a:defRPr/>
            </a:pPr>
            <a:r>
              <a:rPr lang="en-US" dirty="0"/>
              <a:t>How do reporting channels change?</a:t>
            </a:r>
          </a:p>
          <a:p>
            <a:pPr lvl="1">
              <a:defRPr/>
            </a:pPr>
            <a:r>
              <a:rPr lang="en-US" dirty="0"/>
              <a:t>Who is in charge? Where does the buck stop?</a:t>
            </a:r>
          </a:p>
          <a:p>
            <a:pPr>
              <a:defRPr/>
            </a:pPr>
            <a:r>
              <a:rPr lang="en-US" dirty="0">
                <a:solidFill>
                  <a:srgbClr val="00B050"/>
                </a:solidFill>
              </a:rPr>
              <a:t>Can you think of situations where T5 may have happened?</a:t>
            </a:r>
          </a:p>
          <a:p>
            <a:endParaRPr lang="en-GB" dirty="0"/>
          </a:p>
        </p:txBody>
      </p:sp>
    </p:spTree>
    <p:extLst>
      <p:ext uri="{BB962C8B-B14F-4D97-AF65-F5344CB8AC3E}">
        <p14:creationId xmlns:p14="http://schemas.microsoft.com/office/powerpoint/2010/main" val="4225557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Temptations 6-7</a:t>
            </a:r>
            <a:endParaRPr lang="en-GB"/>
          </a:p>
        </p:txBody>
      </p:sp>
      <p:sp>
        <p:nvSpPr>
          <p:cNvPr id="3" name="Content Placeholder 2"/>
          <p:cNvSpPr>
            <a:spLocks noGrp="1"/>
          </p:cNvSpPr>
          <p:nvPr>
            <p:ph idx="1"/>
          </p:nvPr>
        </p:nvSpPr>
        <p:spPr/>
        <p:txBody>
          <a:bodyPr>
            <a:normAutofit fontScale="92500" lnSpcReduction="10000"/>
          </a:bodyPr>
          <a:lstStyle/>
          <a:p>
            <a:pPr>
              <a:defRPr/>
            </a:pPr>
            <a:r>
              <a:rPr lang="en-US" dirty="0"/>
              <a:t>T6: People assume that systems operate in a vacuum</a:t>
            </a:r>
          </a:p>
          <a:p>
            <a:pPr lvl="1">
              <a:defRPr/>
            </a:pPr>
            <a:r>
              <a:rPr lang="en-US" dirty="0"/>
              <a:t>They don’t! They have users. Users have values.</a:t>
            </a:r>
          </a:p>
          <a:p>
            <a:pPr lvl="1">
              <a:defRPr/>
            </a:pPr>
            <a:r>
              <a:rPr lang="en-US" dirty="0" err="1"/>
              <a:t>Organisations</a:t>
            </a:r>
            <a:r>
              <a:rPr lang="en-US" dirty="0"/>
              <a:t> have values, a history, a culture.</a:t>
            </a:r>
          </a:p>
          <a:p>
            <a:pPr lvl="1">
              <a:defRPr/>
            </a:pPr>
            <a:r>
              <a:rPr lang="en-US" dirty="0"/>
              <a:t>People don’t do what they are told. They break the rules all the time.</a:t>
            </a:r>
          </a:p>
          <a:p>
            <a:pPr lvl="1">
              <a:defRPr/>
            </a:pPr>
            <a:r>
              <a:rPr lang="en-US" dirty="0"/>
              <a:t>Circumstances change – but few systems are that flexible.</a:t>
            </a:r>
          </a:p>
          <a:p>
            <a:pPr>
              <a:defRPr/>
            </a:pPr>
            <a:r>
              <a:rPr lang="en-US" dirty="0"/>
              <a:t>T7: People imagine that systems implement themselves</a:t>
            </a:r>
          </a:p>
          <a:p>
            <a:pPr lvl="1">
              <a:defRPr/>
            </a:pPr>
            <a:r>
              <a:rPr lang="en-US" dirty="0"/>
              <a:t>But what about planning?</a:t>
            </a:r>
          </a:p>
          <a:p>
            <a:pPr lvl="1">
              <a:defRPr/>
            </a:pPr>
            <a:r>
              <a:rPr lang="en-US" dirty="0"/>
              <a:t>Hiring new staff?</a:t>
            </a:r>
          </a:p>
          <a:p>
            <a:pPr lvl="1">
              <a:defRPr/>
            </a:pPr>
            <a:r>
              <a:rPr lang="en-US" dirty="0"/>
              <a:t>Changing the </a:t>
            </a:r>
            <a:r>
              <a:rPr lang="en-US" dirty="0" err="1"/>
              <a:t>organisation</a:t>
            </a:r>
            <a:r>
              <a:rPr lang="en-US" dirty="0"/>
              <a:t>?</a:t>
            </a:r>
          </a:p>
          <a:p>
            <a:pPr lvl="1">
              <a:defRPr/>
            </a:pPr>
            <a:r>
              <a:rPr lang="en-US" dirty="0"/>
              <a:t>Re-engineering processes?</a:t>
            </a:r>
          </a:p>
          <a:p>
            <a:pPr lvl="1">
              <a:defRPr/>
            </a:pPr>
            <a:r>
              <a:rPr lang="en-US" dirty="0"/>
              <a:t>Persuading people?</a:t>
            </a:r>
          </a:p>
          <a:p>
            <a:pPr>
              <a:defRPr/>
            </a:pPr>
            <a:r>
              <a:rPr lang="en-US" dirty="0">
                <a:solidFill>
                  <a:srgbClr val="00B050"/>
                </a:solidFill>
              </a:rPr>
              <a:t>Finally, any examples of people who believe in T6 and T7?</a:t>
            </a:r>
          </a:p>
          <a:p>
            <a:endParaRPr lang="en-GB" dirty="0"/>
          </a:p>
        </p:txBody>
      </p:sp>
    </p:spTree>
    <p:extLst>
      <p:ext uri="{BB962C8B-B14F-4D97-AF65-F5344CB8AC3E}">
        <p14:creationId xmlns:p14="http://schemas.microsoft.com/office/powerpoint/2010/main" val="339014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Overcoming Temptations</a:t>
            </a:r>
            <a:endParaRPr lang="en-GB"/>
          </a:p>
        </p:txBody>
      </p:sp>
      <p:sp>
        <p:nvSpPr>
          <p:cNvPr id="3" name="Content Placeholder 2"/>
          <p:cNvSpPr>
            <a:spLocks noGrp="1"/>
          </p:cNvSpPr>
          <p:nvPr>
            <p:ph idx="1"/>
          </p:nvPr>
        </p:nvSpPr>
        <p:spPr/>
        <p:txBody>
          <a:bodyPr>
            <a:normAutofit lnSpcReduction="10000"/>
          </a:bodyPr>
          <a:lstStyle/>
          <a:p>
            <a:r>
              <a:rPr lang="en-US" dirty="0"/>
              <a:t>In order to overcome temptations, we need to:</a:t>
            </a:r>
          </a:p>
          <a:p>
            <a:pPr lvl="1">
              <a:defRPr/>
            </a:pPr>
            <a:r>
              <a:rPr lang="en-US" dirty="0"/>
              <a:t>Focus on the real, business issues</a:t>
            </a:r>
          </a:p>
          <a:p>
            <a:pPr lvl="1">
              <a:defRPr/>
            </a:pPr>
            <a:r>
              <a:rPr lang="en-US" dirty="0"/>
              <a:t>Focus on how work is done</a:t>
            </a:r>
          </a:p>
          <a:p>
            <a:pPr lvl="1">
              <a:defRPr/>
            </a:pPr>
            <a:r>
              <a:rPr lang="en-US" dirty="0"/>
              <a:t>Don’t let the schedule run the project</a:t>
            </a:r>
          </a:p>
          <a:p>
            <a:pPr lvl="1">
              <a:defRPr/>
            </a:pPr>
            <a:r>
              <a:rPr lang="en-US" dirty="0"/>
              <a:t>Don’t let politicians run the project</a:t>
            </a:r>
          </a:p>
          <a:p>
            <a:pPr lvl="1">
              <a:defRPr/>
            </a:pPr>
            <a:r>
              <a:rPr lang="en-US" dirty="0"/>
              <a:t>Think of systems as work systems, supported by IT, not as IT systems.</a:t>
            </a:r>
          </a:p>
          <a:p>
            <a:pPr>
              <a:defRPr/>
            </a:pPr>
            <a:r>
              <a:rPr lang="en-US" dirty="0"/>
              <a:t>“A work system is a system in which human participants and/or machines perform work using information, technology, and other resources to produce products and/or services for internal or external customers”.</a:t>
            </a:r>
          </a:p>
          <a:p>
            <a:pPr>
              <a:defRPr/>
            </a:pPr>
            <a:r>
              <a:rPr lang="en-US" dirty="0">
                <a:solidFill>
                  <a:srgbClr val="00B050"/>
                </a:solidFill>
              </a:rPr>
              <a:t>Do you like this definition of a work system? Why or Why Not?</a:t>
            </a:r>
          </a:p>
          <a:p>
            <a:endParaRPr lang="en-GB" dirty="0"/>
          </a:p>
        </p:txBody>
      </p:sp>
    </p:spTree>
    <p:extLst>
      <p:ext uri="{BB962C8B-B14F-4D97-AF65-F5344CB8AC3E}">
        <p14:creationId xmlns:p14="http://schemas.microsoft.com/office/powerpoint/2010/main" val="2021934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Typical Work Problem</a:t>
            </a:r>
            <a:endParaRPr lang="en-GB" dirty="0"/>
          </a:p>
        </p:txBody>
      </p:sp>
      <p:sp>
        <p:nvSpPr>
          <p:cNvPr id="3" name="Content Placeholder 2"/>
          <p:cNvSpPr>
            <a:spLocks noGrp="1"/>
          </p:cNvSpPr>
          <p:nvPr>
            <p:ph idx="1"/>
          </p:nvPr>
        </p:nvSpPr>
        <p:spPr/>
        <p:txBody>
          <a:bodyPr/>
          <a:lstStyle/>
          <a:p>
            <a:pPr>
              <a:defRPr/>
            </a:pPr>
            <a:r>
              <a:rPr lang="en-US" dirty="0"/>
              <a:t>A PR manager communicates with clients</a:t>
            </a:r>
          </a:p>
          <a:p>
            <a:pPr lvl="1">
              <a:defRPr/>
            </a:pPr>
            <a:r>
              <a:rPr lang="en-US" dirty="0"/>
              <a:t>Using a variety of communication and presentation technologies</a:t>
            </a:r>
          </a:p>
          <a:p>
            <a:pPr lvl="1">
              <a:defRPr/>
            </a:pPr>
            <a:r>
              <a:rPr lang="en-US" dirty="0"/>
              <a:t>She needs high bandwidth internet and an unrestricted working environment</a:t>
            </a:r>
          </a:p>
          <a:p>
            <a:pPr>
              <a:defRPr/>
            </a:pPr>
            <a:r>
              <a:rPr lang="en-US" dirty="0"/>
              <a:t>But the corporate Internet connection is slow</a:t>
            </a:r>
          </a:p>
          <a:p>
            <a:pPr>
              <a:defRPr/>
            </a:pPr>
            <a:r>
              <a:rPr lang="en-US" dirty="0"/>
              <a:t>Worse, IT policy, developed by the CIO &amp; CSO, blocks access to some vital IT applications</a:t>
            </a:r>
          </a:p>
          <a:p>
            <a:pPr>
              <a:defRPr/>
            </a:pPr>
            <a:r>
              <a:rPr lang="en-US" dirty="0"/>
              <a:t>Result: Work is ineffective and inefficient</a:t>
            </a:r>
          </a:p>
          <a:p>
            <a:pPr>
              <a:defRPr/>
            </a:pPr>
            <a:endParaRPr lang="en-US" dirty="0"/>
          </a:p>
          <a:p>
            <a:pPr>
              <a:defRPr/>
            </a:pPr>
            <a:r>
              <a:rPr lang="en-US" dirty="0">
                <a:solidFill>
                  <a:srgbClr val="00B050"/>
                </a:solidFill>
              </a:rPr>
              <a:t>Are some of the temptations relevant here?</a:t>
            </a:r>
          </a:p>
          <a:p>
            <a:pPr>
              <a:defRPr/>
            </a:pPr>
            <a:endParaRPr lang="en-US" dirty="0"/>
          </a:p>
          <a:p>
            <a:pPr>
              <a:defRPr/>
            </a:pPr>
            <a:endParaRPr lang="en-US" dirty="0"/>
          </a:p>
          <a:p>
            <a:endParaRPr lang="en-GB" dirty="0"/>
          </a:p>
        </p:txBody>
      </p:sp>
    </p:spTree>
    <p:extLst>
      <p:ext uri="{BB962C8B-B14F-4D97-AF65-F5344CB8AC3E}">
        <p14:creationId xmlns:p14="http://schemas.microsoft.com/office/powerpoint/2010/main" val="4190385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EC547-2655-4F2D-9A7C-AF56ED8486C1}"/>
              </a:ext>
            </a:extLst>
          </p:cNvPr>
          <p:cNvSpPr>
            <a:spLocks noGrp="1"/>
          </p:cNvSpPr>
          <p:nvPr>
            <p:ph type="title"/>
          </p:nvPr>
        </p:nvSpPr>
        <p:spPr/>
        <p:txBody>
          <a:bodyPr/>
          <a:lstStyle/>
          <a:p>
            <a:r>
              <a:rPr lang="en-HK" dirty="0">
                <a:solidFill>
                  <a:srgbClr val="00B050"/>
                </a:solidFill>
              </a:rPr>
              <a:t>Recall the Temptations</a:t>
            </a:r>
          </a:p>
        </p:txBody>
      </p:sp>
      <p:sp>
        <p:nvSpPr>
          <p:cNvPr id="3" name="Content Placeholder 2">
            <a:extLst>
              <a:ext uri="{FF2B5EF4-FFF2-40B4-BE49-F238E27FC236}">
                <a16:creationId xmlns:a16="http://schemas.microsoft.com/office/drawing/2014/main" id="{45A25287-4975-44AD-9863-5EF90BFF61A9}"/>
              </a:ext>
            </a:extLst>
          </p:cNvPr>
          <p:cNvSpPr>
            <a:spLocks noGrp="1"/>
          </p:cNvSpPr>
          <p:nvPr>
            <p:ph idx="1"/>
          </p:nvPr>
        </p:nvSpPr>
        <p:spPr/>
        <p:txBody>
          <a:bodyPr/>
          <a:lstStyle/>
          <a:p>
            <a:pPr marL="514350" indent="-514350">
              <a:buFont typeface="+mj-lt"/>
              <a:buAutoNum type="arabicPeriod"/>
            </a:pPr>
            <a:r>
              <a:rPr lang="en-HK" dirty="0"/>
              <a:t>Technology is a magical solution to all problems</a:t>
            </a:r>
          </a:p>
          <a:p>
            <a:pPr marL="514350" indent="-514350">
              <a:buFont typeface="+mj-lt"/>
              <a:buAutoNum type="arabicPeriod"/>
            </a:pPr>
            <a:r>
              <a:rPr lang="en-HK" dirty="0"/>
              <a:t>Technology is the system</a:t>
            </a:r>
          </a:p>
          <a:p>
            <a:pPr marL="514350" indent="-514350">
              <a:buFont typeface="+mj-lt"/>
              <a:buAutoNum type="arabicPeriod"/>
            </a:pPr>
            <a:r>
              <a:rPr lang="en-HK" dirty="0"/>
              <a:t>Technology is responsible for itself</a:t>
            </a:r>
          </a:p>
          <a:p>
            <a:pPr marL="514350" indent="-514350">
              <a:buFont typeface="+mj-lt"/>
              <a:buAutoNum type="arabicPeriod"/>
            </a:pPr>
            <a:r>
              <a:rPr lang="en-HK" dirty="0"/>
              <a:t>Managers don’t actually measure anything related to technology</a:t>
            </a:r>
          </a:p>
          <a:p>
            <a:pPr marL="514350" indent="-514350">
              <a:buFont typeface="+mj-lt"/>
              <a:buAutoNum type="arabicPeriod"/>
            </a:pPr>
            <a:r>
              <a:rPr lang="en-HK" dirty="0"/>
              <a:t>If there is analysis, it is superficial</a:t>
            </a:r>
          </a:p>
          <a:p>
            <a:pPr marL="514350" indent="-514350">
              <a:buFont typeface="+mj-lt"/>
              <a:buAutoNum type="arabicPeriod"/>
            </a:pPr>
            <a:r>
              <a:rPr lang="en-HK" dirty="0"/>
              <a:t>People think that systems operate in a vacuum</a:t>
            </a:r>
          </a:p>
          <a:p>
            <a:pPr marL="514350" indent="-514350">
              <a:buFont typeface="+mj-lt"/>
              <a:buAutoNum type="arabicPeriod"/>
            </a:pPr>
            <a:r>
              <a:rPr lang="en-HK" dirty="0"/>
              <a:t>People think that systems implement themselves</a:t>
            </a:r>
          </a:p>
        </p:txBody>
      </p:sp>
    </p:spTree>
    <p:extLst>
      <p:ext uri="{BB962C8B-B14F-4D97-AF65-F5344CB8AC3E}">
        <p14:creationId xmlns:p14="http://schemas.microsoft.com/office/powerpoint/2010/main" val="1809272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Commonalities 1</a:t>
            </a:r>
            <a:endParaRPr lang="en-GB"/>
          </a:p>
        </p:txBody>
      </p:sp>
      <p:sp>
        <p:nvSpPr>
          <p:cNvPr id="3" name="Content Placeholder 2"/>
          <p:cNvSpPr>
            <a:spLocks noGrp="1"/>
          </p:cNvSpPr>
          <p:nvPr>
            <p:ph idx="1"/>
          </p:nvPr>
        </p:nvSpPr>
        <p:spPr/>
        <p:txBody>
          <a:bodyPr/>
          <a:lstStyle/>
          <a:p>
            <a:pPr>
              <a:defRPr/>
            </a:pPr>
            <a:r>
              <a:rPr lang="en-US" dirty="0"/>
              <a:t>In any work system, people</a:t>
            </a:r>
          </a:p>
          <a:p>
            <a:pPr lvl="1">
              <a:defRPr/>
            </a:pPr>
            <a:r>
              <a:rPr lang="en-US" dirty="0"/>
              <a:t>are doing work</a:t>
            </a:r>
          </a:p>
          <a:p>
            <a:pPr lvl="1">
              <a:defRPr/>
            </a:pPr>
            <a:r>
              <a:rPr lang="en-US" dirty="0"/>
              <a:t>are using information &amp; technology</a:t>
            </a:r>
          </a:p>
          <a:p>
            <a:pPr>
              <a:defRPr/>
            </a:pPr>
            <a:r>
              <a:rPr lang="en-US" dirty="0"/>
              <a:t>In any work system, there are multiple success indicators, including:</a:t>
            </a:r>
          </a:p>
          <a:p>
            <a:pPr lvl="1">
              <a:defRPr/>
            </a:pPr>
            <a:r>
              <a:rPr lang="en-US" dirty="0"/>
              <a:t>time, effort, quality of results, satisfaction of different stakeholders with process and outcomes, …</a:t>
            </a:r>
          </a:p>
          <a:p>
            <a:pPr>
              <a:defRPr/>
            </a:pPr>
            <a:r>
              <a:rPr lang="en-US" dirty="0"/>
              <a:t>So, the context is important.</a:t>
            </a:r>
          </a:p>
          <a:p>
            <a:pPr>
              <a:defRPr/>
            </a:pPr>
            <a:r>
              <a:rPr lang="en-US" dirty="0"/>
              <a:t>It is not just about IT.</a:t>
            </a:r>
          </a:p>
          <a:p>
            <a:endParaRPr lang="en-GB" dirty="0"/>
          </a:p>
        </p:txBody>
      </p:sp>
    </p:spTree>
    <p:extLst>
      <p:ext uri="{BB962C8B-B14F-4D97-AF65-F5344CB8AC3E}">
        <p14:creationId xmlns:p14="http://schemas.microsoft.com/office/powerpoint/2010/main" val="2085764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DFDDAAF-0F0A-43DF-9212-F0560C263800}" type="slidenum">
              <a:rPr lang="en-US" altLang="en-US">
                <a:latin typeface="Arial" charset="0"/>
              </a:rPr>
              <a:pPr/>
              <a:t>14</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a:t>Commonalities 2</a:t>
            </a:r>
          </a:p>
        </p:txBody>
      </p:sp>
      <p:sp>
        <p:nvSpPr>
          <p:cNvPr id="18435" name="Rectangle 3"/>
          <p:cNvSpPr>
            <a:spLocks noGrp="1" noChangeArrowheads="1"/>
          </p:cNvSpPr>
          <p:nvPr>
            <p:ph type="body" idx="1"/>
          </p:nvPr>
        </p:nvSpPr>
        <p:spPr>
          <a:xfrm>
            <a:off x="974035" y="1595562"/>
            <a:ext cx="8960457" cy="4572000"/>
          </a:xfrm>
        </p:spPr>
        <p:txBody>
          <a:bodyPr/>
          <a:lstStyle/>
          <a:p>
            <a:pPr eaLnBrk="1" hangingPunct="1">
              <a:defRPr/>
            </a:pPr>
            <a:r>
              <a:rPr lang="en-US" dirty="0"/>
              <a:t>In any work system</a:t>
            </a:r>
          </a:p>
          <a:p>
            <a:pPr lvl="1" eaLnBrk="1" hangingPunct="1">
              <a:defRPr/>
            </a:pPr>
            <a:r>
              <a:rPr lang="en-US" dirty="0"/>
              <a:t>There is a problem or opportunity</a:t>
            </a:r>
          </a:p>
          <a:p>
            <a:pPr lvl="1" eaLnBrk="1" hangingPunct="1">
              <a:defRPr/>
            </a:pPr>
            <a:r>
              <a:rPr lang="en-US" dirty="0"/>
              <a:t>The precise </a:t>
            </a:r>
            <a:r>
              <a:rPr lang="en-US" u="sng" dirty="0"/>
              <a:t>scope</a:t>
            </a:r>
            <a:r>
              <a:rPr lang="en-US" dirty="0"/>
              <a:t> of the work system is not always obvious</a:t>
            </a:r>
          </a:p>
          <a:p>
            <a:pPr lvl="2" eaLnBrk="1" hangingPunct="1">
              <a:defRPr/>
            </a:pPr>
            <a:r>
              <a:rPr lang="en-US" dirty="0"/>
              <a:t>Further analysis is required to see what is really involved</a:t>
            </a:r>
          </a:p>
          <a:p>
            <a:pPr lvl="1" eaLnBrk="1" hangingPunct="1">
              <a:defRPr/>
            </a:pPr>
            <a:r>
              <a:rPr lang="en-US" dirty="0"/>
              <a:t>There are a variety of work practices</a:t>
            </a:r>
          </a:p>
          <a:p>
            <a:pPr lvl="2" eaLnBrk="1" hangingPunct="1">
              <a:defRPr/>
            </a:pPr>
            <a:r>
              <a:rPr lang="en-US" dirty="0"/>
              <a:t>But human communication/persuasion skills are always important</a:t>
            </a:r>
          </a:p>
          <a:p>
            <a:pPr lvl="1" eaLnBrk="1" hangingPunct="1">
              <a:defRPr/>
            </a:pPr>
            <a:r>
              <a:rPr lang="en-US" dirty="0"/>
              <a:t>There are participants and customers</a:t>
            </a:r>
          </a:p>
          <a:p>
            <a:pPr lvl="2" eaLnBrk="1" hangingPunct="1">
              <a:defRPr/>
            </a:pPr>
            <a:r>
              <a:rPr lang="en-US" dirty="0"/>
              <a:t>They have different roles</a:t>
            </a:r>
          </a:p>
          <a:p>
            <a:pPr lvl="2" eaLnBrk="1" hangingPunct="1">
              <a:defRPr/>
            </a:pPr>
            <a:r>
              <a:rPr lang="en-US" dirty="0"/>
              <a:t>Participating in a work system is not the same as using technology</a:t>
            </a:r>
          </a:p>
        </p:txBody>
      </p:sp>
    </p:spTree>
    <p:extLst>
      <p:ext uri="{BB962C8B-B14F-4D97-AF65-F5344CB8AC3E}">
        <p14:creationId xmlns:p14="http://schemas.microsoft.com/office/powerpoint/2010/main" val="2421618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E756590-90AA-49EA-9908-EE9AA4EF3CF7}" type="slidenum">
              <a:rPr lang="en-US" altLang="en-US">
                <a:latin typeface="Arial" charset="0"/>
              </a:rPr>
              <a:pPr/>
              <a:t>15</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a:t>Commonalities 3</a:t>
            </a:r>
          </a:p>
        </p:txBody>
      </p:sp>
      <p:sp>
        <p:nvSpPr>
          <p:cNvPr id="19459" name="Rectangle 3"/>
          <p:cNvSpPr>
            <a:spLocks noGrp="1" noChangeArrowheads="1"/>
          </p:cNvSpPr>
          <p:nvPr>
            <p:ph type="body" idx="1"/>
          </p:nvPr>
        </p:nvSpPr>
        <p:spPr>
          <a:xfrm>
            <a:off x="841513" y="1599013"/>
            <a:ext cx="10515600" cy="4351338"/>
          </a:xfrm>
        </p:spPr>
        <p:txBody>
          <a:bodyPr/>
          <a:lstStyle/>
          <a:p>
            <a:pPr eaLnBrk="1" hangingPunct="1">
              <a:lnSpc>
                <a:spcPct val="90000"/>
              </a:lnSpc>
              <a:defRPr/>
            </a:pPr>
            <a:r>
              <a:rPr lang="en-US" dirty="0"/>
              <a:t>Information</a:t>
            </a:r>
          </a:p>
          <a:p>
            <a:pPr lvl="1" eaLnBrk="1" hangingPunct="1">
              <a:lnSpc>
                <a:spcPct val="90000"/>
              </a:lnSpc>
              <a:defRPr/>
            </a:pPr>
            <a:r>
              <a:rPr lang="en-US" dirty="0"/>
              <a:t>All work systems involve information of some kind </a:t>
            </a:r>
          </a:p>
          <a:p>
            <a:pPr lvl="2" eaLnBrk="1" hangingPunct="1">
              <a:lnSpc>
                <a:spcPct val="90000"/>
              </a:lnSpc>
              <a:defRPr/>
            </a:pPr>
            <a:r>
              <a:rPr lang="en-US" dirty="0"/>
              <a:t>This information is critical to system success</a:t>
            </a:r>
          </a:p>
          <a:p>
            <a:pPr eaLnBrk="1" hangingPunct="1">
              <a:lnSpc>
                <a:spcPct val="90000"/>
              </a:lnSpc>
              <a:defRPr/>
            </a:pPr>
            <a:r>
              <a:rPr lang="en-US" dirty="0"/>
              <a:t>Technology</a:t>
            </a:r>
          </a:p>
          <a:p>
            <a:pPr lvl="1" eaLnBrk="1" hangingPunct="1">
              <a:lnSpc>
                <a:spcPct val="90000"/>
              </a:lnSpc>
              <a:defRPr/>
            </a:pPr>
            <a:r>
              <a:rPr lang="en-US" dirty="0"/>
              <a:t>All work systems involve a lot of technology…</a:t>
            </a:r>
          </a:p>
          <a:p>
            <a:pPr lvl="2" eaLnBrk="1" hangingPunct="1">
              <a:lnSpc>
                <a:spcPct val="90000"/>
              </a:lnSpc>
              <a:defRPr/>
            </a:pPr>
            <a:r>
              <a:rPr lang="en-US" dirty="0"/>
              <a:t>… which is used by participants and customers </a:t>
            </a:r>
          </a:p>
          <a:p>
            <a:pPr eaLnBrk="1" hangingPunct="1">
              <a:lnSpc>
                <a:spcPct val="90000"/>
              </a:lnSpc>
              <a:defRPr/>
            </a:pPr>
            <a:r>
              <a:rPr lang="en-US" dirty="0"/>
              <a:t>Environment</a:t>
            </a:r>
          </a:p>
          <a:p>
            <a:pPr lvl="1" eaLnBrk="1" hangingPunct="1">
              <a:lnSpc>
                <a:spcPct val="90000"/>
              </a:lnSpc>
              <a:defRPr/>
            </a:pPr>
            <a:r>
              <a:rPr lang="en-US" dirty="0"/>
              <a:t>All work systems operate in an environment, a social context</a:t>
            </a:r>
          </a:p>
        </p:txBody>
      </p:sp>
    </p:spTree>
    <p:extLst>
      <p:ext uri="{BB962C8B-B14F-4D97-AF65-F5344CB8AC3E}">
        <p14:creationId xmlns:p14="http://schemas.microsoft.com/office/powerpoint/2010/main" val="3380949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C226AFF-3BF4-4477-959D-218E6EBF9018}" type="slidenum">
              <a:rPr lang="en-US" altLang="en-US">
                <a:latin typeface="Arial" charset="0"/>
              </a:rPr>
              <a:pPr/>
              <a:t>16</a:t>
            </a:fld>
            <a:endParaRPr lang="en-US" altLang="en-US">
              <a:latin typeface="Arial" charset="0"/>
            </a:endParaRPr>
          </a:p>
        </p:txBody>
      </p:sp>
      <p:sp>
        <p:nvSpPr>
          <p:cNvPr id="2" name="Rectangle 2"/>
          <p:cNvSpPr>
            <a:spLocks noGrp="1" noRot="1" noChangeArrowheads="1"/>
          </p:cNvSpPr>
          <p:nvPr>
            <p:ph type="title"/>
          </p:nvPr>
        </p:nvSpPr>
        <p:spPr/>
        <p:txBody>
          <a:bodyPr/>
          <a:lstStyle/>
          <a:p>
            <a:pPr eaLnBrk="1" hangingPunct="1">
              <a:defRPr/>
            </a:pPr>
            <a:r>
              <a:rPr lang="en-US"/>
              <a:t>Commonalities 4</a:t>
            </a:r>
          </a:p>
        </p:txBody>
      </p:sp>
      <p:sp>
        <p:nvSpPr>
          <p:cNvPr id="20483" name="Rectangle 3"/>
          <p:cNvSpPr>
            <a:spLocks noGrp="1" noChangeArrowheads="1"/>
          </p:cNvSpPr>
          <p:nvPr>
            <p:ph type="body" idx="1"/>
          </p:nvPr>
        </p:nvSpPr>
        <p:spPr>
          <a:xfrm>
            <a:off x="794467" y="1618891"/>
            <a:ext cx="10515600" cy="4351338"/>
          </a:xfrm>
        </p:spPr>
        <p:txBody>
          <a:bodyPr/>
          <a:lstStyle/>
          <a:p>
            <a:pPr eaLnBrk="1" hangingPunct="1">
              <a:defRPr/>
            </a:pPr>
            <a:r>
              <a:rPr lang="en-US" dirty="0"/>
              <a:t>Products/Services</a:t>
            </a:r>
          </a:p>
          <a:p>
            <a:pPr lvl="1" eaLnBrk="1" hangingPunct="1">
              <a:defRPr/>
            </a:pPr>
            <a:r>
              <a:rPr lang="en-US" dirty="0"/>
              <a:t>All work systems produce things for customers</a:t>
            </a:r>
          </a:p>
          <a:p>
            <a:pPr lvl="1" eaLnBrk="1" hangingPunct="1">
              <a:defRPr/>
            </a:pPr>
            <a:r>
              <a:rPr lang="en-US" dirty="0"/>
              <a:t>Customers may be internal or external</a:t>
            </a:r>
          </a:p>
          <a:p>
            <a:pPr lvl="2" eaLnBrk="1" hangingPunct="1">
              <a:defRPr/>
            </a:pPr>
            <a:r>
              <a:rPr lang="en-US" dirty="0"/>
              <a:t>Internet customers are dependent on the product/service being delivered</a:t>
            </a:r>
          </a:p>
          <a:p>
            <a:pPr lvl="2" eaLnBrk="1" hangingPunct="1">
              <a:defRPr/>
            </a:pPr>
            <a:r>
              <a:rPr lang="en-US" dirty="0"/>
              <a:t>External customers usually have to pay for the product/service</a:t>
            </a:r>
          </a:p>
          <a:p>
            <a:pPr eaLnBrk="1" hangingPunct="1">
              <a:defRPr/>
            </a:pPr>
            <a:r>
              <a:rPr lang="en-US" dirty="0"/>
              <a:t>Infrastructure</a:t>
            </a:r>
          </a:p>
          <a:p>
            <a:pPr lvl="1" eaLnBrk="1" hangingPunct="1">
              <a:defRPr/>
            </a:pPr>
            <a:r>
              <a:rPr lang="en-US" dirty="0"/>
              <a:t>All work systems rely on shared human, technical and informational infrastructures (visible or invisible)</a:t>
            </a:r>
          </a:p>
          <a:p>
            <a:pPr eaLnBrk="1" hangingPunct="1">
              <a:defRPr/>
            </a:pPr>
            <a:r>
              <a:rPr lang="en-US" dirty="0"/>
              <a:t>Strategies</a:t>
            </a:r>
          </a:p>
          <a:p>
            <a:pPr lvl="1" eaLnBrk="1" hangingPunct="1">
              <a:defRPr/>
            </a:pPr>
            <a:r>
              <a:rPr lang="en-US" dirty="0"/>
              <a:t>All work systems have an operational strategy, as does the </a:t>
            </a:r>
            <a:r>
              <a:rPr lang="en-US" dirty="0" err="1"/>
              <a:t>organisation</a:t>
            </a:r>
            <a:r>
              <a:rPr lang="en-US" dirty="0"/>
              <a:t> itself</a:t>
            </a:r>
          </a:p>
        </p:txBody>
      </p:sp>
    </p:spTree>
    <p:extLst>
      <p:ext uri="{BB962C8B-B14F-4D97-AF65-F5344CB8AC3E}">
        <p14:creationId xmlns:p14="http://schemas.microsoft.com/office/powerpoint/2010/main" val="2073138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t>Commonalities and Temptations</a:t>
            </a:r>
            <a:endParaRPr lang="en-GB" dirty="0"/>
          </a:p>
        </p:txBody>
      </p:sp>
      <p:sp>
        <p:nvSpPr>
          <p:cNvPr id="3" name="Content Placeholder 2"/>
          <p:cNvSpPr>
            <a:spLocks noGrp="1"/>
          </p:cNvSpPr>
          <p:nvPr>
            <p:ph idx="1"/>
          </p:nvPr>
        </p:nvSpPr>
        <p:spPr/>
        <p:txBody>
          <a:bodyPr/>
          <a:lstStyle/>
          <a:p>
            <a:r>
              <a:rPr lang="en-HK" dirty="0"/>
              <a:t>In your own projects for this class, you should be able to identify the commonalities – and also the temptations.</a:t>
            </a:r>
          </a:p>
          <a:p>
            <a:r>
              <a:rPr lang="en-HK" dirty="0"/>
              <a:t>I suggest that it will help you to analyse the problem situation if you look at the commonalities and you also look at the temptations</a:t>
            </a:r>
          </a:p>
          <a:p>
            <a:r>
              <a:rPr lang="en-HK" dirty="0"/>
              <a:t>Perhaps not all of the temptations exist but if you can find any, then this will also help you as to plan changes in the client context</a:t>
            </a:r>
          </a:p>
          <a:p>
            <a:r>
              <a:rPr lang="en-HK" dirty="0">
                <a:solidFill>
                  <a:srgbClr val="00B050"/>
                </a:solidFill>
              </a:rPr>
              <a:t>If you would like to share some critical issues now, that will help a lot</a:t>
            </a:r>
          </a:p>
          <a:p>
            <a:endParaRPr lang="en-GB" dirty="0"/>
          </a:p>
        </p:txBody>
      </p:sp>
    </p:spTree>
    <p:extLst>
      <p:ext uri="{BB962C8B-B14F-4D97-AF65-F5344CB8AC3E}">
        <p14:creationId xmlns:p14="http://schemas.microsoft.com/office/powerpoint/2010/main" val="2584036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normAutofit/>
          </a:bodyPr>
          <a:lstStyle/>
          <a:p>
            <a:pPr algn="ctr">
              <a:defRPr/>
            </a:pPr>
            <a:r>
              <a:rPr lang="en-US" altLang="zh-TW" dirty="0">
                <a:ea typeface="PMingLiU" pitchFamily="18" charset="-120"/>
              </a:rPr>
              <a:t>The Work System Framework</a:t>
            </a:r>
          </a:p>
        </p:txBody>
      </p:sp>
      <p:sp>
        <p:nvSpPr>
          <p:cNvPr id="22532" name="Rectangle 3"/>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2533" name="Rectangle 4"/>
          <p:cNvSpPr>
            <a:spLocks noChangeArrowheads="1"/>
          </p:cNvSpPr>
          <p:nvPr/>
        </p:nvSpPr>
        <p:spPr bwMode="auto">
          <a:xfrm>
            <a:off x="2279650" y="1619250"/>
            <a:ext cx="448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400">
                <a:solidFill>
                  <a:srgbClr val="000000"/>
                </a:solidFill>
                <a:latin typeface="Times New Roman" pitchFamily="18" charset="0"/>
              </a:rPr>
              <a:t> </a:t>
            </a:r>
            <a:endParaRPr lang="en-US" altLang="en-US" sz="2400">
              <a:latin typeface="Times New Roman" pitchFamily="18" charset="0"/>
            </a:endParaRPr>
          </a:p>
        </p:txBody>
      </p:sp>
      <p:sp>
        <p:nvSpPr>
          <p:cNvPr id="22560" name="Rectangle 31"/>
          <p:cNvSpPr>
            <a:spLocks noChangeArrowheads="1"/>
          </p:cNvSpPr>
          <p:nvPr/>
        </p:nvSpPr>
        <p:spPr bwMode="auto">
          <a:xfrm>
            <a:off x="4375150" y="47958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4" name="Rectangle 35"/>
          <p:cNvSpPr>
            <a:spLocks noChangeArrowheads="1"/>
          </p:cNvSpPr>
          <p:nvPr/>
        </p:nvSpPr>
        <p:spPr bwMode="auto">
          <a:xfrm>
            <a:off x="4375150" y="51212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68" name="Rectangle 39"/>
          <p:cNvSpPr>
            <a:spLocks noChangeArrowheads="1"/>
          </p:cNvSpPr>
          <p:nvPr/>
        </p:nvSpPr>
        <p:spPr bwMode="auto">
          <a:xfrm>
            <a:off x="4375150" y="54514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70" name="Rectangle 41"/>
          <p:cNvSpPr>
            <a:spLocks noChangeArrowheads="1"/>
          </p:cNvSpPr>
          <p:nvPr/>
        </p:nvSpPr>
        <p:spPr bwMode="auto">
          <a:xfrm>
            <a:off x="6270625" y="28559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85" name="Rectangle 56"/>
          <p:cNvSpPr>
            <a:spLocks noChangeArrowheads="1"/>
          </p:cNvSpPr>
          <p:nvPr/>
        </p:nvSpPr>
        <p:spPr bwMode="auto">
          <a:xfrm>
            <a:off x="6677025" y="4133851"/>
            <a:ext cx="24686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2" name="Rectangle 63"/>
          <p:cNvSpPr>
            <a:spLocks noChangeArrowheads="1"/>
          </p:cNvSpPr>
          <p:nvPr/>
        </p:nvSpPr>
        <p:spPr bwMode="auto">
          <a:xfrm>
            <a:off x="6677025" y="4627564"/>
            <a:ext cx="21159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3" name="Rectangle 64"/>
          <p:cNvSpPr>
            <a:spLocks noChangeArrowheads="1"/>
          </p:cNvSpPr>
          <p:nvPr/>
        </p:nvSpPr>
        <p:spPr bwMode="auto">
          <a:xfrm>
            <a:off x="6891338" y="46275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5" name="Rectangle 66"/>
          <p:cNvSpPr>
            <a:spLocks noChangeArrowheads="1"/>
          </p:cNvSpPr>
          <p:nvPr/>
        </p:nvSpPr>
        <p:spPr bwMode="auto">
          <a:xfrm>
            <a:off x="7185025" y="47910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6" name="Freeform 67"/>
          <p:cNvSpPr>
            <a:spLocks/>
          </p:cNvSpPr>
          <p:nvPr/>
        </p:nvSpPr>
        <p:spPr bwMode="auto">
          <a:xfrm>
            <a:off x="3287688" y="4360863"/>
            <a:ext cx="5400600" cy="1712912"/>
          </a:xfrm>
          <a:custGeom>
            <a:avLst/>
            <a:gdLst>
              <a:gd name="T0" fmla="*/ 5746750 w 3620"/>
              <a:gd name="T1" fmla="*/ 1712912 h 1079"/>
              <a:gd name="T2" fmla="*/ 4459288 w 3620"/>
              <a:gd name="T3" fmla="*/ 0 h 1079"/>
              <a:gd name="T4" fmla="*/ 1287463 w 3620"/>
              <a:gd name="T5" fmla="*/ 0 h 1079"/>
              <a:gd name="T6" fmla="*/ 0 w 3620"/>
              <a:gd name="T7" fmla="*/ 1712912 h 1079"/>
              <a:gd name="T8" fmla="*/ 5746750 w 3620"/>
              <a:gd name="T9" fmla="*/ 1712912 h 10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20" h="1079">
                <a:moveTo>
                  <a:pt x="3620" y="1079"/>
                </a:moveTo>
                <a:lnTo>
                  <a:pt x="2809" y="0"/>
                </a:lnTo>
                <a:lnTo>
                  <a:pt x="811" y="0"/>
                </a:lnTo>
                <a:lnTo>
                  <a:pt x="0" y="1079"/>
                </a:lnTo>
                <a:lnTo>
                  <a:pt x="3620" y="1079"/>
                </a:lnTo>
                <a:close/>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97" name="Rectangle 68"/>
          <p:cNvSpPr>
            <a:spLocks noChangeArrowheads="1"/>
          </p:cNvSpPr>
          <p:nvPr/>
        </p:nvSpPr>
        <p:spPr bwMode="auto">
          <a:xfrm>
            <a:off x="4870451" y="6194426"/>
            <a:ext cx="18002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r>
              <a:rPr lang="en-US" altLang="en-US" sz="1100" b="1">
                <a:solidFill>
                  <a:srgbClr val="FFFFFF"/>
                </a:solidFill>
                <a:latin typeface="Times New Roman" pitchFamily="18" charset="0"/>
              </a:rPr>
              <a:t>I N F R A S T R U C T U R E</a:t>
            </a:r>
            <a:endParaRPr lang="en-US" altLang="en-US" sz="2400" b="1">
              <a:solidFill>
                <a:srgbClr val="FFFFFF"/>
              </a:solidFill>
              <a:latin typeface="Times New Roman" pitchFamily="18" charset="0"/>
            </a:endParaRPr>
          </a:p>
        </p:txBody>
      </p:sp>
      <p:sp>
        <p:nvSpPr>
          <p:cNvPr id="22598" name="Rectangle 69"/>
          <p:cNvSpPr>
            <a:spLocks noChangeArrowheads="1"/>
          </p:cNvSpPr>
          <p:nvPr/>
        </p:nvSpPr>
        <p:spPr bwMode="auto">
          <a:xfrm>
            <a:off x="6664325" y="61944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599" name="Line 70"/>
          <p:cNvSpPr>
            <a:spLocks noChangeShapeType="1"/>
          </p:cNvSpPr>
          <p:nvPr/>
        </p:nvSpPr>
        <p:spPr bwMode="auto">
          <a:xfrm flipH="1">
            <a:off x="2303703" y="1624013"/>
            <a:ext cx="3585922" cy="49958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00" name="Line 71"/>
          <p:cNvSpPr>
            <a:spLocks noChangeShapeType="1"/>
          </p:cNvSpPr>
          <p:nvPr/>
        </p:nvSpPr>
        <p:spPr bwMode="auto">
          <a:xfrm>
            <a:off x="2441575" y="6454775"/>
            <a:ext cx="3938588"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03" name="Rectangle 74"/>
          <p:cNvSpPr>
            <a:spLocks noChangeArrowheads="1"/>
          </p:cNvSpPr>
          <p:nvPr/>
        </p:nvSpPr>
        <p:spPr bwMode="auto">
          <a:xfrm>
            <a:off x="6669088" y="36877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05" name="Rectangle 76"/>
          <p:cNvSpPr>
            <a:spLocks noChangeArrowheads="1"/>
          </p:cNvSpPr>
          <p:nvPr/>
        </p:nvSpPr>
        <p:spPr bwMode="auto">
          <a:xfrm>
            <a:off x="4748213" y="55197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09" name="Rectangle 80"/>
          <p:cNvSpPr>
            <a:spLocks noChangeArrowheads="1"/>
          </p:cNvSpPr>
          <p:nvPr/>
        </p:nvSpPr>
        <p:spPr bwMode="auto">
          <a:xfrm>
            <a:off x="8112125" y="55499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11" name="Line 82"/>
          <p:cNvSpPr>
            <a:spLocks noChangeShapeType="1"/>
          </p:cNvSpPr>
          <p:nvPr/>
        </p:nvSpPr>
        <p:spPr bwMode="auto">
          <a:xfrm flipH="1">
            <a:off x="4838700" y="5249864"/>
            <a:ext cx="254000"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5" name="Line 86"/>
          <p:cNvSpPr>
            <a:spLocks noChangeShapeType="1"/>
          </p:cNvSpPr>
          <p:nvPr/>
        </p:nvSpPr>
        <p:spPr bwMode="auto">
          <a:xfrm>
            <a:off x="6681788" y="5249864"/>
            <a:ext cx="258762"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6" name="Line 87"/>
          <p:cNvSpPr>
            <a:spLocks noChangeShapeType="1"/>
          </p:cNvSpPr>
          <p:nvPr/>
        </p:nvSpPr>
        <p:spPr bwMode="auto">
          <a:xfrm>
            <a:off x="7964489" y="5249864"/>
            <a:ext cx="384175" cy="6048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8" name="Line 89"/>
          <p:cNvSpPr>
            <a:spLocks noChangeShapeType="1"/>
          </p:cNvSpPr>
          <p:nvPr/>
        </p:nvSpPr>
        <p:spPr bwMode="auto">
          <a:xfrm flipH="1">
            <a:off x="6940551" y="5854700"/>
            <a:ext cx="1408113"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19" name="Freeform 90"/>
          <p:cNvSpPr>
            <a:spLocks noEditPoints="1"/>
          </p:cNvSpPr>
          <p:nvPr/>
        </p:nvSpPr>
        <p:spPr bwMode="auto">
          <a:xfrm>
            <a:off x="5832475" y="3125789"/>
            <a:ext cx="109538" cy="498475"/>
          </a:xfrm>
          <a:custGeom>
            <a:avLst/>
            <a:gdLst>
              <a:gd name="T0" fmla="*/ 66675 w 69"/>
              <a:gd name="T1" fmla="*/ 90488 h 314"/>
              <a:gd name="T2" fmla="*/ 66675 w 69"/>
              <a:gd name="T3" fmla="*/ 407988 h 314"/>
              <a:gd name="T4" fmla="*/ 61913 w 69"/>
              <a:gd name="T5" fmla="*/ 411163 h 314"/>
              <a:gd name="T6" fmla="*/ 61913 w 69"/>
              <a:gd name="T7" fmla="*/ 415925 h 314"/>
              <a:gd name="T8" fmla="*/ 57150 w 69"/>
              <a:gd name="T9" fmla="*/ 415925 h 314"/>
              <a:gd name="T10" fmla="*/ 57150 w 69"/>
              <a:gd name="T11" fmla="*/ 415925 h 314"/>
              <a:gd name="T12" fmla="*/ 52388 w 69"/>
              <a:gd name="T13" fmla="*/ 415925 h 314"/>
              <a:gd name="T14" fmla="*/ 49213 w 69"/>
              <a:gd name="T15" fmla="*/ 415925 h 314"/>
              <a:gd name="T16" fmla="*/ 49213 w 69"/>
              <a:gd name="T17" fmla="*/ 411163 h 314"/>
              <a:gd name="T18" fmla="*/ 44450 w 69"/>
              <a:gd name="T19" fmla="*/ 407988 h 314"/>
              <a:gd name="T20" fmla="*/ 44450 w 69"/>
              <a:gd name="T21" fmla="*/ 90488 h 314"/>
              <a:gd name="T22" fmla="*/ 49213 w 69"/>
              <a:gd name="T23" fmla="*/ 85725 h 314"/>
              <a:gd name="T24" fmla="*/ 49213 w 69"/>
              <a:gd name="T25" fmla="*/ 80963 h 314"/>
              <a:gd name="T26" fmla="*/ 52388 w 69"/>
              <a:gd name="T27" fmla="*/ 80963 h 314"/>
              <a:gd name="T28" fmla="*/ 57150 w 69"/>
              <a:gd name="T29" fmla="*/ 77788 h 314"/>
              <a:gd name="T30" fmla="*/ 57150 w 69"/>
              <a:gd name="T31" fmla="*/ 80963 h 314"/>
              <a:gd name="T32" fmla="*/ 61913 w 69"/>
              <a:gd name="T33" fmla="*/ 80963 h 314"/>
              <a:gd name="T34" fmla="*/ 61913 w 69"/>
              <a:gd name="T35" fmla="*/ 85725 h 314"/>
              <a:gd name="T36" fmla="*/ 66675 w 69"/>
              <a:gd name="T37" fmla="*/ 90488 h 314"/>
              <a:gd name="T38" fmla="*/ 66675 w 69"/>
              <a:gd name="T39" fmla="*/ 90488 h 314"/>
              <a:gd name="T40" fmla="*/ 0 w 69"/>
              <a:gd name="T41" fmla="*/ 107950 h 314"/>
              <a:gd name="T42" fmla="*/ 57150 w 69"/>
              <a:gd name="T43" fmla="*/ 0 h 314"/>
              <a:gd name="T44" fmla="*/ 109538 w 69"/>
              <a:gd name="T45" fmla="*/ 107950 h 314"/>
              <a:gd name="T46" fmla="*/ 0 w 69"/>
              <a:gd name="T47" fmla="*/ 107950 h 314"/>
              <a:gd name="T48" fmla="*/ 109538 w 69"/>
              <a:gd name="T49" fmla="*/ 390525 h 314"/>
              <a:gd name="T50" fmla="*/ 57150 w 69"/>
              <a:gd name="T51" fmla="*/ 498475 h 314"/>
              <a:gd name="T52" fmla="*/ 0 w 69"/>
              <a:gd name="T53" fmla="*/ 390525 h 314"/>
              <a:gd name="T54" fmla="*/ 109538 w 69"/>
              <a:gd name="T55" fmla="*/ 390525 h 3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4">
                <a:moveTo>
                  <a:pt x="42" y="57"/>
                </a:moveTo>
                <a:lnTo>
                  <a:pt x="42" y="257"/>
                </a:lnTo>
                <a:lnTo>
                  <a:pt x="39" y="259"/>
                </a:lnTo>
                <a:lnTo>
                  <a:pt x="39" y="262"/>
                </a:lnTo>
                <a:lnTo>
                  <a:pt x="36" y="262"/>
                </a:lnTo>
                <a:lnTo>
                  <a:pt x="33" y="262"/>
                </a:lnTo>
                <a:lnTo>
                  <a:pt x="31" y="262"/>
                </a:lnTo>
                <a:lnTo>
                  <a:pt x="31" y="259"/>
                </a:lnTo>
                <a:lnTo>
                  <a:pt x="28" y="257"/>
                </a:lnTo>
                <a:lnTo>
                  <a:pt x="28" y="57"/>
                </a:lnTo>
                <a:lnTo>
                  <a:pt x="31" y="54"/>
                </a:lnTo>
                <a:lnTo>
                  <a:pt x="31" y="51"/>
                </a:lnTo>
                <a:lnTo>
                  <a:pt x="33" y="51"/>
                </a:lnTo>
                <a:lnTo>
                  <a:pt x="36" y="49"/>
                </a:lnTo>
                <a:lnTo>
                  <a:pt x="36" y="51"/>
                </a:lnTo>
                <a:lnTo>
                  <a:pt x="39" y="51"/>
                </a:lnTo>
                <a:lnTo>
                  <a:pt x="39" y="54"/>
                </a:lnTo>
                <a:lnTo>
                  <a:pt x="42" y="57"/>
                </a:lnTo>
                <a:close/>
                <a:moveTo>
                  <a:pt x="0" y="68"/>
                </a:moveTo>
                <a:lnTo>
                  <a:pt x="36" y="0"/>
                </a:lnTo>
                <a:lnTo>
                  <a:pt x="69" y="68"/>
                </a:lnTo>
                <a:lnTo>
                  <a:pt x="0" y="68"/>
                </a:lnTo>
                <a:close/>
                <a:moveTo>
                  <a:pt x="69" y="246"/>
                </a:moveTo>
                <a:lnTo>
                  <a:pt x="36" y="314"/>
                </a:lnTo>
                <a:lnTo>
                  <a:pt x="0" y="246"/>
                </a:lnTo>
                <a:lnTo>
                  <a:pt x="69" y="246"/>
                </a:lnTo>
                <a:close/>
              </a:path>
            </a:pathLst>
          </a:custGeom>
          <a:solidFill>
            <a:srgbClr val="FFFFFF"/>
          </a:solidFill>
          <a:ln w="4826">
            <a:solidFill>
              <a:srgbClr val="FFFFFF"/>
            </a:solidFill>
            <a:prstDash val="solid"/>
            <a:round/>
            <a:headEnd/>
            <a:tailEnd/>
          </a:ln>
        </p:spPr>
        <p:txBody>
          <a:bodyPr/>
          <a:lstStyle/>
          <a:p>
            <a:endParaRPr lang="en-GB"/>
          </a:p>
        </p:txBody>
      </p:sp>
      <p:sp>
        <p:nvSpPr>
          <p:cNvPr id="22622" name="Rectangle 93"/>
          <p:cNvSpPr>
            <a:spLocks noChangeArrowheads="1"/>
          </p:cNvSpPr>
          <p:nvPr/>
        </p:nvSpPr>
        <p:spPr bwMode="auto">
          <a:xfrm>
            <a:off x="6462713" y="47482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solidFill>
                  <a:srgbClr val="000000"/>
                </a:solidFill>
                <a:latin typeface="Times New Roman" pitchFamily="18" charset="0"/>
              </a:rPr>
              <a:t> </a:t>
            </a:r>
            <a:endParaRPr lang="en-US" altLang="en-US" sz="2400">
              <a:latin typeface="Times New Roman" pitchFamily="18" charset="0"/>
            </a:endParaRPr>
          </a:p>
        </p:txBody>
      </p:sp>
      <p:sp>
        <p:nvSpPr>
          <p:cNvPr id="22625" name="Freeform 96"/>
          <p:cNvSpPr>
            <a:spLocks noEditPoints="1"/>
          </p:cNvSpPr>
          <p:nvPr/>
        </p:nvSpPr>
        <p:spPr bwMode="auto">
          <a:xfrm>
            <a:off x="6707188" y="4953000"/>
            <a:ext cx="495300" cy="501650"/>
          </a:xfrm>
          <a:custGeom>
            <a:avLst/>
            <a:gdLst>
              <a:gd name="T0" fmla="*/ 71438 w 312"/>
              <a:gd name="T1" fmla="*/ 60325 h 316"/>
              <a:gd name="T2" fmla="*/ 438150 w 312"/>
              <a:gd name="T3" fmla="*/ 428625 h 316"/>
              <a:gd name="T4" fmla="*/ 438150 w 312"/>
              <a:gd name="T5" fmla="*/ 433388 h 316"/>
              <a:gd name="T6" fmla="*/ 438150 w 312"/>
              <a:gd name="T7" fmla="*/ 438150 h 316"/>
              <a:gd name="T8" fmla="*/ 438150 w 312"/>
              <a:gd name="T9" fmla="*/ 442913 h 316"/>
              <a:gd name="T10" fmla="*/ 438150 w 312"/>
              <a:gd name="T11" fmla="*/ 442913 h 316"/>
              <a:gd name="T12" fmla="*/ 433388 w 312"/>
              <a:gd name="T13" fmla="*/ 446088 h 316"/>
              <a:gd name="T14" fmla="*/ 430213 w 312"/>
              <a:gd name="T15" fmla="*/ 446088 h 316"/>
              <a:gd name="T16" fmla="*/ 425450 w 312"/>
              <a:gd name="T17" fmla="*/ 446088 h 316"/>
              <a:gd name="T18" fmla="*/ 425450 w 312"/>
              <a:gd name="T19" fmla="*/ 442913 h 316"/>
              <a:gd name="T20" fmla="*/ 57150 w 312"/>
              <a:gd name="T21" fmla="*/ 73025 h 316"/>
              <a:gd name="T22" fmla="*/ 57150 w 312"/>
              <a:gd name="T23" fmla="*/ 68263 h 316"/>
              <a:gd name="T24" fmla="*/ 53975 w 312"/>
              <a:gd name="T25" fmla="*/ 65088 h 316"/>
              <a:gd name="T26" fmla="*/ 57150 w 312"/>
              <a:gd name="T27" fmla="*/ 65088 h 316"/>
              <a:gd name="T28" fmla="*/ 57150 w 312"/>
              <a:gd name="T29" fmla="*/ 60325 h 316"/>
              <a:gd name="T30" fmla="*/ 61913 w 312"/>
              <a:gd name="T31" fmla="*/ 55563 h 316"/>
              <a:gd name="T32" fmla="*/ 66675 w 312"/>
              <a:gd name="T33" fmla="*/ 55563 h 316"/>
              <a:gd name="T34" fmla="*/ 66675 w 312"/>
              <a:gd name="T35" fmla="*/ 55563 h 316"/>
              <a:gd name="T36" fmla="*/ 71438 w 312"/>
              <a:gd name="T37" fmla="*/ 60325 h 316"/>
              <a:gd name="T38" fmla="*/ 71438 w 312"/>
              <a:gd name="T39" fmla="*/ 60325 h 316"/>
              <a:gd name="T40" fmla="*/ 36513 w 312"/>
              <a:gd name="T41" fmla="*/ 115888 h 316"/>
              <a:gd name="T42" fmla="*/ 0 w 312"/>
              <a:gd name="T43" fmla="*/ 0 h 316"/>
              <a:gd name="T44" fmla="*/ 114300 w 312"/>
              <a:gd name="T45" fmla="*/ 42863 h 316"/>
              <a:gd name="T46" fmla="*/ 36513 w 312"/>
              <a:gd name="T47" fmla="*/ 115888 h 316"/>
              <a:gd name="T48" fmla="*/ 455613 w 312"/>
              <a:gd name="T49" fmla="*/ 385763 h 316"/>
              <a:gd name="T50" fmla="*/ 495300 w 312"/>
              <a:gd name="T51" fmla="*/ 501650 h 316"/>
              <a:gd name="T52" fmla="*/ 377825 w 312"/>
              <a:gd name="T53" fmla="*/ 463550 h 316"/>
              <a:gd name="T54" fmla="*/ 455613 w 312"/>
              <a:gd name="T55" fmla="*/ 385763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2" h="316">
                <a:moveTo>
                  <a:pt x="45" y="38"/>
                </a:moveTo>
                <a:lnTo>
                  <a:pt x="276" y="270"/>
                </a:lnTo>
                <a:lnTo>
                  <a:pt x="276" y="273"/>
                </a:lnTo>
                <a:lnTo>
                  <a:pt x="276" y="276"/>
                </a:lnTo>
                <a:lnTo>
                  <a:pt x="276" y="279"/>
                </a:lnTo>
                <a:lnTo>
                  <a:pt x="273" y="281"/>
                </a:lnTo>
                <a:lnTo>
                  <a:pt x="271" y="281"/>
                </a:lnTo>
                <a:lnTo>
                  <a:pt x="268" y="281"/>
                </a:lnTo>
                <a:lnTo>
                  <a:pt x="268" y="279"/>
                </a:lnTo>
                <a:lnTo>
                  <a:pt x="36" y="46"/>
                </a:lnTo>
                <a:lnTo>
                  <a:pt x="36" y="43"/>
                </a:lnTo>
                <a:lnTo>
                  <a:pt x="34" y="41"/>
                </a:lnTo>
                <a:lnTo>
                  <a:pt x="36" y="41"/>
                </a:lnTo>
                <a:lnTo>
                  <a:pt x="36" y="38"/>
                </a:lnTo>
                <a:lnTo>
                  <a:pt x="39" y="35"/>
                </a:lnTo>
                <a:lnTo>
                  <a:pt x="42" y="35"/>
                </a:lnTo>
                <a:lnTo>
                  <a:pt x="45" y="38"/>
                </a:lnTo>
                <a:close/>
                <a:moveTo>
                  <a:pt x="23" y="73"/>
                </a:moveTo>
                <a:lnTo>
                  <a:pt x="0" y="0"/>
                </a:lnTo>
                <a:lnTo>
                  <a:pt x="72" y="27"/>
                </a:lnTo>
                <a:lnTo>
                  <a:pt x="23" y="73"/>
                </a:lnTo>
                <a:close/>
                <a:moveTo>
                  <a:pt x="287" y="243"/>
                </a:moveTo>
                <a:lnTo>
                  <a:pt x="312" y="316"/>
                </a:lnTo>
                <a:lnTo>
                  <a:pt x="238" y="292"/>
                </a:lnTo>
                <a:lnTo>
                  <a:pt x="287" y="243"/>
                </a:lnTo>
                <a:close/>
              </a:path>
            </a:pathLst>
          </a:custGeom>
          <a:solidFill>
            <a:srgbClr val="FFFFFF"/>
          </a:solidFill>
          <a:ln w="4826">
            <a:solidFill>
              <a:srgbClr val="FFFFFF"/>
            </a:solidFill>
            <a:prstDash val="solid"/>
            <a:round/>
            <a:headEnd/>
            <a:tailEnd/>
          </a:ln>
        </p:spPr>
        <p:txBody>
          <a:bodyPr/>
          <a:lstStyle/>
          <a:p>
            <a:endParaRPr lang="en-GB"/>
          </a:p>
        </p:txBody>
      </p:sp>
      <p:sp>
        <p:nvSpPr>
          <p:cNvPr id="22629" name="Line 100"/>
          <p:cNvSpPr>
            <a:spLocks noChangeShapeType="1"/>
          </p:cNvSpPr>
          <p:nvPr/>
        </p:nvSpPr>
        <p:spPr bwMode="auto">
          <a:xfrm flipH="1">
            <a:off x="5561014" y="6454775"/>
            <a:ext cx="3938587"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3" name="Slide Number Placeholder 4"/>
          <p:cNvSpPr>
            <a:spLocks noGrp="1"/>
          </p:cNvSpPr>
          <p:nvPr>
            <p:ph type="sldNum" sz="quarter" idx="11"/>
          </p:nvPr>
        </p:nvSpPr>
        <p:spPr>
          <a:xfrm>
            <a:off x="8229600" y="6400800"/>
            <a:ext cx="2133600" cy="476250"/>
          </a:xfrm>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72C793C-0877-49F2-99BC-1F28A5D80AD1}" type="slidenum">
              <a:rPr lang="en-US" altLang="en-US">
                <a:latin typeface="Arial" charset="0"/>
              </a:rPr>
              <a:pPr/>
              <a:t>18</a:t>
            </a:fld>
            <a:endParaRPr lang="en-US" altLang="en-US">
              <a:latin typeface="Arial" charset="0"/>
            </a:endParaRPr>
          </a:p>
        </p:txBody>
      </p:sp>
      <p:sp>
        <p:nvSpPr>
          <p:cNvPr id="105" name="Rectangle 3"/>
          <p:cNvSpPr>
            <a:spLocks noChangeArrowheads="1"/>
          </p:cNvSpPr>
          <p:nvPr/>
        </p:nvSpPr>
        <p:spPr bwMode="auto">
          <a:xfrm>
            <a:off x="1676401" y="-322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106" name="Rectangle 4"/>
          <p:cNvSpPr>
            <a:spLocks noChangeArrowheads="1"/>
          </p:cNvSpPr>
          <p:nvPr/>
        </p:nvSpPr>
        <p:spPr bwMode="auto">
          <a:xfrm>
            <a:off x="2432050" y="1771650"/>
            <a:ext cx="448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400">
                <a:latin typeface="Times New Roman" pitchFamily="18" charset="0"/>
              </a:rPr>
              <a:t> </a:t>
            </a:r>
            <a:endParaRPr lang="en-US" altLang="en-US" sz="2400">
              <a:latin typeface="Times New Roman" pitchFamily="18" charset="0"/>
            </a:endParaRPr>
          </a:p>
        </p:txBody>
      </p:sp>
      <p:sp>
        <p:nvSpPr>
          <p:cNvPr id="108" name="Rectangle 6"/>
          <p:cNvSpPr>
            <a:spLocks noChangeArrowheads="1"/>
          </p:cNvSpPr>
          <p:nvPr/>
        </p:nvSpPr>
        <p:spPr bwMode="auto">
          <a:xfrm>
            <a:off x="5421313" y="29749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10" name="Rectangle 8"/>
          <p:cNvSpPr>
            <a:spLocks noChangeArrowheads="1"/>
          </p:cNvSpPr>
          <p:nvPr/>
        </p:nvSpPr>
        <p:spPr bwMode="auto">
          <a:xfrm>
            <a:off x="5289550" y="31369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12" name="Rectangle 10"/>
          <p:cNvSpPr>
            <a:spLocks noChangeArrowheads="1"/>
          </p:cNvSpPr>
          <p:nvPr/>
        </p:nvSpPr>
        <p:spPr bwMode="auto">
          <a:xfrm>
            <a:off x="5162550" y="33051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14" name="Rectangle 12"/>
          <p:cNvSpPr>
            <a:spLocks noChangeArrowheads="1"/>
          </p:cNvSpPr>
          <p:nvPr/>
        </p:nvSpPr>
        <p:spPr bwMode="auto">
          <a:xfrm>
            <a:off x="5057775" y="34671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16" name="Rectangle 14"/>
          <p:cNvSpPr>
            <a:spLocks noChangeArrowheads="1"/>
          </p:cNvSpPr>
          <p:nvPr/>
        </p:nvSpPr>
        <p:spPr bwMode="auto">
          <a:xfrm>
            <a:off x="4926013" y="36306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18" name="Rectangle 16"/>
          <p:cNvSpPr>
            <a:spLocks noChangeArrowheads="1"/>
          </p:cNvSpPr>
          <p:nvPr/>
        </p:nvSpPr>
        <p:spPr bwMode="auto">
          <a:xfrm>
            <a:off x="4816475" y="37973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20" name="Rectangle 18"/>
          <p:cNvSpPr>
            <a:spLocks noChangeArrowheads="1"/>
          </p:cNvSpPr>
          <p:nvPr/>
        </p:nvSpPr>
        <p:spPr bwMode="auto">
          <a:xfrm>
            <a:off x="4664075" y="39608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22" name="Rectangle 20"/>
          <p:cNvSpPr>
            <a:spLocks noChangeArrowheads="1"/>
          </p:cNvSpPr>
          <p:nvPr/>
        </p:nvSpPr>
        <p:spPr bwMode="auto">
          <a:xfrm>
            <a:off x="4541838" y="41243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27" name="Rectangle 25"/>
          <p:cNvSpPr>
            <a:spLocks noChangeArrowheads="1"/>
          </p:cNvSpPr>
          <p:nvPr/>
        </p:nvSpPr>
        <p:spPr bwMode="auto">
          <a:xfrm>
            <a:off x="4305300" y="44545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29" name="Rectangle 27"/>
          <p:cNvSpPr>
            <a:spLocks noChangeArrowheads="1"/>
          </p:cNvSpPr>
          <p:nvPr/>
        </p:nvSpPr>
        <p:spPr bwMode="auto">
          <a:xfrm>
            <a:off x="4143375" y="46180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31" name="Rectangle 29"/>
          <p:cNvSpPr>
            <a:spLocks noChangeArrowheads="1"/>
          </p:cNvSpPr>
          <p:nvPr/>
        </p:nvSpPr>
        <p:spPr bwMode="auto">
          <a:xfrm>
            <a:off x="4527550" y="47799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33" name="Rectangle 31"/>
          <p:cNvSpPr>
            <a:spLocks noChangeArrowheads="1"/>
          </p:cNvSpPr>
          <p:nvPr/>
        </p:nvSpPr>
        <p:spPr bwMode="auto">
          <a:xfrm>
            <a:off x="4527550" y="49482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35" name="Rectangle 33"/>
          <p:cNvSpPr>
            <a:spLocks noChangeArrowheads="1"/>
          </p:cNvSpPr>
          <p:nvPr/>
        </p:nvSpPr>
        <p:spPr bwMode="auto">
          <a:xfrm>
            <a:off x="4527550" y="51101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37" name="Rectangle 35"/>
          <p:cNvSpPr>
            <a:spLocks noChangeArrowheads="1"/>
          </p:cNvSpPr>
          <p:nvPr/>
        </p:nvSpPr>
        <p:spPr bwMode="auto">
          <a:xfrm>
            <a:off x="4527550" y="52736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39" name="Rectangle 37"/>
          <p:cNvSpPr>
            <a:spLocks noChangeArrowheads="1"/>
          </p:cNvSpPr>
          <p:nvPr/>
        </p:nvSpPr>
        <p:spPr bwMode="auto">
          <a:xfrm>
            <a:off x="4527550" y="54403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40" name="Rectangle 38"/>
          <p:cNvSpPr>
            <a:spLocks noChangeArrowheads="1"/>
          </p:cNvSpPr>
          <p:nvPr/>
        </p:nvSpPr>
        <p:spPr bwMode="auto">
          <a:xfrm>
            <a:off x="3876676" y="5603876"/>
            <a:ext cx="63478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41" name="Rectangle 39"/>
          <p:cNvSpPr>
            <a:spLocks noChangeArrowheads="1"/>
          </p:cNvSpPr>
          <p:nvPr/>
        </p:nvSpPr>
        <p:spPr bwMode="auto">
          <a:xfrm>
            <a:off x="4527550" y="56038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42" name="Rectangle 40"/>
          <p:cNvSpPr>
            <a:spLocks noChangeArrowheads="1"/>
          </p:cNvSpPr>
          <p:nvPr/>
        </p:nvSpPr>
        <p:spPr bwMode="auto">
          <a:xfrm>
            <a:off x="5549900" y="3008314"/>
            <a:ext cx="922338" cy="1682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dirty="0">
                <a:latin typeface="Times New Roman" pitchFamily="18" charset="0"/>
              </a:rPr>
              <a:t> </a:t>
            </a:r>
            <a:r>
              <a:rPr lang="en-US" altLang="en-US" sz="1100" b="1" dirty="0">
                <a:latin typeface="Times New Roman" pitchFamily="18" charset="0"/>
              </a:rPr>
              <a:t>CUSTOMERS</a:t>
            </a:r>
            <a:endParaRPr lang="en-US" altLang="en-US" sz="2400" b="1" dirty="0">
              <a:latin typeface="Times New Roman" pitchFamily="18" charset="0"/>
            </a:endParaRPr>
          </a:p>
        </p:txBody>
      </p:sp>
      <p:sp>
        <p:nvSpPr>
          <p:cNvPr id="143" name="Rectangle 41"/>
          <p:cNvSpPr>
            <a:spLocks noChangeArrowheads="1"/>
          </p:cNvSpPr>
          <p:nvPr/>
        </p:nvSpPr>
        <p:spPr bwMode="auto">
          <a:xfrm>
            <a:off x="6423025" y="30083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65" name="Rectangle 63"/>
          <p:cNvSpPr>
            <a:spLocks noChangeArrowheads="1"/>
          </p:cNvSpPr>
          <p:nvPr/>
        </p:nvSpPr>
        <p:spPr bwMode="auto">
          <a:xfrm>
            <a:off x="6829425" y="4779964"/>
            <a:ext cx="21159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66" name="Rectangle 64"/>
          <p:cNvSpPr>
            <a:spLocks noChangeArrowheads="1"/>
          </p:cNvSpPr>
          <p:nvPr/>
        </p:nvSpPr>
        <p:spPr bwMode="auto">
          <a:xfrm>
            <a:off x="7043738" y="47799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67" name="Rectangle 65"/>
          <p:cNvSpPr>
            <a:spLocks noChangeArrowheads="1"/>
          </p:cNvSpPr>
          <p:nvPr/>
        </p:nvSpPr>
        <p:spPr bwMode="auto">
          <a:xfrm>
            <a:off x="6829426" y="4943476"/>
            <a:ext cx="49372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68" name="Rectangle 66"/>
          <p:cNvSpPr>
            <a:spLocks noChangeArrowheads="1"/>
          </p:cNvSpPr>
          <p:nvPr/>
        </p:nvSpPr>
        <p:spPr bwMode="auto">
          <a:xfrm>
            <a:off x="7337425" y="494347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70" name="Rectangle 68"/>
          <p:cNvSpPr>
            <a:spLocks noChangeArrowheads="1"/>
          </p:cNvSpPr>
          <p:nvPr/>
        </p:nvSpPr>
        <p:spPr bwMode="auto">
          <a:xfrm>
            <a:off x="5022851" y="6195112"/>
            <a:ext cx="2267224"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400" dirty="0">
                <a:latin typeface="Times New Roman" pitchFamily="18" charset="0"/>
              </a:rPr>
              <a:t> </a:t>
            </a:r>
            <a:r>
              <a:rPr lang="en-US" altLang="en-US" sz="1400" b="1" dirty="0">
                <a:latin typeface="Times New Roman" pitchFamily="18" charset="0"/>
              </a:rPr>
              <a:t>I N F R A S T R U C T U R E</a:t>
            </a:r>
          </a:p>
        </p:txBody>
      </p:sp>
      <p:sp>
        <p:nvSpPr>
          <p:cNvPr id="171" name="Rectangle 69"/>
          <p:cNvSpPr>
            <a:spLocks noChangeArrowheads="1"/>
          </p:cNvSpPr>
          <p:nvPr/>
        </p:nvSpPr>
        <p:spPr bwMode="auto">
          <a:xfrm>
            <a:off x="6816725" y="6346826"/>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73" name="Line 71"/>
          <p:cNvSpPr>
            <a:spLocks noChangeShapeType="1"/>
          </p:cNvSpPr>
          <p:nvPr/>
        </p:nvSpPr>
        <p:spPr bwMode="auto">
          <a:xfrm flipV="1">
            <a:off x="2279651" y="6608763"/>
            <a:ext cx="4252913" cy="111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5" name="Rectangle 73"/>
          <p:cNvSpPr>
            <a:spLocks noChangeArrowheads="1"/>
          </p:cNvSpPr>
          <p:nvPr/>
        </p:nvSpPr>
        <p:spPr bwMode="auto">
          <a:xfrm>
            <a:off x="5189539" y="3840164"/>
            <a:ext cx="1675139" cy="1692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latin typeface="Times New Roman" pitchFamily="18" charset="0"/>
              </a:rPr>
              <a:t>PRODUCTS &amp; SERVICES</a:t>
            </a:r>
            <a:endParaRPr lang="en-US" altLang="en-US" sz="2400" b="1">
              <a:latin typeface="Times New Roman" pitchFamily="18" charset="0"/>
            </a:endParaRPr>
          </a:p>
        </p:txBody>
      </p:sp>
      <p:sp>
        <p:nvSpPr>
          <p:cNvPr id="176" name="Rectangle 74"/>
          <p:cNvSpPr>
            <a:spLocks noChangeArrowheads="1"/>
          </p:cNvSpPr>
          <p:nvPr/>
        </p:nvSpPr>
        <p:spPr bwMode="auto">
          <a:xfrm>
            <a:off x="6821488" y="384016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77" name="Rectangle 75"/>
          <p:cNvSpPr>
            <a:spLocks noChangeArrowheads="1"/>
          </p:cNvSpPr>
          <p:nvPr/>
        </p:nvSpPr>
        <p:spPr bwMode="auto">
          <a:xfrm>
            <a:off x="3876676" y="5672139"/>
            <a:ext cx="1052513" cy="1682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latin typeface="Times New Roman" pitchFamily="18" charset="0"/>
              </a:rPr>
              <a:t>PARTICIPANTS</a:t>
            </a:r>
            <a:endParaRPr lang="en-US" altLang="en-US" sz="2400" b="1">
              <a:latin typeface="Times New Roman" pitchFamily="18" charset="0"/>
            </a:endParaRPr>
          </a:p>
        </p:txBody>
      </p:sp>
      <p:sp>
        <p:nvSpPr>
          <p:cNvPr id="178" name="Rectangle 76"/>
          <p:cNvSpPr>
            <a:spLocks noChangeArrowheads="1"/>
          </p:cNvSpPr>
          <p:nvPr/>
        </p:nvSpPr>
        <p:spPr bwMode="auto">
          <a:xfrm>
            <a:off x="4900613" y="56721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79" name="Rectangle 77"/>
          <p:cNvSpPr>
            <a:spLocks noChangeArrowheads="1"/>
          </p:cNvSpPr>
          <p:nvPr/>
        </p:nvSpPr>
        <p:spPr bwMode="auto">
          <a:xfrm>
            <a:off x="5516563" y="5672139"/>
            <a:ext cx="1041400" cy="1682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latin typeface="Times New Roman" pitchFamily="18" charset="0"/>
              </a:rPr>
              <a:t>INFORMATION</a:t>
            </a:r>
            <a:endParaRPr lang="en-US" altLang="en-US" sz="2400" b="1">
              <a:latin typeface="Times New Roman" pitchFamily="18" charset="0"/>
            </a:endParaRPr>
          </a:p>
        </p:txBody>
      </p:sp>
      <p:sp>
        <p:nvSpPr>
          <p:cNvPr id="180" name="Rectangle 78"/>
          <p:cNvSpPr>
            <a:spLocks noChangeArrowheads="1"/>
          </p:cNvSpPr>
          <p:nvPr/>
        </p:nvSpPr>
        <p:spPr bwMode="auto">
          <a:xfrm>
            <a:off x="6535738" y="5672139"/>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81" name="Rectangle 79"/>
          <p:cNvSpPr>
            <a:spLocks noChangeArrowheads="1"/>
          </p:cNvSpPr>
          <p:nvPr/>
        </p:nvSpPr>
        <p:spPr bwMode="auto">
          <a:xfrm>
            <a:off x="7102476" y="5702301"/>
            <a:ext cx="1141413" cy="1682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latin typeface="Times New Roman" pitchFamily="18" charset="0"/>
              </a:rPr>
              <a:t>TECHNOLOGIES</a:t>
            </a:r>
            <a:endParaRPr lang="en-US" altLang="en-US" sz="2400" b="1">
              <a:latin typeface="Times New Roman" pitchFamily="18" charset="0"/>
            </a:endParaRPr>
          </a:p>
        </p:txBody>
      </p:sp>
      <p:sp>
        <p:nvSpPr>
          <p:cNvPr id="182" name="Rectangle 80"/>
          <p:cNvSpPr>
            <a:spLocks noChangeArrowheads="1"/>
          </p:cNvSpPr>
          <p:nvPr/>
        </p:nvSpPr>
        <p:spPr bwMode="auto">
          <a:xfrm>
            <a:off x="8264525" y="5702301"/>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83" name="Freeform 81"/>
          <p:cNvSpPr>
            <a:spLocks/>
          </p:cNvSpPr>
          <p:nvPr/>
        </p:nvSpPr>
        <p:spPr bwMode="auto">
          <a:xfrm>
            <a:off x="4603850" y="3587750"/>
            <a:ext cx="2720876" cy="604838"/>
          </a:xfrm>
          <a:custGeom>
            <a:avLst/>
            <a:gdLst>
              <a:gd name="T0" fmla="*/ 2568575 w 1618"/>
              <a:gd name="T1" fmla="*/ 604838 h 381"/>
              <a:gd name="T2" fmla="*/ 2157413 w 1618"/>
              <a:gd name="T3" fmla="*/ 0 h 381"/>
              <a:gd name="T4" fmla="*/ 411163 w 1618"/>
              <a:gd name="T5" fmla="*/ 0 h 381"/>
              <a:gd name="T6" fmla="*/ 0 w 1618"/>
              <a:gd name="T7" fmla="*/ 604838 h 381"/>
              <a:gd name="T8" fmla="*/ 2568575 w 1618"/>
              <a:gd name="T9" fmla="*/ 604838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8" h="381">
                <a:moveTo>
                  <a:pt x="1618" y="381"/>
                </a:moveTo>
                <a:lnTo>
                  <a:pt x="1359" y="0"/>
                </a:lnTo>
                <a:lnTo>
                  <a:pt x="259" y="0"/>
                </a:lnTo>
                <a:lnTo>
                  <a:pt x="0" y="381"/>
                </a:lnTo>
                <a:lnTo>
                  <a:pt x="1618" y="381"/>
                </a:lnTo>
                <a:close/>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7" name="Line 85"/>
          <p:cNvSpPr>
            <a:spLocks noChangeShapeType="1"/>
          </p:cNvSpPr>
          <p:nvPr/>
        </p:nvSpPr>
        <p:spPr bwMode="auto">
          <a:xfrm>
            <a:off x="3578226" y="6007100"/>
            <a:ext cx="1412875" cy="1588"/>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92" name="Freeform 90"/>
          <p:cNvSpPr>
            <a:spLocks noEditPoints="1"/>
          </p:cNvSpPr>
          <p:nvPr/>
        </p:nvSpPr>
        <p:spPr bwMode="auto">
          <a:xfrm>
            <a:off x="5984875" y="3278189"/>
            <a:ext cx="109538" cy="498475"/>
          </a:xfrm>
          <a:custGeom>
            <a:avLst/>
            <a:gdLst>
              <a:gd name="T0" fmla="*/ 66675 w 69"/>
              <a:gd name="T1" fmla="*/ 90488 h 314"/>
              <a:gd name="T2" fmla="*/ 66675 w 69"/>
              <a:gd name="T3" fmla="*/ 407988 h 314"/>
              <a:gd name="T4" fmla="*/ 61913 w 69"/>
              <a:gd name="T5" fmla="*/ 411163 h 314"/>
              <a:gd name="T6" fmla="*/ 61913 w 69"/>
              <a:gd name="T7" fmla="*/ 415925 h 314"/>
              <a:gd name="T8" fmla="*/ 57150 w 69"/>
              <a:gd name="T9" fmla="*/ 415925 h 314"/>
              <a:gd name="T10" fmla="*/ 57150 w 69"/>
              <a:gd name="T11" fmla="*/ 415925 h 314"/>
              <a:gd name="T12" fmla="*/ 52388 w 69"/>
              <a:gd name="T13" fmla="*/ 415925 h 314"/>
              <a:gd name="T14" fmla="*/ 49213 w 69"/>
              <a:gd name="T15" fmla="*/ 415925 h 314"/>
              <a:gd name="T16" fmla="*/ 49213 w 69"/>
              <a:gd name="T17" fmla="*/ 411163 h 314"/>
              <a:gd name="T18" fmla="*/ 44450 w 69"/>
              <a:gd name="T19" fmla="*/ 407988 h 314"/>
              <a:gd name="T20" fmla="*/ 44450 w 69"/>
              <a:gd name="T21" fmla="*/ 90488 h 314"/>
              <a:gd name="T22" fmla="*/ 49213 w 69"/>
              <a:gd name="T23" fmla="*/ 85725 h 314"/>
              <a:gd name="T24" fmla="*/ 49213 w 69"/>
              <a:gd name="T25" fmla="*/ 80963 h 314"/>
              <a:gd name="T26" fmla="*/ 52388 w 69"/>
              <a:gd name="T27" fmla="*/ 80963 h 314"/>
              <a:gd name="T28" fmla="*/ 57150 w 69"/>
              <a:gd name="T29" fmla="*/ 77788 h 314"/>
              <a:gd name="T30" fmla="*/ 57150 w 69"/>
              <a:gd name="T31" fmla="*/ 80963 h 314"/>
              <a:gd name="T32" fmla="*/ 61913 w 69"/>
              <a:gd name="T33" fmla="*/ 80963 h 314"/>
              <a:gd name="T34" fmla="*/ 61913 w 69"/>
              <a:gd name="T35" fmla="*/ 85725 h 314"/>
              <a:gd name="T36" fmla="*/ 66675 w 69"/>
              <a:gd name="T37" fmla="*/ 90488 h 314"/>
              <a:gd name="T38" fmla="*/ 66675 w 69"/>
              <a:gd name="T39" fmla="*/ 90488 h 314"/>
              <a:gd name="T40" fmla="*/ 0 w 69"/>
              <a:gd name="T41" fmla="*/ 107950 h 314"/>
              <a:gd name="T42" fmla="*/ 57150 w 69"/>
              <a:gd name="T43" fmla="*/ 0 h 314"/>
              <a:gd name="T44" fmla="*/ 109538 w 69"/>
              <a:gd name="T45" fmla="*/ 107950 h 314"/>
              <a:gd name="T46" fmla="*/ 0 w 69"/>
              <a:gd name="T47" fmla="*/ 107950 h 314"/>
              <a:gd name="T48" fmla="*/ 109538 w 69"/>
              <a:gd name="T49" fmla="*/ 390525 h 314"/>
              <a:gd name="T50" fmla="*/ 57150 w 69"/>
              <a:gd name="T51" fmla="*/ 498475 h 314"/>
              <a:gd name="T52" fmla="*/ 0 w 69"/>
              <a:gd name="T53" fmla="*/ 390525 h 314"/>
              <a:gd name="T54" fmla="*/ 109538 w 69"/>
              <a:gd name="T55" fmla="*/ 390525 h 3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4">
                <a:moveTo>
                  <a:pt x="42" y="57"/>
                </a:moveTo>
                <a:lnTo>
                  <a:pt x="42" y="257"/>
                </a:lnTo>
                <a:lnTo>
                  <a:pt x="39" y="259"/>
                </a:lnTo>
                <a:lnTo>
                  <a:pt x="39" y="262"/>
                </a:lnTo>
                <a:lnTo>
                  <a:pt x="36" y="262"/>
                </a:lnTo>
                <a:lnTo>
                  <a:pt x="33" y="262"/>
                </a:lnTo>
                <a:lnTo>
                  <a:pt x="31" y="262"/>
                </a:lnTo>
                <a:lnTo>
                  <a:pt x="31" y="259"/>
                </a:lnTo>
                <a:lnTo>
                  <a:pt x="28" y="257"/>
                </a:lnTo>
                <a:lnTo>
                  <a:pt x="28" y="57"/>
                </a:lnTo>
                <a:lnTo>
                  <a:pt x="31" y="54"/>
                </a:lnTo>
                <a:lnTo>
                  <a:pt x="31" y="51"/>
                </a:lnTo>
                <a:lnTo>
                  <a:pt x="33" y="51"/>
                </a:lnTo>
                <a:lnTo>
                  <a:pt x="36" y="49"/>
                </a:lnTo>
                <a:lnTo>
                  <a:pt x="36" y="51"/>
                </a:lnTo>
                <a:lnTo>
                  <a:pt x="39" y="51"/>
                </a:lnTo>
                <a:lnTo>
                  <a:pt x="39" y="54"/>
                </a:lnTo>
                <a:lnTo>
                  <a:pt x="42" y="57"/>
                </a:lnTo>
                <a:close/>
                <a:moveTo>
                  <a:pt x="0" y="68"/>
                </a:moveTo>
                <a:lnTo>
                  <a:pt x="36" y="0"/>
                </a:lnTo>
                <a:lnTo>
                  <a:pt x="69" y="68"/>
                </a:lnTo>
                <a:lnTo>
                  <a:pt x="0" y="68"/>
                </a:lnTo>
                <a:close/>
                <a:moveTo>
                  <a:pt x="69" y="246"/>
                </a:moveTo>
                <a:lnTo>
                  <a:pt x="36" y="314"/>
                </a:lnTo>
                <a:lnTo>
                  <a:pt x="0" y="246"/>
                </a:lnTo>
                <a:lnTo>
                  <a:pt x="69" y="246"/>
                </a:lnTo>
                <a:close/>
              </a:path>
            </a:pathLst>
          </a:custGeom>
          <a:solidFill>
            <a:srgbClr val="FFFFFF"/>
          </a:solidFill>
          <a:ln w="4826">
            <a:solidFill>
              <a:schemeClr val="tx1"/>
            </a:solidFill>
            <a:prstDash val="solid"/>
            <a:round/>
            <a:headEnd/>
            <a:tailEnd/>
          </a:ln>
        </p:spPr>
        <p:txBody>
          <a:bodyPr/>
          <a:lstStyle/>
          <a:p>
            <a:endParaRPr lang="en-GB"/>
          </a:p>
        </p:txBody>
      </p:sp>
      <p:sp>
        <p:nvSpPr>
          <p:cNvPr id="193" name="Freeform 91"/>
          <p:cNvSpPr>
            <a:spLocks/>
          </p:cNvSpPr>
          <p:nvPr/>
        </p:nvSpPr>
        <p:spPr bwMode="auto">
          <a:xfrm>
            <a:off x="4637089" y="4676775"/>
            <a:ext cx="2687637" cy="596900"/>
          </a:xfrm>
          <a:custGeom>
            <a:avLst/>
            <a:gdLst>
              <a:gd name="T0" fmla="*/ 2687637 w 1693"/>
              <a:gd name="T1" fmla="*/ 596900 h 376"/>
              <a:gd name="T2" fmla="*/ 2366962 w 1693"/>
              <a:gd name="T3" fmla="*/ 0 h 376"/>
              <a:gd name="T4" fmla="*/ 315912 w 1693"/>
              <a:gd name="T5" fmla="*/ 0 h 376"/>
              <a:gd name="T6" fmla="*/ 0 w 1693"/>
              <a:gd name="T7" fmla="*/ 596900 h 376"/>
              <a:gd name="T8" fmla="*/ 2687637 w 1693"/>
              <a:gd name="T9" fmla="*/ 596900 h 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3" h="376">
                <a:moveTo>
                  <a:pt x="1693" y="376"/>
                </a:moveTo>
                <a:lnTo>
                  <a:pt x="1491" y="0"/>
                </a:lnTo>
                <a:lnTo>
                  <a:pt x="199" y="0"/>
                </a:lnTo>
                <a:lnTo>
                  <a:pt x="0" y="376"/>
                </a:lnTo>
                <a:lnTo>
                  <a:pt x="1693" y="376"/>
                </a:lnTo>
                <a:close/>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4" name="Rectangle 92"/>
          <p:cNvSpPr>
            <a:spLocks noChangeArrowheads="1"/>
          </p:cNvSpPr>
          <p:nvPr/>
        </p:nvSpPr>
        <p:spPr bwMode="auto">
          <a:xfrm>
            <a:off x="5351463" y="4900614"/>
            <a:ext cx="1316066" cy="1692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b="1">
                <a:latin typeface="Times New Roman" pitchFamily="18" charset="0"/>
              </a:rPr>
              <a:t>WORK PRACTICES</a:t>
            </a:r>
            <a:endParaRPr lang="en-US" altLang="en-US" sz="2400" b="1">
              <a:latin typeface="Times New Roman" pitchFamily="18" charset="0"/>
            </a:endParaRPr>
          </a:p>
        </p:txBody>
      </p:sp>
      <p:sp>
        <p:nvSpPr>
          <p:cNvPr id="195" name="Rectangle 93"/>
          <p:cNvSpPr>
            <a:spLocks noChangeArrowheads="1"/>
          </p:cNvSpPr>
          <p:nvPr/>
        </p:nvSpPr>
        <p:spPr bwMode="auto">
          <a:xfrm>
            <a:off x="6615113" y="4900614"/>
            <a:ext cx="352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US" altLang="en-US" sz="1100">
                <a:latin typeface="Times New Roman" pitchFamily="18" charset="0"/>
              </a:rPr>
              <a:t> </a:t>
            </a:r>
            <a:endParaRPr lang="en-US" altLang="en-US" sz="2400">
              <a:latin typeface="Times New Roman" pitchFamily="18" charset="0"/>
            </a:endParaRPr>
          </a:p>
        </p:txBody>
      </p:sp>
      <p:sp>
        <p:nvSpPr>
          <p:cNvPr id="196" name="Freeform 94"/>
          <p:cNvSpPr>
            <a:spLocks noEditPoints="1"/>
          </p:cNvSpPr>
          <p:nvPr/>
        </p:nvSpPr>
        <p:spPr bwMode="auto">
          <a:xfrm>
            <a:off x="5984875" y="4175643"/>
            <a:ext cx="109538" cy="498475"/>
          </a:xfrm>
          <a:custGeom>
            <a:avLst/>
            <a:gdLst>
              <a:gd name="T0" fmla="*/ 66675 w 69"/>
              <a:gd name="T1" fmla="*/ 90488 h 314"/>
              <a:gd name="T2" fmla="*/ 66675 w 69"/>
              <a:gd name="T3" fmla="*/ 407988 h 314"/>
              <a:gd name="T4" fmla="*/ 61913 w 69"/>
              <a:gd name="T5" fmla="*/ 412750 h 314"/>
              <a:gd name="T6" fmla="*/ 61913 w 69"/>
              <a:gd name="T7" fmla="*/ 415925 h 314"/>
              <a:gd name="T8" fmla="*/ 57150 w 69"/>
              <a:gd name="T9" fmla="*/ 415925 h 314"/>
              <a:gd name="T10" fmla="*/ 57150 w 69"/>
              <a:gd name="T11" fmla="*/ 415925 h 314"/>
              <a:gd name="T12" fmla="*/ 52388 w 69"/>
              <a:gd name="T13" fmla="*/ 415925 h 314"/>
              <a:gd name="T14" fmla="*/ 49213 w 69"/>
              <a:gd name="T15" fmla="*/ 415925 h 314"/>
              <a:gd name="T16" fmla="*/ 49213 w 69"/>
              <a:gd name="T17" fmla="*/ 412750 h 314"/>
              <a:gd name="T18" fmla="*/ 44450 w 69"/>
              <a:gd name="T19" fmla="*/ 407988 h 314"/>
              <a:gd name="T20" fmla="*/ 44450 w 69"/>
              <a:gd name="T21" fmla="*/ 90488 h 314"/>
              <a:gd name="T22" fmla="*/ 49213 w 69"/>
              <a:gd name="T23" fmla="*/ 85725 h 314"/>
              <a:gd name="T24" fmla="*/ 49213 w 69"/>
              <a:gd name="T25" fmla="*/ 82550 h 314"/>
              <a:gd name="T26" fmla="*/ 52388 w 69"/>
              <a:gd name="T27" fmla="*/ 82550 h 314"/>
              <a:gd name="T28" fmla="*/ 57150 w 69"/>
              <a:gd name="T29" fmla="*/ 77788 h 314"/>
              <a:gd name="T30" fmla="*/ 57150 w 69"/>
              <a:gd name="T31" fmla="*/ 82550 h 314"/>
              <a:gd name="T32" fmla="*/ 61913 w 69"/>
              <a:gd name="T33" fmla="*/ 82550 h 314"/>
              <a:gd name="T34" fmla="*/ 61913 w 69"/>
              <a:gd name="T35" fmla="*/ 85725 h 314"/>
              <a:gd name="T36" fmla="*/ 66675 w 69"/>
              <a:gd name="T37" fmla="*/ 90488 h 314"/>
              <a:gd name="T38" fmla="*/ 66675 w 69"/>
              <a:gd name="T39" fmla="*/ 90488 h 314"/>
              <a:gd name="T40" fmla="*/ 0 w 69"/>
              <a:gd name="T41" fmla="*/ 107950 h 314"/>
              <a:gd name="T42" fmla="*/ 57150 w 69"/>
              <a:gd name="T43" fmla="*/ 0 h 314"/>
              <a:gd name="T44" fmla="*/ 109538 w 69"/>
              <a:gd name="T45" fmla="*/ 107950 h 314"/>
              <a:gd name="T46" fmla="*/ 0 w 69"/>
              <a:gd name="T47" fmla="*/ 107950 h 314"/>
              <a:gd name="T48" fmla="*/ 109538 w 69"/>
              <a:gd name="T49" fmla="*/ 390525 h 314"/>
              <a:gd name="T50" fmla="*/ 57150 w 69"/>
              <a:gd name="T51" fmla="*/ 498475 h 314"/>
              <a:gd name="T52" fmla="*/ 0 w 69"/>
              <a:gd name="T53" fmla="*/ 390525 h 314"/>
              <a:gd name="T54" fmla="*/ 109538 w 69"/>
              <a:gd name="T55" fmla="*/ 390525 h 3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4">
                <a:moveTo>
                  <a:pt x="42" y="57"/>
                </a:moveTo>
                <a:lnTo>
                  <a:pt x="42" y="257"/>
                </a:lnTo>
                <a:lnTo>
                  <a:pt x="39" y="260"/>
                </a:lnTo>
                <a:lnTo>
                  <a:pt x="39" y="262"/>
                </a:lnTo>
                <a:lnTo>
                  <a:pt x="36" y="262"/>
                </a:lnTo>
                <a:lnTo>
                  <a:pt x="33" y="262"/>
                </a:lnTo>
                <a:lnTo>
                  <a:pt x="31" y="262"/>
                </a:lnTo>
                <a:lnTo>
                  <a:pt x="31" y="260"/>
                </a:lnTo>
                <a:lnTo>
                  <a:pt x="28" y="257"/>
                </a:lnTo>
                <a:lnTo>
                  <a:pt x="28" y="57"/>
                </a:lnTo>
                <a:lnTo>
                  <a:pt x="31" y="54"/>
                </a:lnTo>
                <a:lnTo>
                  <a:pt x="31" y="52"/>
                </a:lnTo>
                <a:lnTo>
                  <a:pt x="33" y="52"/>
                </a:lnTo>
                <a:lnTo>
                  <a:pt x="36" y="49"/>
                </a:lnTo>
                <a:lnTo>
                  <a:pt x="36" y="52"/>
                </a:lnTo>
                <a:lnTo>
                  <a:pt x="39" y="52"/>
                </a:lnTo>
                <a:lnTo>
                  <a:pt x="39" y="54"/>
                </a:lnTo>
                <a:lnTo>
                  <a:pt x="42" y="57"/>
                </a:lnTo>
                <a:close/>
                <a:moveTo>
                  <a:pt x="0" y="68"/>
                </a:moveTo>
                <a:lnTo>
                  <a:pt x="36" y="0"/>
                </a:lnTo>
                <a:lnTo>
                  <a:pt x="69" y="68"/>
                </a:lnTo>
                <a:lnTo>
                  <a:pt x="0" y="68"/>
                </a:lnTo>
                <a:close/>
                <a:moveTo>
                  <a:pt x="69" y="246"/>
                </a:moveTo>
                <a:lnTo>
                  <a:pt x="36" y="314"/>
                </a:lnTo>
                <a:lnTo>
                  <a:pt x="0" y="246"/>
                </a:lnTo>
                <a:lnTo>
                  <a:pt x="69" y="246"/>
                </a:lnTo>
                <a:close/>
              </a:path>
            </a:pathLst>
          </a:custGeom>
          <a:solidFill>
            <a:srgbClr val="FFFFFF"/>
          </a:solidFill>
          <a:ln w="4826">
            <a:solidFill>
              <a:schemeClr val="tx1"/>
            </a:solidFill>
            <a:prstDash val="solid"/>
            <a:round/>
            <a:headEnd/>
            <a:tailEnd/>
          </a:ln>
        </p:spPr>
        <p:txBody>
          <a:bodyPr/>
          <a:lstStyle/>
          <a:p>
            <a:endParaRPr lang="en-GB"/>
          </a:p>
        </p:txBody>
      </p:sp>
      <p:sp>
        <p:nvSpPr>
          <p:cNvPr id="197" name="Freeform 95"/>
          <p:cNvSpPr>
            <a:spLocks noEditPoints="1"/>
          </p:cNvSpPr>
          <p:nvPr/>
        </p:nvSpPr>
        <p:spPr bwMode="auto">
          <a:xfrm>
            <a:off x="5984875" y="5105400"/>
            <a:ext cx="109538" cy="501650"/>
          </a:xfrm>
          <a:custGeom>
            <a:avLst/>
            <a:gdLst>
              <a:gd name="T0" fmla="*/ 66675 w 69"/>
              <a:gd name="T1" fmla="*/ 90488 h 316"/>
              <a:gd name="T2" fmla="*/ 66675 w 69"/>
              <a:gd name="T3" fmla="*/ 412750 h 316"/>
              <a:gd name="T4" fmla="*/ 61913 w 69"/>
              <a:gd name="T5" fmla="*/ 415925 h 316"/>
              <a:gd name="T6" fmla="*/ 61913 w 69"/>
              <a:gd name="T7" fmla="*/ 415925 h 316"/>
              <a:gd name="T8" fmla="*/ 57150 w 69"/>
              <a:gd name="T9" fmla="*/ 420688 h 316"/>
              <a:gd name="T10" fmla="*/ 57150 w 69"/>
              <a:gd name="T11" fmla="*/ 420688 h 316"/>
              <a:gd name="T12" fmla="*/ 52388 w 69"/>
              <a:gd name="T13" fmla="*/ 420688 h 316"/>
              <a:gd name="T14" fmla="*/ 49213 w 69"/>
              <a:gd name="T15" fmla="*/ 415925 h 316"/>
              <a:gd name="T16" fmla="*/ 49213 w 69"/>
              <a:gd name="T17" fmla="*/ 415925 h 316"/>
              <a:gd name="T18" fmla="*/ 44450 w 69"/>
              <a:gd name="T19" fmla="*/ 412750 h 316"/>
              <a:gd name="T20" fmla="*/ 44450 w 69"/>
              <a:gd name="T21" fmla="*/ 90488 h 316"/>
              <a:gd name="T22" fmla="*/ 49213 w 69"/>
              <a:gd name="T23" fmla="*/ 85725 h 316"/>
              <a:gd name="T24" fmla="*/ 49213 w 69"/>
              <a:gd name="T25" fmla="*/ 85725 h 316"/>
              <a:gd name="T26" fmla="*/ 52388 w 69"/>
              <a:gd name="T27" fmla="*/ 82550 h 316"/>
              <a:gd name="T28" fmla="*/ 57150 w 69"/>
              <a:gd name="T29" fmla="*/ 82550 h 316"/>
              <a:gd name="T30" fmla="*/ 57150 w 69"/>
              <a:gd name="T31" fmla="*/ 82550 h 316"/>
              <a:gd name="T32" fmla="*/ 61913 w 69"/>
              <a:gd name="T33" fmla="*/ 85725 h 316"/>
              <a:gd name="T34" fmla="*/ 61913 w 69"/>
              <a:gd name="T35" fmla="*/ 85725 h 316"/>
              <a:gd name="T36" fmla="*/ 66675 w 69"/>
              <a:gd name="T37" fmla="*/ 90488 h 316"/>
              <a:gd name="T38" fmla="*/ 66675 w 69"/>
              <a:gd name="T39" fmla="*/ 90488 h 316"/>
              <a:gd name="T40" fmla="*/ 0 w 69"/>
              <a:gd name="T41" fmla="*/ 107950 h 316"/>
              <a:gd name="T42" fmla="*/ 57150 w 69"/>
              <a:gd name="T43" fmla="*/ 0 h 316"/>
              <a:gd name="T44" fmla="*/ 109538 w 69"/>
              <a:gd name="T45" fmla="*/ 107950 h 316"/>
              <a:gd name="T46" fmla="*/ 0 w 69"/>
              <a:gd name="T47" fmla="*/ 107950 h 316"/>
              <a:gd name="T48" fmla="*/ 109538 w 69"/>
              <a:gd name="T49" fmla="*/ 395288 h 316"/>
              <a:gd name="T50" fmla="*/ 57150 w 69"/>
              <a:gd name="T51" fmla="*/ 501650 h 316"/>
              <a:gd name="T52" fmla="*/ 0 w 69"/>
              <a:gd name="T53" fmla="*/ 395288 h 316"/>
              <a:gd name="T54" fmla="*/ 109538 w 69"/>
              <a:gd name="T55" fmla="*/ 395288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9" h="316">
                <a:moveTo>
                  <a:pt x="42" y="57"/>
                </a:moveTo>
                <a:lnTo>
                  <a:pt x="42" y="260"/>
                </a:lnTo>
                <a:lnTo>
                  <a:pt x="39" y="262"/>
                </a:lnTo>
                <a:lnTo>
                  <a:pt x="36" y="265"/>
                </a:lnTo>
                <a:lnTo>
                  <a:pt x="33" y="265"/>
                </a:lnTo>
                <a:lnTo>
                  <a:pt x="31" y="262"/>
                </a:lnTo>
                <a:lnTo>
                  <a:pt x="28" y="260"/>
                </a:lnTo>
                <a:lnTo>
                  <a:pt x="28" y="57"/>
                </a:lnTo>
                <a:lnTo>
                  <a:pt x="31" y="54"/>
                </a:lnTo>
                <a:lnTo>
                  <a:pt x="33" y="52"/>
                </a:lnTo>
                <a:lnTo>
                  <a:pt x="36" y="52"/>
                </a:lnTo>
                <a:lnTo>
                  <a:pt x="39" y="54"/>
                </a:lnTo>
                <a:lnTo>
                  <a:pt x="42" y="57"/>
                </a:lnTo>
                <a:close/>
                <a:moveTo>
                  <a:pt x="0" y="68"/>
                </a:moveTo>
                <a:lnTo>
                  <a:pt x="36" y="0"/>
                </a:lnTo>
                <a:lnTo>
                  <a:pt x="69" y="68"/>
                </a:lnTo>
                <a:lnTo>
                  <a:pt x="0" y="68"/>
                </a:lnTo>
                <a:close/>
                <a:moveTo>
                  <a:pt x="69" y="249"/>
                </a:moveTo>
                <a:lnTo>
                  <a:pt x="36" y="316"/>
                </a:lnTo>
                <a:lnTo>
                  <a:pt x="0" y="249"/>
                </a:lnTo>
                <a:lnTo>
                  <a:pt x="69" y="249"/>
                </a:lnTo>
                <a:close/>
              </a:path>
            </a:pathLst>
          </a:custGeom>
          <a:solidFill>
            <a:srgbClr val="FFFFFF"/>
          </a:solidFill>
          <a:ln w="4826">
            <a:solidFill>
              <a:schemeClr val="tx1"/>
            </a:solidFill>
            <a:prstDash val="solid"/>
            <a:round/>
            <a:headEnd/>
            <a:tailEnd/>
          </a:ln>
        </p:spPr>
        <p:txBody>
          <a:bodyPr/>
          <a:lstStyle/>
          <a:p>
            <a:endParaRPr lang="en-GB"/>
          </a:p>
        </p:txBody>
      </p:sp>
      <p:sp>
        <p:nvSpPr>
          <p:cNvPr id="198" name="Freeform 96"/>
          <p:cNvSpPr>
            <a:spLocks noEditPoints="1"/>
          </p:cNvSpPr>
          <p:nvPr/>
        </p:nvSpPr>
        <p:spPr bwMode="auto">
          <a:xfrm>
            <a:off x="6859588" y="5105400"/>
            <a:ext cx="495300" cy="501650"/>
          </a:xfrm>
          <a:custGeom>
            <a:avLst/>
            <a:gdLst>
              <a:gd name="T0" fmla="*/ 71438 w 312"/>
              <a:gd name="T1" fmla="*/ 60325 h 316"/>
              <a:gd name="T2" fmla="*/ 438150 w 312"/>
              <a:gd name="T3" fmla="*/ 428625 h 316"/>
              <a:gd name="T4" fmla="*/ 438150 w 312"/>
              <a:gd name="T5" fmla="*/ 433388 h 316"/>
              <a:gd name="T6" fmla="*/ 438150 w 312"/>
              <a:gd name="T7" fmla="*/ 438150 h 316"/>
              <a:gd name="T8" fmla="*/ 438150 w 312"/>
              <a:gd name="T9" fmla="*/ 442913 h 316"/>
              <a:gd name="T10" fmla="*/ 438150 w 312"/>
              <a:gd name="T11" fmla="*/ 442913 h 316"/>
              <a:gd name="T12" fmla="*/ 433388 w 312"/>
              <a:gd name="T13" fmla="*/ 446088 h 316"/>
              <a:gd name="T14" fmla="*/ 430213 w 312"/>
              <a:gd name="T15" fmla="*/ 446088 h 316"/>
              <a:gd name="T16" fmla="*/ 425450 w 312"/>
              <a:gd name="T17" fmla="*/ 446088 h 316"/>
              <a:gd name="T18" fmla="*/ 425450 w 312"/>
              <a:gd name="T19" fmla="*/ 442913 h 316"/>
              <a:gd name="T20" fmla="*/ 57150 w 312"/>
              <a:gd name="T21" fmla="*/ 73025 h 316"/>
              <a:gd name="T22" fmla="*/ 57150 w 312"/>
              <a:gd name="T23" fmla="*/ 68263 h 316"/>
              <a:gd name="T24" fmla="*/ 53975 w 312"/>
              <a:gd name="T25" fmla="*/ 65088 h 316"/>
              <a:gd name="T26" fmla="*/ 57150 w 312"/>
              <a:gd name="T27" fmla="*/ 65088 h 316"/>
              <a:gd name="T28" fmla="*/ 57150 w 312"/>
              <a:gd name="T29" fmla="*/ 60325 h 316"/>
              <a:gd name="T30" fmla="*/ 61913 w 312"/>
              <a:gd name="T31" fmla="*/ 55563 h 316"/>
              <a:gd name="T32" fmla="*/ 66675 w 312"/>
              <a:gd name="T33" fmla="*/ 55563 h 316"/>
              <a:gd name="T34" fmla="*/ 66675 w 312"/>
              <a:gd name="T35" fmla="*/ 55563 h 316"/>
              <a:gd name="T36" fmla="*/ 71438 w 312"/>
              <a:gd name="T37" fmla="*/ 60325 h 316"/>
              <a:gd name="T38" fmla="*/ 71438 w 312"/>
              <a:gd name="T39" fmla="*/ 60325 h 316"/>
              <a:gd name="T40" fmla="*/ 36513 w 312"/>
              <a:gd name="T41" fmla="*/ 115888 h 316"/>
              <a:gd name="T42" fmla="*/ 0 w 312"/>
              <a:gd name="T43" fmla="*/ 0 h 316"/>
              <a:gd name="T44" fmla="*/ 114300 w 312"/>
              <a:gd name="T45" fmla="*/ 42863 h 316"/>
              <a:gd name="T46" fmla="*/ 36513 w 312"/>
              <a:gd name="T47" fmla="*/ 115888 h 316"/>
              <a:gd name="T48" fmla="*/ 455613 w 312"/>
              <a:gd name="T49" fmla="*/ 385763 h 316"/>
              <a:gd name="T50" fmla="*/ 495300 w 312"/>
              <a:gd name="T51" fmla="*/ 501650 h 316"/>
              <a:gd name="T52" fmla="*/ 377825 w 312"/>
              <a:gd name="T53" fmla="*/ 463550 h 316"/>
              <a:gd name="T54" fmla="*/ 455613 w 312"/>
              <a:gd name="T55" fmla="*/ 385763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2" h="316">
                <a:moveTo>
                  <a:pt x="45" y="38"/>
                </a:moveTo>
                <a:lnTo>
                  <a:pt x="276" y="270"/>
                </a:lnTo>
                <a:lnTo>
                  <a:pt x="276" y="273"/>
                </a:lnTo>
                <a:lnTo>
                  <a:pt x="276" y="276"/>
                </a:lnTo>
                <a:lnTo>
                  <a:pt x="276" y="279"/>
                </a:lnTo>
                <a:lnTo>
                  <a:pt x="273" y="281"/>
                </a:lnTo>
                <a:lnTo>
                  <a:pt x="271" y="281"/>
                </a:lnTo>
                <a:lnTo>
                  <a:pt x="268" y="281"/>
                </a:lnTo>
                <a:lnTo>
                  <a:pt x="268" y="279"/>
                </a:lnTo>
                <a:lnTo>
                  <a:pt x="36" y="46"/>
                </a:lnTo>
                <a:lnTo>
                  <a:pt x="36" y="43"/>
                </a:lnTo>
                <a:lnTo>
                  <a:pt x="34" y="41"/>
                </a:lnTo>
                <a:lnTo>
                  <a:pt x="36" y="41"/>
                </a:lnTo>
                <a:lnTo>
                  <a:pt x="36" y="38"/>
                </a:lnTo>
                <a:lnTo>
                  <a:pt x="39" y="35"/>
                </a:lnTo>
                <a:lnTo>
                  <a:pt x="42" y="35"/>
                </a:lnTo>
                <a:lnTo>
                  <a:pt x="45" y="38"/>
                </a:lnTo>
                <a:close/>
                <a:moveTo>
                  <a:pt x="23" y="73"/>
                </a:moveTo>
                <a:lnTo>
                  <a:pt x="0" y="0"/>
                </a:lnTo>
                <a:lnTo>
                  <a:pt x="72" y="27"/>
                </a:lnTo>
                <a:lnTo>
                  <a:pt x="23" y="73"/>
                </a:lnTo>
                <a:close/>
                <a:moveTo>
                  <a:pt x="287" y="243"/>
                </a:moveTo>
                <a:lnTo>
                  <a:pt x="312" y="316"/>
                </a:lnTo>
                <a:lnTo>
                  <a:pt x="238" y="292"/>
                </a:lnTo>
                <a:lnTo>
                  <a:pt x="287" y="243"/>
                </a:lnTo>
                <a:close/>
              </a:path>
            </a:pathLst>
          </a:custGeom>
          <a:solidFill>
            <a:srgbClr val="FFFFFF"/>
          </a:solidFill>
          <a:ln w="4826">
            <a:solidFill>
              <a:schemeClr val="tx1"/>
            </a:solidFill>
            <a:prstDash val="solid"/>
            <a:round/>
            <a:headEnd/>
            <a:tailEnd/>
          </a:ln>
        </p:spPr>
        <p:txBody>
          <a:bodyPr/>
          <a:lstStyle/>
          <a:p>
            <a:endParaRPr lang="en-GB"/>
          </a:p>
        </p:txBody>
      </p:sp>
      <p:sp>
        <p:nvSpPr>
          <p:cNvPr id="199" name="Freeform 97"/>
          <p:cNvSpPr>
            <a:spLocks noEditPoints="1"/>
          </p:cNvSpPr>
          <p:nvPr/>
        </p:nvSpPr>
        <p:spPr bwMode="auto">
          <a:xfrm>
            <a:off x="4729164" y="5157788"/>
            <a:ext cx="490537" cy="501650"/>
          </a:xfrm>
          <a:custGeom>
            <a:avLst/>
            <a:gdLst>
              <a:gd name="T0" fmla="*/ 57150 w 309"/>
              <a:gd name="T1" fmla="*/ 428625 h 316"/>
              <a:gd name="T2" fmla="*/ 420687 w 309"/>
              <a:gd name="T3" fmla="*/ 58738 h 316"/>
              <a:gd name="T4" fmla="*/ 423862 w 309"/>
              <a:gd name="T5" fmla="*/ 55563 h 316"/>
              <a:gd name="T6" fmla="*/ 428625 w 309"/>
              <a:gd name="T7" fmla="*/ 55563 h 316"/>
              <a:gd name="T8" fmla="*/ 428625 w 309"/>
              <a:gd name="T9" fmla="*/ 55563 h 316"/>
              <a:gd name="T10" fmla="*/ 433387 w 309"/>
              <a:gd name="T11" fmla="*/ 58738 h 316"/>
              <a:gd name="T12" fmla="*/ 433387 w 309"/>
              <a:gd name="T13" fmla="*/ 58738 h 316"/>
              <a:gd name="T14" fmla="*/ 438150 w 309"/>
              <a:gd name="T15" fmla="*/ 63500 h 316"/>
              <a:gd name="T16" fmla="*/ 438150 w 309"/>
              <a:gd name="T17" fmla="*/ 68263 h 316"/>
              <a:gd name="T18" fmla="*/ 433387 w 309"/>
              <a:gd name="T19" fmla="*/ 68263 h 316"/>
              <a:gd name="T20" fmla="*/ 69850 w 309"/>
              <a:gd name="T21" fmla="*/ 441325 h 316"/>
              <a:gd name="T22" fmla="*/ 65087 w 309"/>
              <a:gd name="T23" fmla="*/ 441325 h 316"/>
              <a:gd name="T24" fmla="*/ 61912 w 309"/>
              <a:gd name="T25" fmla="*/ 446088 h 316"/>
              <a:gd name="T26" fmla="*/ 57150 w 309"/>
              <a:gd name="T27" fmla="*/ 441325 h 316"/>
              <a:gd name="T28" fmla="*/ 57150 w 309"/>
              <a:gd name="T29" fmla="*/ 441325 h 316"/>
              <a:gd name="T30" fmla="*/ 52387 w 309"/>
              <a:gd name="T31" fmla="*/ 436563 h 316"/>
              <a:gd name="T32" fmla="*/ 52387 w 309"/>
              <a:gd name="T33" fmla="*/ 436563 h 316"/>
              <a:gd name="T34" fmla="*/ 52387 w 309"/>
              <a:gd name="T35" fmla="*/ 433388 h 316"/>
              <a:gd name="T36" fmla="*/ 57150 w 309"/>
              <a:gd name="T37" fmla="*/ 428625 h 316"/>
              <a:gd name="T38" fmla="*/ 57150 w 309"/>
              <a:gd name="T39" fmla="*/ 428625 h 316"/>
              <a:gd name="T40" fmla="*/ 114300 w 309"/>
              <a:gd name="T41" fmla="*/ 458788 h 316"/>
              <a:gd name="T42" fmla="*/ 0 w 309"/>
              <a:gd name="T43" fmla="*/ 501650 h 316"/>
              <a:gd name="T44" fmla="*/ 34925 w 309"/>
              <a:gd name="T45" fmla="*/ 385763 h 316"/>
              <a:gd name="T46" fmla="*/ 114300 w 309"/>
              <a:gd name="T47" fmla="*/ 458788 h 316"/>
              <a:gd name="T48" fmla="*/ 376237 w 309"/>
              <a:gd name="T49" fmla="*/ 38100 h 316"/>
              <a:gd name="T50" fmla="*/ 490537 w 309"/>
              <a:gd name="T51" fmla="*/ 0 h 316"/>
              <a:gd name="T52" fmla="*/ 455612 w 309"/>
              <a:gd name="T53" fmla="*/ 115888 h 316"/>
              <a:gd name="T54" fmla="*/ 376237 w 309"/>
              <a:gd name="T55" fmla="*/ 38100 h 3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09" h="316">
                <a:moveTo>
                  <a:pt x="36" y="270"/>
                </a:moveTo>
                <a:lnTo>
                  <a:pt x="265" y="37"/>
                </a:lnTo>
                <a:lnTo>
                  <a:pt x="267" y="35"/>
                </a:lnTo>
                <a:lnTo>
                  <a:pt x="270" y="35"/>
                </a:lnTo>
                <a:lnTo>
                  <a:pt x="273" y="37"/>
                </a:lnTo>
                <a:lnTo>
                  <a:pt x="276" y="40"/>
                </a:lnTo>
                <a:lnTo>
                  <a:pt x="276" y="43"/>
                </a:lnTo>
                <a:lnTo>
                  <a:pt x="273" y="43"/>
                </a:lnTo>
                <a:lnTo>
                  <a:pt x="44" y="278"/>
                </a:lnTo>
                <a:lnTo>
                  <a:pt x="41" y="278"/>
                </a:lnTo>
                <a:lnTo>
                  <a:pt x="39" y="281"/>
                </a:lnTo>
                <a:lnTo>
                  <a:pt x="36" y="278"/>
                </a:lnTo>
                <a:lnTo>
                  <a:pt x="33" y="275"/>
                </a:lnTo>
                <a:lnTo>
                  <a:pt x="33" y="273"/>
                </a:lnTo>
                <a:lnTo>
                  <a:pt x="36" y="270"/>
                </a:lnTo>
                <a:close/>
                <a:moveTo>
                  <a:pt x="72" y="289"/>
                </a:moveTo>
                <a:lnTo>
                  <a:pt x="0" y="316"/>
                </a:lnTo>
                <a:lnTo>
                  <a:pt x="22" y="243"/>
                </a:lnTo>
                <a:lnTo>
                  <a:pt x="72" y="289"/>
                </a:lnTo>
                <a:close/>
                <a:moveTo>
                  <a:pt x="237" y="24"/>
                </a:moveTo>
                <a:lnTo>
                  <a:pt x="309" y="0"/>
                </a:lnTo>
                <a:lnTo>
                  <a:pt x="287" y="73"/>
                </a:lnTo>
                <a:lnTo>
                  <a:pt x="237" y="24"/>
                </a:lnTo>
                <a:close/>
              </a:path>
            </a:pathLst>
          </a:custGeom>
          <a:solidFill>
            <a:srgbClr val="FFFFFF"/>
          </a:solidFill>
          <a:ln w="4826">
            <a:solidFill>
              <a:schemeClr val="tx1"/>
            </a:solidFill>
            <a:prstDash val="solid"/>
            <a:round/>
            <a:headEnd/>
            <a:tailEnd/>
          </a:ln>
        </p:spPr>
        <p:txBody>
          <a:bodyPr/>
          <a:lstStyle/>
          <a:p>
            <a:endParaRPr lang="en-GB"/>
          </a:p>
        </p:txBody>
      </p:sp>
      <p:sp>
        <p:nvSpPr>
          <p:cNvPr id="200" name="Freeform 98"/>
          <p:cNvSpPr>
            <a:spLocks/>
          </p:cNvSpPr>
          <p:nvPr/>
        </p:nvSpPr>
        <p:spPr bwMode="auto">
          <a:xfrm>
            <a:off x="5149850" y="2278064"/>
            <a:ext cx="1684338" cy="1209675"/>
          </a:xfrm>
          <a:custGeom>
            <a:avLst/>
            <a:gdLst>
              <a:gd name="T0" fmla="*/ 796925 w 1001"/>
              <a:gd name="T1" fmla="*/ 0 h 762"/>
              <a:gd name="T2" fmla="*/ 0 w 1001"/>
              <a:gd name="T3" fmla="*/ 1209675 h 762"/>
              <a:gd name="T4" fmla="*/ 1589088 w 1001"/>
              <a:gd name="T5" fmla="*/ 1209675 h 762"/>
              <a:gd name="T6" fmla="*/ 796925 w 1001"/>
              <a:gd name="T7" fmla="*/ 0 h 7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1" h="762">
                <a:moveTo>
                  <a:pt x="502" y="0"/>
                </a:moveTo>
                <a:lnTo>
                  <a:pt x="0" y="762"/>
                </a:lnTo>
                <a:lnTo>
                  <a:pt x="1001" y="762"/>
                </a:lnTo>
                <a:lnTo>
                  <a:pt x="502" y="0"/>
                </a:lnTo>
                <a:close/>
              </a:path>
            </a:pathLst>
          </a:custGeom>
          <a:noFill/>
          <a:ln w="127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1" name="Line 99"/>
          <p:cNvSpPr>
            <a:spLocks noChangeShapeType="1"/>
          </p:cNvSpPr>
          <p:nvPr/>
        </p:nvSpPr>
        <p:spPr bwMode="auto">
          <a:xfrm>
            <a:off x="5899151" y="1628801"/>
            <a:ext cx="3752850" cy="4978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02" name="Line 100"/>
          <p:cNvSpPr>
            <a:spLocks noChangeShapeType="1"/>
          </p:cNvSpPr>
          <p:nvPr/>
        </p:nvSpPr>
        <p:spPr bwMode="auto">
          <a:xfrm flipH="1">
            <a:off x="5713414" y="6607175"/>
            <a:ext cx="3938587"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03" name="Rectangle 101"/>
          <p:cNvSpPr>
            <a:spLocks noChangeArrowheads="1"/>
          </p:cNvSpPr>
          <p:nvPr/>
        </p:nvSpPr>
        <p:spPr bwMode="auto">
          <a:xfrm>
            <a:off x="1676401" y="3549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 name="TextBox 1">
            <a:extLst>
              <a:ext uri="{FF2B5EF4-FFF2-40B4-BE49-F238E27FC236}">
                <a16:creationId xmlns:a16="http://schemas.microsoft.com/office/drawing/2014/main" id="{3193FA72-42FC-BDAE-9FA4-CFB1B1BA8288}"/>
              </a:ext>
            </a:extLst>
          </p:cNvPr>
          <p:cNvSpPr txBox="1"/>
          <p:nvPr/>
        </p:nvSpPr>
        <p:spPr>
          <a:xfrm rot="18362000">
            <a:off x="3044735" y="3584515"/>
            <a:ext cx="3188041" cy="307777"/>
          </a:xfrm>
          <a:prstGeom prst="rect">
            <a:avLst/>
          </a:prstGeom>
          <a:noFill/>
        </p:spPr>
        <p:txBody>
          <a:bodyPr wrap="square" rtlCol="0">
            <a:spAutoFit/>
          </a:bodyPr>
          <a:lstStyle/>
          <a:p>
            <a:r>
              <a:rPr lang="en-HK" sz="1400" dirty="0">
                <a:latin typeface="Times New Roman" panose="02020603050405020304" pitchFamily="18" charset="0"/>
                <a:cs typeface="Times New Roman" panose="02020603050405020304" pitchFamily="18" charset="0"/>
              </a:rPr>
              <a:t>E  N  V  I  R  O  N  M  E  N  T</a:t>
            </a:r>
          </a:p>
        </p:txBody>
      </p:sp>
      <p:sp>
        <p:nvSpPr>
          <p:cNvPr id="3" name="TextBox 2">
            <a:extLst>
              <a:ext uri="{FF2B5EF4-FFF2-40B4-BE49-F238E27FC236}">
                <a16:creationId xmlns:a16="http://schemas.microsoft.com/office/drawing/2014/main" id="{7BC3C063-93FB-B465-B516-407B24D66F53}"/>
              </a:ext>
            </a:extLst>
          </p:cNvPr>
          <p:cNvSpPr txBox="1"/>
          <p:nvPr/>
        </p:nvSpPr>
        <p:spPr>
          <a:xfrm rot="3205108">
            <a:off x="6271748" y="4500579"/>
            <a:ext cx="3340441" cy="307777"/>
          </a:xfrm>
          <a:prstGeom prst="rect">
            <a:avLst/>
          </a:prstGeom>
          <a:noFill/>
        </p:spPr>
        <p:txBody>
          <a:bodyPr wrap="square" rtlCol="0">
            <a:spAutoFit/>
          </a:bodyPr>
          <a:lstStyle/>
          <a:p>
            <a:r>
              <a:rPr lang="en-HK" sz="1400" dirty="0">
                <a:latin typeface="Times New Roman" panose="02020603050405020304" pitchFamily="18" charset="0"/>
                <a:cs typeface="Times New Roman" panose="02020603050405020304" pitchFamily="18" charset="0"/>
              </a:rPr>
              <a:t>S  T  R  A  T  E  G  Y</a:t>
            </a:r>
          </a:p>
        </p:txBody>
      </p:sp>
    </p:spTree>
    <p:extLst>
      <p:ext uri="{BB962C8B-B14F-4D97-AF65-F5344CB8AC3E}">
        <p14:creationId xmlns:p14="http://schemas.microsoft.com/office/powerpoint/2010/main" val="4109294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Work Systems Snapshot</a:t>
            </a:r>
            <a:endParaRPr lang="en-GB"/>
          </a:p>
        </p:txBody>
      </p:sp>
      <p:sp>
        <p:nvSpPr>
          <p:cNvPr id="3" name="Content Placeholder 2"/>
          <p:cNvSpPr>
            <a:spLocks noGrp="1"/>
          </p:cNvSpPr>
          <p:nvPr>
            <p:ph idx="1"/>
          </p:nvPr>
        </p:nvSpPr>
        <p:spPr/>
        <p:txBody>
          <a:bodyPr>
            <a:normAutofit/>
          </a:bodyPr>
          <a:lstStyle/>
          <a:p>
            <a:r>
              <a:rPr lang="en-US"/>
              <a:t>In order to apply the Work Systems ideas, we need a table or template that we can use to capture data</a:t>
            </a:r>
          </a:p>
          <a:p>
            <a:r>
              <a:rPr lang="en-US"/>
              <a:t>Some of this data may come from interviews, other data from observations and other sources</a:t>
            </a:r>
          </a:p>
          <a:p>
            <a:r>
              <a:rPr lang="en-US"/>
              <a:t>The template has six of the same aspects as the model on the previous slide, but it is easier to work with</a:t>
            </a:r>
            <a:endParaRPr lang="en-GB"/>
          </a:p>
        </p:txBody>
      </p:sp>
      <p:sp>
        <p:nvSpPr>
          <p:cNvPr id="4" name="Slide Number Placeholder 3"/>
          <p:cNvSpPr>
            <a:spLocks noGrp="1"/>
          </p:cNvSpPr>
          <p:nvPr>
            <p:ph type="sldNum" sz="quarter" idx="12"/>
          </p:nvPr>
        </p:nvSpPr>
        <p:spPr/>
        <p:txBody>
          <a:bodyPr/>
          <a:lstStyle/>
          <a:p>
            <a:fld id="{942B2D58-69EF-492A-BB3E-4E2A1B81261A}" type="slidenum">
              <a:rPr lang="en-GB" smtClean="0"/>
              <a:t>19</a:t>
            </a:fld>
            <a:endParaRPr lang="en-GB"/>
          </a:p>
        </p:txBody>
      </p:sp>
    </p:spTree>
    <p:extLst>
      <p:ext uri="{BB962C8B-B14F-4D97-AF65-F5344CB8AC3E}">
        <p14:creationId xmlns:p14="http://schemas.microsoft.com/office/powerpoint/2010/main" val="4170511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0"/>
          <p:cNvGrpSpPr>
            <a:grpSpLocks/>
          </p:cNvGrpSpPr>
          <p:nvPr/>
        </p:nvGrpSpPr>
        <p:grpSpPr bwMode="auto">
          <a:xfrm>
            <a:off x="1847528" y="404665"/>
            <a:ext cx="8534400" cy="6591804"/>
            <a:chOff x="-2" y="401"/>
            <a:chExt cx="3810" cy="5549"/>
          </a:xfrm>
        </p:grpSpPr>
        <p:grpSp>
          <p:nvGrpSpPr>
            <p:cNvPr id="3" name="Group 68"/>
            <p:cNvGrpSpPr>
              <a:grpSpLocks/>
            </p:cNvGrpSpPr>
            <p:nvPr/>
          </p:nvGrpSpPr>
          <p:grpSpPr bwMode="auto">
            <a:xfrm>
              <a:off x="0" y="403"/>
              <a:ext cx="3806" cy="5547"/>
              <a:chOff x="0" y="403"/>
              <a:chExt cx="3806" cy="5547"/>
            </a:xfrm>
          </p:grpSpPr>
          <p:grpSp>
            <p:nvGrpSpPr>
              <p:cNvPr id="5" name="Group 25"/>
              <p:cNvGrpSpPr>
                <a:grpSpLocks/>
              </p:cNvGrpSpPr>
              <p:nvPr/>
            </p:nvGrpSpPr>
            <p:grpSpPr bwMode="auto">
              <a:xfrm>
                <a:off x="0" y="403"/>
                <a:ext cx="3806" cy="518"/>
                <a:chOff x="0" y="403"/>
                <a:chExt cx="3806" cy="518"/>
              </a:xfrm>
            </p:grpSpPr>
            <p:sp>
              <p:nvSpPr>
                <p:cNvPr id="64" name="Rectangle 7"/>
                <p:cNvSpPr>
                  <a:spLocks noChangeArrowheads="1"/>
                </p:cNvSpPr>
                <p:nvPr/>
              </p:nvSpPr>
              <p:spPr bwMode="auto">
                <a:xfrm>
                  <a:off x="43" y="403"/>
                  <a:ext cx="3720" cy="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GB" altLang="en-US" sz="1500" b="1" dirty="0">
                      <a:solidFill>
                        <a:srgbClr val="00B050"/>
                      </a:solidFill>
                      <a:latin typeface="Times New Roman" pitchFamily="18" charset="0"/>
                      <a:cs typeface="Times New Roman" pitchFamily="18" charset="0"/>
                    </a:rPr>
                    <a:t>Description: Work System Snapshot for a Marketing &amp; Communication Work in a Hotel</a:t>
                  </a:r>
                  <a:endParaRPr lang="en-GB" altLang="en-US" sz="1500" b="1" dirty="0">
                    <a:solidFill>
                      <a:srgbClr val="00B050"/>
                    </a:solidFill>
                    <a:latin typeface="Times New Roman" pitchFamily="18" charset="0"/>
                  </a:endParaRPr>
                </a:p>
              </p:txBody>
            </p:sp>
            <p:sp>
              <p:nvSpPr>
                <p:cNvPr id="65" name="Rectangle 24"/>
                <p:cNvSpPr>
                  <a:spLocks noChangeArrowheads="1"/>
                </p:cNvSpPr>
                <p:nvPr/>
              </p:nvSpPr>
              <p:spPr bwMode="auto">
                <a:xfrm>
                  <a:off x="0" y="403"/>
                  <a:ext cx="3806" cy="5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6" name="Group 29"/>
              <p:cNvGrpSpPr>
                <a:grpSpLocks/>
              </p:cNvGrpSpPr>
              <p:nvPr/>
            </p:nvGrpSpPr>
            <p:grpSpPr bwMode="auto">
              <a:xfrm>
                <a:off x="0" y="921"/>
                <a:ext cx="1903" cy="403"/>
                <a:chOff x="0" y="921"/>
                <a:chExt cx="1903" cy="403"/>
              </a:xfrm>
            </p:grpSpPr>
            <p:sp>
              <p:nvSpPr>
                <p:cNvPr id="60" name="Rectangle 28"/>
                <p:cNvSpPr>
                  <a:spLocks noChangeArrowheads="1"/>
                </p:cNvSpPr>
                <p:nvPr/>
              </p:nvSpPr>
              <p:spPr bwMode="auto">
                <a:xfrm>
                  <a:off x="0" y="921"/>
                  <a:ext cx="190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61" name="Group 27"/>
                <p:cNvGrpSpPr>
                  <a:grpSpLocks/>
                </p:cNvGrpSpPr>
                <p:nvPr/>
              </p:nvGrpSpPr>
              <p:grpSpPr bwMode="auto">
                <a:xfrm>
                  <a:off x="0" y="921"/>
                  <a:ext cx="1903" cy="403"/>
                  <a:chOff x="0" y="921"/>
                  <a:chExt cx="1903" cy="403"/>
                </a:xfrm>
              </p:grpSpPr>
              <p:sp>
                <p:nvSpPr>
                  <p:cNvPr id="62" name="Rectangle 8"/>
                  <p:cNvSpPr>
                    <a:spLocks noChangeArrowheads="1"/>
                  </p:cNvSpPr>
                  <p:nvPr/>
                </p:nvSpPr>
                <p:spPr bwMode="auto">
                  <a:xfrm>
                    <a:off x="43" y="921"/>
                    <a:ext cx="181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a:latin typeface="Times New Roman" pitchFamily="18" charset="0"/>
                        <a:cs typeface="Times New Roman" pitchFamily="18" charset="0"/>
                      </a:rPr>
                      <a:t>Customers</a:t>
                    </a:r>
                    <a:endParaRPr lang="en-GB" altLang="en-US" sz="1500">
                      <a:latin typeface="Times New Roman" pitchFamily="18" charset="0"/>
                      <a:cs typeface="Times New Roman" pitchFamily="18" charset="0"/>
                    </a:endParaRPr>
                  </a:p>
                  <a:p>
                    <a:pPr algn="ctr"/>
                    <a:endParaRPr lang="en-GB" altLang="en-US" sz="1500">
                      <a:latin typeface="Times New Roman" pitchFamily="18" charset="0"/>
                    </a:endParaRPr>
                  </a:p>
                </p:txBody>
              </p:sp>
              <p:sp>
                <p:nvSpPr>
                  <p:cNvPr id="63" name="Rectangle 26"/>
                  <p:cNvSpPr>
                    <a:spLocks noChangeArrowheads="1"/>
                  </p:cNvSpPr>
                  <p:nvPr/>
                </p:nvSpPr>
                <p:spPr bwMode="auto">
                  <a:xfrm>
                    <a:off x="0" y="921"/>
                    <a:ext cx="190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7" name="Group 33"/>
              <p:cNvGrpSpPr>
                <a:grpSpLocks/>
              </p:cNvGrpSpPr>
              <p:nvPr/>
            </p:nvGrpSpPr>
            <p:grpSpPr bwMode="auto">
              <a:xfrm>
                <a:off x="1903" y="921"/>
                <a:ext cx="1903" cy="403"/>
                <a:chOff x="1903" y="921"/>
                <a:chExt cx="1903" cy="403"/>
              </a:xfrm>
            </p:grpSpPr>
            <p:sp>
              <p:nvSpPr>
                <p:cNvPr id="56" name="Rectangle 32"/>
                <p:cNvSpPr>
                  <a:spLocks noChangeArrowheads="1"/>
                </p:cNvSpPr>
                <p:nvPr/>
              </p:nvSpPr>
              <p:spPr bwMode="auto">
                <a:xfrm>
                  <a:off x="1903" y="921"/>
                  <a:ext cx="190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57" name="Group 31"/>
                <p:cNvGrpSpPr>
                  <a:grpSpLocks/>
                </p:cNvGrpSpPr>
                <p:nvPr/>
              </p:nvGrpSpPr>
              <p:grpSpPr bwMode="auto">
                <a:xfrm>
                  <a:off x="1903" y="921"/>
                  <a:ext cx="1903" cy="403"/>
                  <a:chOff x="1903" y="921"/>
                  <a:chExt cx="1903" cy="403"/>
                </a:xfrm>
              </p:grpSpPr>
              <p:sp>
                <p:nvSpPr>
                  <p:cNvPr id="58" name="Rectangle 9"/>
                  <p:cNvSpPr>
                    <a:spLocks noChangeArrowheads="1"/>
                  </p:cNvSpPr>
                  <p:nvPr/>
                </p:nvSpPr>
                <p:spPr bwMode="auto">
                  <a:xfrm>
                    <a:off x="1946" y="921"/>
                    <a:ext cx="181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a:latin typeface="Times New Roman" pitchFamily="18" charset="0"/>
                        <a:cs typeface="Times New Roman" pitchFamily="18" charset="0"/>
                      </a:rPr>
                      <a:t>Products &amp; Services</a:t>
                    </a:r>
                  </a:p>
                  <a:p>
                    <a:pPr algn="ctr"/>
                    <a:endParaRPr lang="en-GB" altLang="en-US" sz="1500">
                      <a:solidFill>
                        <a:schemeClr val="bg2"/>
                      </a:solidFill>
                      <a:latin typeface="Times New Roman" pitchFamily="18" charset="0"/>
                    </a:endParaRPr>
                  </a:p>
                </p:txBody>
              </p:sp>
              <p:sp>
                <p:nvSpPr>
                  <p:cNvPr id="59" name="Rectangle 30"/>
                  <p:cNvSpPr>
                    <a:spLocks noChangeArrowheads="1"/>
                  </p:cNvSpPr>
                  <p:nvPr/>
                </p:nvSpPr>
                <p:spPr bwMode="auto">
                  <a:xfrm>
                    <a:off x="1903" y="921"/>
                    <a:ext cx="190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8" name="Group 35"/>
              <p:cNvGrpSpPr>
                <a:grpSpLocks/>
              </p:cNvGrpSpPr>
              <p:nvPr/>
            </p:nvGrpSpPr>
            <p:grpSpPr bwMode="auto">
              <a:xfrm>
                <a:off x="0" y="1324"/>
                <a:ext cx="1903" cy="863"/>
                <a:chOff x="0" y="1324"/>
                <a:chExt cx="1903" cy="863"/>
              </a:xfrm>
            </p:grpSpPr>
            <p:sp>
              <p:nvSpPr>
                <p:cNvPr id="54" name="Rectangle 10"/>
                <p:cNvSpPr>
                  <a:spLocks noChangeArrowheads="1"/>
                </p:cNvSpPr>
                <p:nvPr/>
              </p:nvSpPr>
              <p:spPr bwMode="auto">
                <a:xfrm>
                  <a:off x="43" y="1324"/>
                  <a:ext cx="1817" cy="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171450" indent="-171450">
                    <a:buFont typeface="Arial" panose="020B0604020202020204" pitchFamily="34" charset="0"/>
                    <a:buChar char="•"/>
                  </a:pPr>
                  <a:r>
                    <a:rPr lang="en-GB" altLang="en-US" sz="1200" dirty="0">
                      <a:latin typeface="Times New Roman" pitchFamily="18" charset="0"/>
                      <a:cs typeface="Times New Roman" pitchFamily="18" charset="0"/>
                    </a:rPr>
                    <a:t>Corporate Clients</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Private Clients</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Hotel MC Manager</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Hotel Accounts </a:t>
                  </a:r>
                  <a:r>
                    <a:rPr lang="en-GB" altLang="en-US" sz="1200" dirty="0" err="1">
                      <a:latin typeface="Times New Roman" pitchFamily="18" charset="0"/>
                      <a:cs typeface="Times New Roman" pitchFamily="18" charset="0"/>
                    </a:rPr>
                    <a:t>Dept</a:t>
                  </a:r>
                  <a:endParaRPr lang="en-GB" altLang="en-US" sz="1200" dirty="0">
                    <a:latin typeface="Times New Roman" pitchFamily="18" charset="0"/>
                    <a:cs typeface="Times New Roman" pitchFamily="18" charset="0"/>
                  </a:endParaRP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Hotel Banqueting &amp; Reservations </a:t>
                  </a:r>
                  <a:r>
                    <a:rPr lang="en-GB" altLang="en-US" sz="1200" dirty="0" err="1">
                      <a:latin typeface="Times New Roman" pitchFamily="18" charset="0"/>
                      <a:cs typeface="Times New Roman" pitchFamily="18" charset="0"/>
                    </a:rPr>
                    <a:t>Depts</a:t>
                  </a:r>
                  <a:endParaRPr lang="en-GB" altLang="en-US" sz="1200" dirty="0">
                    <a:latin typeface="Times New Roman" pitchFamily="18" charset="0"/>
                    <a:cs typeface="Times New Roman" pitchFamily="18" charset="0"/>
                  </a:endParaRPr>
                </a:p>
                <a:p>
                  <a:r>
                    <a:rPr lang="en-GB" altLang="en-US" sz="1000" dirty="0">
                      <a:latin typeface="Times New Roman" pitchFamily="18" charset="0"/>
                      <a:cs typeface="Times New Roman" pitchFamily="18" charset="0"/>
                    </a:rPr>
                    <a:t> </a:t>
                  </a:r>
                </a:p>
                <a:p>
                  <a:endParaRPr lang="en-GB" altLang="en-US" sz="1000" dirty="0">
                    <a:latin typeface="Times New Roman" pitchFamily="18" charset="0"/>
                  </a:endParaRPr>
                </a:p>
              </p:txBody>
            </p:sp>
            <p:sp>
              <p:nvSpPr>
                <p:cNvPr id="55" name="Rectangle 34"/>
                <p:cNvSpPr>
                  <a:spLocks noChangeArrowheads="1"/>
                </p:cNvSpPr>
                <p:nvPr/>
              </p:nvSpPr>
              <p:spPr bwMode="auto">
                <a:xfrm>
                  <a:off x="0" y="1324"/>
                  <a:ext cx="1903" cy="86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9" name="Group 37"/>
              <p:cNvGrpSpPr>
                <a:grpSpLocks/>
              </p:cNvGrpSpPr>
              <p:nvPr/>
            </p:nvGrpSpPr>
            <p:grpSpPr bwMode="auto">
              <a:xfrm>
                <a:off x="1903" y="1324"/>
                <a:ext cx="1903" cy="863"/>
                <a:chOff x="1903" y="1324"/>
                <a:chExt cx="1903" cy="863"/>
              </a:xfrm>
            </p:grpSpPr>
            <p:sp>
              <p:nvSpPr>
                <p:cNvPr id="52" name="Rectangle 11"/>
                <p:cNvSpPr>
                  <a:spLocks noChangeArrowheads="1"/>
                </p:cNvSpPr>
                <p:nvPr/>
              </p:nvSpPr>
              <p:spPr bwMode="auto">
                <a:xfrm>
                  <a:off x="1946" y="1324"/>
                  <a:ext cx="1817" cy="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0" algn="l"/>
                      <a:tab pos="228600" algn="l"/>
                      <a:tab pos="320675" algn="l"/>
                    </a:tabLst>
                    <a:defRPr>
                      <a:solidFill>
                        <a:schemeClr val="tx1"/>
                      </a:solidFill>
                      <a:latin typeface="Garamond" pitchFamily="18" charset="0"/>
                    </a:defRPr>
                  </a:lvl1pPr>
                  <a:lvl2pPr marL="742950" indent="-285750">
                    <a:tabLst>
                      <a:tab pos="0" algn="l"/>
                      <a:tab pos="228600" algn="l"/>
                      <a:tab pos="320675" algn="l"/>
                    </a:tabLst>
                    <a:defRPr>
                      <a:solidFill>
                        <a:schemeClr val="tx1"/>
                      </a:solidFill>
                      <a:latin typeface="Garamond" pitchFamily="18" charset="0"/>
                    </a:defRPr>
                  </a:lvl2pPr>
                  <a:lvl3pPr marL="1143000" indent="-228600">
                    <a:tabLst>
                      <a:tab pos="0" algn="l"/>
                      <a:tab pos="228600" algn="l"/>
                      <a:tab pos="320675" algn="l"/>
                    </a:tabLst>
                    <a:defRPr>
                      <a:solidFill>
                        <a:schemeClr val="tx1"/>
                      </a:solidFill>
                      <a:latin typeface="Garamond" pitchFamily="18" charset="0"/>
                    </a:defRPr>
                  </a:lvl3pPr>
                  <a:lvl4pPr marL="1600200" indent="-228600">
                    <a:tabLst>
                      <a:tab pos="0" algn="l"/>
                      <a:tab pos="228600" algn="l"/>
                      <a:tab pos="320675" algn="l"/>
                    </a:tabLst>
                    <a:defRPr>
                      <a:solidFill>
                        <a:schemeClr val="tx1"/>
                      </a:solidFill>
                      <a:latin typeface="Garamond" pitchFamily="18" charset="0"/>
                    </a:defRPr>
                  </a:lvl4pPr>
                  <a:lvl5pPr marL="2057400" indent="-228600">
                    <a:tabLst>
                      <a:tab pos="0" algn="l"/>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9pPr>
                </a:lstStyle>
                <a:p>
                  <a:pPr marL="79375" indent="-171450">
                    <a:buFont typeface="Arial" panose="020B0604020202020204" pitchFamily="34" charset="0"/>
                    <a:buChar char="•"/>
                  </a:pPr>
                  <a:r>
                    <a:rPr lang="en-US" altLang="en-US" sz="1400" dirty="0">
                      <a:latin typeface="Times New Roman" pitchFamily="18" charset="0"/>
                      <a:cs typeface="Times New Roman" pitchFamily="18" charset="0"/>
                    </a:rPr>
                    <a:t>Special Offers for Use of Hotel Facilities</a:t>
                  </a:r>
                </a:p>
                <a:p>
                  <a:pPr marL="79375" indent="-171450">
                    <a:buFont typeface="Arial" panose="020B0604020202020204" pitchFamily="34" charset="0"/>
                    <a:buChar char="•"/>
                  </a:pPr>
                  <a:r>
                    <a:rPr lang="en-US" altLang="en-US" sz="1400" dirty="0">
                      <a:latin typeface="Times New Roman" pitchFamily="18" charset="0"/>
                      <a:cs typeface="Times New Roman" pitchFamily="18" charset="0"/>
                    </a:rPr>
                    <a:t>Graphical highlights of  facilities</a:t>
                  </a:r>
                </a:p>
                <a:p>
                  <a:pPr marL="79375" indent="-171450">
                    <a:buFont typeface="Arial" panose="020B0604020202020204" pitchFamily="34" charset="0"/>
                    <a:buChar char="•"/>
                  </a:pPr>
                  <a:r>
                    <a:rPr lang="en-US" altLang="en-US" sz="1400" dirty="0">
                      <a:latin typeface="Times New Roman" pitchFamily="18" charset="0"/>
                      <a:cs typeface="Times New Roman" pitchFamily="18" charset="0"/>
                    </a:rPr>
                    <a:t>Application forms (web based)</a:t>
                  </a:r>
                </a:p>
                <a:p>
                  <a:pPr marL="171450" indent="-171450">
                    <a:buFont typeface="Arial" panose="020B0604020202020204" pitchFamily="34" charset="0"/>
                    <a:buChar char="•"/>
                  </a:pPr>
                  <a:r>
                    <a:rPr lang="en-US" altLang="en-US" sz="1400" dirty="0">
                      <a:latin typeface="Times New Roman" pitchFamily="18" charset="0"/>
                      <a:cs typeface="Times New Roman" pitchFamily="18" charset="0"/>
                    </a:rPr>
                    <a:t>Payment arrangements</a:t>
                  </a:r>
                  <a:endParaRPr lang="en-US" altLang="en-US" sz="1400" dirty="0">
                    <a:latin typeface="Times New Roman" pitchFamily="18" charset="0"/>
                  </a:endParaRPr>
                </a:p>
              </p:txBody>
            </p:sp>
            <p:sp>
              <p:nvSpPr>
                <p:cNvPr id="53" name="Rectangle 36"/>
                <p:cNvSpPr>
                  <a:spLocks noChangeArrowheads="1"/>
                </p:cNvSpPr>
                <p:nvPr/>
              </p:nvSpPr>
              <p:spPr bwMode="auto">
                <a:xfrm>
                  <a:off x="1903" y="1324"/>
                  <a:ext cx="1903" cy="86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0" name="Group 39"/>
              <p:cNvGrpSpPr>
                <a:grpSpLocks/>
              </p:cNvGrpSpPr>
              <p:nvPr/>
            </p:nvGrpSpPr>
            <p:grpSpPr bwMode="auto">
              <a:xfrm>
                <a:off x="0" y="2187"/>
                <a:ext cx="3806" cy="403"/>
                <a:chOff x="0" y="2187"/>
                <a:chExt cx="3806" cy="403"/>
              </a:xfrm>
            </p:grpSpPr>
            <p:sp>
              <p:nvSpPr>
                <p:cNvPr id="50" name="Rectangle 12"/>
                <p:cNvSpPr>
                  <a:spLocks noChangeArrowheads="1"/>
                </p:cNvSpPr>
                <p:nvPr/>
              </p:nvSpPr>
              <p:spPr bwMode="auto">
                <a:xfrm>
                  <a:off x="43" y="2187"/>
                  <a:ext cx="3720" cy="403"/>
                </a:xfrm>
                <a:prstGeom prst="rect">
                  <a:avLst/>
                </a:prstGeom>
                <a:solidFill>
                  <a:srgbClr val="92D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dirty="0">
                      <a:solidFill>
                        <a:srgbClr val="FF0000"/>
                      </a:solidFill>
                      <a:latin typeface="Times New Roman" pitchFamily="18" charset="0"/>
                      <a:cs typeface="Times New Roman" pitchFamily="18" charset="0"/>
                    </a:rPr>
                    <a:t>Work Practices (Major Activities or Processes)</a:t>
                  </a:r>
                </a:p>
                <a:p>
                  <a:pPr algn="ctr"/>
                  <a:endParaRPr lang="en-GB" altLang="en-US" sz="1500" dirty="0">
                    <a:latin typeface="Times New Roman" pitchFamily="18" charset="0"/>
                  </a:endParaRPr>
                </a:p>
              </p:txBody>
            </p:sp>
            <p:sp>
              <p:nvSpPr>
                <p:cNvPr id="51" name="Rectangle 38"/>
                <p:cNvSpPr>
                  <a:spLocks noChangeArrowheads="1"/>
                </p:cNvSpPr>
                <p:nvPr/>
              </p:nvSpPr>
              <p:spPr bwMode="auto">
                <a:xfrm>
                  <a:off x="0" y="2187"/>
                  <a:ext cx="3806"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1" name="Group 41"/>
              <p:cNvGrpSpPr>
                <a:grpSpLocks/>
              </p:cNvGrpSpPr>
              <p:nvPr/>
            </p:nvGrpSpPr>
            <p:grpSpPr bwMode="auto">
              <a:xfrm>
                <a:off x="0" y="2590"/>
                <a:ext cx="3806" cy="1553"/>
                <a:chOff x="0" y="2590"/>
                <a:chExt cx="3806" cy="1553"/>
              </a:xfrm>
            </p:grpSpPr>
            <p:sp>
              <p:nvSpPr>
                <p:cNvPr id="48" name="Rectangle 13"/>
                <p:cNvSpPr>
                  <a:spLocks noChangeArrowheads="1"/>
                </p:cNvSpPr>
                <p:nvPr/>
              </p:nvSpPr>
              <p:spPr bwMode="auto">
                <a:xfrm>
                  <a:off x="43" y="2590"/>
                  <a:ext cx="3720" cy="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a:buFont typeface="Arial" panose="020B0604020202020204" pitchFamily="34" charset="0"/>
                    <a:buChar char="•"/>
                  </a:pPr>
                  <a:r>
                    <a:rPr lang="en-GB" altLang="en-US" sz="1200" dirty="0">
                      <a:latin typeface="Times New Roman" pitchFamily="18" charset="0"/>
                      <a:cs typeface="Times New Roman" pitchFamily="18" charset="0"/>
                    </a:rPr>
                    <a:t>Identify which materials to send to which corporate and private clients</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Identify correct  details for clients, e.g. email addresses, </a:t>
                  </a:r>
                  <a:r>
                    <a:rPr lang="en-GB" altLang="en-US" sz="1200" dirty="0" err="1">
                      <a:latin typeface="Times New Roman" pitchFamily="18" charset="0"/>
                      <a:cs typeface="Times New Roman" pitchFamily="18" charset="0"/>
                    </a:rPr>
                    <a:t>WeChat</a:t>
                  </a:r>
                  <a:r>
                    <a:rPr lang="en-GB" altLang="en-US" sz="1200" dirty="0">
                      <a:latin typeface="Times New Roman" pitchFamily="18" charset="0"/>
                      <a:cs typeface="Times New Roman" pitchFamily="18" charset="0"/>
                    </a:rPr>
                    <a:t>/Twitter – or which Social Media sites/pages to use or Microsite</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Identify which technologies should be used for which clients</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Combine technologies and content in integrated forms for communication</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Send materials to individuals and groups</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Monitor undeliverable communications and update addresses where needed </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Receive replies/bookings from clients &amp; forward to appropriate internal departments (e.g. Accts, FB, Reservations) for follow up.</a:t>
                  </a:r>
                </a:p>
                <a:p>
                  <a:pPr marL="57150" indent="-171450">
                    <a:buFont typeface="Arial" panose="020B0604020202020204" pitchFamily="34" charset="0"/>
                    <a:buChar char="•"/>
                  </a:pPr>
                  <a:r>
                    <a:rPr lang="en-GB" altLang="en-US" sz="1200" dirty="0">
                      <a:latin typeface="Times New Roman" pitchFamily="18" charset="0"/>
                      <a:cs typeface="Times New Roman" pitchFamily="18" charset="0"/>
                    </a:rPr>
                    <a:t>Evaluate the efficacy of each promotional activity</a:t>
                  </a:r>
                </a:p>
                <a:p>
                  <a:pPr eaLnBrk="1" hangingPunct="1"/>
                  <a:endParaRPr lang="en-GB" altLang="en-US" sz="1000" dirty="0">
                    <a:latin typeface="Times New Roman" pitchFamily="18" charset="0"/>
                  </a:endParaRPr>
                </a:p>
              </p:txBody>
            </p:sp>
            <p:sp>
              <p:nvSpPr>
                <p:cNvPr id="49" name="Rectangle 40"/>
                <p:cNvSpPr>
                  <a:spLocks noChangeArrowheads="1"/>
                </p:cNvSpPr>
                <p:nvPr/>
              </p:nvSpPr>
              <p:spPr bwMode="auto">
                <a:xfrm>
                  <a:off x="0" y="2590"/>
                  <a:ext cx="3806" cy="155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2" name="Group 45"/>
              <p:cNvGrpSpPr>
                <a:grpSpLocks/>
              </p:cNvGrpSpPr>
              <p:nvPr/>
            </p:nvGrpSpPr>
            <p:grpSpPr bwMode="auto">
              <a:xfrm>
                <a:off x="0" y="4143"/>
                <a:ext cx="1313" cy="403"/>
                <a:chOff x="0" y="4143"/>
                <a:chExt cx="1313" cy="403"/>
              </a:xfrm>
            </p:grpSpPr>
            <p:sp>
              <p:nvSpPr>
                <p:cNvPr id="44" name="Rectangle 44"/>
                <p:cNvSpPr>
                  <a:spLocks noChangeArrowheads="1"/>
                </p:cNvSpPr>
                <p:nvPr/>
              </p:nvSpPr>
              <p:spPr bwMode="auto">
                <a:xfrm>
                  <a:off x="0" y="4143"/>
                  <a:ext cx="131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45" name="Group 43"/>
                <p:cNvGrpSpPr>
                  <a:grpSpLocks/>
                </p:cNvGrpSpPr>
                <p:nvPr/>
              </p:nvGrpSpPr>
              <p:grpSpPr bwMode="auto">
                <a:xfrm>
                  <a:off x="0" y="4143"/>
                  <a:ext cx="1313" cy="403"/>
                  <a:chOff x="0" y="4143"/>
                  <a:chExt cx="1313" cy="403"/>
                </a:xfrm>
              </p:grpSpPr>
              <p:sp>
                <p:nvSpPr>
                  <p:cNvPr id="46" name="Rectangle 14"/>
                  <p:cNvSpPr>
                    <a:spLocks noChangeArrowheads="1"/>
                  </p:cNvSpPr>
                  <p:nvPr/>
                </p:nvSpPr>
                <p:spPr bwMode="auto">
                  <a:xfrm>
                    <a:off x="43" y="4143"/>
                    <a:ext cx="122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a:latin typeface="Times New Roman" pitchFamily="18" charset="0"/>
                        <a:cs typeface="Times New Roman" pitchFamily="18" charset="0"/>
                      </a:rPr>
                      <a:t>Participants</a:t>
                    </a:r>
                    <a:endParaRPr lang="en-GB" altLang="en-US" sz="1500">
                      <a:latin typeface="Times New Roman" pitchFamily="18" charset="0"/>
                    </a:endParaRPr>
                  </a:p>
                </p:txBody>
              </p:sp>
              <p:sp>
                <p:nvSpPr>
                  <p:cNvPr id="47" name="Rectangle 42"/>
                  <p:cNvSpPr>
                    <a:spLocks noChangeArrowheads="1"/>
                  </p:cNvSpPr>
                  <p:nvPr/>
                </p:nvSpPr>
                <p:spPr bwMode="auto">
                  <a:xfrm>
                    <a:off x="0" y="4143"/>
                    <a:ext cx="131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13" name="Group 49"/>
              <p:cNvGrpSpPr>
                <a:grpSpLocks/>
              </p:cNvGrpSpPr>
              <p:nvPr/>
            </p:nvGrpSpPr>
            <p:grpSpPr bwMode="auto">
              <a:xfrm>
                <a:off x="1313" y="4143"/>
                <a:ext cx="1180" cy="403"/>
                <a:chOff x="1313" y="4143"/>
                <a:chExt cx="1180" cy="403"/>
              </a:xfrm>
            </p:grpSpPr>
            <p:sp>
              <p:nvSpPr>
                <p:cNvPr id="40" name="Rectangle 48"/>
                <p:cNvSpPr>
                  <a:spLocks noChangeArrowheads="1"/>
                </p:cNvSpPr>
                <p:nvPr/>
              </p:nvSpPr>
              <p:spPr bwMode="auto">
                <a:xfrm>
                  <a:off x="1313" y="4143"/>
                  <a:ext cx="1180"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41" name="Group 47"/>
                <p:cNvGrpSpPr>
                  <a:grpSpLocks/>
                </p:cNvGrpSpPr>
                <p:nvPr/>
              </p:nvGrpSpPr>
              <p:grpSpPr bwMode="auto">
                <a:xfrm>
                  <a:off x="1313" y="4143"/>
                  <a:ext cx="1180" cy="403"/>
                  <a:chOff x="1313" y="4143"/>
                  <a:chExt cx="1180" cy="403"/>
                </a:xfrm>
              </p:grpSpPr>
              <p:sp>
                <p:nvSpPr>
                  <p:cNvPr id="42" name="Rectangle 15"/>
                  <p:cNvSpPr>
                    <a:spLocks noChangeArrowheads="1"/>
                  </p:cNvSpPr>
                  <p:nvPr/>
                </p:nvSpPr>
                <p:spPr bwMode="auto">
                  <a:xfrm>
                    <a:off x="1356" y="4143"/>
                    <a:ext cx="1094"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a:latin typeface="Times New Roman" pitchFamily="18" charset="0"/>
                        <a:cs typeface="Times New Roman" pitchFamily="18" charset="0"/>
                      </a:rPr>
                      <a:t>Information</a:t>
                    </a:r>
                    <a:endParaRPr lang="en-GB" altLang="en-US" sz="1500">
                      <a:latin typeface="Times New Roman" pitchFamily="18" charset="0"/>
                    </a:endParaRPr>
                  </a:p>
                </p:txBody>
              </p:sp>
              <p:sp>
                <p:nvSpPr>
                  <p:cNvPr id="43" name="Rectangle 46"/>
                  <p:cNvSpPr>
                    <a:spLocks noChangeArrowheads="1"/>
                  </p:cNvSpPr>
                  <p:nvPr/>
                </p:nvSpPr>
                <p:spPr bwMode="auto">
                  <a:xfrm>
                    <a:off x="1313" y="4143"/>
                    <a:ext cx="1180"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14" name="Group 53"/>
              <p:cNvGrpSpPr>
                <a:grpSpLocks/>
              </p:cNvGrpSpPr>
              <p:nvPr/>
            </p:nvGrpSpPr>
            <p:grpSpPr bwMode="auto">
              <a:xfrm>
                <a:off x="2493" y="4143"/>
                <a:ext cx="1313" cy="403"/>
                <a:chOff x="2493" y="4143"/>
                <a:chExt cx="1313" cy="403"/>
              </a:xfrm>
            </p:grpSpPr>
            <p:sp>
              <p:nvSpPr>
                <p:cNvPr id="36" name="Rectangle 52"/>
                <p:cNvSpPr>
                  <a:spLocks noChangeArrowheads="1"/>
                </p:cNvSpPr>
                <p:nvPr/>
              </p:nvSpPr>
              <p:spPr bwMode="auto">
                <a:xfrm>
                  <a:off x="2493" y="4143"/>
                  <a:ext cx="1313"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37" name="Group 51"/>
                <p:cNvGrpSpPr>
                  <a:grpSpLocks/>
                </p:cNvGrpSpPr>
                <p:nvPr/>
              </p:nvGrpSpPr>
              <p:grpSpPr bwMode="auto">
                <a:xfrm>
                  <a:off x="2493" y="4143"/>
                  <a:ext cx="1313" cy="403"/>
                  <a:chOff x="2493" y="4143"/>
                  <a:chExt cx="1313" cy="403"/>
                </a:xfrm>
              </p:grpSpPr>
              <p:sp>
                <p:nvSpPr>
                  <p:cNvPr id="38" name="Rectangle 16"/>
                  <p:cNvSpPr>
                    <a:spLocks noChangeArrowheads="1"/>
                  </p:cNvSpPr>
                  <p:nvPr/>
                </p:nvSpPr>
                <p:spPr bwMode="auto">
                  <a:xfrm>
                    <a:off x="2536" y="4143"/>
                    <a:ext cx="1227" cy="403"/>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a:latin typeface="Times New Roman" pitchFamily="18" charset="0"/>
                        <a:cs typeface="Times New Roman" pitchFamily="18" charset="0"/>
                      </a:rPr>
                      <a:t>Technologies</a:t>
                    </a:r>
                    <a:endParaRPr lang="en-GB" altLang="en-US" sz="1500">
                      <a:latin typeface="Times New Roman" pitchFamily="18" charset="0"/>
                    </a:endParaRPr>
                  </a:p>
                </p:txBody>
              </p:sp>
              <p:sp>
                <p:nvSpPr>
                  <p:cNvPr id="39" name="Rectangle 50"/>
                  <p:cNvSpPr>
                    <a:spLocks noChangeArrowheads="1"/>
                  </p:cNvSpPr>
                  <p:nvPr/>
                </p:nvSpPr>
                <p:spPr bwMode="auto">
                  <a:xfrm>
                    <a:off x="2493" y="4143"/>
                    <a:ext cx="1313"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15" name="Group 55"/>
              <p:cNvGrpSpPr>
                <a:grpSpLocks/>
              </p:cNvGrpSpPr>
              <p:nvPr/>
            </p:nvGrpSpPr>
            <p:grpSpPr bwMode="auto">
              <a:xfrm>
                <a:off x="0" y="4546"/>
                <a:ext cx="1313" cy="1093"/>
                <a:chOff x="0" y="4546"/>
                <a:chExt cx="1313" cy="1093"/>
              </a:xfrm>
            </p:grpSpPr>
            <p:sp>
              <p:nvSpPr>
                <p:cNvPr id="34" name="Rectangle 17"/>
                <p:cNvSpPr>
                  <a:spLocks noChangeArrowheads="1"/>
                </p:cNvSpPr>
                <p:nvPr/>
              </p:nvSpPr>
              <p:spPr bwMode="auto">
                <a:xfrm>
                  <a:off x="43" y="4546"/>
                  <a:ext cx="12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a:buFont typeface="Arial" panose="020B0604020202020204" pitchFamily="34" charset="0"/>
                    <a:buChar char="•"/>
                  </a:pPr>
                  <a:r>
                    <a:rPr lang="en-GB" altLang="en-US" sz="1600">
                      <a:latin typeface="Times New Roman" pitchFamily="18" charset="0"/>
                      <a:cs typeface="Times New Roman" pitchFamily="18" charset="0"/>
                    </a:rPr>
                    <a:t>MCM </a:t>
                  </a:r>
                  <a:r>
                    <a:rPr lang="en-GB" altLang="en-US" sz="1600" dirty="0">
                      <a:latin typeface="Times New Roman" pitchFamily="18" charset="0"/>
                      <a:cs typeface="Times New Roman" pitchFamily="18" charset="0"/>
                    </a:rPr>
                    <a:t>Manager</a:t>
                  </a:r>
                </a:p>
                <a:p>
                  <a:pPr marL="57150" indent="-171450">
                    <a:buFont typeface="Arial" panose="020B0604020202020204" pitchFamily="34" charset="0"/>
                    <a:buChar char="•"/>
                  </a:pPr>
                  <a:r>
                    <a:rPr lang="en-GB" altLang="en-US" sz="1600">
                      <a:latin typeface="Times New Roman" pitchFamily="18" charset="0"/>
                      <a:cs typeface="Times New Roman" pitchFamily="18" charset="0"/>
                    </a:rPr>
                    <a:t>MCM </a:t>
                  </a:r>
                  <a:r>
                    <a:rPr lang="en-GB" altLang="en-US" sz="1600" dirty="0">
                      <a:latin typeface="Times New Roman" pitchFamily="18" charset="0"/>
                      <a:cs typeface="Times New Roman" pitchFamily="18" charset="0"/>
                    </a:rPr>
                    <a:t>Assistant  </a:t>
                  </a:r>
                </a:p>
                <a:p>
                  <a:r>
                    <a:rPr lang="en-GB" altLang="en-US" sz="1000" dirty="0">
                      <a:latin typeface="Times New Roman" pitchFamily="18" charset="0"/>
                      <a:cs typeface="Times New Roman" pitchFamily="18" charset="0"/>
                    </a:rPr>
                    <a:t> </a:t>
                  </a:r>
                </a:p>
                <a:p>
                  <a:endParaRPr lang="en-GB" altLang="en-US" sz="1000" dirty="0">
                    <a:latin typeface="Times New Roman" pitchFamily="18" charset="0"/>
                  </a:endParaRPr>
                </a:p>
              </p:txBody>
            </p:sp>
            <p:sp>
              <p:nvSpPr>
                <p:cNvPr id="35" name="Rectangle 54"/>
                <p:cNvSpPr>
                  <a:spLocks noChangeArrowheads="1"/>
                </p:cNvSpPr>
                <p:nvPr/>
              </p:nvSpPr>
              <p:spPr bwMode="auto">
                <a:xfrm>
                  <a:off x="0" y="4546"/>
                  <a:ext cx="1313"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6" name="Group 57"/>
              <p:cNvGrpSpPr>
                <a:grpSpLocks/>
              </p:cNvGrpSpPr>
              <p:nvPr/>
            </p:nvGrpSpPr>
            <p:grpSpPr bwMode="auto">
              <a:xfrm>
                <a:off x="1313" y="4546"/>
                <a:ext cx="1180" cy="1093"/>
                <a:chOff x="1313" y="4546"/>
                <a:chExt cx="1180" cy="1093"/>
              </a:xfrm>
            </p:grpSpPr>
            <p:sp>
              <p:nvSpPr>
                <p:cNvPr id="32" name="Rectangle 18"/>
                <p:cNvSpPr>
                  <a:spLocks noChangeArrowheads="1"/>
                </p:cNvSpPr>
                <p:nvPr/>
              </p:nvSpPr>
              <p:spPr bwMode="auto">
                <a:xfrm>
                  <a:off x="1356" y="4546"/>
                  <a:ext cx="109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228600" algn="l"/>
                      <a:tab pos="320675" algn="l"/>
                    </a:tabLst>
                    <a:defRPr>
                      <a:solidFill>
                        <a:schemeClr val="tx1"/>
                      </a:solidFill>
                      <a:latin typeface="Garamond" pitchFamily="18" charset="0"/>
                    </a:defRPr>
                  </a:lvl1pPr>
                  <a:lvl2pPr marL="742950" indent="-285750">
                    <a:tabLst>
                      <a:tab pos="228600" algn="l"/>
                      <a:tab pos="320675" algn="l"/>
                    </a:tabLst>
                    <a:defRPr>
                      <a:solidFill>
                        <a:schemeClr val="tx1"/>
                      </a:solidFill>
                      <a:latin typeface="Garamond" pitchFamily="18" charset="0"/>
                    </a:defRPr>
                  </a:lvl2pPr>
                  <a:lvl3pPr marL="1143000" indent="-228600">
                    <a:tabLst>
                      <a:tab pos="228600" algn="l"/>
                      <a:tab pos="320675" algn="l"/>
                    </a:tabLst>
                    <a:defRPr>
                      <a:solidFill>
                        <a:schemeClr val="tx1"/>
                      </a:solidFill>
                      <a:latin typeface="Garamond" pitchFamily="18" charset="0"/>
                    </a:defRPr>
                  </a:lvl3pPr>
                  <a:lvl4pPr marL="1600200" indent="-228600">
                    <a:tabLst>
                      <a:tab pos="228600" algn="l"/>
                      <a:tab pos="320675" algn="l"/>
                    </a:tabLst>
                    <a:defRPr>
                      <a:solidFill>
                        <a:schemeClr val="tx1"/>
                      </a:solidFill>
                      <a:latin typeface="Garamond" pitchFamily="18" charset="0"/>
                    </a:defRPr>
                  </a:lvl4pPr>
                  <a:lvl5pPr marL="2057400" indent="-228600">
                    <a:tabLst>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 pos="320675" algn="l"/>
                    </a:tabLst>
                    <a:defRPr>
                      <a:solidFill>
                        <a:schemeClr val="tx1"/>
                      </a:solidFill>
                      <a:latin typeface="Garamond" pitchFamily="18" charset="0"/>
                    </a:defRPr>
                  </a:lvl9pPr>
                </a:lstStyle>
                <a:p>
                  <a:pPr marL="182563" indent="-182563">
                    <a:buFont typeface="Arial" panose="020B0604020202020204" pitchFamily="34" charset="0"/>
                    <a:buChar char="•"/>
                    <a:tabLst/>
                  </a:pPr>
                  <a:r>
                    <a:rPr lang="en-GB" altLang="en-US" sz="1400">
                      <a:latin typeface="Times New Roman" pitchFamily="18" charset="0"/>
                      <a:cs typeface="Times New Roman" pitchFamily="18" charset="0"/>
                    </a:rPr>
                    <a:t>Promotional </a:t>
                  </a:r>
                  <a:r>
                    <a:rPr lang="en-GB" altLang="en-US" sz="1400" dirty="0">
                      <a:latin typeface="Times New Roman" pitchFamily="18" charset="0"/>
                      <a:cs typeface="Times New Roman" pitchFamily="18" charset="0"/>
                    </a:rPr>
                    <a:t>Material – Text &amp; Graphics</a:t>
                  </a:r>
                </a:p>
                <a:p>
                  <a:pPr marL="182563" indent="-182563">
                    <a:buFont typeface="Arial" panose="020B0604020202020204" pitchFamily="34" charset="0"/>
                    <a:buChar char="•"/>
                    <a:tabLst/>
                  </a:pPr>
                  <a:r>
                    <a:rPr lang="en-GB" altLang="en-US" sz="1400">
                      <a:latin typeface="Times New Roman" pitchFamily="18" charset="0"/>
                      <a:cs typeface="Times New Roman" pitchFamily="18" charset="0"/>
                    </a:rPr>
                    <a:t>List </a:t>
                  </a:r>
                  <a:r>
                    <a:rPr lang="en-GB" altLang="en-US" sz="1400" dirty="0">
                      <a:latin typeface="Times New Roman" pitchFamily="18" charset="0"/>
                      <a:cs typeface="Times New Roman" pitchFamily="18" charset="0"/>
                    </a:rPr>
                    <a:t>of recipients  </a:t>
                  </a:r>
                  <a:endParaRPr lang="en-GB" altLang="en-US" sz="1400" dirty="0">
                    <a:latin typeface="Times New Roman" pitchFamily="18" charset="0"/>
                  </a:endParaRPr>
                </a:p>
              </p:txBody>
            </p:sp>
            <p:sp>
              <p:nvSpPr>
                <p:cNvPr id="33" name="Rectangle 56"/>
                <p:cNvSpPr>
                  <a:spLocks noChangeArrowheads="1"/>
                </p:cNvSpPr>
                <p:nvPr/>
              </p:nvSpPr>
              <p:spPr bwMode="auto">
                <a:xfrm>
                  <a:off x="1313" y="4546"/>
                  <a:ext cx="1180"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7" name="Group 59"/>
              <p:cNvGrpSpPr>
                <a:grpSpLocks/>
              </p:cNvGrpSpPr>
              <p:nvPr/>
            </p:nvGrpSpPr>
            <p:grpSpPr bwMode="auto">
              <a:xfrm>
                <a:off x="2493" y="4546"/>
                <a:ext cx="1313" cy="1093"/>
                <a:chOff x="2493" y="4546"/>
                <a:chExt cx="1313" cy="1093"/>
              </a:xfrm>
            </p:grpSpPr>
            <p:sp>
              <p:nvSpPr>
                <p:cNvPr id="30" name="Rectangle 19"/>
                <p:cNvSpPr>
                  <a:spLocks noChangeArrowheads="1"/>
                </p:cNvSpPr>
                <p:nvPr/>
              </p:nvSpPr>
              <p:spPr bwMode="auto">
                <a:xfrm>
                  <a:off x="2536" y="4546"/>
                  <a:ext cx="12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57150" indent="-171450">
                    <a:buFont typeface="Arial" panose="020B0604020202020204" pitchFamily="34" charset="0"/>
                    <a:buChar char="•"/>
                  </a:pPr>
                  <a:r>
                    <a:rPr lang="en-GB" altLang="en-US" sz="1200">
                      <a:latin typeface="Times New Roman" pitchFamily="18" charset="0"/>
                      <a:cs typeface="Times New Roman" pitchFamily="18" charset="0"/>
                    </a:rPr>
                    <a:t>Email</a:t>
                  </a:r>
                  <a:endParaRPr lang="en-GB" altLang="en-US" sz="1200" dirty="0">
                    <a:latin typeface="Times New Roman" pitchFamily="18" charset="0"/>
                    <a:cs typeface="Times New Roman" pitchFamily="18" charset="0"/>
                  </a:endParaRPr>
                </a:p>
                <a:p>
                  <a:pPr marL="57150" indent="-171450">
                    <a:buFont typeface="Arial" panose="020B0604020202020204" pitchFamily="34" charset="0"/>
                    <a:buChar char="•"/>
                  </a:pPr>
                  <a:r>
                    <a:rPr lang="en-GB" altLang="en-US" sz="1200">
                      <a:latin typeface="Times New Roman" pitchFamily="18" charset="0"/>
                      <a:cs typeface="Times New Roman" pitchFamily="18" charset="0"/>
                    </a:rPr>
                    <a:t>Social </a:t>
                  </a:r>
                  <a:r>
                    <a:rPr lang="en-GB" altLang="en-US" sz="1200" dirty="0">
                      <a:latin typeface="Times New Roman" pitchFamily="18" charset="0"/>
                      <a:cs typeface="Times New Roman" pitchFamily="18" charset="0"/>
                    </a:rPr>
                    <a:t>media</a:t>
                  </a:r>
                </a:p>
                <a:p>
                  <a:pPr marL="57150" indent="-171450">
                    <a:buFont typeface="Arial" panose="020B0604020202020204" pitchFamily="34" charset="0"/>
                    <a:buChar char="•"/>
                  </a:pPr>
                  <a:r>
                    <a:rPr lang="en-GB" altLang="en-US" sz="1200">
                      <a:latin typeface="Times New Roman" pitchFamily="18" charset="0"/>
                      <a:cs typeface="Times New Roman" pitchFamily="18" charset="0"/>
                    </a:rPr>
                    <a:t>Internet</a:t>
                  </a:r>
                </a:p>
                <a:p>
                  <a:pPr marL="57150" indent="-171450">
                    <a:buFont typeface="Arial" panose="020B0604020202020204" pitchFamily="34" charset="0"/>
                    <a:buChar char="•"/>
                  </a:pPr>
                  <a:r>
                    <a:rPr lang="en-GB" altLang="en-US" sz="1200">
                      <a:latin typeface="Times New Roman" pitchFamily="18" charset="0"/>
                      <a:cs typeface="Times New Roman" pitchFamily="18" charset="0"/>
                    </a:rPr>
                    <a:t>Intranet </a:t>
                  </a:r>
                  <a:r>
                    <a:rPr lang="en-GB" altLang="en-US" sz="1200" dirty="0">
                      <a:latin typeface="Times New Roman" pitchFamily="18" charset="0"/>
                      <a:cs typeface="Times New Roman" pitchFamily="18" charset="0"/>
                    </a:rPr>
                    <a:t>including Microsite</a:t>
                  </a:r>
                </a:p>
                <a:p>
                  <a:pPr marL="57150" indent="-171450">
                    <a:buFont typeface="Arial" panose="020B0604020202020204" pitchFamily="34" charset="0"/>
                    <a:buChar char="•"/>
                  </a:pPr>
                  <a:r>
                    <a:rPr lang="en-GB" altLang="en-US" sz="1200">
                      <a:latin typeface="Times New Roman" pitchFamily="18" charset="0"/>
                      <a:cs typeface="Times New Roman" pitchFamily="18" charset="0"/>
                    </a:rPr>
                    <a:t>Telephones</a:t>
                  </a:r>
                  <a:endParaRPr lang="en-GB" altLang="en-US" sz="1200" dirty="0">
                    <a:latin typeface="Times New Roman" pitchFamily="18" charset="0"/>
                    <a:cs typeface="Times New Roman" pitchFamily="18" charset="0"/>
                  </a:endParaRP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Internal Hotel Reservation Systems</a:t>
                  </a:r>
                </a:p>
                <a:p>
                  <a:endParaRPr lang="en-GB" altLang="en-US" sz="1000" dirty="0">
                    <a:latin typeface="Times New Roman" pitchFamily="18" charset="0"/>
                  </a:endParaRPr>
                </a:p>
              </p:txBody>
            </p:sp>
            <p:sp>
              <p:nvSpPr>
                <p:cNvPr id="31" name="Rectangle 58"/>
                <p:cNvSpPr>
                  <a:spLocks noChangeArrowheads="1"/>
                </p:cNvSpPr>
                <p:nvPr/>
              </p:nvSpPr>
              <p:spPr bwMode="auto">
                <a:xfrm>
                  <a:off x="2493" y="4546"/>
                  <a:ext cx="1313"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8" name="Group 61"/>
              <p:cNvGrpSpPr>
                <a:grpSpLocks/>
              </p:cNvGrpSpPr>
              <p:nvPr/>
            </p:nvGrpSpPr>
            <p:grpSpPr bwMode="auto">
              <a:xfrm>
                <a:off x="0" y="5639"/>
                <a:ext cx="1313" cy="311"/>
                <a:chOff x="0" y="5639"/>
                <a:chExt cx="1313" cy="311"/>
              </a:xfrm>
            </p:grpSpPr>
            <p:sp>
              <p:nvSpPr>
                <p:cNvPr id="28" name="Rectangle 20"/>
                <p:cNvSpPr>
                  <a:spLocks noChangeArrowheads="1"/>
                </p:cNvSpPr>
                <p:nvPr/>
              </p:nvSpPr>
              <p:spPr bwMode="auto">
                <a:xfrm>
                  <a:off x="0" y="5639"/>
                  <a:ext cx="1313"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9" name="Rectangle 60"/>
                <p:cNvSpPr>
                  <a:spLocks noChangeArrowheads="1"/>
                </p:cNvSpPr>
                <p:nvPr/>
              </p:nvSpPr>
              <p:spPr bwMode="auto">
                <a:xfrm>
                  <a:off x="0"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9" name="Group 63"/>
              <p:cNvGrpSpPr>
                <a:grpSpLocks/>
              </p:cNvGrpSpPr>
              <p:nvPr/>
            </p:nvGrpSpPr>
            <p:grpSpPr bwMode="auto">
              <a:xfrm>
                <a:off x="1313" y="5639"/>
                <a:ext cx="590" cy="311"/>
                <a:chOff x="1313" y="5639"/>
                <a:chExt cx="590" cy="311"/>
              </a:xfrm>
            </p:grpSpPr>
            <p:sp>
              <p:nvSpPr>
                <p:cNvPr id="26" name="Rectangle 21"/>
                <p:cNvSpPr>
                  <a:spLocks noChangeArrowheads="1"/>
                </p:cNvSpPr>
                <p:nvPr/>
              </p:nvSpPr>
              <p:spPr bwMode="auto">
                <a:xfrm>
                  <a:off x="1313" y="5639"/>
                  <a:ext cx="590"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7" name="Rectangle 62"/>
                <p:cNvSpPr>
                  <a:spLocks noChangeArrowheads="1"/>
                </p:cNvSpPr>
                <p:nvPr/>
              </p:nvSpPr>
              <p:spPr bwMode="auto">
                <a:xfrm>
                  <a:off x="131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0" name="Group 65"/>
              <p:cNvGrpSpPr>
                <a:grpSpLocks/>
              </p:cNvGrpSpPr>
              <p:nvPr/>
            </p:nvGrpSpPr>
            <p:grpSpPr bwMode="auto">
              <a:xfrm>
                <a:off x="1903" y="5639"/>
                <a:ext cx="590" cy="311"/>
                <a:chOff x="1903" y="5639"/>
                <a:chExt cx="590" cy="311"/>
              </a:xfrm>
            </p:grpSpPr>
            <p:sp>
              <p:nvSpPr>
                <p:cNvPr id="24" name="Rectangle 22"/>
                <p:cNvSpPr>
                  <a:spLocks noChangeArrowheads="1"/>
                </p:cNvSpPr>
                <p:nvPr/>
              </p:nvSpPr>
              <p:spPr bwMode="auto">
                <a:xfrm>
                  <a:off x="1903" y="5639"/>
                  <a:ext cx="590"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5" name="Rectangle 64"/>
                <p:cNvSpPr>
                  <a:spLocks noChangeArrowheads="1"/>
                </p:cNvSpPr>
                <p:nvPr/>
              </p:nvSpPr>
              <p:spPr bwMode="auto">
                <a:xfrm>
                  <a:off x="190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1" name="Group 67"/>
              <p:cNvGrpSpPr>
                <a:grpSpLocks/>
              </p:cNvGrpSpPr>
              <p:nvPr/>
            </p:nvGrpSpPr>
            <p:grpSpPr bwMode="auto">
              <a:xfrm>
                <a:off x="2493" y="5639"/>
                <a:ext cx="1313" cy="311"/>
                <a:chOff x="2493" y="5639"/>
                <a:chExt cx="1313" cy="311"/>
              </a:xfrm>
            </p:grpSpPr>
            <p:sp>
              <p:nvSpPr>
                <p:cNvPr id="22" name="Rectangle 23"/>
                <p:cNvSpPr>
                  <a:spLocks noChangeArrowheads="1"/>
                </p:cNvSpPr>
                <p:nvPr/>
              </p:nvSpPr>
              <p:spPr bwMode="auto">
                <a:xfrm>
                  <a:off x="2493" y="5639"/>
                  <a:ext cx="1313"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3" name="Rectangle 66"/>
                <p:cNvSpPr>
                  <a:spLocks noChangeArrowheads="1"/>
                </p:cNvSpPr>
                <p:nvPr/>
              </p:nvSpPr>
              <p:spPr bwMode="auto">
                <a:xfrm>
                  <a:off x="2493"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sp>
          <p:nvSpPr>
            <p:cNvPr id="4" name="Rectangle 69"/>
            <p:cNvSpPr>
              <a:spLocks noChangeArrowheads="1"/>
            </p:cNvSpPr>
            <p:nvPr/>
          </p:nvSpPr>
          <p:spPr bwMode="auto">
            <a:xfrm>
              <a:off x="-2" y="401"/>
              <a:ext cx="3810" cy="5240"/>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sp>
        <p:nvSpPr>
          <p:cNvPr id="66" name="Slide Number Placeholder 65"/>
          <p:cNvSpPr>
            <a:spLocks noGrp="1"/>
          </p:cNvSpPr>
          <p:nvPr>
            <p:ph type="sldNum" sz="quarter" idx="12"/>
          </p:nvPr>
        </p:nvSpPr>
        <p:spPr/>
        <p:txBody>
          <a:bodyPr/>
          <a:lstStyle/>
          <a:p>
            <a:fld id="{942B2D58-69EF-492A-BB3E-4E2A1B81261A}" type="slidenum">
              <a:rPr lang="en-GB" smtClean="0"/>
              <a:t>20</a:t>
            </a:fld>
            <a:endParaRPr lang="en-GB"/>
          </a:p>
        </p:txBody>
      </p:sp>
    </p:spTree>
    <p:extLst>
      <p:ext uri="{BB962C8B-B14F-4D97-AF65-F5344CB8AC3E}">
        <p14:creationId xmlns:p14="http://schemas.microsoft.com/office/powerpoint/2010/main" val="2286961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0"/>
          <p:cNvGrpSpPr>
            <a:grpSpLocks/>
          </p:cNvGrpSpPr>
          <p:nvPr/>
        </p:nvGrpSpPr>
        <p:grpSpPr bwMode="auto">
          <a:xfrm>
            <a:off x="727788" y="144748"/>
            <a:ext cx="10626012" cy="6591804"/>
            <a:chOff x="-2" y="401"/>
            <a:chExt cx="3810" cy="5549"/>
          </a:xfrm>
        </p:grpSpPr>
        <p:grpSp>
          <p:nvGrpSpPr>
            <p:cNvPr id="3" name="Group 68"/>
            <p:cNvGrpSpPr>
              <a:grpSpLocks/>
            </p:cNvGrpSpPr>
            <p:nvPr/>
          </p:nvGrpSpPr>
          <p:grpSpPr bwMode="auto">
            <a:xfrm>
              <a:off x="0" y="403"/>
              <a:ext cx="3806" cy="5547"/>
              <a:chOff x="0" y="403"/>
              <a:chExt cx="3806" cy="5547"/>
            </a:xfrm>
          </p:grpSpPr>
          <p:sp>
            <p:nvSpPr>
              <p:cNvPr id="64" name="Rectangle 7"/>
              <p:cNvSpPr>
                <a:spLocks noChangeArrowheads="1"/>
              </p:cNvSpPr>
              <p:nvPr/>
            </p:nvSpPr>
            <p:spPr bwMode="auto">
              <a:xfrm>
                <a:off x="43" y="403"/>
                <a:ext cx="37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en-GB" altLang="en-US" sz="1500" b="1" dirty="0">
                    <a:latin typeface="Times New Roman" pitchFamily="18" charset="0"/>
                    <a:cs typeface="Times New Roman" pitchFamily="18" charset="0"/>
                  </a:rPr>
                  <a:t>Description: Work System Snapshot for Workarounds in </a:t>
                </a:r>
                <a:r>
                  <a:rPr lang="en-GB" altLang="en-US" sz="1500" b="1" dirty="0" err="1">
                    <a:latin typeface="Times New Roman" pitchFamily="18" charset="0"/>
                    <a:cs typeface="Times New Roman" pitchFamily="18" charset="0"/>
                  </a:rPr>
                  <a:t>Scatex</a:t>
                </a:r>
                <a:endParaRPr lang="en-GB" altLang="en-US" sz="1500" b="1" dirty="0">
                  <a:latin typeface="Times New Roman" pitchFamily="18" charset="0"/>
                </a:endParaRPr>
              </a:p>
            </p:txBody>
          </p:sp>
          <p:sp>
            <p:nvSpPr>
              <p:cNvPr id="62" name="Rectangle 8"/>
              <p:cNvSpPr>
                <a:spLocks noChangeArrowheads="1"/>
              </p:cNvSpPr>
              <p:nvPr/>
            </p:nvSpPr>
            <p:spPr bwMode="auto">
              <a:xfrm>
                <a:off x="43" y="690"/>
                <a:ext cx="1817" cy="287"/>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a:latin typeface="Times New Roman" pitchFamily="18" charset="0"/>
                    <a:cs typeface="Times New Roman" pitchFamily="18" charset="0"/>
                  </a:rPr>
                  <a:t>Customers</a:t>
                </a:r>
                <a:endParaRPr lang="en-GB" altLang="en-US" sz="1500">
                  <a:latin typeface="Times New Roman" pitchFamily="18" charset="0"/>
                  <a:cs typeface="Times New Roman" pitchFamily="18" charset="0"/>
                </a:endParaRPr>
              </a:p>
              <a:p>
                <a:pPr algn="ctr"/>
                <a:endParaRPr lang="en-GB" altLang="en-US" sz="1500">
                  <a:latin typeface="Times New Roman" pitchFamily="18" charset="0"/>
                </a:endParaRPr>
              </a:p>
            </p:txBody>
          </p:sp>
          <p:sp>
            <p:nvSpPr>
              <p:cNvPr id="58" name="Rectangle 9"/>
              <p:cNvSpPr>
                <a:spLocks noChangeArrowheads="1"/>
              </p:cNvSpPr>
              <p:nvPr/>
            </p:nvSpPr>
            <p:spPr bwMode="auto">
              <a:xfrm>
                <a:off x="1929" y="688"/>
                <a:ext cx="1817" cy="287"/>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dirty="0">
                    <a:latin typeface="Times New Roman" pitchFamily="18" charset="0"/>
                    <a:cs typeface="Times New Roman" pitchFamily="18" charset="0"/>
                  </a:rPr>
                  <a:t>Products &amp; Services</a:t>
                </a:r>
              </a:p>
              <a:p>
                <a:pPr algn="ctr"/>
                <a:endParaRPr lang="en-GB" altLang="en-US" sz="1500" dirty="0">
                  <a:solidFill>
                    <a:schemeClr val="bg2"/>
                  </a:solidFill>
                  <a:latin typeface="Times New Roman" pitchFamily="18" charset="0"/>
                </a:endParaRPr>
              </a:p>
            </p:txBody>
          </p:sp>
          <p:sp>
            <p:nvSpPr>
              <p:cNvPr id="54" name="Rectangle 10"/>
              <p:cNvSpPr>
                <a:spLocks noChangeArrowheads="1"/>
              </p:cNvSpPr>
              <p:nvPr/>
            </p:nvSpPr>
            <p:spPr bwMode="auto">
              <a:xfrm>
                <a:off x="43" y="1015"/>
                <a:ext cx="1817" cy="1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171450" indent="-171450">
                  <a:buFont typeface="Arial" panose="020B0604020202020204" pitchFamily="34" charset="0"/>
                  <a:buChar char="•"/>
                </a:pPr>
                <a:r>
                  <a:rPr lang="en-GB" altLang="en-US" sz="1200" dirty="0">
                    <a:latin typeface="Times New Roman" pitchFamily="18" charset="0"/>
                    <a:cs typeface="Times New Roman" pitchFamily="18" charset="0"/>
                  </a:rPr>
                  <a:t>People who buy </a:t>
                </a:r>
                <a:r>
                  <a:rPr lang="en-GB" altLang="en-US" sz="1200" dirty="0" err="1">
                    <a:latin typeface="Times New Roman" pitchFamily="18" charset="0"/>
                    <a:cs typeface="Times New Roman" pitchFamily="18" charset="0"/>
                  </a:rPr>
                  <a:t>Scatex’s</a:t>
                </a:r>
                <a:r>
                  <a:rPr lang="en-GB" altLang="en-US" sz="1200" dirty="0">
                    <a:latin typeface="Times New Roman" pitchFamily="18" charset="0"/>
                    <a:cs typeface="Times New Roman" pitchFamily="18" charset="0"/>
                  </a:rPr>
                  <a:t> products</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HQ (Europe) Operations, Marketing, Finance</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Local Management</a:t>
                </a:r>
              </a:p>
              <a:p>
                <a:pPr marL="171450" indent="-171450">
                  <a:buFont typeface="Arial" panose="020B0604020202020204" pitchFamily="34" charset="0"/>
                  <a:buChar char="•"/>
                </a:pPr>
                <a:r>
                  <a:rPr lang="en-GB" altLang="en-US" sz="1200" dirty="0">
                    <a:latin typeface="Times New Roman" pitchFamily="18" charset="0"/>
                    <a:cs typeface="Times New Roman" pitchFamily="18" charset="0"/>
                  </a:rPr>
                  <a:t>Outsourced Delivery Contractors</a:t>
                </a:r>
              </a:p>
              <a:p>
                <a:pPr marL="171450" indent="-171450">
                  <a:buFont typeface="Arial" panose="020B0604020202020204" pitchFamily="34" charset="0"/>
                  <a:buChar char="•"/>
                </a:pPr>
                <a:endParaRPr lang="en-GB" altLang="en-US" sz="1200" dirty="0">
                  <a:latin typeface="Times New Roman" pitchFamily="18" charset="0"/>
                  <a:cs typeface="Times New Roman" pitchFamily="18" charset="0"/>
                </a:endParaRPr>
              </a:p>
              <a:p>
                <a:r>
                  <a:rPr lang="en-GB" altLang="en-US" sz="1000" dirty="0">
                    <a:latin typeface="Times New Roman" pitchFamily="18" charset="0"/>
                    <a:cs typeface="Times New Roman" pitchFamily="18" charset="0"/>
                  </a:rPr>
                  <a:t> </a:t>
                </a:r>
              </a:p>
              <a:p>
                <a:endParaRPr lang="en-GB" altLang="en-US" sz="1000" dirty="0">
                  <a:latin typeface="Times New Roman" pitchFamily="18" charset="0"/>
                </a:endParaRPr>
              </a:p>
            </p:txBody>
          </p:sp>
          <p:sp>
            <p:nvSpPr>
              <p:cNvPr id="52" name="Rectangle 11"/>
              <p:cNvSpPr>
                <a:spLocks noChangeArrowheads="1"/>
              </p:cNvSpPr>
              <p:nvPr/>
            </p:nvSpPr>
            <p:spPr bwMode="auto">
              <a:xfrm>
                <a:off x="1924" y="999"/>
                <a:ext cx="1817" cy="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0" algn="l"/>
                    <a:tab pos="228600" algn="l"/>
                    <a:tab pos="320675" algn="l"/>
                  </a:tabLst>
                  <a:defRPr>
                    <a:solidFill>
                      <a:schemeClr val="tx1"/>
                    </a:solidFill>
                    <a:latin typeface="Garamond" pitchFamily="18" charset="0"/>
                  </a:defRPr>
                </a:lvl1pPr>
                <a:lvl2pPr marL="742950" indent="-285750">
                  <a:tabLst>
                    <a:tab pos="0" algn="l"/>
                    <a:tab pos="228600" algn="l"/>
                    <a:tab pos="320675" algn="l"/>
                  </a:tabLst>
                  <a:defRPr>
                    <a:solidFill>
                      <a:schemeClr val="tx1"/>
                    </a:solidFill>
                    <a:latin typeface="Garamond" pitchFamily="18" charset="0"/>
                  </a:defRPr>
                </a:lvl2pPr>
                <a:lvl3pPr marL="1143000" indent="-228600">
                  <a:tabLst>
                    <a:tab pos="0" algn="l"/>
                    <a:tab pos="228600" algn="l"/>
                    <a:tab pos="320675" algn="l"/>
                  </a:tabLst>
                  <a:defRPr>
                    <a:solidFill>
                      <a:schemeClr val="tx1"/>
                    </a:solidFill>
                    <a:latin typeface="Garamond" pitchFamily="18" charset="0"/>
                  </a:defRPr>
                </a:lvl3pPr>
                <a:lvl4pPr marL="1600200" indent="-228600">
                  <a:tabLst>
                    <a:tab pos="0" algn="l"/>
                    <a:tab pos="228600" algn="l"/>
                    <a:tab pos="320675" algn="l"/>
                  </a:tabLst>
                  <a:defRPr>
                    <a:solidFill>
                      <a:schemeClr val="tx1"/>
                    </a:solidFill>
                    <a:latin typeface="Garamond" pitchFamily="18" charset="0"/>
                  </a:defRPr>
                </a:lvl4pPr>
                <a:lvl5pPr marL="2057400" indent="-228600">
                  <a:tabLst>
                    <a:tab pos="0" algn="l"/>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0" algn="l"/>
                    <a:tab pos="228600" algn="l"/>
                    <a:tab pos="320675" algn="l"/>
                  </a:tabLst>
                  <a:defRPr>
                    <a:solidFill>
                      <a:schemeClr val="tx1"/>
                    </a:solidFill>
                    <a:latin typeface="Garamond" pitchFamily="18" charset="0"/>
                  </a:defRPr>
                </a:lvl9pPr>
              </a:lstStyle>
              <a:p>
                <a:pPr marL="79375" indent="-171450">
                  <a:buFont typeface="Arial" panose="020B0604020202020204" pitchFamily="34" charset="0"/>
                  <a:buChar char="•"/>
                </a:pPr>
                <a:r>
                  <a:rPr lang="en-US" altLang="en-US" sz="1200" dirty="0">
                    <a:latin typeface="Times New Roman" pitchFamily="18" charset="0"/>
                    <a:cs typeface="Times New Roman" pitchFamily="18" charset="0"/>
                  </a:rPr>
                  <a:t>Sales and delivery to local customers</a:t>
                </a:r>
              </a:p>
              <a:p>
                <a:pPr marL="79375" indent="-171450">
                  <a:buFont typeface="Arial" panose="020B0604020202020204" pitchFamily="34" charset="0"/>
                  <a:buChar char="•"/>
                </a:pPr>
                <a:r>
                  <a:rPr lang="en-US" altLang="en-US" sz="1200" dirty="0">
                    <a:latin typeface="Times New Roman" pitchFamily="18" charset="0"/>
                    <a:cs typeface="Times New Roman" pitchFamily="18" charset="0"/>
                  </a:rPr>
                  <a:t>List of customer order details for delivery</a:t>
                </a:r>
              </a:p>
              <a:p>
                <a:pPr marL="79375" indent="-171450">
                  <a:buFont typeface="Arial" panose="020B0604020202020204" pitchFamily="34" charset="0"/>
                  <a:buChar char="•"/>
                </a:pPr>
                <a:r>
                  <a:rPr lang="en-US" altLang="en-US" sz="1200" dirty="0">
                    <a:latin typeface="Times New Roman" pitchFamily="18" charset="0"/>
                    <a:cs typeface="Times New Roman" pitchFamily="18" charset="0"/>
                  </a:rPr>
                  <a:t>Inventory replenishment orders</a:t>
                </a:r>
              </a:p>
              <a:p>
                <a:pPr marL="79375" indent="-171450">
                  <a:buFont typeface="Arial" panose="020B0604020202020204" pitchFamily="34" charset="0"/>
                  <a:buChar char="•"/>
                </a:pPr>
                <a:r>
                  <a:rPr lang="en-US" altLang="en-US" sz="1200" dirty="0">
                    <a:latin typeface="Times New Roman" pitchFamily="18" charset="0"/>
                    <a:cs typeface="Times New Roman" pitchFamily="18" charset="0"/>
                  </a:rPr>
                  <a:t>Reports for local management</a:t>
                </a:r>
              </a:p>
              <a:p>
                <a:pPr marL="79375" indent="-171450">
                  <a:buFont typeface="Arial" panose="020B0604020202020204" pitchFamily="34" charset="0"/>
                  <a:buChar char="•"/>
                </a:pPr>
                <a:r>
                  <a:rPr lang="en-US" altLang="en-US" sz="1200" dirty="0">
                    <a:latin typeface="Times New Roman" pitchFamily="18" charset="0"/>
                    <a:cs typeface="Times New Roman" pitchFamily="18" charset="0"/>
                  </a:rPr>
                  <a:t>Sales &amp; Accounting data for local and HQ management</a:t>
                </a:r>
              </a:p>
              <a:p>
                <a:pPr marL="79375" indent="-171450">
                  <a:buFont typeface="Arial" panose="020B0604020202020204" pitchFamily="34" charset="0"/>
                  <a:buChar char="•"/>
                </a:pPr>
                <a:endParaRPr lang="en-US" altLang="en-US" sz="1400" dirty="0">
                  <a:latin typeface="Times New Roman" pitchFamily="18" charset="0"/>
                  <a:cs typeface="Times New Roman" pitchFamily="18" charset="0"/>
                </a:endParaRPr>
              </a:p>
              <a:p>
                <a:pPr marL="79375" indent="-171450">
                  <a:buFont typeface="Arial" panose="020B0604020202020204" pitchFamily="34" charset="0"/>
                  <a:buChar char="•"/>
                </a:pPr>
                <a:endParaRPr lang="en-US" altLang="en-US" sz="1400" dirty="0">
                  <a:latin typeface="Times New Roman" pitchFamily="18" charset="0"/>
                </a:endParaRPr>
              </a:p>
            </p:txBody>
          </p:sp>
          <p:sp>
            <p:nvSpPr>
              <p:cNvPr id="50" name="Rectangle 12"/>
              <p:cNvSpPr>
                <a:spLocks noChangeArrowheads="1"/>
              </p:cNvSpPr>
              <p:nvPr/>
            </p:nvSpPr>
            <p:spPr bwMode="auto">
              <a:xfrm>
                <a:off x="21" y="1867"/>
                <a:ext cx="3720" cy="403"/>
              </a:xfrm>
              <a:prstGeom prst="rect">
                <a:avLst/>
              </a:prstGeom>
              <a:solidFill>
                <a:srgbClr val="92D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en-GB" altLang="en-US" sz="2000" dirty="0">
                    <a:solidFill>
                      <a:srgbClr val="FF0000"/>
                    </a:solidFill>
                    <a:latin typeface="Times New Roman" pitchFamily="18" charset="0"/>
                    <a:cs typeface="Times New Roman" pitchFamily="18" charset="0"/>
                  </a:rPr>
                  <a:t>Major Activities and Processes</a:t>
                </a:r>
              </a:p>
              <a:p>
                <a:pPr algn="ctr"/>
                <a:endParaRPr lang="en-GB" altLang="en-US" sz="1500" dirty="0">
                  <a:latin typeface="Times New Roman" pitchFamily="18" charset="0"/>
                </a:endParaRPr>
              </a:p>
            </p:txBody>
          </p:sp>
          <p:grpSp>
            <p:nvGrpSpPr>
              <p:cNvPr id="11" name="Group 41"/>
              <p:cNvGrpSpPr>
                <a:grpSpLocks/>
              </p:cNvGrpSpPr>
              <p:nvPr/>
            </p:nvGrpSpPr>
            <p:grpSpPr bwMode="auto">
              <a:xfrm>
                <a:off x="0" y="2270"/>
                <a:ext cx="3806" cy="1873"/>
                <a:chOff x="0" y="2270"/>
                <a:chExt cx="3806" cy="1873"/>
              </a:xfrm>
            </p:grpSpPr>
            <p:sp>
              <p:nvSpPr>
                <p:cNvPr id="48" name="Rectangle 13"/>
                <p:cNvSpPr>
                  <a:spLocks noChangeArrowheads="1"/>
                </p:cNvSpPr>
                <p:nvPr/>
              </p:nvSpPr>
              <p:spPr bwMode="auto">
                <a:xfrm>
                  <a:off x="43" y="2275"/>
                  <a:ext cx="3720" cy="1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marL="177800" indent="-177800">
                    <a:buFont typeface="Arial" panose="020B0604020202020204" pitchFamily="34" charset="0"/>
                    <a:buChar char="•"/>
                  </a:pPr>
                  <a:r>
                    <a:rPr lang="en-GB" altLang="en-US" sz="1200" dirty="0">
                      <a:latin typeface="Times New Roman" pitchFamily="18" charset="0"/>
                      <a:cs typeface="Times New Roman" pitchFamily="18" charset="0"/>
                    </a:rPr>
                    <a:t>Inventory control staff determine replenishment requirements and submit orders to HQ (NV)</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Warehouse staff receive and store replenishment orders to inventory (NV)</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Customers purchase products in stores or online (NV)</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Sales staff create customer orders</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Inventory control staff extract data from NV, manipulate it with Excel in order to pick and pack customer orders before delivery </a:t>
                  </a:r>
                </a:p>
                <a:p>
                  <a:pPr marL="177800" indent="-177800">
                    <a:buFont typeface="Arial" panose="020B0604020202020204" pitchFamily="34" charset="0"/>
                    <a:buChar char="•"/>
                    <a:tabLst>
                      <a:tab pos="93663" algn="l"/>
                      <a:tab pos="228600" algn="l"/>
                    </a:tabLst>
                  </a:pPr>
                  <a:r>
                    <a:rPr lang="en-GB" altLang="en-US" sz="1200" dirty="0">
                      <a:latin typeface="Times New Roman" pitchFamily="18" charset="0"/>
                      <a:cs typeface="Times New Roman" pitchFamily="18" charset="0"/>
                    </a:rPr>
                    <a:t>Customer delivery staff extract data from NV, manipulate it with Excel, plan for delivery capacity and create a delivery list for the outsourced delivery contractors. Also rescheduling of delayed deliveries.</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Delivery contractors deliver orders; customers receive products; </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Product returns staff process returns; forecasters estimate future demands</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Local management staff extract data from NV, manipulate it with Excel to generate customised business analysis &amp; forecasting reports</a:t>
                  </a:r>
                </a:p>
                <a:p>
                  <a:pPr marL="177800" indent="-177800">
                    <a:buFont typeface="Arial" panose="020B0604020202020204" pitchFamily="34" charset="0"/>
                    <a:buChar char="•"/>
                  </a:pPr>
                  <a:r>
                    <a:rPr lang="en-GB" altLang="en-US" sz="1200" dirty="0">
                      <a:latin typeface="Times New Roman" pitchFamily="18" charset="0"/>
                      <a:cs typeface="Times New Roman" pitchFamily="18" charset="0"/>
                    </a:rPr>
                    <a:t>All staff coordinate/share information across stores/warehouse using social media, email, phone, USB, </a:t>
                  </a:r>
                  <a:r>
                    <a:rPr lang="en-GB" altLang="en-US" sz="1200" dirty="0" err="1">
                      <a:latin typeface="Times New Roman" pitchFamily="18" charset="0"/>
                      <a:cs typeface="Times New Roman" pitchFamily="18" charset="0"/>
                    </a:rPr>
                    <a:t>sharedrives</a:t>
                  </a:r>
                  <a:r>
                    <a:rPr lang="en-GB" altLang="en-US" sz="1200" dirty="0">
                      <a:latin typeface="Times New Roman" pitchFamily="18" charset="0"/>
                      <a:cs typeface="Times New Roman" pitchFamily="18" charset="0"/>
                    </a:rPr>
                    <a:t>, etc.</a:t>
                  </a:r>
                </a:p>
                <a:p>
                  <a:pPr marL="57150" indent="-171450">
                    <a:buFont typeface="Arial" panose="020B0604020202020204" pitchFamily="34" charset="0"/>
                    <a:buChar char="•"/>
                  </a:pPr>
                  <a:endParaRPr lang="en-GB" altLang="en-US" sz="1200" dirty="0">
                    <a:latin typeface="Times New Roman" pitchFamily="18" charset="0"/>
                    <a:cs typeface="Times New Roman" pitchFamily="18" charset="0"/>
                  </a:endParaRPr>
                </a:p>
                <a:p>
                  <a:pPr marL="57150" indent="-171450">
                    <a:buFont typeface="Arial" panose="020B0604020202020204" pitchFamily="34" charset="0"/>
                    <a:buChar char="•"/>
                  </a:pPr>
                  <a:endParaRPr lang="en-GB" altLang="en-US" sz="1200" dirty="0">
                    <a:latin typeface="Times New Roman" pitchFamily="18" charset="0"/>
                    <a:cs typeface="Times New Roman" pitchFamily="18" charset="0"/>
                  </a:endParaRPr>
                </a:p>
                <a:p>
                  <a:pPr marL="57150" indent="-171450">
                    <a:buFont typeface="Arial" panose="020B0604020202020204" pitchFamily="34" charset="0"/>
                    <a:buChar char="•"/>
                  </a:pPr>
                  <a:endParaRPr lang="en-GB" altLang="en-US" sz="1200" dirty="0">
                    <a:latin typeface="Times New Roman" pitchFamily="18" charset="0"/>
                    <a:cs typeface="Times New Roman" pitchFamily="18" charset="0"/>
                  </a:endParaRPr>
                </a:p>
                <a:p>
                  <a:pPr marL="57150" indent="-171450">
                    <a:buFont typeface="Arial" panose="020B0604020202020204" pitchFamily="34" charset="0"/>
                    <a:buChar char="•"/>
                  </a:pPr>
                  <a:endParaRPr lang="en-GB" altLang="en-US" sz="1200" dirty="0">
                    <a:latin typeface="Times New Roman" pitchFamily="18" charset="0"/>
                    <a:cs typeface="Times New Roman" pitchFamily="18" charset="0"/>
                  </a:endParaRPr>
                </a:p>
                <a:p>
                  <a:pPr marL="57150" indent="-171450">
                    <a:buFont typeface="Arial" panose="020B0604020202020204" pitchFamily="34" charset="0"/>
                    <a:buChar char="•"/>
                  </a:pPr>
                  <a:endParaRPr lang="en-GB" altLang="en-US" sz="1000" dirty="0">
                    <a:latin typeface="Times New Roman" pitchFamily="18" charset="0"/>
                  </a:endParaRPr>
                </a:p>
              </p:txBody>
            </p:sp>
            <p:sp>
              <p:nvSpPr>
                <p:cNvPr id="49" name="Rectangle 40"/>
                <p:cNvSpPr>
                  <a:spLocks noChangeArrowheads="1"/>
                </p:cNvSpPr>
                <p:nvPr/>
              </p:nvSpPr>
              <p:spPr bwMode="auto">
                <a:xfrm>
                  <a:off x="0" y="2270"/>
                  <a:ext cx="3806" cy="187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2" name="Group 45"/>
              <p:cNvGrpSpPr>
                <a:grpSpLocks/>
              </p:cNvGrpSpPr>
              <p:nvPr/>
            </p:nvGrpSpPr>
            <p:grpSpPr bwMode="auto">
              <a:xfrm>
                <a:off x="0" y="4211"/>
                <a:ext cx="969" cy="335"/>
                <a:chOff x="0" y="4211"/>
                <a:chExt cx="969" cy="335"/>
              </a:xfrm>
            </p:grpSpPr>
            <p:sp>
              <p:nvSpPr>
                <p:cNvPr id="44" name="Rectangle 44"/>
                <p:cNvSpPr>
                  <a:spLocks noChangeArrowheads="1"/>
                </p:cNvSpPr>
                <p:nvPr/>
              </p:nvSpPr>
              <p:spPr bwMode="auto">
                <a:xfrm>
                  <a:off x="0" y="4211"/>
                  <a:ext cx="963" cy="335"/>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45" name="Group 43"/>
                <p:cNvGrpSpPr>
                  <a:grpSpLocks/>
                </p:cNvGrpSpPr>
                <p:nvPr/>
              </p:nvGrpSpPr>
              <p:grpSpPr bwMode="auto">
                <a:xfrm>
                  <a:off x="0" y="4235"/>
                  <a:ext cx="969" cy="311"/>
                  <a:chOff x="0" y="4235"/>
                  <a:chExt cx="969" cy="311"/>
                </a:xfrm>
              </p:grpSpPr>
              <p:sp>
                <p:nvSpPr>
                  <p:cNvPr id="46" name="Rectangle 14"/>
                  <p:cNvSpPr>
                    <a:spLocks noChangeArrowheads="1"/>
                  </p:cNvSpPr>
                  <p:nvPr/>
                </p:nvSpPr>
                <p:spPr bwMode="auto">
                  <a:xfrm>
                    <a:off x="43" y="4243"/>
                    <a:ext cx="922" cy="301"/>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dirty="0">
                        <a:latin typeface="Times New Roman" pitchFamily="18" charset="0"/>
                        <a:cs typeface="Times New Roman" pitchFamily="18" charset="0"/>
                      </a:rPr>
                      <a:t>Participants</a:t>
                    </a:r>
                    <a:endParaRPr lang="en-GB" altLang="en-US" sz="1500" dirty="0">
                      <a:latin typeface="Times New Roman" pitchFamily="18" charset="0"/>
                    </a:endParaRPr>
                  </a:p>
                </p:txBody>
              </p:sp>
              <p:sp>
                <p:nvSpPr>
                  <p:cNvPr id="47" name="Rectangle 42"/>
                  <p:cNvSpPr>
                    <a:spLocks noChangeArrowheads="1"/>
                  </p:cNvSpPr>
                  <p:nvPr/>
                </p:nvSpPr>
                <p:spPr bwMode="auto">
                  <a:xfrm>
                    <a:off x="0" y="4235"/>
                    <a:ext cx="969" cy="311"/>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13" name="Group 49"/>
              <p:cNvGrpSpPr>
                <a:grpSpLocks/>
              </p:cNvGrpSpPr>
              <p:nvPr/>
            </p:nvGrpSpPr>
            <p:grpSpPr bwMode="auto">
              <a:xfrm>
                <a:off x="967" y="4211"/>
                <a:ext cx="2030" cy="335"/>
                <a:chOff x="967" y="4211"/>
                <a:chExt cx="2030" cy="335"/>
              </a:xfrm>
            </p:grpSpPr>
            <p:sp>
              <p:nvSpPr>
                <p:cNvPr id="40" name="Rectangle 48"/>
                <p:cNvSpPr>
                  <a:spLocks noChangeArrowheads="1"/>
                </p:cNvSpPr>
                <p:nvPr/>
              </p:nvSpPr>
              <p:spPr bwMode="auto">
                <a:xfrm>
                  <a:off x="1313" y="4211"/>
                  <a:ext cx="1047" cy="335"/>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41" name="Group 47"/>
                <p:cNvGrpSpPr>
                  <a:grpSpLocks/>
                </p:cNvGrpSpPr>
                <p:nvPr/>
              </p:nvGrpSpPr>
              <p:grpSpPr bwMode="auto">
                <a:xfrm>
                  <a:off x="967" y="4224"/>
                  <a:ext cx="2030" cy="322"/>
                  <a:chOff x="967" y="4224"/>
                  <a:chExt cx="2030" cy="322"/>
                </a:xfrm>
              </p:grpSpPr>
              <p:sp>
                <p:nvSpPr>
                  <p:cNvPr id="42" name="Rectangle 15"/>
                  <p:cNvSpPr>
                    <a:spLocks noChangeArrowheads="1"/>
                  </p:cNvSpPr>
                  <p:nvPr/>
                </p:nvSpPr>
                <p:spPr bwMode="auto">
                  <a:xfrm>
                    <a:off x="969" y="4237"/>
                    <a:ext cx="2028" cy="307"/>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dirty="0">
                        <a:latin typeface="Times New Roman" pitchFamily="18" charset="0"/>
                        <a:cs typeface="Times New Roman" pitchFamily="18" charset="0"/>
                      </a:rPr>
                      <a:t>Information</a:t>
                    </a:r>
                    <a:endParaRPr lang="en-GB" altLang="en-US" sz="1500" dirty="0">
                      <a:latin typeface="Times New Roman" pitchFamily="18" charset="0"/>
                    </a:endParaRPr>
                  </a:p>
                </p:txBody>
              </p:sp>
              <p:sp>
                <p:nvSpPr>
                  <p:cNvPr id="43" name="Rectangle 46"/>
                  <p:cNvSpPr>
                    <a:spLocks noChangeArrowheads="1"/>
                  </p:cNvSpPr>
                  <p:nvPr/>
                </p:nvSpPr>
                <p:spPr bwMode="auto">
                  <a:xfrm>
                    <a:off x="967" y="4224"/>
                    <a:ext cx="2030" cy="32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grpSp>
            <p:nvGrpSpPr>
              <p:cNvPr id="14" name="Group 53"/>
              <p:cNvGrpSpPr>
                <a:grpSpLocks/>
              </p:cNvGrpSpPr>
              <p:nvPr/>
            </p:nvGrpSpPr>
            <p:grpSpPr bwMode="auto">
              <a:xfrm>
                <a:off x="2997" y="4211"/>
                <a:ext cx="809" cy="340"/>
                <a:chOff x="2997" y="4211"/>
                <a:chExt cx="809" cy="340"/>
              </a:xfrm>
            </p:grpSpPr>
            <p:sp>
              <p:nvSpPr>
                <p:cNvPr id="36" name="Rectangle 52"/>
                <p:cNvSpPr>
                  <a:spLocks noChangeArrowheads="1"/>
                </p:cNvSpPr>
                <p:nvPr/>
              </p:nvSpPr>
              <p:spPr bwMode="auto">
                <a:xfrm>
                  <a:off x="3083" y="4211"/>
                  <a:ext cx="723" cy="335"/>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nvGrpSpPr>
                <p:cNvPr id="37" name="Group 51"/>
                <p:cNvGrpSpPr>
                  <a:grpSpLocks/>
                </p:cNvGrpSpPr>
                <p:nvPr/>
              </p:nvGrpSpPr>
              <p:grpSpPr bwMode="auto">
                <a:xfrm>
                  <a:off x="2997" y="4211"/>
                  <a:ext cx="809" cy="340"/>
                  <a:chOff x="2997" y="4211"/>
                  <a:chExt cx="809" cy="340"/>
                </a:xfrm>
              </p:grpSpPr>
              <p:sp>
                <p:nvSpPr>
                  <p:cNvPr id="38" name="Rectangle 16"/>
                  <p:cNvSpPr>
                    <a:spLocks noChangeArrowheads="1"/>
                  </p:cNvSpPr>
                  <p:nvPr/>
                </p:nvSpPr>
                <p:spPr bwMode="auto">
                  <a:xfrm>
                    <a:off x="2997" y="4224"/>
                    <a:ext cx="766" cy="322"/>
                  </a:xfrm>
                  <a:prstGeom prst="rect">
                    <a:avLst/>
                  </a:prstGeom>
                  <a:solidFill>
                    <a:srgbClr val="E5E5E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algn="ctr" eaLnBrk="1" hangingPunct="1"/>
                    <a:r>
                      <a:rPr lang="fr-FR" altLang="en-US" sz="2000" dirty="0">
                        <a:latin typeface="Times New Roman" pitchFamily="18" charset="0"/>
                        <a:cs typeface="Times New Roman" pitchFamily="18" charset="0"/>
                      </a:rPr>
                      <a:t>Technologies</a:t>
                    </a:r>
                    <a:endParaRPr lang="en-GB" altLang="en-US" sz="1500" dirty="0">
                      <a:latin typeface="Times New Roman" pitchFamily="18" charset="0"/>
                    </a:endParaRPr>
                  </a:p>
                </p:txBody>
              </p:sp>
              <p:sp>
                <p:nvSpPr>
                  <p:cNvPr id="39" name="Rectangle 50"/>
                  <p:cNvSpPr>
                    <a:spLocks noChangeArrowheads="1"/>
                  </p:cNvSpPr>
                  <p:nvPr/>
                </p:nvSpPr>
                <p:spPr bwMode="auto">
                  <a:xfrm>
                    <a:off x="3013" y="4211"/>
                    <a:ext cx="793" cy="34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sp>
            <p:nvSpPr>
              <p:cNvPr id="34" name="Rectangle 17"/>
              <p:cNvSpPr>
                <a:spLocks noChangeArrowheads="1"/>
              </p:cNvSpPr>
              <p:nvPr/>
            </p:nvSpPr>
            <p:spPr bwMode="auto">
              <a:xfrm>
                <a:off x="43" y="4646"/>
                <a:ext cx="881" cy="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indent="0"/>
                <a:r>
                  <a:rPr lang="en-GB" altLang="en-US" sz="1200" dirty="0">
                    <a:latin typeface="Times New Roman" pitchFamily="18" charset="0"/>
                    <a:cs typeface="Times New Roman" pitchFamily="18" charset="0"/>
                  </a:rPr>
                  <a:t>Inventory control staff; warehouse staff; sales staff; customer delivery team; product returns; forecasting; HK managers</a:t>
                </a:r>
                <a:endParaRPr lang="en-GB" altLang="en-US" sz="1600" dirty="0">
                  <a:latin typeface="Times New Roman" pitchFamily="18" charset="0"/>
                  <a:cs typeface="Times New Roman" pitchFamily="18" charset="0"/>
                </a:endParaRPr>
              </a:p>
              <a:p>
                <a:pPr marL="57150" indent="-171450">
                  <a:buFont typeface="Arial" panose="020B0604020202020204" pitchFamily="34" charset="0"/>
                  <a:buChar char="•"/>
                </a:pPr>
                <a:endParaRPr lang="en-GB" altLang="en-US" sz="1600" dirty="0">
                  <a:latin typeface="Times New Roman" pitchFamily="18" charset="0"/>
                  <a:cs typeface="Times New Roman" pitchFamily="18" charset="0"/>
                </a:endParaRPr>
              </a:p>
              <a:p>
                <a:r>
                  <a:rPr lang="en-GB" altLang="en-US" sz="1000" dirty="0">
                    <a:latin typeface="Times New Roman" pitchFamily="18" charset="0"/>
                    <a:cs typeface="Times New Roman" pitchFamily="18" charset="0"/>
                  </a:rPr>
                  <a:t> </a:t>
                </a:r>
              </a:p>
              <a:p>
                <a:endParaRPr lang="en-GB" altLang="en-US" sz="1000" dirty="0">
                  <a:latin typeface="Times New Roman" pitchFamily="18" charset="0"/>
                </a:endParaRPr>
              </a:p>
            </p:txBody>
          </p:sp>
          <p:grpSp>
            <p:nvGrpSpPr>
              <p:cNvPr id="16" name="Group 57"/>
              <p:cNvGrpSpPr>
                <a:grpSpLocks/>
              </p:cNvGrpSpPr>
              <p:nvPr/>
            </p:nvGrpSpPr>
            <p:grpSpPr bwMode="auto">
              <a:xfrm>
                <a:off x="965" y="4546"/>
                <a:ext cx="2050" cy="1093"/>
                <a:chOff x="965" y="4546"/>
                <a:chExt cx="2050" cy="1093"/>
              </a:xfrm>
            </p:grpSpPr>
            <p:sp>
              <p:nvSpPr>
                <p:cNvPr id="32" name="Rectangle 18"/>
                <p:cNvSpPr>
                  <a:spLocks noChangeArrowheads="1"/>
                </p:cNvSpPr>
                <p:nvPr/>
              </p:nvSpPr>
              <p:spPr bwMode="auto">
                <a:xfrm>
                  <a:off x="1006" y="4646"/>
                  <a:ext cx="1968" cy="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92075">
                    <a:tabLst>
                      <a:tab pos="228600" algn="l"/>
                      <a:tab pos="320675" algn="l"/>
                    </a:tabLst>
                    <a:defRPr>
                      <a:solidFill>
                        <a:schemeClr val="tx1"/>
                      </a:solidFill>
                      <a:latin typeface="Garamond" pitchFamily="18" charset="0"/>
                    </a:defRPr>
                  </a:lvl1pPr>
                  <a:lvl2pPr marL="742950" indent="-285750">
                    <a:tabLst>
                      <a:tab pos="228600" algn="l"/>
                      <a:tab pos="320675" algn="l"/>
                    </a:tabLst>
                    <a:defRPr>
                      <a:solidFill>
                        <a:schemeClr val="tx1"/>
                      </a:solidFill>
                      <a:latin typeface="Garamond" pitchFamily="18" charset="0"/>
                    </a:defRPr>
                  </a:lvl2pPr>
                  <a:lvl3pPr marL="1143000" indent="-228600">
                    <a:tabLst>
                      <a:tab pos="228600" algn="l"/>
                      <a:tab pos="320675" algn="l"/>
                    </a:tabLst>
                    <a:defRPr>
                      <a:solidFill>
                        <a:schemeClr val="tx1"/>
                      </a:solidFill>
                      <a:latin typeface="Garamond" pitchFamily="18" charset="0"/>
                    </a:defRPr>
                  </a:lvl3pPr>
                  <a:lvl4pPr marL="1600200" indent="-228600">
                    <a:tabLst>
                      <a:tab pos="228600" algn="l"/>
                      <a:tab pos="320675" algn="l"/>
                    </a:tabLst>
                    <a:defRPr>
                      <a:solidFill>
                        <a:schemeClr val="tx1"/>
                      </a:solidFill>
                      <a:latin typeface="Garamond" pitchFamily="18" charset="0"/>
                    </a:defRPr>
                  </a:lvl4pPr>
                  <a:lvl5pPr marL="2057400" indent="-228600">
                    <a:tabLst>
                      <a:tab pos="228600" algn="l"/>
                      <a:tab pos="320675"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 pos="320675"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 pos="320675"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 pos="320675"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 pos="320675" algn="l"/>
                    </a:tabLst>
                    <a:defRPr>
                      <a:solidFill>
                        <a:schemeClr val="tx1"/>
                      </a:solidFill>
                      <a:latin typeface="Garamond" pitchFamily="18" charset="0"/>
                    </a:defRPr>
                  </a:lvl9pPr>
                </a:lstStyle>
                <a:p>
                  <a:pPr marL="182563" indent="-182563">
                    <a:buFont typeface="Arial" panose="020B0604020202020204" pitchFamily="34" charset="0"/>
                    <a:buChar char="•"/>
                    <a:tabLst/>
                  </a:pPr>
                  <a:r>
                    <a:rPr lang="en-GB" altLang="en-US" sz="1200" dirty="0">
                      <a:latin typeface="Times New Roman" pitchFamily="18" charset="0"/>
                      <a:cs typeface="Times New Roman" pitchFamily="18" charset="0"/>
                    </a:rPr>
                    <a:t>Inventory levels; </a:t>
                  </a:r>
                </a:p>
                <a:p>
                  <a:pPr marL="182563" indent="-182563">
                    <a:buFont typeface="Arial" panose="020B0604020202020204" pitchFamily="34" charset="0"/>
                    <a:buChar char="•"/>
                    <a:tabLst/>
                  </a:pPr>
                  <a:r>
                    <a:rPr lang="en-GB" altLang="en-US" sz="1200" dirty="0">
                      <a:latin typeface="Times New Roman" pitchFamily="18" charset="0"/>
                      <a:cs typeface="Times New Roman" pitchFamily="18" charset="0"/>
                    </a:rPr>
                    <a:t>Replenishment orders and receipt documentation; </a:t>
                  </a:r>
                </a:p>
                <a:p>
                  <a:pPr marL="182563" indent="-182563">
                    <a:buFont typeface="Arial" panose="020B0604020202020204" pitchFamily="34" charset="0"/>
                    <a:buChar char="•"/>
                    <a:tabLst/>
                  </a:pPr>
                  <a:r>
                    <a:rPr lang="en-GB" altLang="en-US" sz="1200" dirty="0">
                      <a:latin typeface="Times New Roman" pitchFamily="18" charset="0"/>
                      <a:cs typeface="Times New Roman" pitchFamily="18" charset="0"/>
                    </a:rPr>
                    <a:t>Customer orders and delivery schedules</a:t>
                  </a:r>
                </a:p>
                <a:p>
                  <a:pPr marL="182563" indent="-182563">
                    <a:buFont typeface="Arial" panose="020B0604020202020204" pitchFamily="34" charset="0"/>
                    <a:buChar char="•"/>
                    <a:tabLst/>
                  </a:pPr>
                  <a:r>
                    <a:rPr lang="en-GB" altLang="en-US" sz="1200" dirty="0">
                      <a:latin typeface="Times New Roman" pitchFamily="18" charset="0"/>
                      <a:cs typeface="Times New Roman" pitchFamily="18" charset="0"/>
                    </a:rPr>
                    <a:t>Deliveries and Returns</a:t>
                  </a:r>
                </a:p>
                <a:p>
                  <a:pPr marL="182563" indent="-182563">
                    <a:buFont typeface="Arial" panose="020B0604020202020204" pitchFamily="34" charset="0"/>
                    <a:buChar char="•"/>
                    <a:tabLst/>
                  </a:pPr>
                  <a:r>
                    <a:rPr lang="en-GB" altLang="en-US" sz="1200" dirty="0">
                      <a:latin typeface="Times New Roman" pitchFamily="18" charset="0"/>
                      <a:cs typeface="Times New Roman" pitchFamily="18" charset="0"/>
                    </a:rPr>
                    <a:t>Estimates of future demand levels</a:t>
                  </a:r>
                  <a:endParaRPr lang="en-GB" altLang="en-US" sz="1400" dirty="0">
                    <a:latin typeface="Times New Roman" pitchFamily="18" charset="0"/>
                  </a:endParaRPr>
                </a:p>
              </p:txBody>
            </p:sp>
            <p:sp>
              <p:nvSpPr>
                <p:cNvPr id="33" name="Rectangle 56"/>
                <p:cNvSpPr>
                  <a:spLocks noChangeArrowheads="1"/>
                </p:cNvSpPr>
                <p:nvPr/>
              </p:nvSpPr>
              <p:spPr bwMode="auto">
                <a:xfrm>
                  <a:off x="965" y="4546"/>
                  <a:ext cx="2050" cy="109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sp>
            <p:nvSpPr>
              <p:cNvPr id="30" name="Rectangle 19"/>
              <p:cNvSpPr>
                <a:spLocks noChangeArrowheads="1"/>
              </p:cNvSpPr>
              <p:nvPr/>
            </p:nvSpPr>
            <p:spPr bwMode="auto">
              <a:xfrm>
                <a:off x="3083" y="4646"/>
                <a:ext cx="680" cy="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114300">
                  <a:tabLst>
                    <a:tab pos="228600" algn="l"/>
                  </a:tabLst>
                  <a:defRPr>
                    <a:solidFill>
                      <a:schemeClr val="tx1"/>
                    </a:solidFill>
                    <a:latin typeface="Garamond" pitchFamily="18" charset="0"/>
                  </a:defRPr>
                </a:lvl1pPr>
                <a:lvl2pPr marL="742950" indent="-285750">
                  <a:tabLst>
                    <a:tab pos="228600" algn="l"/>
                  </a:tabLst>
                  <a:defRPr>
                    <a:solidFill>
                      <a:schemeClr val="tx1"/>
                    </a:solidFill>
                    <a:latin typeface="Garamond" pitchFamily="18" charset="0"/>
                  </a:defRPr>
                </a:lvl2pPr>
                <a:lvl3pPr marL="1143000" indent="-228600">
                  <a:tabLst>
                    <a:tab pos="228600" algn="l"/>
                  </a:tabLst>
                  <a:defRPr>
                    <a:solidFill>
                      <a:schemeClr val="tx1"/>
                    </a:solidFill>
                    <a:latin typeface="Garamond" pitchFamily="18" charset="0"/>
                  </a:defRPr>
                </a:lvl3pPr>
                <a:lvl4pPr marL="1600200" indent="-228600">
                  <a:tabLst>
                    <a:tab pos="228600" algn="l"/>
                  </a:tabLst>
                  <a:defRPr>
                    <a:solidFill>
                      <a:schemeClr val="tx1"/>
                    </a:solidFill>
                    <a:latin typeface="Garamond" pitchFamily="18" charset="0"/>
                  </a:defRPr>
                </a:lvl4pPr>
                <a:lvl5pPr marL="2057400" indent="-228600">
                  <a:tabLst>
                    <a:tab pos="228600" algn="l"/>
                  </a:tabLst>
                  <a:defRPr>
                    <a:solidFill>
                      <a:schemeClr val="tx1"/>
                    </a:solidFill>
                    <a:latin typeface="Garamond" pitchFamily="18" charset="0"/>
                  </a:defRPr>
                </a:lvl5pPr>
                <a:lvl6pPr marL="2514600" indent="-228600" eaLnBrk="0" fontAlgn="base" hangingPunct="0">
                  <a:spcBef>
                    <a:spcPct val="0"/>
                  </a:spcBef>
                  <a:spcAft>
                    <a:spcPct val="0"/>
                  </a:spcAft>
                  <a:tabLst>
                    <a:tab pos="228600" algn="l"/>
                  </a:tabLst>
                  <a:defRPr>
                    <a:solidFill>
                      <a:schemeClr val="tx1"/>
                    </a:solidFill>
                    <a:latin typeface="Garamond" pitchFamily="18" charset="0"/>
                  </a:defRPr>
                </a:lvl6pPr>
                <a:lvl7pPr marL="2971800" indent="-228600" eaLnBrk="0" fontAlgn="base" hangingPunct="0">
                  <a:spcBef>
                    <a:spcPct val="0"/>
                  </a:spcBef>
                  <a:spcAft>
                    <a:spcPct val="0"/>
                  </a:spcAft>
                  <a:tabLst>
                    <a:tab pos="228600" algn="l"/>
                  </a:tabLst>
                  <a:defRPr>
                    <a:solidFill>
                      <a:schemeClr val="tx1"/>
                    </a:solidFill>
                    <a:latin typeface="Garamond" pitchFamily="18" charset="0"/>
                  </a:defRPr>
                </a:lvl7pPr>
                <a:lvl8pPr marL="3429000" indent="-228600" eaLnBrk="0" fontAlgn="base" hangingPunct="0">
                  <a:spcBef>
                    <a:spcPct val="0"/>
                  </a:spcBef>
                  <a:spcAft>
                    <a:spcPct val="0"/>
                  </a:spcAft>
                  <a:tabLst>
                    <a:tab pos="228600" algn="l"/>
                  </a:tabLst>
                  <a:defRPr>
                    <a:solidFill>
                      <a:schemeClr val="tx1"/>
                    </a:solidFill>
                    <a:latin typeface="Garamond" pitchFamily="18" charset="0"/>
                  </a:defRPr>
                </a:lvl8pPr>
                <a:lvl9pPr marL="3886200" indent="-228600" eaLnBrk="0" fontAlgn="base" hangingPunct="0">
                  <a:spcBef>
                    <a:spcPct val="0"/>
                  </a:spcBef>
                  <a:spcAft>
                    <a:spcPct val="0"/>
                  </a:spcAft>
                  <a:tabLst>
                    <a:tab pos="228600" algn="l"/>
                  </a:tabLst>
                  <a:defRPr>
                    <a:solidFill>
                      <a:schemeClr val="tx1"/>
                    </a:solidFill>
                    <a:latin typeface="Garamond" pitchFamily="18" charset="0"/>
                  </a:defRPr>
                </a:lvl9pPr>
              </a:lstStyle>
              <a:p>
                <a:pPr indent="0"/>
                <a:r>
                  <a:rPr lang="en-GB" altLang="en-US" sz="1200" dirty="0">
                    <a:latin typeface="Times New Roman" pitchFamily="18" charset="0"/>
                    <a:cs typeface="Times New Roman" pitchFamily="18" charset="0"/>
                  </a:rPr>
                  <a:t>MS Navision; Excel; Phone; Email; </a:t>
                </a:r>
                <a:r>
                  <a:rPr lang="en-GB" altLang="en-US" sz="1200" dirty="0" err="1">
                    <a:latin typeface="Times New Roman" pitchFamily="18" charset="0"/>
                    <a:cs typeface="Times New Roman" pitchFamily="18" charset="0"/>
                  </a:rPr>
                  <a:t>Whatsapp</a:t>
                </a:r>
                <a:r>
                  <a:rPr lang="en-GB" altLang="en-US" sz="1200" dirty="0">
                    <a:latin typeface="Times New Roman" pitchFamily="18" charset="0"/>
                    <a:cs typeface="Times New Roman" pitchFamily="18" charset="0"/>
                  </a:rPr>
                  <a:t>; USB; Share Drives </a:t>
                </a:r>
              </a:p>
              <a:p>
                <a:endParaRPr lang="en-GB" altLang="en-US" sz="1000" dirty="0">
                  <a:latin typeface="Times New Roman" pitchFamily="18" charset="0"/>
                </a:endParaRPr>
              </a:p>
            </p:txBody>
          </p:sp>
          <p:grpSp>
            <p:nvGrpSpPr>
              <p:cNvPr id="18" name="Group 61"/>
              <p:cNvGrpSpPr>
                <a:grpSpLocks/>
              </p:cNvGrpSpPr>
              <p:nvPr/>
            </p:nvGrpSpPr>
            <p:grpSpPr bwMode="auto">
              <a:xfrm>
                <a:off x="0" y="5639"/>
                <a:ext cx="1313" cy="311"/>
                <a:chOff x="0" y="5639"/>
                <a:chExt cx="1313" cy="311"/>
              </a:xfrm>
            </p:grpSpPr>
            <p:sp>
              <p:nvSpPr>
                <p:cNvPr id="28" name="Rectangle 20"/>
                <p:cNvSpPr>
                  <a:spLocks noChangeArrowheads="1"/>
                </p:cNvSpPr>
                <p:nvPr/>
              </p:nvSpPr>
              <p:spPr bwMode="auto">
                <a:xfrm>
                  <a:off x="0" y="5639"/>
                  <a:ext cx="1313"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9" name="Rectangle 60"/>
                <p:cNvSpPr>
                  <a:spLocks noChangeArrowheads="1"/>
                </p:cNvSpPr>
                <p:nvPr/>
              </p:nvSpPr>
              <p:spPr bwMode="auto">
                <a:xfrm>
                  <a:off x="0"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19" name="Group 63"/>
              <p:cNvGrpSpPr>
                <a:grpSpLocks/>
              </p:cNvGrpSpPr>
              <p:nvPr/>
            </p:nvGrpSpPr>
            <p:grpSpPr bwMode="auto">
              <a:xfrm>
                <a:off x="1313" y="5639"/>
                <a:ext cx="590" cy="311"/>
                <a:chOff x="1313" y="5639"/>
                <a:chExt cx="590" cy="311"/>
              </a:xfrm>
            </p:grpSpPr>
            <p:sp>
              <p:nvSpPr>
                <p:cNvPr id="26" name="Rectangle 21"/>
                <p:cNvSpPr>
                  <a:spLocks noChangeArrowheads="1"/>
                </p:cNvSpPr>
                <p:nvPr/>
              </p:nvSpPr>
              <p:spPr bwMode="auto">
                <a:xfrm>
                  <a:off x="1313" y="5639"/>
                  <a:ext cx="590"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7" name="Rectangle 62"/>
                <p:cNvSpPr>
                  <a:spLocks noChangeArrowheads="1"/>
                </p:cNvSpPr>
                <p:nvPr/>
              </p:nvSpPr>
              <p:spPr bwMode="auto">
                <a:xfrm>
                  <a:off x="131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0" name="Group 65"/>
              <p:cNvGrpSpPr>
                <a:grpSpLocks/>
              </p:cNvGrpSpPr>
              <p:nvPr/>
            </p:nvGrpSpPr>
            <p:grpSpPr bwMode="auto">
              <a:xfrm>
                <a:off x="1903" y="5639"/>
                <a:ext cx="590" cy="311"/>
                <a:chOff x="1903" y="5639"/>
                <a:chExt cx="590" cy="311"/>
              </a:xfrm>
            </p:grpSpPr>
            <p:sp>
              <p:nvSpPr>
                <p:cNvPr id="24" name="Rectangle 22"/>
                <p:cNvSpPr>
                  <a:spLocks noChangeArrowheads="1"/>
                </p:cNvSpPr>
                <p:nvPr/>
              </p:nvSpPr>
              <p:spPr bwMode="auto">
                <a:xfrm>
                  <a:off x="1903" y="5639"/>
                  <a:ext cx="590"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5" name="Rectangle 64"/>
                <p:cNvSpPr>
                  <a:spLocks noChangeArrowheads="1"/>
                </p:cNvSpPr>
                <p:nvPr/>
              </p:nvSpPr>
              <p:spPr bwMode="auto">
                <a:xfrm>
                  <a:off x="1903" y="5639"/>
                  <a:ext cx="590"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nvGrpSpPr>
              <p:cNvPr id="21" name="Group 67"/>
              <p:cNvGrpSpPr>
                <a:grpSpLocks/>
              </p:cNvGrpSpPr>
              <p:nvPr/>
            </p:nvGrpSpPr>
            <p:grpSpPr bwMode="auto">
              <a:xfrm>
                <a:off x="2493" y="5639"/>
                <a:ext cx="1313" cy="311"/>
                <a:chOff x="2493" y="5639"/>
                <a:chExt cx="1313" cy="311"/>
              </a:xfrm>
            </p:grpSpPr>
            <p:sp>
              <p:nvSpPr>
                <p:cNvPr id="22" name="Rectangle 23"/>
                <p:cNvSpPr>
                  <a:spLocks noChangeArrowheads="1"/>
                </p:cNvSpPr>
                <p:nvPr/>
              </p:nvSpPr>
              <p:spPr bwMode="auto">
                <a:xfrm>
                  <a:off x="2493" y="5639"/>
                  <a:ext cx="1313"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sp>
              <p:nvSpPr>
                <p:cNvPr id="23" name="Rectangle 66"/>
                <p:cNvSpPr>
                  <a:spLocks noChangeArrowheads="1"/>
                </p:cNvSpPr>
                <p:nvPr/>
              </p:nvSpPr>
              <p:spPr bwMode="auto">
                <a:xfrm>
                  <a:off x="2493" y="5639"/>
                  <a:ext cx="1313" cy="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grpSp>
        <p:sp>
          <p:nvSpPr>
            <p:cNvPr id="4" name="Rectangle 69"/>
            <p:cNvSpPr>
              <a:spLocks noChangeArrowheads="1"/>
            </p:cNvSpPr>
            <p:nvPr/>
          </p:nvSpPr>
          <p:spPr bwMode="auto">
            <a:xfrm>
              <a:off x="-2" y="401"/>
              <a:ext cx="3810" cy="5240"/>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endParaRPr lang="en-GB" altLang="en-US"/>
            </a:p>
          </p:txBody>
        </p:sp>
      </p:grpSp>
      <p:sp>
        <p:nvSpPr>
          <p:cNvPr id="66" name="Slide Number Placeholder 65"/>
          <p:cNvSpPr>
            <a:spLocks noGrp="1"/>
          </p:cNvSpPr>
          <p:nvPr>
            <p:ph type="sldNum" sz="quarter" idx="12"/>
          </p:nvPr>
        </p:nvSpPr>
        <p:spPr/>
        <p:txBody>
          <a:bodyPr/>
          <a:lstStyle/>
          <a:p>
            <a:fld id="{942B2D58-69EF-492A-BB3E-4E2A1B81261A}" type="slidenum">
              <a:rPr lang="en-GB" smtClean="0"/>
              <a:t>21</a:t>
            </a:fld>
            <a:endParaRPr lang="en-GB"/>
          </a:p>
        </p:txBody>
      </p:sp>
    </p:spTree>
    <p:extLst>
      <p:ext uri="{BB962C8B-B14F-4D97-AF65-F5344CB8AC3E}">
        <p14:creationId xmlns:p14="http://schemas.microsoft.com/office/powerpoint/2010/main" val="3130058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FDF50E4-1B7A-40DE-8C9A-46BE447DA7B6}" type="slidenum">
              <a:rPr lang="en-US" altLang="en-US">
                <a:latin typeface="Arial" charset="0"/>
              </a:rPr>
              <a:pPr/>
              <a:t>22</a:t>
            </a:fld>
            <a:endParaRPr lang="en-US" altLang="en-US">
              <a:latin typeface="Arial" charset="0"/>
            </a:endParaRPr>
          </a:p>
        </p:txBody>
      </p:sp>
      <p:sp>
        <p:nvSpPr>
          <p:cNvPr id="28674" name="Rectangle 2"/>
          <p:cNvSpPr>
            <a:spLocks noGrp="1" noRot="1" noChangeArrowheads="1"/>
          </p:cNvSpPr>
          <p:nvPr>
            <p:ph type="title"/>
          </p:nvPr>
        </p:nvSpPr>
        <p:spPr>
          <a:xfrm>
            <a:off x="838200" y="365125"/>
            <a:ext cx="10515600" cy="855400"/>
          </a:xfrm>
        </p:spPr>
        <p:txBody>
          <a:bodyPr/>
          <a:lstStyle/>
          <a:p>
            <a:pPr eaLnBrk="1" hangingPunct="1">
              <a:defRPr/>
            </a:pPr>
            <a:r>
              <a:rPr lang="en-US" sz="3800" dirty="0"/>
              <a:t>How Does the WSM Work?</a:t>
            </a:r>
          </a:p>
        </p:txBody>
      </p:sp>
      <p:sp>
        <p:nvSpPr>
          <p:cNvPr id="28675" name="Rectangle 3"/>
          <p:cNvSpPr>
            <a:spLocks noGrp="1" noChangeArrowheads="1"/>
          </p:cNvSpPr>
          <p:nvPr>
            <p:ph type="body" idx="1"/>
          </p:nvPr>
        </p:nvSpPr>
        <p:spPr>
          <a:xfrm>
            <a:off x="838200" y="1256306"/>
            <a:ext cx="10515600" cy="4920657"/>
          </a:xfrm>
        </p:spPr>
        <p:txBody>
          <a:bodyPr>
            <a:normAutofit fontScale="92500"/>
          </a:bodyPr>
          <a:lstStyle/>
          <a:p>
            <a:pPr eaLnBrk="1" hangingPunct="1">
              <a:defRPr/>
            </a:pPr>
            <a:r>
              <a:rPr lang="en-US"/>
              <a:t>The WSM is designed to help business professionals understand their organisation’s systems. It is also valuable for consultants since it can help them explore systems in a structured way.</a:t>
            </a:r>
          </a:p>
          <a:p>
            <a:pPr eaLnBrk="1" hangingPunct="1">
              <a:defRPr/>
            </a:pPr>
            <a:r>
              <a:rPr lang="en-US"/>
              <a:t>It is flexible</a:t>
            </a:r>
          </a:p>
          <a:p>
            <a:pPr lvl="1" eaLnBrk="1" hangingPunct="1">
              <a:defRPr/>
            </a:pPr>
            <a:r>
              <a:rPr lang="en-US"/>
              <a:t>There are guidelines/concepts, but users are free to adapt these as needed, to iterate, to select the level of detail,…</a:t>
            </a:r>
          </a:p>
          <a:p>
            <a:pPr eaLnBrk="1" hangingPunct="1">
              <a:defRPr/>
            </a:pPr>
            <a:r>
              <a:rPr lang="en-US"/>
              <a:t>The WSM is designed to be rigorous and to focus on real business problems</a:t>
            </a:r>
          </a:p>
          <a:p>
            <a:pPr>
              <a:defRPr/>
            </a:pPr>
            <a:r>
              <a:rPr lang="en-US"/>
              <a:t>As with many systems analysis methods, WSM is organised around :</a:t>
            </a:r>
          </a:p>
          <a:p>
            <a:pPr lvl="1">
              <a:defRPr/>
            </a:pPr>
            <a:r>
              <a:rPr lang="en-US"/>
              <a:t>Defining the problem</a:t>
            </a:r>
          </a:p>
          <a:p>
            <a:pPr lvl="1">
              <a:defRPr/>
            </a:pPr>
            <a:r>
              <a:rPr lang="en-US"/>
              <a:t>Gathering/analysing relevant data</a:t>
            </a:r>
          </a:p>
          <a:p>
            <a:pPr lvl="1">
              <a:defRPr/>
            </a:pPr>
            <a:r>
              <a:rPr lang="en-US"/>
              <a:t>Identifying alternatives</a:t>
            </a:r>
          </a:p>
          <a:p>
            <a:pPr lvl="1">
              <a:defRPr/>
            </a:pPr>
            <a:r>
              <a:rPr lang="en-US"/>
              <a:t>Selecting the preferred alternative</a:t>
            </a:r>
          </a:p>
          <a:p>
            <a:pPr eaLnBrk="1" hangingPunct="1">
              <a:defRPr/>
            </a:pPr>
            <a:endParaRPr lang="en-US"/>
          </a:p>
        </p:txBody>
      </p:sp>
    </p:spTree>
    <p:extLst>
      <p:ext uri="{BB962C8B-B14F-4D97-AF65-F5344CB8AC3E}">
        <p14:creationId xmlns:p14="http://schemas.microsoft.com/office/powerpoint/2010/main" val="421466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6494E1B-029B-4F9D-9518-53CA5C937E21}" type="slidenum">
              <a:rPr lang="en-US" altLang="en-US">
                <a:latin typeface="Arial" charset="0"/>
              </a:rPr>
              <a:pPr/>
              <a:t>23</a:t>
            </a:fld>
            <a:endParaRPr lang="en-US" altLang="en-US">
              <a:latin typeface="Arial" charset="0"/>
            </a:endParaRPr>
          </a:p>
        </p:txBody>
      </p:sp>
      <p:sp>
        <p:nvSpPr>
          <p:cNvPr id="30722" name="Rectangle 2"/>
          <p:cNvSpPr>
            <a:spLocks noGrp="1" noRot="1" noChangeArrowheads="1"/>
          </p:cNvSpPr>
          <p:nvPr>
            <p:ph type="title"/>
          </p:nvPr>
        </p:nvSpPr>
        <p:spPr/>
        <p:txBody>
          <a:bodyPr/>
          <a:lstStyle/>
          <a:p>
            <a:pPr eaLnBrk="1" hangingPunct="1">
              <a:defRPr/>
            </a:pPr>
            <a:r>
              <a:rPr lang="en-US"/>
              <a:t>WSM – 3 Phases</a:t>
            </a:r>
          </a:p>
        </p:txBody>
      </p:sp>
      <p:sp>
        <p:nvSpPr>
          <p:cNvPr id="30723" name="Rectangle 3"/>
          <p:cNvSpPr>
            <a:spLocks noGrp="1" noChangeArrowheads="1"/>
          </p:cNvSpPr>
          <p:nvPr>
            <p:ph type="body" idx="1"/>
          </p:nvPr>
        </p:nvSpPr>
        <p:spPr/>
        <p:txBody>
          <a:bodyPr/>
          <a:lstStyle/>
          <a:p>
            <a:pPr eaLnBrk="1" hangingPunct="1">
              <a:lnSpc>
                <a:spcPct val="90000"/>
              </a:lnSpc>
              <a:defRPr/>
            </a:pPr>
            <a:r>
              <a:rPr lang="en-US" dirty="0"/>
              <a:t>SO: Identify the </a:t>
            </a:r>
            <a:r>
              <a:rPr lang="en-US" u="sng" dirty="0"/>
              <a:t>S</a:t>
            </a:r>
            <a:r>
              <a:rPr lang="en-US" dirty="0"/>
              <a:t>ystems and Opportunities</a:t>
            </a:r>
          </a:p>
          <a:p>
            <a:pPr lvl="1" eaLnBrk="1" hangingPunct="1">
              <a:lnSpc>
                <a:spcPct val="90000"/>
              </a:lnSpc>
              <a:defRPr/>
            </a:pPr>
            <a:r>
              <a:rPr lang="en-US" dirty="0"/>
              <a:t>Why are we doing this? What is the problem?</a:t>
            </a:r>
          </a:p>
          <a:p>
            <a:pPr eaLnBrk="1" hangingPunct="1">
              <a:lnSpc>
                <a:spcPct val="90000"/>
              </a:lnSpc>
              <a:defRPr/>
            </a:pPr>
            <a:r>
              <a:rPr lang="en-US" dirty="0"/>
              <a:t>AP: </a:t>
            </a:r>
            <a:r>
              <a:rPr lang="en-US" u="sng" dirty="0" err="1"/>
              <a:t>A</a:t>
            </a:r>
            <a:r>
              <a:rPr lang="en-US" dirty="0" err="1"/>
              <a:t>nalyse</a:t>
            </a:r>
            <a:r>
              <a:rPr lang="en-US" dirty="0"/>
              <a:t> the system and identify </a:t>
            </a:r>
            <a:r>
              <a:rPr lang="en-US" u="sng" dirty="0"/>
              <a:t>P</a:t>
            </a:r>
            <a:r>
              <a:rPr lang="en-US" dirty="0"/>
              <a:t>ossibilities</a:t>
            </a:r>
          </a:p>
          <a:p>
            <a:pPr lvl="1" eaLnBrk="1" hangingPunct="1">
              <a:lnSpc>
                <a:spcPct val="90000"/>
              </a:lnSpc>
              <a:defRPr/>
            </a:pPr>
            <a:r>
              <a:rPr lang="en-US" dirty="0"/>
              <a:t>Understand current issues.</a:t>
            </a:r>
          </a:p>
          <a:p>
            <a:pPr lvl="1" eaLnBrk="1" hangingPunct="1">
              <a:lnSpc>
                <a:spcPct val="90000"/>
              </a:lnSpc>
              <a:defRPr/>
            </a:pPr>
            <a:r>
              <a:rPr lang="en-US" dirty="0"/>
              <a:t> How can the work system be improved?</a:t>
            </a:r>
          </a:p>
          <a:p>
            <a:pPr eaLnBrk="1" hangingPunct="1">
              <a:lnSpc>
                <a:spcPct val="90000"/>
              </a:lnSpc>
              <a:defRPr/>
            </a:pPr>
            <a:r>
              <a:rPr lang="en-US" dirty="0"/>
              <a:t>RJ: </a:t>
            </a:r>
            <a:r>
              <a:rPr lang="en-US" u="sng" dirty="0"/>
              <a:t>R</a:t>
            </a:r>
            <a:r>
              <a:rPr lang="en-US" dirty="0"/>
              <a:t>ecommend and </a:t>
            </a:r>
            <a:r>
              <a:rPr lang="en-US" u="sng" dirty="0"/>
              <a:t>J</a:t>
            </a:r>
            <a:r>
              <a:rPr lang="en-US" dirty="0"/>
              <a:t>ustify changes</a:t>
            </a:r>
          </a:p>
          <a:p>
            <a:pPr lvl="1" eaLnBrk="1" hangingPunct="1">
              <a:lnSpc>
                <a:spcPct val="90000"/>
              </a:lnSpc>
              <a:defRPr/>
            </a:pPr>
            <a:r>
              <a:rPr lang="en-US" dirty="0"/>
              <a:t>What are we suggesting? Are these sensible suggestions?</a:t>
            </a:r>
          </a:p>
        </p:txBody>
      </p:sp>
    </p:spTree>
    <p:extLst>
      <p:ext uri="{BB962C8B-B14F-4D97-AF65-F5344CB8AC3E}">
        <p14:creationId xmlns:p14="http://schemas.microsoft.com/office/powerpoint/2010/main" val="2457077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6E77EE5-EA35-49D4-9280-F6403D356ADC}" type="slidenum">
              <a:rPr lang="en-US" altLang="en-US">
                <a:latin typeface="Arial" charset="0"/>
              </a:rPr>
              <a:pPr/>
              <a:t>24</a:t>
            </a:fld>
            <a:endParaRPr lang="en-US" altLang="en-US">
              <a:latin typeface="Arial" charset="0"/>
            </a:endParaRPr>
          </a:p>
        </p:txBody>
      </p:sp>
      <p:sp>
        <p:nvSpPr>
          <p:cNvPr id="31746" name="Rectangle 2"/>
          <p:cNvSpPr>
            <a:spLocks noGrp="1" noRot="1" noChangeArrowheads="1"/>
          </p:cNvSpPr>
          <p:nvPr>
            <p:ph type="title"/>
          </p:nvPr>
        </p:nvSpPr>
        <p:spPr/>
        <p:txBody>
          <a:bodyPr/>
          <a:lstStyle/>
          <a:p>
            <a:pPr eaLnBrk="1" hangingPunct="1">
              <a:defRPr/>
            </a:pPr>
            <a:r>
              <a:rPr lang="en-US"/>
              <a:t>WSM – 3 Levels &amp; 3 Phases</a:t>
            </a:r>
          </a:p>
        </p:txBody>
      </p:sp>
      <p:graphicFrame>
        <p:nvGraphicFramePr>
          <p:cNvPr id="31793" name="Group 49"/>
          <p:cNvGraphicFramePr>
            <a:graphicFrameLocks noGrp="1"/>
          </p:cNvGraphicFramePr>
          <p:nvPr>
            <p:ph type="tbl" idx="1"/>
            <p:extLst>
              <p:ext uri="{D42A27DB-BD31-4B8C-83A1-F6EECF244321}">
                <p14:modId xmlns:p14="http://schemas.microsoft.com/office/powerpoint/2010/main" val="225919132"/>
              </p:ext>
            </p:extLst>
          </p:nvPr>
        </p:nvGraphicFramePr>
        <p:xfrm>
          <a:off x="930302" y="1222513"/>
          <a:ext cx="9227489" cy="4506580"/>
        </p:xfrm>
        <a:graphic>
          <a:graphicData uri="http://schemas.openxmlformats.org/drawingml/2006/table">
            <a:tbl>
              <a:tblPr/>
              <a:tblGrid>
                <a:gridCol w="1896387">
                  <a:extLst>
                    <a:ext uri="{9D8B030D-6E8A-4147-A177-3AD203B41FA5}">
                      <a16:colId xmlns:a16="http://schemas.microsoft.com/office/drawing/2014/main" val="20000"/>
                    </a:ext>
                  </a:extLst>
                </a:gridCol>
                <a:gridCol w="2206487">
                  <a:extLst>
                    <a:ext uri="{9D8B030D-6E8A-4147-A177-3AD203B41FA5}">
                      <a16:colId xmlns:a16="http://schemas.microsoft.com/office/drawing/2014/main" val="20001"/>
                    </a:ext>
                  </a:extLst>
                </a:gridCol>
                <a:gridCol w="2548393">
                  <a:extLst>
                    <a:ext uri="{9D8B030D-6E8A-4147-A177-3AD203B41FA5}">
                      <a16:colId xmlns:a16="http://schemas.microsoft.com/office/drawing/2014/main" val="20002"/>
                    </a:ext>
                  </a:extLst>
                </a:gridCol>
                <a:gridCol w="2576222">
                  <a:extLst>
                    <a:ext uri="{9D8B030D-6E8A-4147-A177-3AD203B41FA5}">
                      <a16:colId xmlns:a16="http://schemas.microsoft.com/office/drawing/2014/main" val="20003"/>
                    </a:ext>
                  </a:extLst>
                </a:gridCol>
              </a:tblGrid>
              <a:tr h="5668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GB" sz="2800" b="0" i="0" u="none" strike="noStrike" cap="none" normalizeH="0" baseline="0">
                        <a:ln>
                          <a:noFill/>
                        </a:ln>
                        <a:solidFill>
                          <a:schemeClr val="tx1"/>
                        </a:solidFill>
                        <a:effectLst/>
                        <a:latin typeface="Garamond"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Phase 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Phase 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Phase 3</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52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Level 1 (Headings)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SO: Identification of the work system that has the opportunities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AP: Analysis of current issues and identification of possibilities for improvement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RJ: Recommendation and its justification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245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Level 2 (Questions)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SO1-SO4: 4 questions about the system and opportunities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AP1-AP10: 10 questions related to analysis and possibilities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RJ1-RJ10: 10 questions related to the recommendation and its justification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6321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latin typeface="Garamond" pitchFamily="18" charset="0"/>
                        </a:rPr>
                        <a:t>Level 3 (Topics)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Topics and guidelines for thinking about each SO question at L2.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Topics and guidelines for thinking about each AP question at L2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a:ln>
                            <a:noFill/>
                          </a:ln>
                          <a:solidFill>
                            <a:schemeClr val="tx1"/>
                          </a:solidFill>
                          <a:effectLst/>
                          <a:latin typeface="Garamond" pitchFamily="18" charset="0"/>
                        </a:rPr>
                        <a:t>Topics and guidelines for thinking about each RJ question at L2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8836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832DFE8-FA7F-4C42-8C7C-F1F259EEADC3}" type="slidenum">
              <a:rPr lang="en-US" altLang="en-US">
                <a:latin typeface="Arial" charset="0"/>
              </a:rPr>
              <a:pPr/>
              <a:t>25</a:t>
            </a:fld>
            <a:endParaRPr lang="en-US" altLang="en-US">
              <a:latin typeface="Arial" charset="0"/>
            </a:endParaRPr>
          </a:p>
        </p:txBody>
      </p:sp>
      <p:sp>
        <p:nvSpPr>
          <p:cNvPr id="33794" name="Rectangle 2"/>
          <p:cNvSpPr>
            <a:spLocks noGrp="1" noRot="1" noChangeArrowheads="1"/>
          </p:cNvSpPr>
          <p:nvPr>
            <p:ph type="title"/>
          </p:nvPr>
        </p:nvSpPr>
        <p:spPr/>
        <p:txBody>
          <a:bodyPr/>
          <a:lstStyle/>
          <a:p>
            <a:pPr eaLnBrk="1" hangingPunct="1">
              <a:defRPr/>
            </a:pPr>
            <a:r>
              <a:rPr lang="en-US"/>
              <a:t>Level 1</a:t>
            </a:r>
          </a:p>
        </p:txBody>
      </p:sp>
      <p:sp>
        <p:nvSpPr>
          <p:cNvPr id="33796" name="Rectangle 4"/>
          <p:cNvSpPr>
            <a:spLocks noGrp="1" noChangeArrowheads="1"/>
          </p:cNvSpPr>
          <p:nvPr>
            <p:ph type="body" idx="1"/>
          </p:nvPr>
        </p:nvSpPr>
        <p:spPr/>
        <p:txBody>
          <a:bodyPr/>
          <a:lstStyle/>
          <a:p>
            <a:pPr eaLnBrk="1" hangingPunct="1">
              <a:defRPr/>
            </a:pPr>
            <a:r>
              <a:rPr lang="en-US"/>
              <a:t>General requirement to think about the system</a:t>
            </a:r>
          </a:p>
          <a:p>
            <a:pPr eaLnBrk="1" hangingPunct="1">
              <a:defRPr/>
            </a:pPr>
            <a:r>
              <a:rPr lang="en-US"/>
              <a:t>Clarification of assumptions</a:t>
            </a:r>
          </a:p>
          <a:p>
            <a:pPr eaLnBrk="1" hangingPunct="1">
              <a:defRPr/>
            </a:pPr>
            <a:r>
              <a:rPr lang="en-US"/>
              <a:t>Quick personal summary of what is happening</a:t>
            </a:r>
          </a:p>
          <a:p>
            <a:pPr eaLnBrk="1" hangingPunct="1">
              <a:defRPr/>
            </a:pPr>
            <a:r>
              <a:rPr lang="en-US"/>
              <a:t>Minimal first-cut representation of reality</a:t>
            </a:r>
          </a:p>
        </p:txBody>
      </p:sp>
    </p:spTree>
    <p:extLst>
      <p:ext uri="{BB962C8B-B14F-4D97-AF65-F5344CB8AC3E}">
        <p14:creationId xmlns:p14="http://schemas.microsoft.com/office/powerpoint/2010/main" val="2123424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B28BF23-508F-412A-916F-6B0DE3307D4F}" type="slidenum">
              <a:rPr lang="en-US" altLang="en-US">
                <a:latin typeface="Arial" charset="0"/>
              </a:rPr>
              <a:pPr/>
              <a:t>26</a:t>
            </a:fld>
            <a:endParaRPr lang="en-US" altLang="en-US">
              <a:latin typeface="Arial" charset="0"/>
            </a:endParaRPr>
          </a:p>
        </p:txBody>
      </p:sp>
      <p:sp>
        <p:nvSpPr>
          <p:cNvPr id="35842" name="Rectangle 2"/>
          <p:cNvSpPr>
            <a:spLocks noGrp="1" noRot="1" noChangeArrowheads="1"/>
          </p:cNvSpPr>
          <p:nvPr>
            <p:ph type="title"/>
          </p:nvPr>
        </p:nvSpPr>
        <p:spPr/>
        <p:txBody>
          <a:bodyPr/>
          <a:lstStyle/>
          <a:p>
            <a:pPr eaLnBrk="1" hangingPunct="1">
              <a:defRPr/>
            </a:pPr>
            <a:r>
              <a:rPr lang="en-US"/>
              <a:t>Level 2</a:t>
            </a:r>
          </a:p>
        </p:txBody>
      </p:sp>
      <p:sp>
        <p:nvSpPr>
          <p:cNvPr id="35843" name="Rectangle 3"/>
          <p:cNvSpPr>
            <a:spLocks noGrp="1" noChangeArrowheads="1"/>
          </p:cNvSpPr>
          <p:nvPr>
            <p:ph type="body" idx="1"/>
          </p:nvPr>
        </p:nvSpPr>
        <p:spPr/>
        <p:txBody>
          <a:bodyPr/>
          <a:lstStyle/>
          <a:p>
            <a:pPr eaLnBrk="1" hangingPunct="1">
              <a:defRPr/>
            </a:pPr>
            <a:r>
              <a:rPr lang="en-US" dirty="0"/>
              <a:t>Important questions are asked about the 3 phases of the analysis</a:t>
            </a:r>
          </a:p>
          <a:p>
            <a:pPr lvl="1" eaLnBrk="1" hangingPunct="1">
              <a:defRPr/>
            </a:pPr>
            <a:r>
              <a:rPr lang="en-US" dirty="0"/>
              <a:t>Four for SO, </a:t>
            </a:r>
          </a:p>
          <a:p>
            <a:pPr lvl="1" eaLnBrk="1" hangingPunct="1">
              <a:defRPr/>
            </a:pPr>
            <a:r>
              <a:rPr lang="en-US" dirty="0"/>
              <a:t>Ten each for AP and RJ</a:t>
            </a:r>
          </a:p>
          <a:p>
            <a:pPr eaLnBrk="1" hangingPunct="1">
              <a:defRPr/>
            </a:pPr>
            <a:r>
              <a:rPr lang="en-US" dirty="0"/>
              <a:t>If any of these 24 questions are not addressed,  the analysis is probably deficient or incomplete, which will cause problems later on.</a:t>
            </a:r>
          </a:p>
          <a:p>
            <a:pPr eaLnBrk="1" hangingPunct="1">
              <a:defRPr/>
            </a:pPr>
            <a:r>
              <a:rPr lang="en-US" dirty="0"/>
              <a:t>All the questions at this level are relevant for your project. That means that you should be able to answer these 24 questions.</a:t>
            </a:r>
          </a:p>
          <a:p>
            <a:pPr eaLnBrk="1" hangingPunct="1">
              <a:defRPr/>
            </a:pPr>
            <a:endParaRPr lang="en-US" dirty="0"/>
          </a:p>
        </p:txBody>
      </p:sp>
    </p:spTree>
    <p:extLst>
      <p:ext uri="{BB962C8B-B14F-4D97-AF65-F5344CB8AC3E}">
        <p14:creationId xmlns:p14="http://schemas.microsoft.com/office/powerpoint/2010/main" val="489479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4DB820F-06A1-45C3-8E90-F12380453709}" type="slidenum">
              <a:rPr lang="en-US" altLang="en-US">
                <a:latin typeface="Arial" charset="0"/>
              </a:rPr>
              <a:pPr/>
              <a:t>27</a:t>
            </a:fld>
            <a:endParaRPr lang="en-US" altLang="en-US">
              <a:latin typeface="Arial" charset="0"/>
            </a:endParaRPr>
          </a:p>
        </p:txBody>
      </p:sp>
      <p:sp>
        <p:nvSpPr>
          <p:cNvPr id="36866" name="Rectangle 2"/>
          <p:cNvSpPr>
            <a:spLocks noGrp="1" noRot="1" noChangeArrowheads="1"/>
          </p:cNvSpPr>
          <p:nvPr>
            <p:ph type="title"/>
          </p:nvPr>
        </p:nvSpPr>
        <p:spPr/>
        <p:txBody>
          <a:bodyPr/>
          <a:lstStyle/>
          <a:p>
            <a:pPr eaLnBrk="1" hangingPunct="1">
              <a:defRPr/>
            </a:pPr>
            <a:r>
              <a:rPr lang="en-US"/>
              <a:t>Level 2, SO questions</a:t>
            </a:r>
          </a:p>
        </p:txBody>
      </p:sp>
      <p:sp>
        <p:nvSpPr>
          <p:cNvPr id="36867" name="Rectangle 3"/>
          <p:cNvSpPr>
            <a:spLocks noGrp="1" noChangeArrowheads="1"/>
          </p:cNvSpPr>
          <p:nvPr>
            <p:ph type="body" idx="1"/>
          </p:nvPr>
        </p:nvSpPr>
        <p:spPr/>
        <p:txBody>
          <a:bodyPr/>
          <a:lstStyle/>
          <a:p>
            <a:pPr eaLnBrk="1" hangingPunct="1">
              <a:lnSpc>
                <a:spcPct val="90000"/>
              </a:lnSpc>
              <a:defRPr/>
            </a:pPr>
            <a:r>
              <a:rPr lang="en-US"/>
              <a:t>SO1: What are the problems or opportunities in the organisation?</a:t>
            </a:r>
          </a:p>
          <a:p>
            <a:pPr eaLnBrk="1" hangingPunct="1">
              <a:lnSpc>
                <a:spcPct val="90000"/>
              </a:lnSpc>
              <a:defRPr/>
            </a:pPr>
            <a:r>
              <a:rPr lang="en-US"/>
              <a:t>SO2: Which is the work system that has these problems or opportunities?</a:t>
            </a:r>
          </a:p>
          <a:p>
            <a:pPr eaLnBrk="1" hangingPunct="1">
              <a:lnSpc>
                <a:spcPct val="90000"/>
              </a:lnSpc>
              <a:defRPr/>
            </a:pPr>
            <a:r>
              <a:rPr lang="en-US"/>
              <a:t>SO3: What are the factors that contribute to these problems or opportunities?</a:t>
            </a:r>
          </a:p>
          <a:p>
            <a:pPr lvl="1" eaLnBrk="1" hangingPunct="1">
              <a:lnSpc>
                <a:spcPct val="90000"/>
              </a:lnSpc>
              <a:defRPr/>
            </a:pPr>
            <a:r>
              <a:rPr lang="en-US"/>
              <a:t>Political, organisational, cultural, technical…</a:t>
            </a:r>
          </a:p>
          <a:p>
            <a:pPr eaLnBrk="1" hangingPunct="1">
              <a:lnSpc>
                <a:spcPct val="90000"/>
              </a:lnSpc>
              <a:defRPr/>
            </a:pPr>
            <a:r>
              <a:rPr lang="en-US"/>
              <a:t>SO4: What constraints limit the feasible range of recommendations?</a:t>
            </a:r>
          </a:p>
          <a:p>
            <a:pPr lvl="1" eaLnBrk="1" hangingPunct="1">
              <a:lnSpc>
                <a:spcPct val="90000"/>
              </a:lnSpc>
              <a:defRPr/>
            </a:pPr>
            <a:r>
              <a:rPr lang="en-US"/>
              <a:t>E.g. $/resource limitations, politics, people, education, …</a:t>
            </a:r>
          </a:p>
        </p:txBody>
      </p:sp>
    </p:spTree>
    <p:extLst>
      <p:ext uri="{BB962C8B-B14F-4D97-AF65-F5344CB8AC3E}">
        <p14:creationId xmlns:p14="http://schemas.microsoft.com/office/powerpoint/2010/main" val="3750498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5D4BF18-E7C1-4AC5-96DC-8A246CC5E9C1}" type="slidenum">
              <a:rPr lang="en-US" altLang="en-US">
                <a:latin typeface="Arial" charset="0"/>
              </a:rPr>
              <a:pPr/>
              <a:t>28</a:t>
            </a:fld>
            <a:endParaRPr lang="en-US" altLang="en-US">
              <a:latin typeface="Arial" charset="0"/>
            </a:endParaRPr>
          </a:p>
        </p:txBody>
      </p:sp>
      <p:sp>
        <p:nvSpPr>
          <p:cNvPr id="37890" name="Rectangle 2"/>
          <p:cNvSpPr>
            <a:spLocks noGrp="1" noRot="1" noChangeArrowheads="1"/>
          </p:cNvSpPr>
          <p:nvPr>
            <p:ph type="title"/>
          </p:nvPr>
        </p:nvSpPr>
        <p:spPr/>
        <p:txBody>
          <a:bodyPr/>
          <a:lstStyle/>
          <a:p>
            <a:pPr eaLnBrk="1" hangingPunct="1">
              <a:defRPr/>
            </a:pPr>
            <a:r>
              <a:rPr lang="en-US"/>
              <a:t>Level 2 AP questions (1-5)</a:t>
            </a:r>
          </a:p>
        </p:txBody>
      </p:sp>
      <p:sp>
        <p:nvSpPr>
          <p:cNvPr id="37891" name="Rectangle 3"/>
          <p:cNvSpPr>
            <a:spLocks noGrp="1" noChangeArrowheads="1"/>
          </p:cNvSpPr>
          <p:nvPr>
            <p:ph type="body" idx="1"/>
          </p:nvPr>
        </p:nvSpPr>
        <p:spPr/>
        <p:txBody>
          <a:bodyPr/>
          <a:lstStyle/>
          <a:p>
            <a:pPr eaLnBrk="1" hangingPunct="1">
              <a:defRPr/>
            </a:pPr>
            <a:r>
              <a:rPr lang="en-US"/>
              <a:t>AP1: Who are the customers and what are their concerns?</a:t>
            </a:r>
          </a:p>
          <a:p>
            <a:pPr eaLnBrk="1" hangingPunct="1">
              <a:defRPr/>
            </a:pPr>
            <a:r>
              <a:rPr lang="en-US"/>
              <a:t>AP2: How good are the products/services produced by the work system?</a:t>
            </a:r>
          </a:p>
          <a:p>
            <a:pPr eaLnBrk="1" hangingPunct="1">
              <a:defRPr/>
            </a:pPr>
            <a:r>
              <a:rPr lang="en-US"/>
              <a:t>AP3: How good are the work practices inside the work system?</a:t>
            </a:r>
          </a:p>
          <a:p>
            <a:pPr>
              <a:defRPr/>
            </a:pPr>
            <a:r>
              <a:rPr lang="en-US"/>
              <a:t>AP4: How serious are any mismatches between the work system and the roles, knowledge and interests of the participants?</a:t>
            </a:r>
          </a:p>
          <a:p>
            <a:pPr>
              <a:defRPr/>
            </a:pPr>
            <a:r>
              <a:rPr lang="en-US"/>
              <a:t>AP5: How might better information or knowledge help?</a:t>
            </a:r>
          </a:p>
          <a:p>
            <a:pPr eaLnBrk="1" hangingPunct="1">
              <a:defRPr/>
            </a:pPr>
            <a:endParaRPr lang="en-US"/>
          </a:p>
        </p:txBody>
      </p:sp>
    </p:spTree>
    <p:extLst>
      <p:ext uri="{BB962C8B-B14F-4D97-AF65-F5344CB8AC3E}">
        <p14:creationId xmlns:p14="http://schemas.microsoft.com/office/powerpoint/2010/main" val="1976400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4B25694-4C0F-4AF7-911B-D313246241B6}" type="slidenum">
              <a:rPr lang="en-US" altLang="en-US">
                <a:latin typeface="Arial" charset="0"/>
              </a:rPr>
              <a:pPr/>
              <a:t>29</a:t>
            </a:fld>
            <a:endParaRPr lang="en-US" altLang="en-US">
              <a:latin typeface="Arial" charset="0"/>
            </a:endParaRPr>
          </a:p>
        </p:txBody>
      </p:sp>
      <p:sp>
        <p:nvSpPr>
          <p:cNvPr id="38914" name="Rectangle 2"/>
          <p:cNvSpPr>
            <a:spLocks noGrp="1" noRot="1" noChangeArrowheads="1"/>
          </p:cNvSpPr>
          <p:nvPr>
            <p:ph type="title"/>
          </p:nvPr>
        </p:nvSpPr>
        <p:spPr/>
        <p:txBody>
          <a:bodyPr/>
          <a:lstStyle/>
          <a:p>
            <a:pPr eaLnBrk="1" hangingPunct="1">
              <a:defRPr/>
            </a:pPr>
            <a:r>
              <a:rPr lang="en-US"/>
              <a:t>Level 2 AP questions (6-10)</a:t>
            </a:r>
          </a:p>
        </p:txBody>
      </p:sp>
      <p:sp>
        <p:nvSpPr>
          <p:cNvPr id="38915" name="Rectangle 3"/>
          <p:cNvSpPr>
            <a:spLocks noGrp="1" noChangeArrowheads="1"/>
          </p:cNvSpPr>
          <p:nvPr>
            <p:ph type="body" idx="1"/>
          </p:nvPr>
        </p:nvSpPr>
        <p:spPr/>
        <p:txBody>
          <a:bodyPr/>
          <a:lstStyle/>
          <a:p>
            <a:pPr eaLnBrk="1" hangingPunct="1">
              <a:lnSpc>
                <a:spcPct val="90000"/>
              </a:lnSpc>
              <a:defRPr/>
            </a:pPr>
            <a:r>
              <a:rPr lang="en-US"/>
              <a:t>AP6: How might better technology help?</a:t>
            </a:r>
          </a:p>
          <a:p>
            <a:pPr eaLnBrk="1" hangingPunct="1">
              <a:lnSpc>
                <a:spcPct val="90000"/>
              </a:lnSpc>
              <a:defRPr/>
            </a:pPr>
            <a:r>
              <a:rPr lang="en-US"/>
              <a:t>AP7: How good is the work system’s fit with its environment?</a:t>
            </a:r>
          </a:p>
          <a:p>
            <a:pPr>
              <a:defRPr/>
            </a:pPr>
            <a:r>
              <a:rPr lang="en-US"/>
              <a:t>AP8: How well does the work system use the available infrastructure?</a:t>
            </a:r>
          </a:p>
          <a:p>
            <a:pPr>
              <a:defRPr/>
            </a:pPr>
            <a:r>
              <a:rPr lang="en-US"/>
              <a:t>AP9: How appropriate is the work system’s strategy?</a:t>
            </a:r>
          </a:p>
          <a:p>
            <a:pPr>
              <a:defRPr/>
            </a:pPr>
            <a:r>
              <a:rPr lang="en-US"/>
              <a:t>AP10: How well does the work system operate as a whole?</a:t>
            </a:r>
          </a:p>
          <a:p>
            <a:pPr eaLnBrk="1" hangingPunct="1">
              <a:lnSpc>
                <a:spcPct val="90000"/>
              </a:lnSpc>
              <a:defRPr/>
            </a:pPr>
            <a:endParaRPr lang="en-US"/>
          </a:p>
        </p:txBody>
      </p:sp>
    </p:spTree>
    <p:extLst>
      <p:ext uri="{BB962C8B-B14F-4D97-AF65-F5344CB8AC3E}">
        <p14:creationId xmlns:p14="http://schemas.microsoft.com/office/powerpoint/2010/main" val="3995810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6E119DE8-BE5F-47F6-9C4F-CBA54F96ADAD}" type="slidenum">
              <a:rPr lang="en-US" altLang="en-US">
                <a:latin typeface="Arial" charset="0"/>
              </a:rPr>
              <a:pPr/>
              <a:t>30</a:t>
            </a:fld>
            <a:endParaRPr lang="en-US" altLang="en-US">
              <a:latin typeface="Arial" charset="0"/>
            </a:endParaRPr>
          </a:p>
        </p:txBody>
      </p:sp>
      <p:sp>
        <p:nvSpPr>
          <p:cNvPr id="41986" name="Rectangle 2"/>
          <p:cNvSpPr>
            <a:spLocks noGrp="1" noRot="1" noChangeArrowheads="1"/>
          </p:cNvSpPr>
          <p:nvPr>
            <p:ph type="title"/>
          </p:nvPr>
        </p:nvSpPr>
        <p:spPr/>
        <p:txBody>
          <a:bodyPr/>
          <a:lstStyle/>
          <a:p>
            <a:pPr eaLnBrk="1" hangingPunct="1">
              <a:defRPr/>
            </a:pPr>
            <a:r>
              <a:rPr lang="en-US"/>
              <a:t>Level 2 RJ questions (1-5)</a:t>
            </a:r>
          </a:p>
        </p:txBody>
      </p:sp>
      <p:sp>
        <p:nvSpPr>
          <p:cNvPr id="41987" name="Rectangle 3"/>
          <p:cNvSpPr>
            <a:spLocks noGrp="1" noChangeArrowheads="1"/>
          </p:cNvSpPr>
          <p:nvPr>
            <p:ph type="body" idx="1"/>
          </p:nvPr>
        </p:nvSpPr>
        <p:spPr/>
        <p:txBody>
          <a:bodyPr/>
          <a:lstStyle/>
          <a:p>
            <a:pPr eaLnBrk="1" hangingPunct="1">
              <a:lnSpc>
                <a:spcPct val="90000"/>
              </a:lnSpc>
              <a:defRPr/>
            </a:pPr>
            <a:r>
              <a:rPr lang="en-US"/>
              <a:t>RJ1: What are the recommended changes to the work system?</a:t>
            </a:r>
          </a:p>
          <a:p>
            <a:pPr eaLnBrk="1" hangingPunct="1">
              <a:lnSpc>
                <a:spcPct val="90000"/>
              </a:lnSpc>
              <a:defRPr/>
            </a:pPr>
            <a:r>
              <a:rPr lang="en-US"/>
              <a:t>RJ2: How does the preferred alternative compare to other alternatives?</a:t>
            </a:r>
          </a:p>
          <a:p>
            <a:pPr eaLnBrk="1" hangingPunct="1">
              <a:lnSpc>
                <a:spcPct val="90000"/>
              </a:lnSpc>
              <a:defRPr/>
            </a:pPr>
            <a:r>
              <a:rPr lang="en-US"/>
              <a:t>RJ3: How does the recommended system compare to an ideal system in this area?</a:t>
            </a:r>
          </a:p>
          <a:p>
            <a:pPr eaLnBrk="1" hangingPunct="1">
              <a:lnSpc>
                <a:spcPct val="90000"/>
              </a:lnSpc>
              <a:defRPr/>
            </a:pPr>
            <a:r>
              <a:rPr lang="en-US"/>
              <a:t>RJ4: How well do the recommended changes address the original problems and opportunities?</a:t>
            </a:r>
          </a:p>
          <a:p>
            <a:pPr>
              <a:defRPr/>
            </a:pPr>
            <a:r>
              <a:rPr lang="en-US"/>
              <a:t>RJ5: What new problems or costs might be caused by the recommended changes?</a:t>
            </a:r>
          </a:p>
          <a:p>
            <a:pPr marL="0" indent="0" eaLnBrk="1" hangingPunct="1">
              <a:lnSpc>
                <a:spcPct val="90000"/>
              </a:lnSpc>
              <a:buNone/>
              <a:defRPr/>
            </a:pPr>
            <a:endParaRPr lang="en-US"/>
          </a:p>
        </p:txBody>
      </p:sp>
    </p:spTree>
    <p:extLst>
      <p:ext uri="{BB962C8B-B14F-4D97-AF65-F5344CB8AC3E}">
        <p14:creationId xmlns:p14="http://schemas.microsoft.com/office/powerpoint/2010/main" val="4088457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DE31049-1259-4A26-B52C-5CC1F9FACDB8}" type="slidenum">
              <a:rPr lang="en-US" altLang="en-US">
                <a:latin typeface="Arial" charset="0"/>
              </a:rPr>
              <a:pPr/>
              <a:t>31</a:t>
            </a:fld>
            <a:endParaRPr lang="en-US" altLang="en-US">
              <a:latin typeface="Arial" charset="0"/>
            </a:endParaRPr>
          </a:p>
        </p:txBody>
      </p:sp>
      <p:sp>
        <p:nvSpPr>
          <p:cNvPr id="44034" name="Rectangle 2"/>
          <p:cNvSpPr>
            <a:spLocks noGrp="1" noRot="1" noChangeArrowheads="1"/>
          </p:cNvSpPr>
          <p:nvPr>
            <p:ph type="title"/>
          </p:nvPr>
        </p:nvSpPr>
        <p:spPr/>
        <p:txBody>
          <a:bodyPr/>
          <a:lstStyle/>
          <a:p>
            <a:pPr eaLnBrk="1" hangingPunct="1">
              <a:defRPr/>
            </a:pPr>
            <a:r>
              <a:rPr lang="en-US"/>
              <a:t>Level 2 RJ questions (6-10)</a:t>
            </a:r>
          </a:p>
        </p:txBody>
      </p:sp>
      <p:sp>
        <p:nvSpPr>
          <p:cNvPr id="44035" name="Rectangle 3"/>
          <p:cNvSpPr>
            <a:spLocks noGrp="1" noChangeArrowheads="1"/>
          </p:cNvSpPr>
          <p:nvPr>
            <p:ph type="body" idx="1"/>
          </p:nvPr>
        </p:nvSpPr>
        <p:spPr/>
        <p:txBody>
          <a:bodyPr/>
          <a:lstStyle/>
          <a:p>
            <a:pPr eaLnBrk="1" hangingPunct="1">
              <a:defRPr/>
            </a:pPr>
            <a:r>
              <a:rPr lang="en-US"/>
              <a:t>RJ6: How well does the proposed work system conform to work system principles?</a:t>
            </a:r>
          </a:p>
          <a:p>
            <a:pPr eaLnBrk="1" hangingPunct="1">
              <a:defRPr/>
            </a:pPr>
            <a:r>
              <a:rPr lang="en-US"/>
              <a:t>RJ7: How can the recommendations be implemented?</a:t>
            </a:r>
          </a:p>
          <a:p>
            <a:pPr>
              <a:defRPr/>
            </a:pPr>
            <a:r>
              <a:rPr lang="en-US"/>
              <a:t>RJ8: How might perspectives or interests of different stakeholders influence the project’s success?</a:t>
            </a:r>
          </a:p>
          <a:p>
            <a:pPr>
              <a:defRPr/>
            </a:pPr>
            <a:r>
              <a:rPr lang="en-US"/>
              <a:t>RJ9: Are the recommended changes justified in terms of costs, benefits and risks?</a:t>
            </a:r>
          </a:p>
          <a:p>
            <a:pPr>
              <a:defRPr/>
            </a:pPr>
            <a:r>
              <a:rPr lang="en-US"/>
              <a:t>RJ10: Which important assumptions within the analysis and justification are most questionable?</a:t>
            </a:r>
          </a:p>
          <a:p>
            <a:pPr eaLnBrk="1" hangingPunct="1">
              <a:buFont typeface="Wingdings" pitchFamily="2" charset="2"/>
              <a:buNone/>
              <a:defRPr/>
            </a:pPr>
            <a:endParaRPr lang="en-US"/>
          </a:p>
        </p:txBody>
      </p:sp>
    </p:spTree>
    <p:extLst>
      <p:ext uri="{BB962C8B-B14F-4D97-AF65-F5344CB8AC3E}">
        <p14:creationId xmlns:p14="http://schemas.microsoft.com/office/powerpoint/2010/main" val="3725256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605F39D-88BF-42E3-BD47-3EBCA436D2D6}" type="slidenum">
              <a:rPr lang="en-US" altLang="en-US">
                <a:latin typeface="Arial" charset="0"/>
              </a:rPr>
              <a:pPr/>
              <a:t>32</a:t>
            </a:fld>
            <a:endParaRPr lang="en-US" altLang="en-US">
              <a:latin typeface="Arial" charset="0"/>
            </a:endParaRPr>
          </a:p>
        </p:txBody>
      </p:sp>
      <p:sp>
        <p:nvSpPr>
          <p:cNvPr id="46082" name="Rectangle 2"/>
          <p:cNvSpPr>
            <a:spLocks noGrp="1" noRot="1" noChangeArrowheads="1"/>
          </p:cNvSpPr>
          <p:nvPr>
            <p:ph type="title"/>
          </p:nvPr>
        </p:nvSpPr>
        <p:spPr/>
        <p:txBody>
          <a:bodyPr/>
          <a:lstStyle/>
          <a:p>
            <a:pPr eaLnBrk="1" hangingPunct="1">
              <a:defRPr/>
            </a:pPr>
            <a:r>
              <a:rPr lang="en-US"/>
              <a:t>Level 3</a:t>
            </a:r>
          </a:p>
        </p:txBody>
      </p:sp>
      <p:sp>
        <p:nvSpPr>
          <p:cNvPr id="46083" name="Rectangle 3"/>
          <p:cNvSpPr>
            <a:spLocks noGrp="1" noChangeArrowheads="1"/>
          </p:cNvSpPr>
          <p:nvPr>
            <p:ph type="body" idx="1"/>
          </p:nvPr>
        </p:nvSpPr>
        <p:spPr/>
        <p:txBody>
          <a:bodyPr/>
          <a:lstStyle/>
          <a:p>
            <a:pPr eaLnBrk="1" hangingPunct="1">
              <a:lnSpc>
                <a:spcPct val="90000"/>
              </a:lnSpc>
              <a:defRPr/>
            </a:pPr>
            <a:r>
              <a:rPr lang="en-US"/>
              <a:t>The 24 questions in Level 2 provide an organised approach for pursuing each of the three major WSM phases.</a:t>
            </a:r>
          </a:p>
          <a:p>
            <a:pPr eaLnBrk="1" hangingPunct="1">
              <a:lnSpc>
                <a:spcPct val="90000"/>
              </a:lnSpc>
              <a:defRPr/>
            </a:pPr>
            <a:r>
              <a:rPr lang="en-US"/>
              <a:t>At level 3, there are a number of specific topics to consider for each of the 24 questions.</a:t>
            </a:r>
          </a:p>
          <a:p>
            <a:pPr eaLnBrk="1" hangingPunct="1">
              <a:lnSpc>
                <a:spcPct val="90000"/>
              </a:lnSpc>
              <a:defRPr/>
            </a:pPr>
            <a:r>
              <a:rPr lang="en-US"/>
              <a:t>We won’t look at all of these today since there are too many and it is not a good use of time. </a:t>
            </a:r>
          </a:p>
          <a:p>
            <a:pPr eaLnBrk="1" hangingPunct="1">
              <a:lnSpc>
                <a:spcPct val="90000"/>
              </a:lnSpc>
              <a:defRPr/>
            </a:pPr>
            <a:r>
              <a:rPr lang="en-US"/>
              <a:t>But we will consider one to exemplify the point.</a:t>
            </a:r>
          </a:p>
        </p:txBody>
      </p:sp>
    </p:spTree>
    <p:extLst>
      <p:ext uri="{BB962C8B-B14F-4D97-AF65-F5344CB8AC3E}">
        <p14:creationId xmlns:p14="http://schemas.microsoft.com/office/powerpoint/2010/main" val="585601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44C7ED2-BF1E-431B-BA89-05551C26091B}" type="slidenum">
              <a:rPr lang="en-US" altLang="en-US">
                <a:latin typeface="Arial" charset="0"/>
              </a:rPr>
              <a:pPr/>
              <a:t>33</a:t>
            </a:fld>
            <a:endParaRPr lang="en-US" altLang="en-US">
              <a:latin typeface="Arial" charset="0"/>
            </a:endParaRPr>
          </a:p>
        </p:txBody>
      </p:sp>
      <p:sp>
        <p:nvSpPr>
          <p:cNvPr id="47106" name="Rectangle 2"/>
          <p:cNvSpPr>
            <a:spLocks noGrp="1" noRot="1" noChangeArrowheads="1"/>
          </p:cNvSpPr>
          <p:nvPr>
            <p:ph type="title"/>
          </p:nvPr>
        </p:nvSpPr>
        <p:spPr/>
        <p:txBody>
          <a:bodyPr/>
          <a:lstStyle/>
          <a:p>
            <a:pPr eaLnBrk="1" hangingPunct="1">
              <a:defRPr/>
            </a:pPr>
            <a:r>
              <a:rPr lang="en-US"/>
              <a:t>AP3 at Level 3</a:t>
            </a:r>
          </a:p>
        </p:txBody>
      </p:sp>
      <p:sp>
        <p:nvSpPr>
          <p:cNvPr id="47107" name="Rectangle 3"/>
          <p:cNvSpPr>
            <a:spLocks noGrp="1" noChangeArrowheads="1"/>
          </p:cNvSpPr>
          <p:nvPr>
            <p:ph type="body" idx="1"/>
          </p:nvPr>
        </p:nvSpPr>
        <p:spPr>
          <a:xfrm>
            <a:off x="1077401" y="1726758"/>
            <a:ext cx="8884920" cy="4419600"/>
          </a:xfrm>
        </p:spPr>
        <p:txBody>
          <a:bodyPr/>
          <a:lstStyle/>
          <a:p>
            <a:pPr eaLnBrk="1" hangingPunct="1">
              <a:lnSpc>
                <a:spcPct val="90000"/>
              </a:lnSpc>
              <a:defRPr/>
            </a:pPr>
            <a:r>
              <a:rPr lang="en-US"/>
              <a:t>How good are the work practices inside the system?</a:t>
            </a:r>
          </a:p>
          <a:p>
            <a:pPr lvl="1" eaLnBrk="1" hangingPunct="1">
              <a:lnSpc>
                <a:spcPct val="90000"/>
              </a:lnSpc>
              <a:defRPr/>
            </a:pPr>
            <a:r>
              <a:rPr lang="en-US"/>
              <a:t>Roles and division of labour</a:t>
            </a:r>
          </a:p>
          <a:p>
            <a:pPr lvl="1" eaLnBrk="1" hangingPunct="1">
              <a:lnSpc>
                <a:spcPct val="90000"/>
              </a:lnSpc>
              <a:defRPr/>
            </a:pPr>
            <a:r>
              <a:rPr lang="en-US"/>
              <a:t>Relevant functions that the system does </a:t>
            </a:r>
            <a:r>
              <a:rPr lang="en-US" u="sng"/>
              <a:t>not</a:t>
            </a:r>
            <a:r>
              <a:rPr lang="en-US"/>
              <a:t> do</a:t>
            </a:r>
          </a:p>
          <a:p>
            <a:pPr lvl="1" eaLnBrk="1" hangingPunct="1">
              <a:lnSpc>
                <a:spcPct val="90000"/>
              </a:lnSpc>
              <a:defRPr/>
            </a:pPr>
            <a:r>
              <a:rPr lang="en-US"/>
              <a:t>Problems built into the current business process</a:t>
            </a:r>
          </a:p>
          <a:p>
            <a:pPr lvl="1" eaLnBrk="1" hangingPunct="1">
              <a:lnSpc>
                <a:spcPct val="90000"/>
              </a:lnSpc>
              <a:defRPr/>
            </a:pPr>
            <a:r>
              <a:rPr lang="en-US"/>
              <a:t>Effect of characteristics of work practices</a:t>
            </a:r>
          </a:p>
          <a:p>
            <a:pPr lvl="1" eaLnBrk="1" hangingPunct="1">
              <a:lnSpc>
                <a:spcPct val="90000"/>
              </a:lnSpc>
              <a:defRPr/>
            </a:pPr>
            <a:r>
              <a:rPr lang="en-US"/>
              <a:t>Evaluation criteria for work practices</a:t>
            </a:r>
          </a:p>
          <a:p>
            <a:pPr lvl="1" eaLnBrk="1" hangingPunct="1">
              <a:lnSpc>
                <a:spcPct val="90000"/>
              </a:lnSpc>
              <a:defRPr/>
            </a:pPr>
            <a:r>
              <a:rPr lang="en-US"/>
              <a:t>Problems involving decision making</a:t>
            </a:r>
          </a:p>
          <a:p>
            <a:pPr lvl="1" eaLnBrk="1" hangingPunct="1">
              <a:lnSpc>
                <a:spcPct val="90000"/>
              </a:lnSpc>
              <a:defRPr/>
            </a:pPr>
            <a:r>
              <a:rPr lang="en-US"/>
              <a:t>Problems involving communication</a:t>
            </a:r>
          </a:p>
        </p:txBody>
      </p:sp>
    </p:spTree>
    <p:extLst>
      <p:ext uri="{BB962C8B-B14F-4D97-AF65-F5344CB8AC3E}">
        <p14:creationId xmlns:p14="http://schemas.microsoft.com/office/powerpoint/2010/main" val="3906694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1"/>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CD0B514-0C51-452E-BAC8-43831FED7D1D}" type="slidenum">
              <a:rPr lang="en-US" altLang="en-US">
                <a:latin typeface="Arial" charset="0"/>
              </a:rPr>
              <a:pPr/>
              <a:t>34</a:t>
            </a:fld>
            <a:endParaRPr lang="en-US" altLang="en-US">
              <a:latin typeface="Arial" charset="0"/>
            </a:endParaRPr>
          </a:p>
        </p:txBody>
      </p:sp>
      <p:sp>
        <p:nvSpPr>
          <p:cNvPr id="48130" name="Rectangle 2"/>
          <p:cNvSpPr>
            <a:spLocks noGrp="1" noRot="1" noChangeArrowheads="1"/>
          </p:cNvSpPr>
          <p:nvPr>
            <p:ph type="title"/>
          </p:nvPr>
        </p:nvSpPr>
        <p:spPr/>
        <p:txBody>
          <a:bodyPr/>
          <a:lstStyle/>
          <a:p>
            <a:pPr eaLnBrk="1" hangingPunct="1">
              <a:defRPr/>
            </a:pPr>
            <a:r>
              <a:rPr lang="en-US" dirty="0"/>
              <a:t>The Broad Role of the WSM</a:t>
            </a:r>
          </a:p>
        </p:txBody>
      </p:sp>
      <p:sp>
        <p:nvSpPr>
          <p:cNvPr id="48131" name="Rectangle 3"/>
          <p:cNvSpPr>
            <a:spLocks noGrp="1" noChangeArrowheads="1"/>
          </p:cNvSpPr>
          <p:nvPr>
            <p:ph type="body" idx="1"/>
          </p:nvPr>
        </p:nvSpPr>
        <p:spPr/>
        <p:txBody>
          <a:bodyPr>
            <a:normAutofit/>
          </a:bodyPr>
          <a:lstStyle/>
          <a:p>
            <a:pPr eaLnBrk="1" hangingPunct="1">
              <a:defRPr/>
            </a:pPr>
            <a:r>
              <a:rPr lang="en-US"/>
              <a:t>The WS ideas and framework are a starting point</a:t>
            </a:r>
          </a:p>
          <a:p>
            <a:pPr lvl="1">
              <a:defRPr/>
            </a:pPr>
            <a:r>
              <a:rPr lang="en-US"/>
              <a:t>It needs customizing to a specific organizational context</a:t>
            </a:r>
          </a:p>
          <a:p>
            <a:pPr>
              <a:defRPr/>
            </a:pPr>
            <a:r>
              <a:rPr lang="en-US"/>
              <a:t>The WSM focuses on single systems</a:t>
            </a:r>
          </a:p>
          <a:p>
            <a:pPr lvl="1">
              <a:defRPr/>
            </a:pPr>
            <a:r>
              <a:rPr lang="en-US"/>
              <a:t>But not interactions between systems</a:t>
            </a:r>
          </a:p>
          <a:p>
            <a:pPr lvl="1">
              <a:defRPr/>
            </a:pPr>
            <a:r>
              <a:rPr lang="en-US"/>
              <a:t>Consultants may also need to look at those interactions</a:t>
            </a:r>
          </a:p>
          <a:p>
            <a:pPr>
              <a:defRPr/>
            </a:pPr>
            <a:r>
              <a:rPr lang="en-US"/>
              <a:t>The WSM enables consultants to examine work systems at an appropriate level of detail.</a:t>
            </a:r>
          </a:p>
          <a:p>
            <a:pPr lvl="1">
              <a:defRPr/>
            </a:pPr>
            <a:r>
              <a:rPr lang="en-US"/>
              <a:t>Level 2 is the minimum, but Level 3 may be required for a more detailed approach</a:t>
            </a:r>
          </a:p>
          <a:p>
            <a:pPr lvl="1">
              <a:defRPr/>
            </a:pPr>
            <a:endParaRPr lang="en-US"/>
          </a:p>
          <a:p>
            <a:pPr eaLnBrk="1" hangingPunct="1">
              <a:defRPr/>
            </a:pPr>
            <a:endParaRPr lang="en-US"/>
          </a:p>
        </p:txBody>
      </p:sp>
    </p:spTree>
    <p:extLst>
      <p:ext uri="{BB962C8B-B14F-4D97-AF65-F5344CB8AC3E}">
        <p14:creationId xmlns:p14="http://schemas.microsoft.com/office/powerpoint/2010/main" val="324533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for You to …</a:t>
            </a:r>
            <a:endParaRPr lang="en-GB"/>
          </a:p>
        </p:txBody>
      </p:sp>
      <p:sp>
        <p:nvSpPr>
          <p:cNvPr id="3" name="Content Placeholder 2"/>
          <p:cNvSpPr>
            <a:spLocks noGrp="1"/>
          </p:cNvSpPr>
          <p:nvPr>
            <p:ph idx="1"/>
          </p:nvPr>
        </p:nvSpPr>
        <p:spPr/>
        <p:txBody>
          <a:bodyPr/>
          <a:lstStyle/>
          <a:p>
            <a:r>
              <a:rPr lang="en-US" sz="3600" dirty="0"/>
              <a:t>Use the Work Systems Snapshot Template (available here: http://www.is.cityu.edu.hk/staff/isrobert/is6602/WS-Template.docx) to analyse the work systems in the company that you are studying for your assignment for this class</a:t>
            </a:r>
          </a:p>
          <a:p>
            <a:r>
              <a:rPr lang="en-US" sz="3600" dirty="0"/>
              <a:t>Please submit your completed WSS Template to me after class by email – I will comment / give feedback</a:t>
            </a:r>
          </a:p>
          <a:p>
            <a:endParaRPr lang="en-GB" dirty="0"/>
          </a:p>
        </p:txBody>
      </p:sp>
      <p:sp>
        <p:nvSpPr>
          <p:cNvPr id="4" name="Slide Number Placeholder 3"/>
          <p:cNvSpPr>
            <a:spLocks noGrp="1"/>
          </p:cNvSpPr>
          <p:nvPr>
            <p:ph type="sldNum" sz="quarter" idx="12"/>
          </p:nvPr>
        </p:nvSpPr>
        <p:spPr/>
        <p:txBody>
          <a:bodyPr/>
          <a:lstStyle/>
          <a:p>
            <a:fld id="{942B2D58-69EF-492A-BB3E-4E2A1B81261A}" type="slidenum">
              <a:rPr lang="en-GB" smtClean="0"/>
              <a:t>35</a:t>
            </a:fld>
            <a:endParaRPr lang="en-GB"/>
          </a:p>
        </p:txBody>
      </p:sp>
    </p:spTree>
    <p:extLst>
      <p:ext uri="{BB962C8B-B14F-4D97-AF65-F5344CB8AC3E}">
        <p14:creationId xmlns:p14="http://schemas.microsoft.com/office/powerpoint/2010/main" val="1310448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3058</Words>
  <Application>Microsoft Office PowerPoint</Application>
  <PresentationFormat>Widescreen</PresentationFormat>
  <Paragraphs>401</Paragraphs>
  <Slides>35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PMingLiU</vt:lpstr>
      <vt:lpstr>Arial</vt:lpstr>
      <vt:lpstr>Calibri</vt:lpstr>
      <vt:lpstr>Calibri Light</vt:lpstr>
      <vt:lpstr>Garamond</vt:lpstr>
      <vt:lpstr>Times New Roman</vt:lpstr>
      <vt:lpstr>Wingdings</vt:lpstr>
      <vt:lpstr>Office Theme</vt:lpstr>
      <vt:lpstr>IS6602 VI: Methods IV</vt:lpstr>
      <vt:lpstr>The Value of Precision</vt:lpstr>
      <vt:lpstr>Work Systems Model/Method (WSM)</vt:lpstr>
      <vt:lpstr>Southwest Airlines – July 2016</vt:lpstr>
      <vt:lpstr>British Airways – May 2017</vt:lpstr>
      <vt:lpstr>Why Do These Problems Happen? </vt:lpstr>
      <vt:lpstr>Temptations 3-4</vt:lpstr>
      <vt:lpstr>Temptation 5</vt:lpstr>
      <vt:lpstr>Temptations 6-7</vt:lpstr>
      <vt:lpstr>Overcoming Temptations</vt:lpstr>
      <vt:lpstr>A Typical Work Problem</vt:lpstr>
      <vt:lpstr>Recall the Temptations</vt:lpstr>
      <vt:lpstr>Commonalities 1</vt:lpstr>
      <vt:lpstr>Commonalities 2</vt:lpstr>
      <vt:lpstr>Commonalities 3</vt:lpstr>
      <vt:lpstr>Commonalities 4</vt:lpstr>
      <vt:lpstr>Commonalities and Temptations</vt:lpstr>
      <vt:lpstr>The Work System Framework</vt:lpstr>
      <vt:lpstr>Work Systems Snapshot</vt:lpstr>
      <vt:lpstr>PowerPoint Presentation</vt:lpstr>
      <vt:lpstr>PowerPoint Presentation</vt:lpstr>
      <vt:lpstr>How Does the WSM Work?</vt:lpstr>
      <vt:lpstr>WSM – 3 Phases</vt:lpstr>
      <vt:lpstr>WSM – 3 Levels &amp; 3 Phases</vt:lpstr>
      <vt:lpstr>Level 1</vt:lpstr>
      <vt:lpstr>Level 2</vt:lpstr>
      <vt:lpstr>Level 2, SO questions</vt:lpstr>
      <vt:lpstr>Level 2 AP questions (1-5)</vt:lpstr>
      <vt:lpstr>Level 2 AP questions (6-10)</vt:lpstr>
      <vt:lpstr>Level 2 RJ questions (1-5)</vt:lpstr>
      <vt:lpstr>Level 2 RJ questions (6-10)</vt:lpstr>
      <vt:lpstr>Level 3</vt:lpstr>
      <vt:lpstr>AP3 at Level 3</vt:lpstr>
      <vt:lpstr>The Broad Role of the WSM</vt:lpstr>
      <vt:lpstr>Time for You to …</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 Robert M DAVISON</dc:creator>
  <cp:lastModifiedBy>Robert M Davison</cp:lastModifiedBy>
  <cp:revision>29</cp:revision>
  <dcterms:created xsi:type="dcterms:W3CDTF">2017-08-17T09:33:10Z</dcterms:created>
  <dcterms:modified xsi:type="dcterms:W3CDTF">2024-12-24T05:15:46Z</dcterms:modified>
</cp:coreProperties>
</file>