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303" r:id="rId6"/>
    <p:sldId id="260" r:id="rId7"/>
    <p:sldId id="261" r:id="rId8"/>
    <p:sldId id="282" r:id="rId9"/>
    <p:sldId id="283" r:id="rId10"/>
    <p:sldId id="295" r:id="rId11"/>
    <p:sldId id="284" r:id="rId12"/>
    <p:sldId id="296" r:id="rId13"/>
    <p:sldId id="297" r:id="rId14"/>
    <p:sldId id="262" r:id="rId15"/>
    <p:sldId id="263" r:id="rId16"/>
    <p:sldId id="304" r:id="rId17"/>
    <p:sldId id="264" r:id="rId18"/>
    <p:sldId id="305" r:id="rId19"/>
    <p:sldId id="306" r:id="rId20"/>
    <p:sldId id="285" r:id="rId21"/>
    <p:sldId id="308" r:id="rId22"/>
    <p:sldId id="265" r:id="rId23"/>
    <p:sldId id="269" r:id="rId24"/>
    <p:sldId id="270" r:id="rId25"/>
    <p:sldId id="266" r:id="rId26"/>
    <p:sldId id="267" r:id="rId27"/>
    <p:sldId id="286" r:id="rId28"/>
    <p:sldId id="268" r:id="rId29"/>
    <p:sldId id="271" r:id="rId30"/>
    <p:sldId id="272" r:id="rId31"/>
    <p:sldId id="289" r:id="rId32"/>
    <p:sldId id="287" r:id="rId33"/>
    <p:sldId id="275" r:id="rId34"/>
    <p:sldId id="307" r:id="rId35"/>
    <p:sldId id="290" r:id="rId36"/>
    <p:sldId id="293" r:id="rId37"/>
    <p:sldId id="276" r:id="rId38"/>
    <p:sldId id="298" r:id="rId39"/>
    <p:sldId id="299" r:id="rId40"/>
    <p:sldId id="300" r:id="rId41"/>
    <p:sldId id="301" r:id="rId42"/>
    <p:sldId id="302" r:id="rId43"/>
  </p:sldIdLst>
  <p:sldSz cx="12025313" cy="7056438"/>
  <p:notesSz cx="6858000" cy="9144000"/>
  <p:defaultTextStyle>
    <a:defPPr>
      <a:defRPr lang="en-US"/>
    </a:defPPr>
    <a:lvl1pPr marL="0" algn="l" defTabSz="109033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5165" algn="l" defTabSz="109033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90331" algn="l" defTabSz="109033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5496" algn="l" defTabSz="109033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80661" algn="l" defTabSz="109033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5826" algn="l" defTabSz="109033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70992" algn="l" defTabSz="109033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6157" algn="l" defTabSz="109033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61322" algn="l" defTabSz="109033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23">
          <p15:clr>
            <a:srgbClr val="A4A3A4"/>
          </p15:clr>
        </p15:guide>
        <p15:guide id="4" pos="37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93" y="62"/>
      </p:cViewPr>
      <p:guideLst>
        <p:guide orient="horz" pos="2160"/>
        <p:guide pos="2880"/>
        <p:guide orient="horz" pos="2223"/>
        <p:guide pos="37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CF70E-ADE5-4A7F-A821-1306698968B4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00100" y="1143000"/>
            <a:ext cx="5257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C8195-1943-4C17-A683-1E01EEFA77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912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03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5165" algn="l" defTabSz="10903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0331" algn="l" defTabSz="10903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35496" algn="l" defTabSz="10903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80661" algn="l" defTabSz="10903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25826" algn="l" defTabSz="10903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70992" algn="l" defTabSz="10903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16157" algn="l" defTabSz="10903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61322" algn="l" defTabSz="10903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1899" y="2192070"/>
            <a:ext cx="10221516" cy="1512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3797" y="3998648"/>
            <a:ext cx="8417719" cy="18033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5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0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5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80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58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70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6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61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0AC7-71A1-4C39-BB97-31E9628564FC}" type="datetime1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68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A161-BA2E-41EA-9DD8-CE8F4C227638}" type="datetime1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654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917" y="4534415"/>
            <a:ext cx="10221516" cy="1401487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9917" y="2990820"/>
            <a:ext cx="10221516" cy="1543595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516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9033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549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8066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582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7099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615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6132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D0C0-F36D-4F82-9888-1DEF89EACA3B}" type="datetime1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1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266" y="1646503"/>
            <a:ext cx="5311180" cy="465692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2867" y="1646503"/>
            <a:ext cx="5311180" cy="465692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690-181D-400E-861A-E31555790178}" type="datetime1">
              <a:rPr lang="en-GB" smtClean="0"/>
              <a:t>18/02/2025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06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266" y="1579532"/>
            <a:ext cx="5313268" cy="65827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5165" indent="0">
              <a:buNone/>
              <a:defRPr sz="2400" b="1"/>
            </a:lvl2pPr>
            <a:lvl3pPr marL="1090331" indent="0">
              <a:buNone/>
              <a:defRPr sz="2100" b="1"/>
            </a:lvl3pPr>
            <a:lvl4pPr marL="1635496" indent="0">
              <a:buNone/>
              <a:defRPr sz="1900" b="1"/>
            </a:lvl4pPr>
            <a:lvl5pPr marL="2180661" indent="0">
              <a:buNone/>
              <a:defRPr sz="1900" b="1"/>
            </a:lvl5pPr>
            <a:lvl6pPr marL="2725826" indent="0">
              <a:buNone/>
              <a:defRPr sz="1900" b="1"/>
            </a:lvl6pPr>
            <a:lvl7pPr marL="3270992" indent="0">
              <a:buNone/>
              <a:defRPr sz="1900" b="1"/>
            </a:lvl7pPr>
            <a:lvl8pPr marL="3816157" indent="0">
              <a:buNone/>
              <a:defRPr sz="1900" b="1"/>
            </a:lvl8pPr>
            <a:lvl9pPr marL="4361322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266" y="2237805"/>
            <a:ext cx="5313268" cy="4065620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08693" y="1579532"/>
            <a:ext cx="5315355" cy="65827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5165" indent="0">
              <a:buNone/>
              <a:defRPr sz="2400" b="1"/>
            </a:lvl2pPr>
            <a:lvl3pPr marL="1090331" indent="0">
              <a:buNone/>
              <a:defRPr sz="2100" b="1"/>
            </a:lvl3pPr>
            <a:lvl4pPr marL="1635496" indent="0">
              <a:buNone/>
              <a:defRPr sz="1900" b="1"/>
            </a:lvl4pPr>
            <a:lvl5pPr marL="2180661" indent="0">
              <a:buNone/>
              <a:defRPr sz="1900" b="1"/>
            </a:lvl5pPr>
            <a:lvl6pPr marL="2725826" indent="0">
              <a:buNone/>
              <a:defRPr sz="1900" b="1"/>
            </a:lvl6pPr>
            <a:lvl7pPr marL="3270992" indent="0">
              <a:buNone/>
              <a:defRPr sz="1900" b="1"/>
            </a:lvl7pPr>
            <a:lvl8pPr marL="3816157" indent="0">
              <a:buNone/>
              <a:defRPr sz="1900" b="1"/>
            </a:lvl8pPr>
            <a:lvl9pPr marL="4361322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08693" y="2237805"/>
            <a:ext cx="5315355" cy="4065620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D944-A80B-4D55-84C2-E2142F1E897A}" type="datetime1">
              <a:rPr lang="en-GB" smtClean="0"/>
              <a:t>18/02/2025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042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4A597-D2A4-40A6-8BD8-6308E3290D22}" type="datetime1">
              <a:rPr lang="en-GB" smtClean="0"/>
              <a:t>18/02/2025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749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B9B-5308-4E68-AD22-B71142EF599D}" type="datetime1">
              <a:rPr lang="en-GB" smtClean="0"/>
              <a:t>18/02/2025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648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66" y="280951"/>
            <a:ext cx="3956245" cy="1195674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1563" y="280951"/>
            <a:ext cx="6722484" cy="6022474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266" y="1476626"/>
            <a:ext cx="3956245" cy="4826800"/>
          </a:xfrm>
        </p:spPr>
        <p:txBody>
          <a:bodyPr/>
          <a:lstStyle>
            <a:lvl1pPr marL="0" indent="0">
              <a:buNone/>
              <a:defRPr sz="1700"/>
            </a:lvl1pPr>
            <a:lvl2pPr marL="545165" indent="0">
              <a:buNone/>
              <a:defRPr sz="1400"/>
            </a:lvl2pPr>
            <a:lvl3pPr marL="1090331" indent="0">
              <a:buNone/>
              <a:defRPr sz="1200"/>
            </a:lvl3pPr>
            <a:lvl4pPr marL="1635496" indent="0">
              <a:buNone/>
              <a:defRPr sz="1100"/>
            </a:lvl4pPr>
            <a:lvl5pPr marL="2180661" indent="0">
              <a:buNone/>
              <a:defRPr sz="1100"/>
            </a:lvl5pPr>
            <a:lvl6pPr marL="2725826" indent="0">
              <a:buNone/>
              <a:defRPr sz="1100"/>
            </a:lvl6pPr>
            <a:lvl7pPr marL="3270992" indent="0">
              <a:buNone/>
              <a:defRPr sz="1100"/>
            </a:lvl7pPr>
            <a:lvl8pPr marL="3816157" indent="0">
              <a:buNone/>
              <a:defRPr sz="1100"/>
            </a:lvl8pPr>
            <a:lvl9pPr marL="4361322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7659C-9A42-4A15-80BA-3E71199096EF}" type="datetime1">
              <a:rPr lang="en-GB" smtClean="0"/>
              <a:t>18/02/2025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03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7045" y="4939506"/>
            <a:ext cx="7215188" cy="583137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57045" y="630506"/>
            <a:ext cx="7215188" cy="4233863"/>
          </a:xfrm>
        </p:spPr>
        <p:txBody>
          <a:bodyPr/>
          <a:lstStyle>
            <a:lvl1pPr marL="0" indent="0">
              <a:buNone/>
              <a:defRPr sz="3800"/>
            </a:lvl1pPr>
            <a:lvl2pPr marL="545165" indent="0">
              <a:buNone/>
              <a:defRPr sz="3300"/>
            </a:lvl2pPr>
            <a:lvl3pPr marL="1090331" indent="0">
              <a:buNone/>
              <a:defRPr sz="2900"/>
            </a:lvl3pPr>
            <a:lvl4pPr marL="1635496" indent="0">
              <a:buNone/>
              <a:defRPr sz="2400"/>
            </a:lvl4pPr>
            <a:lvl5pPr marL="2180661" indent="0">
              <a:buNone/>
              <a:defRPr sz="2400"/>
            </a:lvl5pPr>
            <a:lvl6pPr marL="2725826" indent="0">
              <a:buNone/>
              <a:defRPr sz="2400"/>
            </a:lvl6pPr>
            <a:lvl7pPr marL="3270992" indent="0">
              <a:buNone/>
              <a:defRPr sz="2400"/>
            </a:lvl7pPr>
            <a:lvl8pPr marL="3816157" indent="0">
              <a:buNone/>
              <a:defRPr sz="2400"/>
            </a:lvl8pPr>
            <a:lvl9pPr marL="4361322" indent="0">
              <a:buNone/>
              <a:defRPr sz="24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57045" y="5522643"/>
            <a:ext cx="7215188" cy="828151"/>
          </a:xfrm>
        </p:spPr>
        <p:txBody>
          <a:bodyPr/>
          <a:lstStyle>
            <a:lvl1pPr marL="0" indent="0">
              <a:buNone/>
              <a:defRPr sz="1700"/>
            </a:lvl1pPr>
            <a:lvl2pPr marL="545165" indent="0">
              <a:buNone/>
              <a:defRPr sz="1400"/>
            </a:lvl2pPr>
            <a:lvl3pPr marL="1090331" indent="0">
              <a:buNone/>
              <a:defRPr sz="1200"/>
            </a:lvl3pPr>
            <a:lvl4pPr marL="1635496" indent="0">
              <a:buNone/>
              <a:defRPr sz="1100"/>
            </a:lvl4pPr>
            <a:lvl5pPr marL="2180661" indent="0">
              <a:buNone/>
              <a:defRPr sz="1100"/>
            </a:lvl5pPr>
            <a:lvl6pPr marL="2725826" indent="0">
              <a:buNone/>
              <a:defRPr sz="1100"/>
            </a:lvl6pPr>
            <a:lvl7pPr marL="3270992" indent="0">
              <a:buNone/>
              <a:defRPr sz="1100"/>
            </a:lvl7pPr>
            <a:lvl8pPr marL="3816157" indent="0">
              <a:buNone/>
              <a:defRPr sz="1100"/>
            </a:lvl8pPr>
            <a:lvl9pPr marL="4361322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E41EA-1AE6-4B25-8432-A00DB1B796EC}" type="datetime1">
              <a:rPr lang="en-GB" smtClean="0"/>
              <a:t>18/02/2025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84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871F-EEFC-4EAC-8C0C-B59A0FCC1665}" type="datetime1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92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18352" y="282585"/>
            <a:ext cx="2705695" cy="60208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1266" y="282585"/>
            <a:ext cx="7916664" cy="60208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C3D1-4DAB-4841-816D-0A161C4CA64E}" type="datetime1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861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66" y="285853"/>
            <a:ext cx="10822782" cy="117280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1266" y="1646504"/>
            <a:ext cx="10822782" cy="4661823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95C20-FD38-456F-A423-931FD6EA09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49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1266" y="282585"/>
            <a:ext cx="10822782" cy="1176073"/>
          </a:xfrm>
          <a:prstGeom prst="rect">
            <a:avLst/>
          </a:prstGeom>
        </p:spPr>
        <p:txBody>
          <a:bodyPr vert="horz" lIns="109033" tIns="54517" rIns="109033" bIns="54517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266" y="1646503"/>
            <a:ext cx="10822782" cy="4656923"/>
          </a:xfrm>
          <a:prstGeom prst="rect">
            <a:avLst/>
          </a:prstGeom>
        </p:spPr>
        <p:txBody>
          <a:bodyPr vert="horz" lIns="109033" tIns="54517" rIns="109033" bIns="5451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1266" y="6540273"/>
            <a:ext cx="2805906" cy="375690"/>
          </a:xfrm>
          <a:prstGeom prst="rect">
            <a:avLst/>
          </a:prstGeom>
        </p:spPr>
        <p:txBody>
          <a:bodyPr vert="horz" lIns="109033" tIns="54517" rIns="109033" bIns="5451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B73AA-0BF0-4E14-91C6-AAB78CCDF3C5}" type="datetime1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08649" y="6540273"/>
            <a:ext cx="3808016" cy="375690"/>
          </a:xfrm>
          <a:prstGeom prst="rect">
            <a:avLst/>
          </a:prstGeom>
        </p:spPr>
        <p:txBody>
          <a:bodyPr vert="horz" lIns="109033" tIns="54517" rIns="109033" bIns="5451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8141" y="6540273"/>
            <a:ext cx="2805906" cy="375690"/>
          </a:xfrm>
          <a:prstGeom prst="rect">
            <a:avLst/>
          </a:prstGeom>
        </p:spPr>
        <p:txBody>
          <a:bodyPr vert="horz" lIns="109033" tIns="54517" rIns="109033" bIns="5451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B2D58-69EF-492A-BB3E-4E2A1B8126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70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1090331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874" indent="-408874" algn="l" defTabSz="1090331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5894" indent="-340728" algn="l" defTabSz="1090331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2913" indent="-272583" algn="l" defTabSz="1090331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8078" indent="-272583" algn="l" defTabSz="1090331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3244" indent="-272583" algn="l" defTabSz="1090331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8409" indent="-272583" algn="l" defTabSz="1090331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43574" indent="-272583" algn="l" defTabSz="1090331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8740" indent="-272583" algn="l" defTabSz="1090331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33905" indent="-272583" algn="l" defTabSz="1090331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033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5165" algn="l" defTabSz="109033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0331" algn="l" defTabSz="109033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5496" algn="l" defTabSz="109033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80661" algn="l" defTabSz="109033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5826" algn="l" defTabSz="109033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70992" algn="l" defTabSz="109033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6157" algn="l" defTabSz="109033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61322" algn="l" defTabSz="109033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k.linkedin.com/in/andybien" TargetMode="External"/><Relationship Id="rId2" Type="http://schemas.openxmlformats.org/officeDocument/2006/relationships/hyperlink" Target="https://e.huawei.com/en/industries/aviation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IS6602 V: Methods III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Tools, Techniques and Theories in Requirements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156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Green Light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Once you have an agreement with the client on how to proceed, you can start to collect data in order to determine the exact requirements</a:t>
            </a:r>
          </a:p>
          <a:p>
            <a:r>
              <a:rPr lang="en-GB" dirty="0"/>
              <a:t>This phase will lead towards action planning</a:t>
            </a:r>
          </a:p>
          <a:p>
            <a:r>
              <a:rPr lang="en-GB" dirty="0"/>
              <a:t>Now is the time to decide which questions to ask and how to ask them</a:t>
            </a:r>
          </a:p>
          <a:p>
            <a:r>
              <a:rPr lang="en-GB" dirty="0"/>
              <a:t>You want to get answers that are useful, understandable and comparable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370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Lets assume that we want to find out if the employees are satisfied with their current IT</a:t>
            </a:r>
          </a:p>
          <a:p>
            <a:pPr lvl="1"/>
            <a:r>
              <a:rPr lang="en-GB" dirty="0"/>
              <a:t>Which IT are we talking about? Corporate system?</a:t>
            </a:r>
          </a:p>
          <a:p>
            <a:pPr lvl="1"/>
            <a:r>
              <a:rPr lang="en-GB" dirty="0"/>
              <a:t>How do they use it? Who uses it? Who misuses it?</a:t>
            </a:r>
          </a:p>
          <a:p>
            <a:pPr lvl="1"/>
            <a:r>
              <a:rPr lang="en-GB" dirty="0"/>
              <a:t>In what ways is this IT adequate or not?</a:t>
            </a:r>
          </a:p>
          <a:p>
            <a:pPr lvl="1"/>
            <a:r>
              <a:rPr lang="en-GB" dirty="0"/>
              <a:t>Ask for examples that illustrate effective or ineffective usage.</a:t>
            </a:r>
          </a:p>
          <a:p>
            <a:pPr lvl="1"/>
            <a:r>
              <a:rPr lang="en-GB" dirty="0"/>
              <a:t>What kind of functionality is not available now that the employees would like? Why?</a:t>
            </a:r>
          </a:p>
          <a:p>
            <a:pPr lvl="1"/>
            <a:r>
              <a:rPr lang="en-GB" dirty="0"/>
              <a:t>Do the employees like the current IT? Why? Does it meet their needs? Does it support the right functions?</a:t>
            </a:r>
          </a:p>
          <a:p>
            <a:pPr lvl="1"/>
            <a:r>
              <a:rPr lang="en-GB" dirty="0"/>
              <a:t>Who does the current IT serve best, and why?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269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Does the adequacy of the IT refer to:</a:t>
            </a:r>
          </a:p>
          <a:p>
            <a:pPr lvl="1"/>
            <a:r>
              <a:rPr lang="en-GB" dirty="0"/>
              <a:t>Speed?</a:t>
            </a:r>
          </a:p>
          <a:p>
            <a:pPr lvl="1"/>
            <a:r>
              <a:rPr lang="en-GB" dirty="0"/>
              <a:t>Accessibility?</a:t>
            </a:r>
          </a:p>
          <a:p>
            <a:pPr lvl="1"/>
            <a:r>
              <a:rPr lang="en-GB" dirty="0"/>
              <a:t>Ease of use?</a:t>
            </a:r>
          </a:p>
          <a:p>
            <a:pPr lvl="1"/>
            <a:r>
              <a:rPr lang="en-GB" dirty="0"/>
              <a:t>Usefulness?</a:t>
            </a:r>
          </a:p>
          <a:p>
            <a:pPr lvl="1"/>
            <a:r>
              <a:rPr lang="en-GB" dirty="0"/>
              <a:t>Functionality?</a:t>
            </a:r>
          </a:p>
          <a:p>
            <a:r>
              <a:rPr lang="en-GB" dirty="0"/>
              <a:t>The questions we ask should NOT have Yes/No answers: this is useless.</a:t>
            </a:r>
          </a:p>
          <a:p>
            <a:pPr lvl="1"/>
            <a:r>
              <a:rPr lang="en-GB" dirty="0"/>
              <a:t>We need (to push) employees to answer in detail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449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For 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Lets assume that you are doing a consulting project for CityU related to AIMS, as used by academic staff.</a:t>
            </a:r>
          </a:p>
          <a:p>
            <a:r>
              <a:rPr lang="en-HK" dirty="0"/>
              <a:t>Who do you want to select for the questions</a:t>
            </a:r>
          </a:p>
          <a:p>
            <a:r>
              <a:rPr lang="en-HK" dirty="0"/>
              <a:t>What questions do you think you should ask?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929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Testing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The exact questions we ask will depend on the context: what kind of problem or situation</a:t>
            </a:r>
          </a:p>
          <a:p>
            <a:r>
              <a:rPr lang="en-GB" dirty="0"/>
              <a:t>All questions need to be pre-tested</a:t>
            </a:r>
          </a:p>
          <a:p>
            <a:pPr lvl="1"/>
            <a:r>
              <a:rPr lang="en-GB" dirty="0"/>
              <a:t>Do people really understand them correctly?</a:t>
            </a:r>
          </a:p>
          <a:p>
            <a:pPr lvl="1"/>
            <a:r>
              <a:rPr lang="en-GB" dirty="0"/>
              <a:t>Each question should only ask about one thing</a:t>
            </a:r>
          </a:p>
          <a:p>
            <a:pPr lvl="1"/>
            <a:r>
              <a:rPr lang="en-GB" dirty="0"/>
              <a:t>Questions should be neutral and not push employees to answer in a particular way</a:t>
            </a:r>
          </a:p>
          <a:p>
            <a:pPr lvl="1"/>
            <a:r>
              <a:rPr lang="en-GB" dirty="0"/>
              <a:t>Only essential questions should be asked: people get fed up if you ask too many and then don’t answer carefully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4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Representative Sampling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It is important that we ask the right questions and to the right people!</a:t>
            </a:r>
          </a:p>
          <a:p>
            <a:pPr lvl="1"/>
            <a:r>
              <a:rPr lang="en-US" dirty="0"/>
              <a:t>If we only asked managers, we would only see a narrow perspective of the problem</a:t>
            </a:r>
          </a:p>
          <a:p>
            <a:pPr lvl="1"/>
            <a:r>
              <a:rPr lang="en-US" dirty="0"/>
              <a:t>In fact, even if the managers see a problem, perhaps no one else sees it.</a:t>
            </a:r>
          </a:p>
          <a:p>
            <a:r>
              <a:rPr lang="en-US" dirty="0"/>
              <a:t>Getting as a broad a view of the problem as possible is essential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990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66" y="282586"/>
            <a:ext cx="10822782" cy="869370"/>
          </a:xfrm>
        </p:spPr>
        <p:txBody>
          <a:bodyPr>
            <a:normAutofit fontScale="90000"/>
          </a:bodyPr>
          <a:lstStyle/>
          <a:p>
            <a:r>
              <a:rPr lang="en-US" dirty="0"/>
              <a:t>For 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016" y="1151955"/>
            <a:ext cx="11521280" cy="5544616"/>
          </a:xfrm>
        </p:spPr>
        <p:txBody>
          <a:bodyPr>
            <a:noAutofit/>
          </a:bodyPr>
          <a:lstStyle/>
          <a:p>
            <a:r>
              <a:rPr lang="en-US" sz="3000" dirty="0"/>
              <a:t>You are talking to a CEO who complains bitterly that he always gets too much email.</a:t>
            </a:r>
          </a:p>
          <a:p>
            <a:r>
              <a:rPr lang="en-US" sz="3000" dirty="0"/>
              <a:t>“My life is continually interrupted! I need to reduce the amount of internal email in this firm. That’s the real problem.”</a:t>
            </a:r>
          </a:p>
          <a:p>
            <a:r>
              <a:rPr lang="en-US" sz="3000" dirty="0"/>
              <a:t>When you ask exactly how many emails, the answer are not precise, it is just “too many”.</a:t>
            </a:r>
          </a:p>
          <a:p>
            <a:r>
              <a:rPr lang="en-US" sz="3000" dirty="0"/>
              <a:t>When you ask to see the emails, the CEO becomes defensive and rejects the suggestion; its private and confidential.</a:t>
            </a:r>
          </a:p>
          <a:p>
            <a:r>
              <a:rPr lang="en-US" sz="3000" dirty="0"/>
              <a:t>You ask to talk with the employees, but the CEO is not interested; all he wants is a solution that gets the employees to send fewer emails. You need to run a seminar to provide email training to the employees.</a:t>
            </a:r>
            <a:endParaRPr lang="en-GB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750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Seminar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You start off the seminar by talking in general about communication patterns and the need to ensure that technology supports communication effectively</a:t>
            </a:r>
          </a:p>
          <a:p>
            <a:pPr lvl="1"/>
            <a:r>
              <a:rPr lang="en-US" sz="2800" dirty="0"/>
              <a:t>The employee-participants nod their heads; it seems to make sense to them</a:t>
            </a:r>
          </a:p>
          <a:p>
            <a:r>
              <a:rPr lang="en-US" sz="3200" dirty="0"/>
              <a:t>Then you ask them how many emails they a) send and b) receive each day.</a:t>
            </a:r>
          </a:p>
          <a:p>
            <a:pPr lvl="1"/>
            <a:r>
              <a:rPr lang="en-US" sz="2800" dirty="0"/>
              <a:t>The answers range from 10 to 30. No one reports sending or receiving more than 30 a day, internally.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059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 numbers seem reasonable and not as dramatic as the CEO suggested, so what is happening? </a:t>
            </a:r>
          </a:p>
          <a:p>
            <a:pPr lvl="1"/>
            <a:r>
              <a:rPr lang="en-US" sz="2800" dirty="0"/>
              <a:t>Are the employees lying?</a:t>
            </a:r>
          </a:p>
          <a:p>
            <a:pPr lvl="1"/>
            <a:r>
              <a:rPr lang="en-US" sz="2800" dirty="0"/>
              <a:t>Is the CEO lying? </a:t>
            </a:r>
          </a:p>
          <a:p>
            <a:pPr lvl="1"/>
            <a:r>
              <a:rPr lang="en-US" sz="2800" dirty="0"/>
              <a:t>Perhaps too many is not too many at all?</a:t>
            </a:r>
          </a:p>
          <a:p>
            <a:r>
              <a:rPr lang="en-US" sz="3200" dirty="0"/>
              <a:t>You finish the seminar without a clear sense of having made progress</a:t>
            </a:r>
            <a:endParaRPr lang="en-GB" sz="3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172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Afterwards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You go back to the CEO to report on the seminar</a:t>
            </a:r>
          </a:p>
          <a:p>
            <a:r>
              <a:rPr lang="en-US" sz="3200" dirty="0"/>
              <a:t>You explain </a:t>
            </a:r>
          </a:p>
          <a:p>
            <a:pPr lvl="1"/>
            <a:r>
              <a:rPr lang="en-US" sz="2700" dirty="0"/>
              <a:t>how it went, </a:t>
            </a:r>
          </a:p>
          <a:p>
            <a:pPr lvl="1"/>
            <a:r>
              <a:rPr lang="en-US" sz="2700" dirty="0"/>
              <a:t>what you talked about, </a:t>
            </a:r>
          </a:p>
          <a:p>
            <a:pPr lvl="1"/>
            <a:r>
              <a:rPr lang="en-US" sz="2700" dirty="0"/>
              <a:t>how the employees reacted, </a:t>
            </a:r>
          </a:p>
          <a:p>
            <a:pPr lvl="1"/>
            <a:r>
              <a:rPr lang="en-US" sz="2700" dirty="0"/>
              <a:t>and how many messages they claimed to be sending, internally</a:t>
            </a:r>
          </a:p>
          <a:p>
            <a:r>
              <a:rPr lang="en-US" sz="3200" dirty="0"/>
              <a:t>The CEO looks angry and puzzled.</a:t>
            </a:r>
          </a:p>
          <a:p>
            <a:r>
              <a:rPr lang="en-US" sz="3200" dirty="0"/>
              <a:t>You again ask to see his email in-box.</a:t>
            </a:r>
          </a:p>
          <a:p>
            <a:r>
              <a:rPr lang="en-US" sz="3200" dirty="0"/>
              <a:t>He agrees and only asks that you not read the contents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027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Real Problems?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66" y="1646503"/>
            <a:ext cx="10822782" cy="5050068"/>
          </a:xfrm>
        </p:spPr>
        <p:txBody>
          <a:bodyPr>
            <a:normAutofit/>
          </a:bodyPr>
          <a:lstStyle/>
          <a:p>
            <a:r>
              <a:rPr lang="en-US" sz="3200" dirty="0"/>
              <a:t>As you look, a bunch of new emails arrives and the CEO says “Look! Its like that all day”</a:t>
            </a:r>
          </a:p>
          <a:p>
            <a:r>
              <a:rPr lang="en-US" sz="3200" dirty="0"/>
              <a:t>You check the emails and find that most are spam, certainly not internal email. </a:t>
            </a:r>
          </a:p>
          <a:p>
            <a:r>
              <a:rPr lang="en-US" sz="3200" dirty="0"/>
              <a:t>You point this out, but the CEO clearly is not interested. He wants a solution, not an explanation. </a:t>
            </a:r>
          </a:p>
          <a:p>
            <a:r>
              <a:rPr lang="en-US" sz="3200" dirty="0"/>
              <a:t>You set up a spam filter to screen out most of the spam automatically.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360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Perhaps this is a successful project, but it also required more time than necessary. </a:t>
            </a:r>
          </a:p>
          <a:p>
            <a:r>
              <a:rPr lang="en-US" sz="3200" dirty="0"/>
              <a:t>If you had the chance to see the actual problem, not just the CEO’s description of it, then the problem could have been fixed more quickly.</a:t>
            </a:r>
          </a:p>
          <a:p>
            <a:r>
              <a:rPr lang="en-US" sz="3200" dirty="0"/>
              <a:t>Senior Managers may be vague about IS issues</a:t>
            </a:r>
          </a:p>
          <a:p>
            <a:pPr lvl="1"/>
            <a:r>
              <a:rPr lang="en-US" sz="2700" dirty="0"/>
              <a:t>For them, IS ≠ Information Systems! IS = Information Solutions.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684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Collection Techniques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Surveys/Questionnaires</a:t>
            </a:r>
          </a:p>
          <a:p>
            <a:r>
              <a:rPr lang="en-US"/>
              <a:t>Interviews</a:t>
            </a:r>
          </a:p>
          <a:p>
            <a:r>
              <a:rPr lang="en-US"/>
              <a:t>Focus groups</a:t>
            </a:r>
          </a:p>
          <a:p>
            <a:r>
              <a:rPr lang="en-US"/>
              <a:t>Documents</a:t>
            </a:r>
          </a:p>
          <a:p>
            <a:r>
              <a:rPr lang="en-US"/>
              <a:t>Observations</a:t>
            </a:r>
          </a:p>
          <a:p>
            <a:r>
              <a:rPr lang="en-US"/>
              <a:t>Narratives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807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Surveys/Questionnaires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Focus on standardized question items with numerical scoring</a:t>
            </a:r>
          </a:p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Cheaper and quicker</a:t>
            </a:r>
          </a:p>
          <a:p>
            <a:pPr lvl="1"/>
            <a:r>
              <a:rPr lang="en-US" dirty="0"/>
              <a:t>Easy to distribute, collect and </a:t>
            </a:r>
            <a:r>
              <a:rPr lang="en-US" dirty="0" err="1"/>
              <a:t>analyse</a:t>
            </a:r>
            <a:r>
              <a:rPr lang="en-US" dirty="0"/>
              <a:t> data</a:t>
            </a:r>
          </a:p>
          <a:p>
            <a:r>
              <a:rPr lang="en-US" dirty="0"/>
              <a:t>Disadvantages</a:t>
            </a:r>
          </a:p>
          <a:p>
            <a:pPr lvl="1"/>
            <a:r>
              <a:rPr lang="en-US" dirty="0"/>
              <a:t>Must get questions right the first time – cannot change later</a:t>
            </a:r>
          </a:p>
          <a:p>
            <a:pPr lvl="1"/>
            <a:r>
              <a:rPr lang="en-US" dirty="0"/>
              <a:t>Indirect – no chance to ask follow-up questions or ask for detailed explanations</a:t>
            </a:r>
          </a:p>
          <a:p>
            <a:pPr lvl="1"/>
            <a:r>
              <a:rPr lang="en-US" dirty="0"/>
              <a:t>Cannot get detailed answers to questions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92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Survey Question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HK" dirty="0"/>
              <a:t>Please indicate whether you agree/disagree with the following statements:</a:t>
            </a:r>
          </a:p>
          <a:p>
            <a:pPr lvl="1"/>
            <a:r>
              <a:rPr lang="en-HK" dirty="0"/>
              <a:t>AIMS is useful</a:t>
            </a:r>
          </a:p>
          <a:p>
            <a:pPr lvl="1"/>
            <a:r>
              <a:rPr lang="en-HK" dirty="0"/>
              <a:t>AIMS helps me to complete my work satisfactorily</a:t>
            </a:r>
          </a:p>
          <a:p>
            <a:pPr lvl="1"/>
            <a:r>
              <a:rPr lang="en-HK" dirty="0"/>
              <a:t>AIMS has a badly designed interface</a:t>
            </a:r>
          </a:p>
          <a:p>
            <a:pPr lvl="1"/>
            <a:r>
              <a:rPr lang="en-HK" dirty="0"/>
              <a:t>AIMS is complicated</a:t>
            </a:r>
            <a:r>
              <a:rPr lang="en-GB" dirty="0"/>
              <a:t> to use</a:t>
            </a:r>
          </a:p>
          <a:p>
            <a:pPr lvl="1"/>
            <a:r>
              <a:rPr lang="en-HK" dirty="0"/>
              <a:t>I do not trust AIMS</a:t>
            </a:r>
          </a:p>
          <a:p>
            <a:r>
              <a:rPr lang="en-HK" dirty="0"/>
              <a:t>What are the problems with these kinds of 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773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Interviews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66" y="1646503"/>
            <a:ext cx="10822782" cy="5050068"/>
          </a:xfrm>
        </p:spPr>
        <p:txBody>
          <a:bodyPr>
            <a:normAutofit fontScale="77500" lnSpcReduction="20000"/>
          </a:bodyPr>
          <a:lstStyle/>
          <a:p>
            <a:r>
              <a:rPr lang="en-US" sz="3900" dirty="0"/>
              <a:t>Focus on individual respondents with complex questions that can be extended</a:t>
            </a:r>
          </a:p>
          <a:p>
            <a:r>
              <a:rPr lang="en-US" sz="3900" dirty="0"/>
              <a:t>Advantages</a:t>
            </a:r>
          </a:p>
          <a:p>
            <a:pPr lvl="1"/>
            <a:r>
              <a:rPr lang="en-US" dirty="0"/>
              <a:t>Questions can be modified </a:t>
            </a:r>
            <a:r>
              <a:rPr lang="en-US"/>
              <a:t>as needed; detailed answers are possible</a:t>
            </a:r>
            <a:endParaRPr lang="en-US" dirty="0"/>
          </a:p>
          <a:p>
            <a:pPr lvl="1"/>
            <a:r>
              <a:rPr lang="en-US" dirty="0"/>
              <a:t>Follow up questions enable in-depth probing, with ‘why’ and ‘how’ questions</a:t>
            </a:r>
          </a:p>
          <a:p>
            <a:r>
              <a:rPr lang="en-US" sz="4300" dirty="0"/>
              <a:t>Disadvantages</a:t>
            </a:r>
          </a:p>
          <a:p>
            <a:pPr lvl="1"/>
            <a:r>
              <a:rPr lang="en-US" dirty="0"/>
              <a:t>Requires careful training; need interviewers to be consistent and focused on the real problem</a:t>
            </a:r>
          </a:p>
          <a:p>
            <a:pPr lvl="1"/>
            <a:r>
              <a:rPr lang="en-US" dirty="0"/>
              <a:t>Takes more time per respondent to collect, transcribe and analyse data</a:t>
            </a:r>
          </a:p>
          <a:p>
            <a:pPr lvl="1"/>
            <a:r>
              <a:rPr lang="en-US" dirty="0"/>
              <a:t>Qualitative analysis requires more care to ensure that there is empirical support for findings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375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For 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HK" dirty="0"/>
              <a:t>Please can you describe your experience using AIMS?</a:t>
            </a:r>
          </a:p>
          <a:p>
            <a:r>
              <a:rPr lang="en-HK" dirty="0"/>
              <a:t>What do you think are the strongest aspects of AIMS? Why?</a:t>
            </a:r>
          </a:p>
          <a:p>
            <a:r>
              <a:rPr lang="en-HK" dirty="0"/>
              <a:t>How could the AIMS interface be designed in a more user-friendly way? Be precise.</a:t>
            </a:r>
          </a:p>
          <a:p>
            <a:r>
              <a:rPr lang="en-HK" dirty="0"/>
              <a:t>What additional functions should be added to AIMS and why would these be valuable?</a:t>
            </a:r>
          </a:p>
          <a:p>
            <a:r>
              <a:rPr lang="en-HK" dirty="0"/>
              <a:t>Do you create short-cuts to make your use of AIMS easier?</a:t>
            </a:r>
          </a:p>
          <a:p>
            <a:r>
              <a:rPr lang="en-HK" dirty="0"/>
              <a:t>Do you create your own personal systems to avoid using AIMS in certain situations? Please describe them.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008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Compare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The survey questions and the interview questions</a:t>
            </a:r>
          </a:p>
          <a:p>
            <a:r>
              <a:rPr lang="en-HK" dirty="0"/>
              <a:t>And think about the value that you can get through each style of asking questions.</a:t>
            </a:r>
          </a:p>
          <a:p>
            <a:r>
              <a:rPr lang="en-HK" dirty="0"/>
              <a:t>Which style do you think you would prefer to use – and why?</a:t>
            </a:r>
          </a:p>
          <a:p>
            <a:r>
              <a:rPr lang="en-HK" dirty="0"/>
              <a:t>What skills would you need to develop so as to use that style effectively?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72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Interview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 usually interview people with an assistant </a:t>
            </a:r>
          </a:p>
          <a:p>
            <a:r>
              <a:rPr lang="en-US" dirty="0"/>
              <a:t>Breaking the ice is important</a:t>
            </a:r>
          </a:p>
          <a:p>
            <a:r>
              <a:rPr lang="en-US" dirty="0"/>
              <a:t>Interviewees often have rich experiences to draw on</a:t>
            </a:r>
          </a:p>
          <a:p>
            <a:r>
              <a:rPr lang="en-US" dirty="0"/>
              <a:t>I try to push them to talk more, to tell the story, to provide details</a:t>
            </a:r>
          </a:p>
          <a:p>
            <a:r>
              <a:rPr lang="en-US" dirty="0"/>
              <a:t>I don’t tell them what others said (confidentiality)</a:t>
            </a:r>
          </a:p>
          <a:p>
            <a:r>
              <a:rPr lang="en-US" dirty="0"/>
              <a:t>I want to learn their experience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630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6A691-639C-4A6F-8F4D-3E22F9E1C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Earlier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D45C0-8913-459D-9F8A-70BE26F8C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 had the opportunity to interview the former CDO of Huawei Aviation …</a:t>
            </a:r>
          </a:p>
          <a:p>
            <a:pPr lvl="1"/>
            <a:r>
              <a:rPr lang="en-US" dirty="0">
                <a:hlinkClick r:id="rId2"/>
              </a:rPr>
              <a:t>https://e.huawei.com/en/industries/aviation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https://hk.linkedin.com/in/andybien</a:t>
            </a:r>
            <a:endParaRPr lang="en-US" dirty="0"/>
          </a:p>
          <a:p>
            <a:r>
              <a:rPr lang="en-US" dirty="0"/>
              <a:t>… about how he relies on guanxi in order to “push” people to work on DT projects</a:t>
            </a:r>
          </a:p>
          <a:p>
            <a:r>
              <a:rPr lang="en-US" dirty="0"/>
              <a:t>Keywords: patience, perseverance, personality, trust, respect, social, professional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4FC9D-AF73-4551-A71D-77F58809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208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66" y="282586"/>
            <a:ext cx="10822782" cy="869370"/>
          </a:xfrm>
        </p:spPr>
        <p:txBody>
          <a:bodyPr>
            <a:normAutofit fontScale="90000"/>
          </a:bodyPr>
          <a:lstStyle/>
          <a:p>
            <a:r>
              <a:rPr lang="en-US"/>
              <a:t>Focus Groups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66" y="1223963"/>
            <a:ext cx="10822782" cy="561662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Usually small (5-10 members) groups of people who are purposefully selected on the basis of their …</a:t>
            </a:r>
          </a:p>
          <a:p>
            <a:pPr lvl="1"/>
            <a:r>
              <a:rPr lang="en-US" dirty="0"/>
              <a:t>Language, Skills, Seniority, Age, Education</a:t>
            </a:r>
          </a:p>
          <a:p>
            <a:r>
              <a:rPr lang="en-US" dirty="0"/>
              <a:t>Require a detailed protocol</a:t>
            </a:r>
          </a:p>
          <a:p>
            <a:pPr lvl="1"/>
            <a:r>
              <a:rPr lang="en-US" dirty="0"/>
              <a:t>Which questions are going to be asked? Sequence?</a:t>
            </a:r>
          </a:p>
          <a:p>
            <a:pPr lvl="1"/>
            <a:r>
              <a:rPr lang="en-US" dirty="0"/>
              <a:t>Why are these the right questions?</a:t>
            </a:r>
          </a:p>
          <a:p>
            <a:r>
              <a:rPr lang="en-US" dirty="0"/>
              <a:t>Require a confident facilitator</a:t>
            </a:r>
          </a:p>
          <a:p>
            <a:pPr lvl="1"/>
            <a:r>
              <a:rPr lang="en-US" dirty="0"/>
              <a:t>The facilitator has to keep the group focused and manage the difficult/different personalities</a:t>
            </a:r>
          </a:p>
          <a:p>
            <a:pPr lvl="1"/>
            <a:r>
              <a:rPr lang="en-US" dirty="0"/>
              <a:t>Trust needs to be established if people are to participate comfortably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150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Focus Groups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Advantages</a:t>
            </a:r>
          </a:p>
          <a:p>
            <a:pPr lvl="1"/>
            <a:r>
              <a:rPr lang="en-US"/>
              <a:t>More efficient to talk to several people at once</a:t>
            </a:r>
          </a:p>
          <a:p>
            <a:pPr lvl="1"/>
            <a:r>
              <a:rPr lang="en-US"/>
              <a:t>Can be computer-mediated with software support</a:t>
            </a:r>
          </a:p>
          <a:p>
            <a:pPr lvl="1"/>
            <a:r>
              <a:rPr lang="en-US"/>
              <a:t>Can stimulate group interactions with a diversity of opinions; good if there are different perspectives</a:t>
            </a:r>
          </a:p>
          <a:p>
            <a:r>
              <a:rPr lang="en-US"/>
              <a:t>Disadvantages</a:t>
            </a:r>
          </a:p>
          <a:p>
            <a:pPr lvl="1"/>
            <a:r>
              <a:rPr lang="en-US"/>
              <a:t>More senior people may dominate; juniors silent</a:t>
            </a:r>
          </a:p>
          <a:p>
            <a:pPr lvl="1"/>
            <a:r>
              <a:rPr lang="en-US"/>
              <a:t>Hard to facilitate effectively and keep on track</a:t>
            </a:r>
          </a:p>
          <a:p>
            <a:pPr lvl="1"/>
            <a:r>
              <a:rPr lang="en-US"/>
              <a:t>Data needs to be recorded, transcribed and analysed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350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Software Support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66" y="1646503"/>
            <a:ext cx="10822782" cy="505006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Some groupware applications may support online focus group discussions and brainstorming </a:t>
            </a:r>
          </a:p>
          <a:p>
            <a:pPr lvl="1"/>
            <a:r>
              <a:rPr lang="en-US" dirty="0"/>
              <a:t>G Suite (gsuite.google.com)</a:t>
            </a:r>
          </a:p>
          <a:p>
            <a:pPr lvl="1"/>
            <a:r>
              <a:rPr lang="en-US" dirty="0"/>
              <a:t>Social media chat applications can be adapted to this purpose</a:t>
            </a:r>
          </a:p>
          <a:p>
            <a:r>
              <a:rPr lang="en-US" dirty="0"/>
              <a:t>This enables multiple people to share at the same time</a:t>
            </a:r>
          </a:p>
          <a:p>
            <a:pPr lvl="1"/>
            <a:r>
              <a:rPr lang="en-US" dirty="0"/>
              <a:t>This is more effective and efficient</a:t>
            </a:r>
          </a:p>
          <a:p>
            <a:pPr lvl="1"/>
            <a:r>
              <a:rPr lang="en-US" dirty="0"/>
              <a:t>People do not need to be in the same room</a:t>
            </a:r>
          </a:p>
          <a:p>
            <a:pPr lvl="1"/>
            <a:r>
              <a:rPr lang="en-US" dirty="0"/>
              <a:t>Shy participants can type their ideas without fear of interruption or others disagreeing; everyone gets a chance to participate</a:t>
            </a:r>
          </a:p>
          <a:p>
            <a:r>
              <a:rPr lang="en-US" dirty="0"/>
              <a:t>The meeting can extend over days or weeks, so people can join when they are free</a:t>
            </a:r>
          </a:p>
          <a:p>
            <a:r>
              <a:rPr lang="en-US" dirty="0"/>
              <a:t>Human facilitation is still essential to keep the conversation on track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972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Focus: Corporate documents</a:t>
            </a:r>
          </a:p>
          <a:p>
            <a:r>
              <a:rPr lang="en-US" dirty="0"/>
              <a:t>Many organisations publish documents for internal and external use that can reveal interesting information</a:t>
            </a:r>
          </a:p>
          <a:p>
            <a:pPr lvl="1"/>
            <a:r>
              <a:rPr lang="en-US" dirty="0"/>
              <a:t>May be paper- or web- based</a:t>
            </a:r>
          </a:p>
          <a:p>
            <a:pPr lvl="1"/>
            <a:r>
              <a:rPr lang="en-US" dirty="0"/>
              <a:t>May describe internal or external situations</a:t>
            </a:r>
          </a:p>
          <a:p>
            <a:pPr lvl="1"/>
            <a:r>
              <a:rPr lang="en-US" dirty="0"/>
              <a:t>Brochures, reports, advertising, PR, 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511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Observations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Consultants can visit employees at work and observe how they engage in work processes, which technologies they use, which problems they encounter and how they overcome them</a:t>
            </a:r>
          </a:p>
          <a:p>
            <a:r>
              <a:rPr lang="en-US" dirty="0"/>
              <a:t>Observations can be combined with informal interviews, as employees explain how they work in their normal workplace</a:t>
            </a:r>
          </a:p>
          <a:p>
            <a:r>
              <a:rPr lang="en-US" dirty="0"/>
              <a:t>What else could consultants learn when they visit employees in their own workplace?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059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Personal Experiences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 find that observations are under rated</a:t>
            </a:r>
          </a:p>
          <a:p>
            <a:r>
              <a:rPr lang="en-US" dirty="0"/>
              <a:t>We can see a lot if we want to</a:t>
            </a:r>
          </a:p>
          <a:p>
            <a:pPr lvl="1"/>
            <a:r>
              <a:rPr lang="en-US" dirty="0"/>
              <a:t>We need to record it, with a camera or paper</a:t>
            </a:r>
          </a:p>
          <a:p>
            <a:r>
              <a:rPr lang="en-US" dirty="0"/>
              <a:t>We can observe the general office layout</a:t>
            </a:r>
          </a:p>
          <a:p>
            <a:r>
              <a:rPr lang="en-US" dirty="0"/>
              <a:t>We can also observe people at work</a:t>
            </a:r>
          </a:p>
          <a:p>
            <a:pPr lvl="1"/>
            <a:r>
              <a:rPr lang="en-US" dirty="0"/>
              <a:t>This may lead to unexpected revelations and unanticipated findings that inform later interviews</a:t>
            </a:r>
          </a:p>
          <a:p>
            <a:pPr lvl="2"/>
            <a:r>
              <a:rPr lang="en-US" dirty="0"/>
              <a:t>Eastwei, Velox, </a:t>
            </a:r>
            <a:r>
              <a:rPr lang="en-US" dirty="0" err="1"/>
              <a:t>ThoughtWorks</a:t>
            </a:r>
            <a:endParaRPr lang="en-US" dirty="0"/>
          </a:p>
          <a:p>
            <a:r>
              <a:rPr lang="en-US" dirty="0"/>
              <a:t>Never give up the opportunity to visit an office or work location!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8071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Narratives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Narratives involve the telling of stories</a:t>
            </a:r>
          </a:p>
          <a:p>
            <a:r>
              <a:rPr lang="en-US" dirty="0"/>
              <a:t>Stories are a powerful communication device that are often used in corporate life</a:t>
            </a:r>
          </a:p>
          <a:p>
            <a:r>
              <a:rPr lang="en-US" dirty="0"/>
              <a:t>Employees can be encouraged to write or tell stories that capture their experiences in detail</a:t>
            </a:r>
          </a:p>
          <a:p>
            <a:r>
              <a:rPr lang="en-US" dirty="0"/>
              <a:t>Narratives are less formal and less structured than interviews, but also allow more detailed descriptions</a:t>
            </a:r>
          </a:p>
          <a:p>
            <a:r>
              <a:rPr lang="en-US" dirty="0"/>
              <a:t>Narratives can be shared (group)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92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Tools for Situation and Requirements Analysis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There are many tools that can be applied to an analysis of organizational problem situations</a:t>
            </a:r>
          </a:p>
          <a:p>
            <a:r>
              <a:rPr lang="en-US" dirty="0"/>
              <a:t>Many of these involve some form of modelling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/>
              <a:t>Balanced Scorecard (BSC)</a:t>
            </a:r>
          </a:p>
          <a:p>
            <a:pPr lvl="1"/>
            <a:r>
              <a:rPr lang="en-US" dirty="0"/>
              <a:t>Business Process Modelling (BPM)</a:t>
            </a:r>
          </a:p>
          <a:p>
            <a:pPr lvl="1"/>
            <a:r>
              <a:rPr lang="en-US" dirty="0"/>
              <a:t>Value Chain Analysis (VCA)</a:t>
            </a:r>
          </a:p>
          <a:p>
            <a:pPr lvl="1"/>
            <a:r>
              <a:rPr lang="en-US" dirty="0"/>
              <a:t>Work Systems Analysis (WSA)</a:t>
            </a:r>
          </a:p>
          <a:p>
            <a:pPr lvl="1"/>
            <a:r>
              <a:rPr lang="en-US" dirty="0"/>
              <a:t>Five Forces Model; SWOT Analysis; etc.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6711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66" y="282585"/>
            <a:ext cx="10822782" cy="726521"/>
          </a:xfrm>
        </p:spPr>
        <p:txBody>
          <a:bodyPr>
            <a:normAutofit fontScale="90000"/>
          </a:bodyPr>
          <a:lstStyle/>
          <a:p>
            <a:r>
              <a:rPr lang="en-US"/>
              <a:t>BSC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66" y="1157289"/>
            <a:ext cx="10822782" cy="5146136"/>
          </a:xfrm>
        </p:spPr>
        <p:txBody>
          <a:bodyPr>
            <a:normAutofit/>
          </a:bodyPr>
          <a:lstStyle/>
          <a:p>
            <a:r>
              <a:rPr lang="en-US"/>
              <a:t>The Balanced Scorecard is a tool to measure in detail the current working practices in an organisation – as well as to plan for change</a:t>
            </a:r>
          </a:p>
          <a:p>
            <a:r>
              <a:rPr lang="en-US"/>
              <a:t>A BSc has four perspectives</a:t>
            </a:r>
          </a:p>
          <a:p>
            <a:pPr lvl="1"/>
            <a:r>
              <a:rPr lang="en-US"/>
              <a:t>Financial</a:t>
            </a:r>
          </a:p>
          <a:p>
            <a:pPr lvl="1"/>
            <a:r>
              <a:rPr lang="en-US"/>
              <a:t>Customer</a:t>
            </a:r>
          </a:p>
          <a:p>
            <a:pPr lvl="1"/>
            <a:r>
              <a:rPr lang="en-US"/>
              <a:t>Internal Process</a:t>
            </a:r>
          </a:p>
          <a:p>
            <a:pPr lvl="1"/>
            <a:r>
              <a:rPr lang="en-US"/>
              <a:t>Future Readiness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359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66A820F-9BD6-4C9A-B1C0-A142D69F0370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3607594" y="1512560"/>
            <a:ext cx="4835178" cy="1234877"/>
          </a:xfrm>
          <a:prstGeom prst="rect">
            <a:avLst/>
          </a:prstGeom>
          <a:solidFill>
            <a:srgbClr val="E1FFE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09033" tIns="54517" rIns="109033" bIns="54517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900" b="1">
                <a:latin typeface="Arial" pitchFamily="34" charset="0"/>
                <a:cs typeface="Arial" pitchFamily="34" charset="0"/>
              </a:rPr>
              <a:t>Financial Perspective</a:t>
            </a:r>
          </a:p>
          <a:p>
            <a:pPr algn="ctr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Are we meeting the expectations of shareholders?</a:t>
            </a: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7652" name="Text Box 3"/>
          <p:cNvSpPr txBox="1">
            <a:spLocks noChangeArrowheads="1"/>
          </p:cNvSpPr>
          <p:nvPr/>
        </p:nvSpPr>
        <p:spPr bwMode="auto">
          <a:xfrm>
            <a:off x="601266" y="2959783"/>
            <a:ext cx="4709914" cy="1590965"/>
          </a:xfrm>
          <a:prstGeom prst="rect">
            <a:avLst/>
          </a:prstGeom>
          <a:solidFill>
            <a:srgbClr val="FFE4C9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09033" tIns="54517" rIns="109033" bIns="54517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900" b="1" dirty="0">
                <a:latin typeface="Arial" pitchFamily="34" charset="0"/>
                <a:cs typeface="Arial" pitchFamily="34" charset="0"/>
              </a:rPr>
              <a:t>Customer Perspective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Arial" pitchFamily="34" charset="0"/>
                <a:cs typeface="Arial" pitchFamily="34" charset="0"/>
              </a:rPr>
              <a:t>Are we delighting (or at least satisfying) our customers?</a:t>
            </a:r>
            <a:endParaRPr lang="en-US" altLang="en-US" sz="24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6563817" y="2979385"/>
            <a:ext cx="4835178" cy="1571364"/>
          </a:xfrm>
          <a:prstGeom prst="rect">
            <a:avLst/>
          </a:prstGeom>
          <a:solidFill>
            <a:srgbClr val="FFC9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09033" tIns="54517" rIns="109033" bIns="54517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900" b="1" dirty="0">
                <a:latin typeface="Arial" pitchFamily="34" charset="0"/>
                <a:cs typeface="Arial" pitchFamily="34" charset="0"/>
              </a:rPr>
              <a:t>Internal Process Perspective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Arial" pitchFamily="34" charset="0"/>
                <a:cs typeface="Arial" pitchFamily="34" charset="0"/>
              </a:rPr>
              <a:t>Are we doing the </a:t>
            </a:r>
            <a:r>
              <a:rPr lang="en-US" altLang="en-US" sz="2400" i="1" dirty="0">
                <a:latin typeface="Arial" pitchFamily="34" charset="0"/>
                <a:cs typeface="Arial" pitchFamily="34" charset="0"/>
              </a:rPr>
              <a:t>right things?</a:t>
            </a:r>
            <a:r>
              <a:rPr lang="en-US" altLang="en-US" sz="2400" dirty="0">
                <a:latin typeface="Arial" pitchFamily="34" charset="0"/>
                <a:cs typeface="Arial" pitchFamily="34" charset="0"/>
              </a:rPr>
              <a:t> Are we doing </a:t>
            </a:r>
            <a:r>
              <a:rPr lang="en-US" altLang="en-US" sz="2400" i="1" dirty="0">
                <a:latin typeface="Arial" pitchFamily="34" charset="0"/>
                <a:cs typeface="Arial" pitchFamily="34" charset="0"/>
              </a:rPr>
              <a:t>things right</a:t>
            </a:r>
            <a:r>
              <a:rPr lang="en-US" altLang="en-US" sz="2400" dirty="0">
                <a:latin typeface="Arial" pitchFamily="34" charset="0"/>
                <a:cs typeface="Arial" pitchFamily="34" charset="0"/>
              </a:rPr>
              <a:t>?</a:t>
            </a:r>
            <a:endParaRPr lang="en-US" altLang="en-US" sz="2400" dirty="0">
              <a:latin typeface="Times New Roman" pitchFamily="18" charset="0"/>
            </a:endParaRPr>
          </a:p>
        </p:txBody>
      </p:sp>
      <p:sp>
        <p:nvSpPr>
          <p:cNvPr id="27654" name="Text Box 5"/>
          <p:cNvSpPr txBox="1">
            <a:spLocks noChangeArrowheads="1"/>
          </p:cNvSpPr>
          <p:nvPr/>
        </p:nvSpPr>
        <p:spPr bwMode="auto">
          <a:xfrm>
            <a:off x="3407172" y="4704292"/>
            <a:ext cx="5010547" cy="1391686"/>
          </a:xfrm>
          <a:prstGeom prst="rect">
            <a:avLst/>
          </a:prstGeom>
          <a:solidFill>
            <a:srgbClr val="CCEC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09033" tIns="54517" rIns="109033" bIns="54517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900" b="1">
                <a:latin typeface="Arial" pitchFamily="34" charset="0"/>
                <a:cs typeface="Arial" pitchFamily="34" charset="0"/>
              </a:rPr>
              <a:t>Future Readiness Perspective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b="1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Are we prepared for the future?</a:t>
            </a:r>
            <a:endParaRPr lang="en-US" altLang="en-US" sz="2900">
              <a:latin typeface="Times New Roman" pitchFamily="18" charset="0"/>
            </a:endParaRPr>
          </a:p>
        </p:txBody>
      </p:sp>
      <p:sp>
        <p:nvSpPr>
          <p:cNvPr id="27655" name="Line 6"/>
          <p:cNvSpPr>
            <a:spLocks noChangeShapeType="1"/>
          </p:cNvSpPr>
          <p:nvPr/>
        </p:nvSpPr>
        <p:spPr bwMode="auto">
          <a:xfrm flipH="1" flipV="1">
            <a:off x="2258922" y="4802168"/>
            <a:ext cx="1017430" cy="65892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033" tIns="54517" rIns="109033" bIns="54517"/>
          <a:lstStyle/>
          <a:p>
            <a:endParaRPr lang="en-GB"/>
          </a:p>
        </p:txBody>
      </p:sp>
      <p:sp>
        <p:nvSpPr>
          <p:cNvPr id="27656" name="Line 7"/>
          <p:cNvSpPr>
            <a:spLocks noChangeShapeType="1"/>
          </p:cNvSpPr>
          <p:nvPr/>
        </p:nvSpPr>
        <p:spPr bwMode="auto">
          <a:xfrm flipV="1">
            <a:off x="8620229" y="4802168"/>
            <a:ext cx="801688" cy="6152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033" tIns="54517" rIns="109033" bIns="54517"/>
          <a:lstStyle/>
          <a:p>
            <a:endParaRPr lang="en-GB"/>
          </a:p>
        </p:txBody>
      </p:sp>
      <p:sp>
        <p:nvSpPr>
          <p:cNvPr id="27657" name="Line 8"/>
          <p:cNvSpPr>
            <a:spLocks noChangeShapeType="1"/>
          </p:cNvSpPr>
          <p:nvPr/>
        </p:nvSpPr>
        <p:spPr bwMode="auto">
          <a:xfrm flipV="1">
            <a:off x="2605484" y="2105498"/>
            <a:ext cx="876846" cy="71707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033" tIns="54517" rIns="109033" bIns="54517"/>
          <a:lstStyle/>
          <a:p>
            <a:endParaRPr lang="en-GB"/>
          </a:p>
        </p:txBody>
      </p:sp>
      <p:sp>
        <p:nvSpPr>
          <p:cNvPr id="27658" name="Line 9"/>
          <p:cNvSpPr>
            <a:spLocks noChangeShapeType="1"/>
          </p:cNvSpPr>
          <p:nvPr/>
        </p:nvSpPr>
        <p:spPr bwMode="auto">
          <a:xfrm flipH="1" flipV="1">
            <a:off x="8618141" y="2164301"/>
            <a:ext cx="701477" cy="658274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033" tIns="54517" rIns="109033" bIns="54517"/>
          <a:lstStyle/>
          <a:p>
            <a:endParaRPr lang="en-GB"/>
          </a:p>
        </p:txBody>
      </p:sp>
      <p:sp>
        <p:nvSpPr>
          <p:cNvPr id="27659" name="Line 10"/>
          <p:cNvSpPr>
            <a:spLocks noChangeShapeType="1"/>
          </p:cNvSpPr>
          <p:nvPr/>
        </p:nvSpPr>
        <p:spPr bwMode="auto">
          <a:xfrm>
            <a:off x="5411391" y="3696463"/>
            <a:ext cx="105221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lg" len="sm"/>
            <a:tailEnd type="triangl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9033" tIns="54517" rIns="109033" bIns="54517"/>
          <a:lstStyle/>
          <a:p>
            <a:endParaRPr lang="en-GB"/>
          </a:p>
        </p:txBody>
      </p:sp>
      <p:sp>
        <p:nvSpPr>
          <p:cNvPr id="27660" name="Text Box 11"/>
          <p:cNvSpPr txBox="1">
            <a:spLocks noChangeArrowheads="1"/>
          </p:cNvSpPr>
          <p:nvPr/>
        </p:nvSpPr>
        <p:spPr bwMode="auto">
          <a:xfrm>
            <a:off x="701477" y="6804890"/>
            <a:ext cx="3106539" cy="29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109033" tIns="54517" rIns="109033" bIns="54517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latin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en-US" sz="1200">
                <a:latin typeface="Times New Roman" pitchFamily="18" charset="0"/>
                <a:ea typeface="Gulim" pitchFamily="34" charset="-127"/>
              </a:rPr>
              <a:t>Adapted from Kaplan &amp; Norton (1992)</a:t>
            </a:r>
          </a:p>
        </p:txBody>
      </p:sp>
      <p:sp>
        <p:nvSpPr>
          <p:cNvPr id="39948" name="Rectangle 12"/>
          <p:cNvSpPr>
            <a:spLocks noGrp="1" noChangeArrowheads="1"/>
          </p:cNvSpPr>
          <p:nvPr>
            <p:ph type="title"/>
          </p:nvPr>
        </p:nvSpPr>
        <p:spPr>
          <a:xfrm>
            <a:off x="901899" y="147009"/>
            <a:ext cx="10221516" cy="117607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Perspectives &amp; Relationships in the Balanced Scorecard</a:t>
            </a:r>
          </a:p>
        </p:txBody>
      </p:sp>
    </p:spTree>
    <p:extLst>
      <p:ext uri="{BB962C8B-B14F-4D97-AF65-F5344CB8AC3E}">
        <p14:creationId xmlns:p14="http://schemas.microsoft.com/office/powerpoint/2010/main" val="10763677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BSC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consultant may find the ‘Internal Process’ and ‘Future Readiness’ perspectives to be particularly valuable</a:t>
            </a:r>
          </a:p>
          <a:p>
            <a:pPr lvl="1"/>
            <a:r>
              <a:rPr lang="en-US"/>
              <a:t>Internal Process: Are we doing the right things in the right way?</a:t>
            </a:r>
          </a:p>
          <a:p>
            <a:pPr lvl="1"/>
            <a:r>
              <a:rPr lang="en-US"/>
              <a:t>Future Readiness: Are we ready for emerging technologies and practices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5355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BSC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473" y="1646503"/>
            <a:ext cx="11269065" cy="4656923"/>
          </a:xfrm>
        </p:spPr>
        <p:txBody>
          <a:bodyPr>
            <a:normAutofit fontScale="92500"/>
          </a:bodyPr>
          <a:lstStyle/>
          <a:p>
            <a:r>
              <a:rPr lang="en-US" dirty="0"/>
              <a:t>In a BSC, it is conventional to identify:</a:t>
            </a:r>
          </a:p>
          <a:p>
            <a:pPr lvl="1"/>
            <a:r>
              <a:rPr lang="en-US" dirty="0"/>
              <a:t>Objectives: what do you want to achieve?</a:t>
            </a:r>
          </a:p>
          <a:p>
            <a:pPr lvl="1"/>
            <a:r>
              <a:rPr lang="en-US" dirty="0"/>
              <a:t>Initiatives: what actions will you take to achieve the objective?</a:t>
            </a:r>
          </a:p>
          <a:p>
            <a:pPr lvl="1"/>
            <a:r>
              <a:rPr lang="en-US" dirty="0"/>
              <a:t>Measures: how will you measure the achievement?</a:t>
            </a:r>
          </a:p>
          <a:p>
            <a:pPr lvl="1"/>
            <a:r>
              <a:rPr lang="en-US" dirty="0"/>
              <a:t>Targets: what is the achievement level?</a:t>
            </a:r>
          </a:p>
          <a:p>
            <a:r>
              <a:rPr lang="en-US" dirty="0"/>
              <a:t>Consultants could use a BSC approach as a way of helping employees to think about the current working arrangements and ways in which they can be improved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580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9DEA2C3-06F3-4E27-A4E4-E5BD0C5A6E87}" type="slidenum">
              <a:rPr lang="en-US"/>
              <a:pPr>
                <a:defRPr/>
              </a:pPr>
              <a:t>34</a:t>
            </a:fld>
            <a:endParaRPr lang="en-US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1874"/>
              <a:t> 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03164" y="1780791"/>
            <a:ext cx="7666137" cy="405854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1973"/>
              <a:t> </a:t>
            </a:r>
          </a:p>
        </p:txBody>
      </p:sp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1504730" y="927434"/>
            <a:ext cx="9018984" cy="69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973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1973">
              <a:latin typeface="Times New Roman" pitchFamily="18" charset="0"/>
            </a:endParaRPr>
          </a:p>
        </p:txBody>
      </p:sp>
      <p:graphicFrame>
        <p:nvGraphicFramePr>
          <p:cNvPr id="57389" name="Group 4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453504867"/>
              </p:ext>
            </p:extLst>
          </p:nvPr>
        </p:nvGraphicFramePr>
        <p:xfrm>
          <a:off x="977057" y="1123157"/>
          <a:ext cx="10446989" cy="5816198"/>
        </p:xfrm>
        <a:graphic>
          <a:graphicData uri="http://schemas.openxmlformats.org/drawingml/2006/table">
            <a:tbl>
              <a:tblPr/>
              <a:tblGrid>
                <a:gridCol w="2374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94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4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11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Perspectives</a:t>
                      </a:r>
                    </a:p>
                  </a:txBody>
                  <a:tcPr marL="90190" marR="90190" marT="45100" marB="45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3FA8C"/>
                          </a:solidFill>
                          <a:effectLst/>
                          <a:latin typeface="Tahoma" pitchFamily="34" charset="0"/>
                        </a:rPr>
                        <a:t>Objectives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Initiatives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99"/>
                          </a:solidFill>
                          <a:effectLst/>
                          <a:latin typeface="Tahoma" pitchFamily="34" charset="0"/>
                        </a:rPr>
                        <a:t>Measures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Tahoma" pitchFamily="34" charset="0"/>
                        </a:rPr>
                        <a:t>Targets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7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Business Value</a:t>
                      </a:r>
                    </a:p>
                  </a:txBody>
                  <a:tcPr marL="90190" marR="90190" marT="45100" marB="45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3FA8C"/>
                          </a:solidFill>
                          <a:effectLst/>
                          <a:latin typeface="Tahoma" pitchFamily="34" charset="0"/>
                        </a:rPr>
                        <a:t>Increase profit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Do more with less!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99"/>
                          </a:solidFill>
                          <a:effectLst/>
                          <a:latin typeface="Tahoma" pitchFamily="34" charset="0"/>
                        </a:rPr>
                        <a:t>$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Tahoma" pitchFamily="34" charset="0"/>
                        </a:rPr>
                        <a:t>10% CAGR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3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User</a:t>
                      </a:r>
                    </a:p>
                  </a:txBody>
                  <a:tcPr marL="90190" marR="90190" marT="45100" marB="45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3FA8C"/>
                          </a:solidFill>
                          <a:effectLst/>
                          <a:latin typeface="Tahoma" pitchFamily="34" charset="0"/>
                        </a:rPr>
                        <a:t>Delighted users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Involve users in systems design procedures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99"/>
                          </a:solidFill>
                          <a:effectLst/>
                          <a:latin typeface="Tahoma" pitchFamily="34" charset="0"/>
                        </a:rPr>
                        <a:t>User satisfaction index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Tahoma" pitchFamily="34" charset="0"/>
                        </a:rPr>
                        <a:t>95% satisfied by 2024; 99% by 2026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20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Internal Process</a:t>
                      </a:r>
                    </a:p>
                  </a:txBody>
                  <a:tcPr marL="90190" marR="90190" marT="45100" marB="45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3FA8C"/>
                          </a:solidFill>
                          <a:effectLst/>
                          <a:latin typeface="Tahoma" pitchFamily="34" charset="0"/>
                        </a:rPr>
                        <a:t>Excellent service performance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Strict time control in all projects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99"/>
                          </a:solidFill>
                          <a:effectLst/>
                          <a:latin typeface="Tahoma" pitchFamily="34" charset="0"/>
                        </a:rPr>
                        <a:t>Service delivery on time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Tahoma" pitchFamily="34" charset="0"/>
                        </a:rPr>
                        <a:t>99% on time by 2026?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3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Future Readiness</a:t>
                      </a:r>
                    </a:p>
                  </a:txBody>
                  <a:tcPr marL="90190" marR="90190" marT="45100" marB="45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3FA8C"/>
                          </a:solidFill>
                          <a:effectLst/>
                          <a:latin typeface="Tahoma" pitchFamily="34" charset="0"/>
                        </a:rPr>
                        <a:t>Skilled IT staff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Focused training budget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99"/>
                          </a:solidFill>
                          <a:effectLst/>
                          <a:latin typeface="Tahoma" pitchFamily="34" charset="0"/>
                        </a:rPr>
                        <a:t>Professional &amp; Academic Qualifications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Tahoma" pitchFamily="34" charset="0"/>
                        </a:rPr>
                        <a:t>100% with MSc by 2024; 75% with PhD by 2026</a:t>
                      </a:r>
                    </a:p>
                  </a:txBody>
                  <a:tcPr marL="90190" marR="90190" marT="45100" marB="45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3052" name="Text Box 43"/>
          <p:cNvSpPr txBox="1">
            <a:spLocks noChangeArrowheads="1"/>
          </p:cNvSpPr>
          <p:nvPr/>
        </p:nvSpPr>
        <p:spPr bwMode="auto">
          <a:xfrm>
            <a:off x="1052215" y="369725"/>
            <a:ext cx="10371831" cy="576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156" b="1" dirty="0">
                <a:solidFill>
                  <a:srgbClr val="92D050"/>
                </a:solidFill>
                <a:latin typeface="Times New Roman" pitchFamily="18" charset="0"/>
              </a:rPr>
              <a:t>BSC for the IS Support Unit of a Global Shipping Firm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BPM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66" y="1646503"/>
            <a:ext cx="10822782" cy="4919470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Business Process Modelling is a useful tool to map out all the different activities that are undertaken by employees</a:t>
            </a:r>
          </a:p>
          <a:p>
            <a:r>
              <a:rPr lang="en-US"/>
              <a:t>BPM is often done by Business Analysts and Subject-Matter Experts</a:t>
            </a:r>
          </a:p>
          <a:p>
            <a:r>
              <a:rPr lang="en-US"/>
              <a:t>Analysing BPMs can lead to better process effectiveness and efficiency</a:t>
            </a:r>
          </a:p>
          <a:p>
            <a:r>
              <a:rPr lang="en-US"/>
              <a:t>You may be particularly interested in how IT-related activities contribute to process flow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889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36</a:t>
            </a:fld>
            <a:endParaRPr lang="en-GB"/>
          </a:p>
        </p:txBody>
      </p:sp>
      <p:pic>
        <p:nvPicPr>
          <p:cNvPr id="2052" name="Picture 4" descr="business process modelling的圖片搜尋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69" y="1824113"/>
            <a:ext cx="10973750" cy="428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98226" y="564557"/>
            <a:ext cx="6723560" cy="771818"/>
          </a:xfrm>
          <a:prstGeom prst="rect">
            <a:avLst/>
          </a:prstGeom>
          <a:noFill/>
        </p:spPr>
        <p:txBody>
          <a:bodyPr wrap="square" lIns="109033" tIns="54517" rIns="109033" bIns="54517" rtlCol="0">
            <a:spAutoFit/>
          </a:bodyPr>
          <a:lstStyle/>
          <a:p>
            <a:pPr algn="ctr"/>
            <a:r>
              <a:rPr lang="en-US" sz="4300"/>
              <a:t>BPM – A simple example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5908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/>
              <a:t>Imagine that you need to help CityU’s ESU…</a:t>
            </a:r>
            <a:endParaRPr lang="en-GB" sz="3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To do a requirements analysis of AIMS!</a:t>
            </a:r>
          </a:p>
          <a:p>
            <a:pPr lvl="1"/>
            <a:r>
              <a:rPr lang="en-US" dirty="0"/>
              <a:t>Some users (staff/students) don’t like it; it needs improving</a:t>
            </a:r>
          </a:p>
          <a:p>
            <a:r>
              <a:rPr lang="en-US" dirty="0"/>
              <a:t>Can you use any of the tools and techniques discussed in today’s class, e.g. the BSC, BPM, SWOT, etc. to help?</a:t>
            </a:r>
          </a:p>
          <a:p>
            <a:pPr lvl="1"/>
            <a:r>
              <a:rPr lang="en-US" dirty="0"/>
              <a:t>Focus on the internal process and future readiness perspective</a:t>
            </a:r>
          </a:p>
          <a:p>
            <a:pPr lvl="1"/>
            <a:r>
              <a:rPr lang="en-US" dirty="0"/>
              <a:t>What are the current functions of AIMS?</a:t>
            </a:r>
          </a:p>
          <a:p>
            <a:pPr lvl="2"/>
            <a:r>
              <a:rPr lang="en-US" dirty="0"/>
              <a:t>How could they be enhanced? What is not good?</a:t>
            </a:r>
          </a:p>
          <a:p>
            <a:pPr lvl="2"/>
            <a:r>
              <a:rPr lang="en-US" dirty="0"/>
              <a:t>Who do you need to talk to? Questions?</a:t>
            </a:r>
          </a:p>
          <a:p>
            <a:pPr lvl="1"/>
            <a:r>
              <a:rPr lang="en-US" dirty="0"/>
              <a:t>What future developments in AIMS can be imagined?</a:t>
            </a:r>
          </a:p>
          <a:p>
            <a:pPr lvl="2"/>
            <a:r>
              <a:rPr lang="en-US" dirty="0"/>
              <a:t>Consider the points of view carefully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1515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HK" sz="4000" dirty="0">
                <a:cs typeface="Arial" panose="020B0604020202020204" pitchFamily="34" charset="0"/>
              </a:rPr>
              <a:t>Work System Theory (WST) </a:t>
            </a:r>
            <a:r>
              <a:rPr lang="en-US" sz="4000" dirty="0">
                <a:cs typeface="Arial" panose="020B0604020202020204" pitchFamily="34" charset="0"/>
              </a:rPr>
              <a:t>(Alter, 2013) provides a framework that can be used to describe how is work done in organisations</a:t>
            </a:r>
          </a:p>
          <a:p>
            <a:r>
              <a:rPr lang="en-US" sz="4000" dirty="0">
                <a:cs typeface="Arial" panose="020B0604020202020204" pitchFamily="34" charset="0"/>
              </a:rPr>
              <a:t>WST can be used by consultants </a:t>
            </a:r>
            <a:r>
              <a:rPr lang="en-HK" sz="4000" dirty="0">
                <a:cs typeface="Arial" panose="020B0604020202020204" pitchFamily="34" charset="0"/>
              </a:rPr>
              <a:t>as an instrumental theory to summarise findings and guide analysis</a:t>
            </a:r>
          </a:p>
          <a:p>
            <a:r>
              <a:rPr lang="en-HK" sz="4000" dirty="0">
                <a:cs typeface="Arial" panose="020B0604020202020204" pitchFamily="34" charset="0"/>
              </a:rPr>
              <a:t>WST provides a common language to enable conversations among the consultants and stakeholders</a:t>
            </a:r>
          </a:p>
          <a:p>
            <a:r>
              <a:rPr lang="en-HK" sz="4000" dirty="0">
                <a:cs typeface="Arial" panose="020B0604020202020204" pitchFamily="34" charset="0"/>
              </a:rPr>
              <a:t>WST can help consultants to demonstrate their understanding of the current situation in the organization, and thereby facilitate trust building</a:t>
            </a:r>
            <a:endParaRPr lang="en-GB" dirty="0"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754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39</a:t>
            </a:fld>
            <a:endParaRPr lang="en-GB"/>
          </a:p>
        </p:txBody>
      </p:sp>
      <p:pic>
        <p:nvPicPr>
          <p:cNvPr id="6" name="Picture 5"/>
          <p:cNvPicPr/>
          <p:nvPr/>
        </p:nvPicPr>
        <p:blipFill>
          <a:blip r:embed="rId2">
            <a:duotone>
              <a:prstClr val="black"/>
              <a:schemeClr val="accent2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44304" y="1584003"/>
            <a:ext cx="6370712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147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WST Components 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What is the purpose of the system that you are describing?</a:t>
            </a:r>
          </a:p>
          <a:p>
            <a:r>
              <a:rPr lang="en-GB" dirty="0"/>
              <a:t>Who are the Customers of the system?</a:t>
            </a:r>
          </a:p>
          <a:p>
            <a:r>
              <a:rPr lang="en-GB" dirty="0"/>
              <a:t>What are the Products and Services created by the system?</a:t>
            </a:r>
          </a:p>
          <a:p>
            <a:r>
              <a:rPr lang="en-GB" dirty="0"/>
              <a:t>Who are the Participants in the system?</a:t>
            </a:r>
          </a:p>
          <a:p>
            <a:r>
              <a:rPr lang="en-GB" dirty="0"/>
              <a:t>What Information &amp; Knowledge is used in the system?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2735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WST Components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What are the technologies used in the system?</a:t>
            </a:r>
          </a:p>
          <a:p>
            <a:r>
              <a:rPr lang="en-GB" dirty="0"/>
              <a:t>What about the operating environment, including any legal restrictions, the competition and the social environment</a:t>
            </a:r>
          </a:p>
          <a:p>
            <a:r>
              <a:rPr lang="en-GB" dirty="0"/>
              <a:t>What about the organisational infrastructure including cultural norms and local practices</a:t>
            </a:r>
          </a:p>
          <a:p>
            <a:r>
              <a:rPr lang="en-GB" dirty="0"/>
              <a:t>What about the organisational strategy that governs how this system works?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0824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In order to develop a clear understanding of a problem, we need to investigate it in detail</a:t>
            </a:r>
          </a:p>
          <a:p>
            <a:pPr lvl="1"/>
            <a:r>
              <a:rPr lang="en-GB" dirty="0"/>
              <a:t>We cannot trust one person to tell us the whole story</a:t>
            </a:r>
          </a:p>
          <a:p>
            <a:r>
              <a:rPr lang="en-GB" dirty="0"/>
              <a:t>Different tools may reveal different parts of the </a:t>
            </a:r>
            <a:r>
              <a:rPr lang="en-GB"/>
              <a:t>story </a:t>
            </a:r>
            <a:endParaRPr lang="en-GB" dirty="0"/>
          </a:p>
          <a:p>
            <a:pPr lvl="1"/>
            <a:r>
              <a:rPr lang="en-GB" dirty="0"/>
              <a:t>As we try to develop a holistic understanding</a:t>
            </a:r>
          </a:p>
          <a:p>
            <a:r>
              <a:rPr lang="en-GB" dirty="0"/>
              <a:t>A better understanding should lead to a better solution</a:t>
            </a:r>
          </a:p>
          <a:p>
            <a:pPr lvl="1"/>
            <a:r>
              <a:rPr lang="en-GB" dirty="0"/>
              <a:t>We will look at Work Systems in more detail </a:t>
            </a:r>
            <a:r>
              <a:rPr lang="en-GB"/>
              <a:t>next week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2D58-69EF-492A-BB3E-4E2A1B81261A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044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2692</Words>
  <Application>Microsoft Office PowerPoint</Application>
  <PresentationFormat>Custom</PresentationFormat>
  <Paragraphs>338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Calibri</vt:lpstr>
      <vt:lpstr>Tahoma</vt:lpstr>
      <vt:lpstr>Times New Roman</vt:lpstr>
      <vt:lpstr>Wingdings</vt:lpstr>
      <vt:lpstr>Office Theme</vt:lpstr>
      <vt:lpstr>IS6602 V: Methods III</vt:lpstr>
      <vt:lpstr>The Green Light</vt:lpstr>
      <vt:lpstr>For Example</vt:lpstr>
      <vt:lpstr>Continued</vt:lpstr>
      <vt:lpstr>For Example</vt:lpstr>
      <vt:lpstr>Testing Questions</vt:lpstr>
      <vt:lpstr>Representative Sampling</vt:lpstr>
      <vt:lpstr>For Example</vt:lpstr>
      <vt:lpstr>The Seminar</vt:lpstr>
      <vt:lpstr>Analysis</vt:lpstr>
      <vt:lpstr>Afterwards</vt:lpstr>
      <vt:lpstr>Real Problems?</vt:lpstr>
      <vt:lpstr>Success?</vt:lpstr>
      <vt:lpstr>Data Collection Techniques</vt:lpstr>
      <vt:lpstr>Surveys/Questionnaires</vt:lpstr>
      <vt:lpstr>Survey Question Style</vt:lpstr>
      <vt:lpstr>Interviews</vt:lpstr>
      <vt:lpstr>For Example</vt:lpstr>
      <vt:lpstr>Compare</vt:lpstr>
      <vt:lpstr>My Interview Style</vt:lpstr>
      <vt:lpstr>Earlier Today…</vt:lpstr>
      <vt:lpstr>Focus Groups</vt:lpstr>
      <vt:lpstr>Focus Groups</vt:lpstr>
      <vt:lpstr>Software Support</vt:lpstr>
      <vt:lpstr>Documents</vt:lpstr>
      <vt:lpstr>Observations</vt:lpstr>
      <vt:lpstr>Personal Experiences</vt:lpstr>
      <vt:lpstr>Narratives</vt:lpstr>
      <vt:lpstr>Tools for Situation and Requirements Analysis</vt:lpstr>
      <vt:lpstr>BSC</vt:lpstr>
      <vt:lpstr>Perspectives &amp; Relationships in the Balanced Scorecard</vt:lpstr>
      <vt:lpstr>BSC</vt:lpstr>
      <vt:lpstr>BSC</vt:lpstr>
      <vt:lpstr> </vt:lpstr>
      <vt:lpstr>BPM</vt:lpstr>
      <vt:lpstr>PowerPoint Presentation</vt:lpstr>
      <vt:lpstr>Imagine that you need to help CityU’s ESU…</vt:lpstr>
      <vt:lpstr>Work Systems</vt:lpstr>
      <vt:lpstr>WST</vt:lpstr>
      <vt:lpstr>WST Components 1</vt:lpstr>
      <vt:lpstr>WST Components 2</vt:lpstr>
      <vt:lpstr>Summary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IS6602 V: Methods III</dc:title>
  <dc:creator>Robert</dc:creator>
  <cp:lastModifiedBy>City University of Hong Kong</cp:lastModifiedBy>
  <cp:revision>51</cp:revision>
  <dcterms:created xsi:type="dcterms:W3CDTF">2017-08-15T06:25:12Z</dcterms:created>
  <dcterms:modified xsi:type="dcterms:W3CDTF">2025-02-18T13:38:44Z</dcterms:modified>
</cp:coreProperties>
</file>