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9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85" r:id="rId11"/>
    <p:sldId id="264" r:id="rId12"/>
    <p:sldId id="265" r:id="rId13"/>
    <p:sldId id="266" r:id="rId14"/>
    <p:sldId id="267" r:id="rId15"/>
    <p:sldId id="284" r:id="rId16"/>
    <p:sldId id="287" r:id="rId17"/>
    <p:sldId id="288" r:id="rId18"/>
    <p:sldId id="289" r:id="rId19"/>
    <p:sldId id="268" r:id="rId20"/>
    <p:sldId id="269" r:id="rId21"/>
    <p:sldId id="270" r:id="rId22"/>
    <p:sldId id="271" r:id="rId23"/>
    <p:sldId id="272" r:id="rId24"/>
    <p:sldId id="273" r:id="rId25"/>
    <p:sldId id="276" r:id="rId26"/>
    <p:sldId id="274" r:id="rId27"/>
    <p:sldId id="277" r:id="rId28"/>
    <p:sldId id="275" r:id="rId29"/>
    <p:sldId id="278" r:id="rId30"/>
    <p:sldId id="279" r:id="rId31"/>
    <p:sldId id="280" r:id="rId32"/>
    <p:sldId id="281" r:id="rId33"/>
    <p:sldId id="282" r:id="rId34"/>
    <p:sldId id="291" r:id="rId35"/>
    <p:sldId id="286" r:id="rId36"/>
  </p:sldIdLst>
  <p:sldSz cx="12169775" cy="7056438"/>
  <p:notesSz cx="6858000" cy="9144000"/>
  <p:defaultTextStyle>
    <a:defPPr>
      <a:defRPr lang="en-US"/>
    </a:defPPr>
    <a:lvl1pPr marL="0" algn="l" defTabSz="109856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9280" algn="l" defTabSz="109856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8560" algn="l" defTabSz="109856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7840" algn="l" defTabSz="109856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7120" algn="l" defTabSz="109856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6400" algn="l" defTabSz="109856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5680" algn="l" defTabSz="109856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4961" algn="l" defTabSz="109856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94241" algn="l" defTabSz="109856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3">
          <p15:clr>
            <a:srgbClr val="A4A3A4"/>
          </p15:clr>
        </p15:guide>
        <p15:guide id="2" pos="383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0" d="100"/>
          <a:sy n="150" d="100"/>
        </p:scale>
        <p:origin x="668" y="92"/>
      </p:cViewPr>
      <p:guideLst>
        <p:guide orient="horz" pos="2223"/>
        <p:guide pos="38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B103D-E5F8-4367-8DBE-7E1CC2E2524E}" type="datetimeFigureOut">
              <a:rPr lang="en-GB" smtClean="0"/>
              <a:t>11/02/2025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3075" y="685800"/>
            <a:ext cx="59118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9B1510-A093-4CA4-85A8-69B585F0F3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485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856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9280" algn="l" defTabSz="109856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98560" algn="l" defTabSz="109856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47840" algn="l" defTabSz="109856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97120" algn="l" defTabSz="109856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46400" algn="l" defTabSz="109856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5680" algn="l" defTabSz="109856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4961" algn="l" defTabSz="109856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94241" algn="l" defTabSz="109856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733" y="2192070"/>
            <a:ext cx="10344309" cy="15125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466" y="3998648"/>
            <a:ext cx="8518843" cy="180331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9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8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7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7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5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49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94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83CA6-21A0-4410-8F18-1DBE03E97D97}" type="datetime1">
              <a:rPr lang="en-GB" smtClean="0"/>
              <a:t>11/02/2025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1733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27834-81FB-432E-B4BC-75C4708F5798}" type="datetime1">
              <a:rPr lang="en-GB" smtClean="0"/>
              <a:t>11/02/2025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728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1328" y="4534415"/>
            <a:ext cx="10344309" cy="1401487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1328" y="2990820"/>
            <a:ext cx="10344309" cy="1543595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928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985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478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971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4640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9568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4496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9424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7B60D-85A2-4221-986F-4BA33EB48C42}" type="datetime1">
              <a:rPr lang="en-GB" smtClean="0"/>
              <a:t>11/02/2025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600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489" y="1646503"/>
            <a:ext cx="5374984" cy="465692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6302" y="1646503"/>
            <a:ext cx="5374984" cy="465692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6FA56-EF08-45B1-8E91-CECCDD9440FB}" type="datetime1">
              <a:rPr lang="en-GB" smtClean="0"/>
              <a:t>11/02/2025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677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489" y="1579532"/>
            <a:ext cx="5377097" cy="65827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9280" indent="0">
              <a:buNone/>
              <a:defRPr sz="2400" b="1"/>
            </a:lvl2pPr>
            <a:lvl3pPr marL="1098560" indent="0">
              <a:buNone/>
              <a:defRPr sz="2200" b="1"/>
            </a:lvl3pPr>
            <a:lvl4pPr marL="1647840" indent="0">
              <a:buNone/>
              <a:defRPr sz="1900" b="1"/>
            </a:lvl4pPr>
            <a:lvl5pPr marL="2197120" indent="0">
              <a:buNone/>
              <a:defRPr sz="1900" b="1"/>
            </a:lvl5pPr>
            <a:lvl6pPr marL="2746400" indent="0">
              <a:buNone/>
              <a:defRPr sz="1900" b="1"/>
            </a:lvl6pPr>
            <a:lvl7pPr marL="3295680" indent="0">
              <a:buNone/>
              <a:defRPr sz="1900" b="1"/>
            </a:lvl7pPr>
            <a:lvl8pPr marL="3844961" indent="0">
              <a:buNone/>
              <a:defRPr sz="1900" b="1"/>
            </a:lvl8pPr>
            <a:lvl9pPr marL="4394241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489" y="2237805"/>
            <a:ext cx="5377097" cy="4065620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2077" y="1579532"/>
            <a:ext cx="5379210" cy="65827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9280" indent="0">
              <a:buNone/>
              <a:defRPr sz="2400" b="1"/>
            </a:lvl2pPr>
            <a:lvl3pPr marL="1098560" indent="0">
              <a:buNone/>
              <a:defRPr sz="2200" b="1"/>
            </a:lvl3pPr>
            <a:lvl4pPr marL="1647840" indent="0">
              <a:buNone/>
              <a:defRPr sz="1900" b="1"/>
            </a:lvl4pPr>
            <a:lvl5pPr marL="2197120" indent="0">
              <a:buNone/>
              <a:defRPr sz="1900" b="1"/>
            </a:lvl5pPr>
            <a:lvl6pPr marL="2746400" indent="0">
              <a:buNone/>
              <a:defRPr sz="1900" b="1"/>
            </a:lvl6pPr>
            <a:lvl7pPr marL="3295680" indent="0">
              <a:buNone/>
              <a:defRPr sz="1900" b="1"/>
            </a:lvl7pPr>
            <a:lvl8pPr marL="3844961" indent="0">
              <a:buNone/>
              <a:defRPr sz="1900" b="1"/>
            </a:lvl8pPr>
            <a:lvl9pPr marL="4394241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2077" y="2237805"/>
            <a:ext cx="5379210" cy="4065620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0078-F8EE-47BB-B477-A1E311BC0A2C}" type="datetime1">
              <a:rPr lang="en-GB" smtClean="0"/>
              <a:t>11/02/2025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846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C32C7-3B75-4765-9C0E-59A421B76A24}" type="datetime1">
              <a:rPr lang="en-GB" smtClean="0"/>
              <a:t>11/02/2025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4936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6DA43-8F71-46A8-99A3-E96EBDB799E7}" type="datetime1">
              <a:rPr lang="en-GB" smtClean="0"/>
              <a:t>11/02/2025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6130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489" y="280951"/>
            <a:ext cx="4003772" cy="1195674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8044" y="280951"/>
            <a:ext cx="6803242" cy="6022474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489" y="1476626"/>
            <a:ext cx="4003772" cy="4826800"/>
          </a:xfrm>
        </p:spPr>
        <p:txBody>
          <a:bodyPr/>
          <a:lstStyle>
            <a:lvl1pPr marL="0" indent="0">
              <a:buNone/>
              <a:defRPr sz="1700"/>
            </a:lvl1pPr>
            <a:lvl2pPr marL="549280" indent="0">
              <a:buNone/>
              <a:defRPr sz="1400"/>
            </a:lvl2pPr>
            <a:lvl3pPr marL="1098560" indent="0">
              <a:buNone/>
              <a:defRPr sz="1200"/>
            </a:lvl3pPr>
            <a:lvl4pPr marL="1647840" indent="0">
              <a:buNone/>
              <a:defRPr sz="1100"/>
            </a:lvl4pPr>
            <a:lvl5pPr marL="2197120" indent="0">
              <a:buNone/>
              <a:defRPr sz="1100"/>
            </a:lvl5pPr>
            <a:lvl6pPr marL="2746400" indent="0">
              <a:buNone/>
              <a:defRPr sz="1100"/>
            </a:lvl6pPr>
            <a:lvl7pPr marL="3295680" indent="0">
              <a:buNone/>
              <a:defRPr sz="1100"/>
            </a:lvl7pPr>
            <a:lvl8pPr marL="3844961" indent="0">
              <a:buNone/>
              <a:defRPr sz="1100"/>
            </a:lvl8pPr>
            <a:lvl9pPr marL="4394241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40184-837D-4CDF-88A7-69951E2EA0B5}" type="datetime1">
              <a:rPr lang="en-GB" smtClean="0"/>
              <a:t>11/02/2025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696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5361" y="4939506"/>
            <a:ext cx="7301865" cy="583137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5361" y="630506"/>
            <a:ext cx="7301865" cy="4233863"/>
          </a:xfrm>
        </p:spPr>
        <p:txBody>
          <a:bodyPr/>
          <a:lstStyle>
            <a:lvl1pPr marL="0" indent="0">
              <a:buNone/>
              <a:defRPr sz="3800"/>
            </a:lvl1pPr>
            <a:lvl2pPr marL="549280" indent="0">
              <a:buNone/>
              <a:defRPr sz="3400"/>
            </a:lvl2pPr>
            <a:lvl3pPr marL="1098560" indent="0">
              <a:buNone/>
              <a:defRPr sz="2900"/>
            </a:lvl3pPr>
            <a:lvl4pPr marL="1647840" indent="0">
              <a:buNone/>
              <a:defRPr sz="2400"/>
            </a:lvl4pPr>
            <a:lvl5pPr marL="2197120" indent="0">
              <a:buNone/>
              <a:defRPr sz="2400"/>
            </a:lvl5pPr>
            <a:lvl6pPr marL="2746400" indent="0">
              <a:buNone/>
              <a:defRPr sz="2400"/>
            </a:lvl6pPr>
            <a:lvl7pPr marL="3295680" indent="0">
              <a:buNone/>
              <a:defRPr sz="2400"/>
            </a:lvl7pPr>
            <a:lvl8pPr marL="3844961" indent="0">
              <a:buNone/>
              <a:defRPr sz="2400"/>
            </a:lvl8pPr>
            <a:lvl9pPr marL="4394241" indent="0">
              <a:buNone/>
              <a:defRPr sz="24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5361" y="5522643"/>
            <a:ext cx="7301865" cy="828151"/>
          </a:xfrm>
        </p:spPr>
        <p:txBody>
          <a:bodyPr/>
          <a:lstStyle>
            <a:lvl1pPr marL="0" indent="0">
              <a:buNone/>
              <a:defRPr sz="1700"/>
            </a:lvl1pPr>
            <a:lvl2pPr marL="549280" indent="0">
              <a:buNone/>
              <a:defRPr sz="1400"/>
            </a:lvl2pPr>
            <a:lvl3pPr marL="1098560" indent="0">
              <a:buNone/>
              <a:defRPr sz="1200"/>
            </a:lvl3pPr>
            <a:lvl4pPr marL="1647840" indent="0">
              <a:buNone/>
              <a:defRPr sz="1100"/>
            </a:lvl4pPr>
            <a:lvl5pPr marL="2197120" indent="0">
              <a:buNone/>
              <a:defRPr sz="1100"/>
            </a:lvl5pPr>
            <a:lvl6pPr marL="2746400" indent="0">
              <a:buNone/>
              <a:defRPr sz="1100"/>
            </a:lvl6pPr>
            <a:lvl7pPr marL="3295680" indent="0">
              <a:buNone/>
              <a:defRPr sz="1100"/>
            </a:lvl7pPr>
            <a:lvl8pPr marL="3844961" indent="0">
              <a:buNone/>
              <a:defRPr sz="1100"/>
            </a:lvl8pPr>
            <a:lvl9pPr marL="4394241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A50E0-1699-4228-8B3A-B2E47DD5ECE7}" type="datetime1">
              <a:rPr lang="en-GB" smtClean="0"/>
              <a:t>11/02/2025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826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9989E-97A8-4FDA-B142-F2F4CF99D1FB}" type="datetime1">
              <a:rPr lang="en-GB" smtClean="0"/>
              <a:t>11/02/2025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260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3087" y="282585"/>
            <a:ext cx="2738199" cy="60208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489" y="282585"/>
            <a:ext cx="8011769" cy="60208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862F4-23E4-4AE5-B5CD-EF739FAEB455}" type="datetime1">
              <a:rPr lang="en-GB" smtClean="0"/>
              <a:t>11/02/2025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097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8489" y="282585"/>
            <a:ext cx="10952798" cy="1176073"/>
          </a:xfrm>
          <a:prstGeom prst="rect">
            <a:avLst/>
          </a:prstGeom>
        </p:spPr>
        <p:txBody>
          <a:bodyPr vert="horz" lIns="109856" tIns="54928" rIns="109856" bIns="54928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489" y="1646503"/>
            <a:ext cx="10952798" cy="4656923"/>
          </a:xfrm>
          <a:prstGeom prst="rect">
            <a:avLst/>
          </a:prstGeom>
        </p:spPr>
        <p:txBody>
          <a:bodyPr vert="horz" lIns="109856" tIns="54928" rIns="109856" bIns="5492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489" y="6540273"/>
            <a:ext cx="2839614" cy="375690"/>
          </a:xfrm>
          <a:prstGeom prst="rect">
            <a:avLst/>
          </a:prstGeom>
        </p:spPr>
        <p:txBody>
          <a:bodyPr vert="horz" lIns="109856" tIns="54928" rIns="109856" bIns="54928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BB2F3-7869-4D88-BC07-567777F8E93B}" type="datetime1">
              <a:rPr lang="en-GB" smtClean="0"/>
              <a:t>11/02/2025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8007" y="6540273"/>
            <a:ext cx="3853762" cy="375690"/>
          </a:xfrm>
          <a:prstGeom prst="rect">
            <a:avLst/>
          </a:prstGeom>
        </p:spPr>
        <p:txBody>
          <a:bodyPr vert="horz" lIns="109856" tIns="54928" rIns="109856" bIns="54928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21672" y="6540273"/>
            <a:ext cx="2839614" cy="375690"/>
          </a:xfrm>
          <a:prstGeom prst="rect">
            <a:avLst/>
          </a:prstGeom>
        </p:spPr>
        <p:txBody>
          <a:bodyPr vert="horz" lIns="109856" tIns="54928" rIns="109856" bIns="54928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33C0B-5E52-4D4D-A319-C4D25E4C9B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610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1098560" rtl="0" eaLnBrk="1" latinLnBrk="0" hangingPunct="1">
        <a:spcBef>
          <a:spcPct val="0"/>
        </a:spcBef>
        <a:buNone/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960" indent="-411960" algn="l" defTabSz="10985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92580" indent="-343300" algn="l" defTabSz="10985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200" indent="-274640" algn="l" defTabSz="10985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22480" indent="-274640" algn="l" defTabSz="10985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71760" indent="-274640" algn="l" defTabSz="1098560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21040" indent="-274640" algn="l" defTabSz="10985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70321" indent="-274640" algn="l" defTabSz="10985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601" indent="-274640" algn="l" defTabSz="10985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8881" indent="-274640" algn="l" defTabSz="10985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856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9280" algn="l" defTabSz="109856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8560" algn="l" defTabSz="109856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7840" algn="l" defTabSz="109856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7120" algn="l" defTabSz="109856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6400" algn="l" defTabSz="109856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5680" algn="l" defTabSz="109856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4961" algn="l" defTabSz="109856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94241" algn="l" defTabSz="109856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IS6602 – Seminar IV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Methods II: </a:t>
            </a:r>
          </a:p>
          <a:p>
            <a:r>
              <a:rPr lang="en-GB" dirty="0">
                <a:solidFill>
                  <a:schemeClr val="tx1"/>
                </a:solidFill>
              </a:rPr>
              <a:t>Preparing </a:t>
            </a:r>
            <a:r>
              <a:rPr lang="en-GB">
                <a:solidFill>
                  <a:schemeClr val="tx1"/>
                </a:solidFill>
              </a:rPr>
              <a:t>for Diagnosis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764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0C61A-3136-904E-9604-8CED193E1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Notes for Coursework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EBFCE-CFC9-1A40-ABE2-B191415AA8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I want to clarify that the problem does not need to be an IS problem.</a:t>
            </a:r>
          </a:p>
          <a:p>
            <a:pPr lvl="1"/>
            <a:r>
              <a:rPr lang="en-GB" dirty="0"/>
              <a:t>It may be management, HR, logistics, marketing, communication, accounting, etc. Any kind of business-related problem</a:t>
            </a:r>
          </a:p>
          <a:p>
            <a:r>
              <a:rPr lang="en-GB" dirty="0"/>
              <a:t>But the proposal that you write needs to have an IS aspect to it.</a:t>
            </a:r>
          </a:p>
          <a:p>
            <a:pPr lvl="1"/>
            <a:r>
              <a:rPr lang="en-GB" dirty="0"/>
              <a:t>This should not be too difficult because IS can be applied to most kinds of problem situation.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526A22-237B-784C-8FD3-DE7CF993D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732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Recap of Action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Last week, we looked at how Action Research can be applied in consulting projects</a:t>
            </a:r>
          </a:p>
          <a:p>
            <a:r>
              <a:rPr lang="en-GB" dirty="0"/>
              <a:t>Action Research is explicitly designed to focus on interventions, with consultants diagnosing a situation, proposing actions, intervening and then assessing progress</a:t>
            </a:r>
          </a:p>
          <a:p>
            <a:r>
              <a:rPr lang="en-GB" dirty="0"/>
              <a:t>Action Research is also explicitly collaborative, since the client must be a willing participant in the AR project, actively involved.</a:t>
            </a:r>
          </a:p>
          <a:p>
            <a:pPr lvl="1"/>
            <a:r>
              <a:rPr lang="en-GB" dirty="0"/>
              <a:t>Why is collaboration so important?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8066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808" y="282585"/>
            <a:ext cx="10952798" cy="1176073"/>
          </a:xfrm>
        </p:spPr>
        <p:txBody>
          <a:bodyPr/>
          <a:lstStyle/>
          <a:p>
            <a:r>
              <a:rPr lang="en-GB" dirty="0"/>
              <a:t>Into the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808" y="1671004"/>
            <a:ext cx="10952798" cy="465692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While the AR method provides the broad framework under which consultants can work, AR does not provide all the details of how they should work. </a:t>
            </a:r>
          </a:p>
          <a:p>
            <a:r>
              <a:rPr lang="en-GB" dirty="0"/>
              <a:t>We need to examine the work processes in some detail so as to find out exactly which activities need to be undertaken and how</a:t>
            </a:r>
          </a:p>
          <a:p>
            <a:r>
              <a:rPr lang="en-GB" dirty="0"/>
              <a:t>Today we will start to look at the diagnostic phase, the first of the five phases in the AR cycle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047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489" y="1646503"/>
            <a:ext cx="10952798" cy="5127350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Of all the five phases in the AR cycle, diagnosis is the one that may take the longest to complete</a:t>
            </a:r>
          </a:p>
          <a:p>
            <a:r>
              <a:rPr lang="en-GB" dirty="0"/>
              <a:t>In my own experience, diagnosis can take several months, depending on:</a:t>
            </a:r>
          </a:p>
          <a:p>
            <a:pPr lvl="1"/>
            <a:r>
              <a:rPr lang="en-GB" dirty="0"/>
              <a:t>The scope of investigation</a:t>
            </a:r>
          </a:p>
          <a:p>
            <a:pPr lvl="1"/>
            <a:r>
              <a:rPr lang="en-GB" dirty="0"/>
              <a:t>The degree of cooperation of the client</a:t>
            </a:r>
          </a:p>
          <a:p>
            <a:pPr lvl="1"/>
            <a:r>
              <a:rPr lang="en-GB" dirty="0"/>
              <a:t>The complexity of the problem situation</a:t>
            </a:r>
          </a:p>
          <a:p>
            <a:pPr lvl="1"/>
            <a:r>
              <a:rPr lang="en-GB" dirty="0"/>
              <a:t>The number of employees to be interviewed</a:t>
            </a:r>
          </a:p>
          <a:p>
            <a:pPr lvl="1"/>
            <a:r>
              <a:rPr lang="en-GB" dirty="0"/>
              <a:t>The extent of agreement among stakeholders about the nature of the problem itself</a:t>
            </a:r>
          </a:p>
          <a:p>
            <a:pPr lvl="1"/>
            <a:r>
              <a:rPr lang="en-GB" dirty="0"/>
              <a:t>The experience of the consultants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8901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Getting the diagnosis right is critical, if any actions based on the diagnosis are to be effective</a:t>
            </a:r>
          </a:p>
          <a:p>
            <a:r>
              <a:rPr lang="en-GB" dirty="0"/>
              <a:t>But getting the diagnosis right is not at all easy</a:t>
            </a:r>
          </a:p>
          <a:p>
            <a:r>
              <a:rPr lang="en-GB" dirty="0"/>
              <a:t>Although a problem situation may appear to be simple, there may be a complex collection of underlying causes that defy easy identification, especially if employees are scared</a:t>
            </a:r>
          </a:p>
          <a:p>
            <a:pPr lvl="1"/>
            <a:r>
              <a:rPr lang="en-GB" dirty="0"/>
              <a:t>If different people have radically different opinions, these need to be considered carefully</a:t>
            </a:r>
          </a:p>
          <a:p>
            <a:pPr lvl="1"/>
            <a:r>
              <a:rPr lang="en-GB" dirty="0"/>
              <a:t>Why might employees be scared? Of what or who?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9221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489" y="1646502"/>
            <a:ext cx="11226538" cy="4919471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You are asked to help a firm with its ERP implementation</a:t>
            </a:r>
          </a:p>
          <a:p>
            <a:r>
              <a:rPr lang="en-GB" dirty="0"/>
              <a:t>The CEO explains that they have multiple disconnected systems and now want to integrate everything</a:t>
            </a:r>
          </a:p>
          <a:p>
            <a:pPr lvl="1"/>
            <a:r>
              <a:rPr lang="en-GB" dirty="0"/>
              <a:t>This is reasonable and should lead to process improvements and efficiencies</a:t>
            </a:r>
          </a:p>
          <a:p>
            <a:r>
              <a:rPr lang="en-GB" dirty="0"/>
              <a:t>However, initial reactions from employees are negative and the CEO is afraid that the resistance will be strong</a:t>
            </a:r>
          </a:p>
          <a:p>
            <a:r>
              <a:rPr lang="en-GB" dirty="0"/>
              <a:t>You need to diagnose what’s going on before you can recommend any changes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057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What do you think might be the causes of the negative reactions? Why might employees resist the new ERP?</a:t>
            </a:r>
          </a:p>
          <a:p>
            <a:r>
              <a:rPr lang="en-GB" dirty="0"/>
              <a:t>How long will you need to uncover all of these causes?</a:t>
            </a:r>
          </a:p>
          <a:p>
            <a:r>
              <a:rPr lang="en-GB" dirty="0"/>
              <a:t>Could some of the causes be not only technical, but also social or political or educational?</a:t>
            </a:r>
          </a:p>
          <a:p>
            <a:r>
              <a:rPr lang="en-GB" dirty="0"/>
              <a:t>Are you only an ERP consultant, or do you need to deal with psychological issues as well?</a:t>
            </a:r>
          </a:p>
          <a:p>
            <a:r>
              <a:rPr lang="en-GB" dirty="0"/>
              <a:t>What about </a:t>
            </a:r>
            <a:r>
              <a:rPr lang="en-GB" u="sng" dirty="0"/>
              <a:t>readiness</a:t>
            </a:r>
            <a:r>
              <a:rPr lang="en-GB" dirty="0"/>
              <a:t> – is the company ready for the changes?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891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Diagnosis or Education?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When I used AR in a KM consulting project with </a:t>
            </a:r>
            <a:r>
              <a:rPr lang="en-GB" dirty="0" err="1"/>
              <a:t>Eastwei</a:t>
            </a:r>
            <a:r>
              <a:rPr lang="en-GB" dirty="0"/>
              <a:t>, the CEO asked me to interview all 79 employees!!!</a:t>
            </a:r>
          </a:p>
          <a:p>
            <a:r>
              <a:rPr lang="en-GB" dirty="0"/>
              <a:t>He suggested that my interviewing them would make them think about Knowledge and Sharing – good for their education!</a:t>
            </a:r>
          </a:p>
          <a:p>
            <a:r>
              <a:rPr lang="en-GB" dirty="0"/>
              <a:t>So, I had both an educational and a diagnostic role to play.</a:t>
            </a:r>
          </a:p>
          <a:p>
            <a:r>
              <a:rPr lang="en-GB" dirty="0"/>
              <a:t>The CEO did not only want a simple diagnosis</a:t>
            </a:r>
          </a:p>
          <a:p>
            <a:pPr lvl="1"/>
            <a:r>
              <a:rPr lang="en-GB" dirty="0"/>
              <a:t>He also wanted me to prepare the ground for change by enlightening the employees.</a:t>
            </a:r>
          </a:p>
          <a:p>
            <a:pPr lvl="1"/>
            <a:r>
              <a:rPr lang="en-GB" dirty="0"/>
              <a:t>Is that the consultant’s job? To be a psychological counsellor? To be an educator?</a:t>
            </a:r>
          </a:p>
          <a:p>
            <a:r>
              <a:rPr lang="en-GB" dirty="0"/>
              <a:t>Does the consultant have to be multi-talented?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893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Cultural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The educational function that a consultant may perform can also lead to other benefits</a:t>
            </a:r>
          </a:p>
          <a:p>
            <a:r>
              <a:rPr lang="en-GB" dirty="0"/>
              <a:t>For instance, as a result of involving many employees in an interview process, it is possible not only to educate them but also to create a sense of belonging, a sense of group culture</a:t>
            </a:r>
          </a:p>
          <a:p>
            <a:r>
              <a:rPr lang="en-GB" dirty="0"/>
              <a:t>This is important as a strongly supportive environment can help to ensure later success</a:t>
            </a:r>
          </a:p>
          <a:p>
            <a:r>
              <a:rPr lang="en-GB" dirty="0"/>
              <a:t>When people are involved in the diagnostic process, they are less likely to reject its outcomes. Why?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148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Aspects of 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Preparation for diagnosis</a:t>
            </a:r>
          </a:p>
          <a:p>
            <a:r>
              <a:rPr lang="en-GB" dirty="0"/>
              <a:t>Communication with the project champion</a:t>
            </a:r>
          </a:p>
          <a:p>
            <a:r>
              <a:rPr lang="en-GB" dirty="0"/>
              <a:t>Recognising the needs of different stakeholders</a:t>
            </a:r>
          </a:p>
          <a:p>
            <a:r>
              <a:rPr lang="en-GB" dirty="0"/>
              <a:t>Identifying gaps and targets</a:t>
            </a:r>
          </a:p>
          <a:p>
            <a:r>
              <a:rPr lang="en-GB" dirty="0"/>
              <a:t>Identifying requirements</a:t>
            </a:r>
          </a:p>
          <a:p>
            <a:r>
              <a:rPr lang="en-GB" dirty="0"/>
              <a:t>Keeping an open mind at all times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7953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Building Trust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Consultants must develop sufficient trust with the organisational project champion</a:t>
            </a:r>
          </a:p>
          <a:p>
            <a:r>
              <a:rPr lang="en-GB" dirty="0"/>
              <a:t>Since you will need to interview many people and observe many work situations, you need to develop that trust</a:t>
            </a:r>
          </a:p>
          <a:p>
            <a:pPr lvl="1"/>
            <a:r>
              <a:rPr lang="en-GB" dirty="0"/>
              <a:t>You can’t assume that because you are invited, you are automatically welcome!</a:t>
            </a:r>
          </a:p>
          <a:p>
            <a:pPr lvl="1"/>
            <a:r>
              <a:rPr lang="en-GB" dirty="0"/>
              <a:t>You can assume that you can be kicked out at any time!</a:t>
            </a:r>
          </a:p>
          <a:p>
            <a:r>
              <a:rPr lang="en-GB" dirty="0"/>
              <a:t>What can you do (or not do) to help them to trust you?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016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Trust and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The initial trust will form the bedrock of the consultant-client relationship</a:t>
            </a:r>
          </a:p>
          <a:p>
            <a:r>
              <a:rPr lang="en-GB" dirty="0"/>
              <a:t>On that foundation, you can build a strong relationship and have the confidence to ask for access to the people, places and documents that you need</a:t>
            </a:r>
          </a:p>
          <a:p>
            <a:r>
              <a:rPr lang="en-GB" dirty="0"/>
              <a:t>Confidence breeds confidence</a:t>
            </a:r>
          </a:p>
          <a:p>
            <a:pPr lvl="1"/>
            <a:r>
              <a:rPr lang="en-GB" dirty="0"/>
              <a:t>If you are confident and show it, the client will be more confident in you. </a:t>
            </a:r>
          </a:p>
          <a:p>
            <a:pPr lvl="1"/>
            <a:r>
              <a:rPr lang="en-GB" dirty="0"/>
              <a:t>How can you show confidence?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09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Confidence and Detection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If you want to deliver a high quality service, then you need a high quality understanding of the organisational context, problem, stakeholders and requirements</a:t>
            </a:r>
          </a:p>
          <a:p>
            <a:r>
              <a:rPr lang="en-GB" dirty="0"/>
              <a:t>Achieving that understanding requires detective skills</a:t>
            </a:r>
          </a:p>
          <a:p>
            <a:pPr lvl="1"/>
            <a:r>
              <a:rPr lang="en-GB" dirty="0"/>
              <a:t>Who did What, Where, When, Why and How??????</a:t>
            </a:r>
          </a:p>
          <a:p>
            <a:pPr lvl="1"/>
            <a:r>
              <a:rPr lang="en-HK" dirty="0"/>
              <a:t>Which is/are the most important question(s) for a consultant to ask?</a:t>
            </a:r>
            <a:endParaRPr lang="en-GB" dirty="0"/>
          </a:p>
          <a:p>
            <a:r>
              <a:rPr lang="en-GB" dirty="0"/>
              <a:t>With that understanding  you may later be able to build a strong case for change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3267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Detection of What?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Problems are rarely purely related to IT</a:t>
            </a:r>
          </a:p>
          <a:p>
            <a:r>
              <a:rPr lang="en-GB" dirty="0"/>
              <a:t>They often cross multiple departments and people</a:t>
            </a:r>
          </a:p>
          <a:p>
            <a:r>
              <a:rPr lang="en-GB" dirty="0"/>
              <a:t>Can you solve  the IT problem and ignore everything else?</a:t>
            </a:r>
          </a:p>
          <a:p>
            <a:r>
              <a:rPr lang="en-GB" dirty="0"/>
              <a:t>Or do you need to become an expert in one topic but also a knowledgeable consultant in many others?</a:t>
            </a:r>
          </a:p>
          <a:p>
            <a:r>
              <a:rPr lang="en-GB" dirty="0"/>
              <a:t>What do you think the client wants?</a:t>
            </a:r>
          </a:p>
          <a:p>
            <a:r>
              <a:rPr lang="en-GB" dirty="0"/>
              <a:t>What is your responsibility?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4844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You are an e-Business consultant helping an American retailer to set up its </a:t>
            </a:r>
            <a:r>
              <a:rPr lang="en-GB" u="sng" dirty="0"/>
              <a:t>new online business venture </a:t>
            </a:r>
            <a:r>
              <a:rPr lang="en-GB" dirty="0"/>
              <a:t>in China</a:t>
            </a:r>
          </a:p>
          <a:p>
            <a:r>
              <a:rPr lang="en-GB" dirty="0"/>
              <a:t>The retailer wants to </a:t>
            </a:r>
            <a:r>
              <a:rPr lang="en-GB" u="sng" dirty="0"/>
              <a:t>import and sell </a:t>
            </a:r>
            <a:r>
              <a:rPr lang="en-GB" dirty="0"/>
              <a:t>high quality, tasty, dried </a:t>
            </a:r>
            <a:r>
              <a:rPr lang="en-GB" u="sng" dirty="0"/>
              <a:t>beef</a:t>
            </a:r>
            <a:r>
              <a:rPr lang="en-GB" dirty="0"/>
              <a:t> (from American cows) to Chinese consumers.</a:t>
            </a:r>
          </a:p>
          <a:p>
            <a:r>
              <a:rPr lang="en-GB" dirty="0"/>
              <a:t>The American CEO has contracted you to come up with a </a:t>
            </a:r>
            <a:r>
              <a:rPr lang="en-GB" u="sng" dirty="0"/>
              <a:t>solution</a:t>
            </a:r>
            <a:r>
              <a:rPr lang="en-GB" dirty="0"/>
              <a:t>, so as to ensure that the venture is successful</a:t>
            </a:r>
          </a:p>
          <a:p>
            <a:r>
              <a:rPr lang="en-GB" dirty="0"/>
              <a:t>What kinds of </a:t>
            </a:r>
            <a:r>
              <a:rPr lang="en-GB" u="sng" dirty="0"/>
              <a:t>issues </a:t>
            </a:r>
            <a:r>
              <a:rPr lang="en-GB" dirty="0"/>
              <a:t>are going to be </a:t>
            </a:r>
            <a:r>
              <a:rPr lang="en-GB" u="sng" dirty="0"/>
              <a:t>relevant</a:t>
            </a:r>
            <a:r>
              <a:rPr lang="en-GB" dirty="0"/>
              <a:t>?</a:t>
            </a:r>
          </a:p>
          <a:p>
            <a:pPr lvl="1"/>
            <a:r>
              <a:rPr lang="en-GB" dirty="0"/>
              <a:t>The issues are the things that you will need to ask questions about.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0926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Alternatively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489" y="1646503"/>
            <a:ext cx="10952798" cy="4906052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You are a Knowledge consultant helping a Hong Kong executive-search firm to </a:t>
            </a:r>
            <a:r>
              <a:rPr lang="en-GB" u="sng" dirty="0"/>
              <a:t>mitigate the negative consequences associated with brain drain</a:t>
            </a:r>
          </a:p>
          <a:p>
            <a:pPr lvl="1"/>
            <a:r>
              <a:rPr lang="en-GB" sz="3300" dirty="0"/>
              <a:t>Whenever senior employees leave the company, they </a:t>
            </a:r>
            <a:r>
              <a:rPr lang="en-GB" sz="3300" u="sng" dirty="0"/>
              <a:t>take all their knowledge and contacts </a:t>
            </a:r>
            <a:r>
              <a:rPr lang="en-GB" sz="3300" dirty="0"/>
              <a:t>with them</a:t>
            </a:r>
          </a:p>
          <a:p>
            <a:pPr lvl="1"/>
            <a:r>
              <a:rPr lang="en-GB" sz="3300" dirty="0"/>
              <a:t>Newly hired junior employees don’t have that knowledge</a:t>
            </a:r>
          </a:p>
          <a:p>
            <a:r>
              <a:rPr lang="en-GB" dirty="0"/>
              <a:t>There is a </a:t>
            </a:r>
            <a:r>
              <a:rPr lang="en-GB" u="sng" dirty="0"/>
              <a:t>KM system </a:t>
            </a:r>
            <a:r>
              <a:rPr lang="en-GB" dirty="0"/>
              <a:t>in the firm, but </a:t>
            </a:r>
            <a:r>
              <a:rPr lang="en-GB" u="sng" dirty="0"/>
              <a:t>no one uses it</a:t>
            </a:r>
            <a:r>
              <a:rPr lang="en-GB" dirty="0"/>
              <a:t>. Instead, each person keeps all their own records, files, information in a private database.</a:t>
            </a:r>
          </a:p>
          <a:p>
            <a:r>
              <a:rPr lang="en-GB" dirty="0"/>
              <a:t>What kind of questions do you need to ask as you undertake the diagnosis? Who will you talk to?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8606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349E7-E7B4-4F42-9263-B0DEA94C2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3537DC-8C91-2E41-BE3F-6D13ACB65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Your good friend, the warehouse manager, is puzzled why it is so difficult to find items on shelves in the warehouse.</a:t>
            </a:r>
          </a:p>
          <a:p>
            <a:r>
              <a:rPr lang="en-GB" dirty="0"/>
              <a:t>He has an inventory management system (IMS), but it is always wrong/out-of-date</a:t>
            </a:r>
          </a:p>
          <a:p>
            <a:pPr lvl="1"/>
            <a:r>
              <a:rPr lang="en-GB" dirty="0"/>
              <a:t>The data in the system does not match the real situation</a:t>
            </a:r>
          </a:p>
          <a:p>
            <a:r>
              <a:rPr lang="en-GB" dirty="0"/>
              <a:t>Employees are friendly and cooperative, but none of them trust the IMS, so they create their own Excel-based private systems.</a:t>
            </a:r>
          </a:p>
          <a:p>
            <a:r>
              <a:rPr lang="en-GB" dirty="0"/>
              <a:t>How are you going to investigate and diagnose, so as to help your friend? Is some kind of DT needed?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E134D-8047-FB40-9101-BA54907AA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661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Gaps and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 significant aspect of needs analysis is the identification of gaps</a:t>
            </a:r>
          </a:p>
          <a:p>
            <a:pPr lvl="1"/>
            <a:r>
              <a:rPr lang="en-GB" dirty="0"/>
              <a:t>Where is the organisation now?</a:t>
            </a:r>
          </a:p>
          <a:p>
            <a:pPr lvl="1"/>
            <a:r>
              <a:rPr lang="en-GB" dirty="0"/>
              <a:t>Where does the organisation want to be later?</a:t>
            </a:r>
          </a:p>
          <a:p>
            <a:r>
              <a:rPr lang="en-GB" dirty="0"/>
              <a:t>This requires </a:t>
            </a:r>
          </a:p>
          <a:p>
            <a:pPr lvl="1"/>
            <a:r>
              <a:rPr lang="en-GB" dirty="0"/>
              <a:t>A detailed evaluation of the now</a:t>
            </a:r>
          </a:p>
          <a:p>
            <a:pPr lvl="1"/>
            <a:r>
              <a:rPr lang="en-GB" dirty="0"/>
              <a:t>A goal (the ideal future)</a:t>
            </a:r>
          </a:p>
          <a:p>
            <a:pPr lvl="1"/>
            <a:r>
              <a:rPr lang="en-GB" dirty="0"/>
              <a:t>A way of measuring progress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1063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Needs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Undertaking a needs analysis requires</a:t>
            </a:r>
          </a:p>
          <a:p>
            <a:pPr lvl="1"/>
            <a:r>
              <a:rPr lang="en-GB" dirty="0"/>
              <a:t>the involvement of many people and processes</a:t>
            </a:r>
          </a:p>
          <a:p>
            <a:pPr lvl="1"/>
            <a:r>
              <a:rPr lang="en-GB" dirty="0"/>
              <a:t>an assessment of current systems and resources</a:t>
            </a:r>
          </a:p>
          <a:p>
            <a:pPr lvl="1"/>
            <a:r>
              <a:rPr lang="en-GB" dirty="0"/>
              <a:t>a broad appreciation for what is possible</a:t>
            </a:r>
          </a:p>
          <a:p>
            <a:r>
              <a:rPr lang="en-GB" dirty="0"/>
              <a:t>It may take several iterations</a:t>
            </a:r>
          </a:p>
          <a:p>
            <a:pPr lvl="1"/>
            <a:r>
              <a:rPr lang="en-GB" dirty="0"/>
              <a:t>Needs can change over time</a:t>
            </a:r>
          </a:p>
          <a:p>
            <a:pPr lvl="1"/>
            <a:r>
              <a:rPr lang="en-GB" dirty="0"/>
              <a:t>The problem itself may shift</a:t>
            </a:r>
          </a:p>
          <a:p>
            <a:pPr lvl="1"/>
            <a:r>
              <a:rPr lang="en-GB" dirty="0"/>
              <a:t>There is an infinite variety of circumstances</a:t>
            </a:r>
          </a:p>
          <a:p>
            <a:pPr lvl="1"/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26414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Whose Needs?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If a consultant only listens to senior management, then this will be a very limited view of what is needed</a:t>
            </a:r>
          </a:p>
          <a:p>
            <a:r>
              <a:rPr lang="en-GB" dirty="0"/>
              <a:t>So, you need to take care to ensure that all the different voices are heard</a:t>
            </a:r>
          </a:p>
          <a:p>
            <a:pPr lvl="1"/>
            <a:r>
              <a:rPr lang="en-GB" dirty="0"/>
              <a:t>The problem as identified by the CIO/CEO may be totally different to the situation as experienced by the front line employees</a:t>
            </a:r>
          </a:p>
          <a:p>
            <a:pPr lvl="1"/>
            <a:r>
              <a:rPr lang="en-GB" dirty="0"/>
              <a:t>Consultants should remain impartial and open minded</a:t>
            </a:r>
          </a:p>
          <a:p>
            <a:pPr lvl="1"/>
            <a:r>
              <a:rPr lang="en-GB" dirty="0"/>
              <a:t> This is why it is important that the consultant’s diagnosis is independent of whatever the company tells you.</a:t>
            </a:r>
          </a:p>
          <a:p>
            <a:pPr lv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47834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When I consulted in Ruder Finn Asia, the CEO told me that he wanted to centralise all knowledge sharing arrangements on a single platform, so that all employees could benefit</a:t>
            </a:r>
          </a:p>
          <a:p>
            <a:r>
              <a:rPr lang="en-GB" dirty="0"/>
              <a:t>We proposed a solution based on Microsoft Share Point</a:t>
            </a:r>
          </a:p>
          <a:p>
            <a:r>
              <a:rPr lang="en-GB" dirty="0"/>
              <a:t>Employees initially accepted this in principle, but later refused to use the new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85541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Explanation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The employees saw no value in a single unified platform</a:t>
            </a:r>
          </a:p>
          <a:p>
            <a:r>
              <a:rPr lang="en-GB" dirty="0"/>
              <a:t>It did not make their lives easier – in fact, the opposite</a:t>
            </a:r>
          </a:p>
          <a:p>
            <a:r>
              <a:rPr lang="en-GB" dirty="0"/>
              <a:t>It did not help them to be more efficient</a:t>
            </a:r>
          </a:p>
          <a:p>
            <a:r>
              <a:rPr lang="en-GB" dirty="0"/>
              <a:t>Instead, it obstructed their communications</a:t>
            </a:r>
          </a:p>
          <a:p>
            <a:r>
              <a:rPr lang="en-GB" dirty="0"/>
              <a:t>For them, integration and central control were not significant goals</a:t>
            </a:r>
          </a:p>
          <a:p>
            <a:r>
              <a:rPr lang="en-GB" dirty="0"/>
              <a:t>What mistake did I make?</a:t>
            </a:r>
          </a:p>
          <a:p>
            <a:r>
              <a:rPr lang="en-GB" dirty="0"/>
              <a:t>Why did the employees change their minds?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5625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Balanced 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488" y="1671004"/>
            <a:ext cx="10952798" cy="4656923"/>
          </a:xfrm>
        </p:spPr>
        <p:txBody>
          <a:bodyPr>
            <a:normAutofit fontScale="92500"/>
          </a:bodyPr>
          <a:lstStyle/>
          <a:p>
            <a:r>
              <a:rPr lang="en-GB" dirty="0"/>
              <a:t>So the consultant needs to talk to a wide range of people </a:t>
            </a:r>
          </a:p>
          <a:p>
            <a:pPr lvl="1"/>
            <a:r>
              <a:rPr lang="en-GB" dirty="0"/>
              <a:t>And ideally aim to satisfy </a:t>
            </a:r>
            <a:r>
              <a:rPr lang="en-GB" u="sng" dirty="0"/>
              <a:t>all</a:t>
            </a:r>
            <a:r>
              <a:rPr lang="en-GB" dirty="0"/>
              <a:t> their needs</a:t>
            </a:r>
          </a:p>
          <a:p>
            <a:r>
              <a:rPr lang="en-GB" dirty="0"/>
              <a:t>Different people have not only different needs, but also different skill and education levels</a:t>
            </a:r>
          </a:p>
          <a:p>
            <a:pPr lvl="1"/>
            <a:r>
              <a:rPr lang="en-GB" dirty="0"/>
              <a:t>Some may love change, others will resist it</a:t>
            </a:r>
          </a:p>
          <a:p>
            <a:pPr lvl="1"/>
            <a:r>
              <a:rPr lang="en-GB" dirty="0"/>
              <a:t>Some may see the opportunity to develop new skills, or build power structures, whereas others see a threat to their stable and peaceful lives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0173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Shared Commitment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principle of collaboration requires that all organisational stakeholders collaborate</a:t>
            </a:r>
          </a:p>
          <a:p>
            <a:r>
              <a:rPr lang="en-GB" dirty="0"/>
              <a:t>If the consultant recommends a process that depends on employees being deeply involved in the change process…</a:t>
            </a:r>
          </a:p>
          <a:p>
            <a:r>
              <a:rPr lang="en-GB" dirty="0"/>
              <a:t>… then I hope that the employees are willing to be deeply involved – and to change!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4749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When a local HK SME tried to implement a new ERP (Oracle), the consultant encountered fierce resistance from the mostly older (50s, 60s) employees</a:t>
            </a:r>
          </a:p>
          <a:p>
            <a:r>
              <a:rPr lang="en-GB" dirty="0"/>
              <a:t>They refused to abandon their old spreadsheets or cooperate in any way</a:t>
            </a:r>
          </a:p>
          <a:p>
            <a:r>
              <a:rPr lang="en-GB" dirty="0"/>
              <a:t>The implementation failed and the firm later went bankrupt!</a:t>
            </a:r>
          </a:p>
          <a:p>
            <a:r>
              <a:rPr lang="en-GB" dirty="0"/>
              <a:t>Should we be surprised? What could the consultant have done differently? Or was it too late for change?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16944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Motives and Comfort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What are the client’s motives?</a:t>
            </a:r>
          </a:p>
          <a:p>
            <a:r>
              <a:rPr lang="en-GB" dirty="0"/>
              <a:t>Do you feel comfortable with these?</a:t>
            </a:r>
          </a:p>
          <a:p>
            <a:r>
              <a:rPr lang="en-GB" dirty="0"/>
              <a:t>Do you want to be associated with this change process?</a:t>
            </a:r>
          </a:p>
          <a:p>
            <a:r>
              <a:rPr lang="en-GB" dirty="0"/>
              <a:t>How would you feel if you were one of the employees?</a:t>
            </a:r>
          </a:p>
          <a:p>
            <a:r>
              <a:rPr lang="en-GB" dirty="0"/>
              <a:t>What are your values?</a:t>
            </a:r>
          </a:p>
          <a:p>
            <a:pPr lvl="1"/>
            <a:r>
              <a:rPr lang="en-GB" dirty="0"/>
              <a:t>Remember the principles of beneficence and non-maleficence </a:t>
            </a:r>
          </a:p>
          <a:p>
            <a:r>
              <a:rPr lang="en-GB" dirty="0"/>
              <a:t>Can you imagine a situation where you would NOT want to be a consultant?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3514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Imagine that you are asked to prepare a training course for employees to help them use social media more effectively when dealing with customers</a:t>
            </a:r>
          </a:p>
          <a:p>
            <a:r>
              <a:rPr lang="en-GB" dirty="0"/>
              <a:t>When you talk to the CEO, you learn that some customers have complained that employees are rude, inconsistent, casual and unprofessional in their behaviour</a:t>
            </a:r>
          </a:p>
          <a:p>
            <a:r>
              <a:rPr lang="en-GB" dirty="0"/>
              <a:t>Superficially, this seems to be a reasonable problem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1495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913" y="1646503"/>
            <a:ext cx="11691949" cy="4656923"/>
          </a:xfrm>
        </p:spPr>
        <p:txBody>
          <a:bodyPr>
            <a:normAutofit/>
          </a:bodyPr>
          <a:lstStyle/>
          <a:p>
            <a:r>
              <a:rPr lang="en-GB" dirty="0"/>
              <a:t>You ask to speak with some of these employees  AND customers so as to understand the situation from their perspectives </a:t>
            </a:r>
            <a:r>
              <a:rPr lang="en-GB" dirty="0">
                <a:solidFill>
                  <a:srgbClr val="FF0000"/>
                </a:solidFill>
              </a:rPr>
              <a:t>BEFORE</a:t>
            </a:r>
            <a:r>
              <a:rPr lang="en-GB" dirty="0"/>
              <a:t> you design the workshop</a:t>
            </a:r>
          </a:p>
          <a:p>
            <a:r>
              <a:rPr lang="en-GB" dirty="0"/>
              <a:t>The CEO refuses to allow this, so the only evidence you have for the problem is the CEO’s point of view. </a:t>
            </a:r>
          </a:p>
          <a:p>
            <a:r>
              <a:rPr lang="en-GB" dirty="0"/>
              <a:t>Is this enough? Do you believe the first person who talks to you or consider many voices?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7357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If you cannot talk to a representative selection of stakeholders (including employees and customers) then it is very hard to know if your workshop design is appropriate</a:t>
            </a:r>
          </a:p>
          <a:p>
            <a:pPr lvl="1"/>
            <a:r>
              <a:rPr lang="en-GB" dirty="0"/>
              <a:t>Maybe the CEO is wrong</a:t>
            </a:r>
          </a:p>
          <a:p>
            <a:pPr lvl="1"/>
            <a:r>
              <a:rPr lang="en-GB" dirty="0"/>
              <a:t>You may end up looking very foolish</a:t>
            </a:r>
          </a:p>
          <a:p>
            <a:pPr lvl="1"/>
            <a:r>
              <a:rPr lang="en-GB" dirty="0"/>
              <a:t>And failing to solve any problems</a:t>
            </a:r>
          </a:p>
          <a:p>
            <a:r>
              <a:rPr lang="en-GB" dirty="0"/>
              <a:t>So you need to decide quite quickly if you want to take on this job or not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8463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Barriers to Needs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Interviewing employees, perhaps lots of them, not only takes the consultant’s time, but also takes those employees away from their work</a:t>
            </a:r>
          </a:p>
          <a:p>
            <a:r>
              <a:rPr lang="en-GB" dirty="0"/>
              <a:t>This may be seen as too high a cost by the organisation, which seeks to limit the numbers interviewed</a:t>
            </a:r>
          </a:p>
          <a:p>
            <a:r>
              <a:rPr lang="en-GB" dirty="0"/>
              <a:t>Consultants may have to take the role of persuading management of the importance of interviewing people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8500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Arguments for Interviews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Interviewing lots of people not only ensures that voices are heard representatively, but also provides the opportunity to confirm the magnitude of a problem</a:t>
            </a:r>
          </a:p>
          <a:p>
            <a:pPr lvl="1"/>
            <a:r>
              <a:rPr lang="en-GB" dirty="0"/>
              <a:t>Perhaps it is more or less serious than previously thought</a:t>
            </a:r>
          </a:p>
          <a:p>
            <a:pPr lvl="1"/>
            <a:r>
              <a:rPr lang="en-GB" dirty="0"/>
              <a:t>Perhaps employees already try to work around the problem</a:t>
            </a:r>
          </a:p>
          <a:p>
            <a:pPr lvl="1"/>
            <a:r>
              <a:rPr lang="en-GB" dirty="0"/>
              <a:t>Perhaps employees already created a workable solution – you need to know because your solution has to work with their solution. Or can you base yours on theirs?</a:t>
            </a:r>
          </a:p>
          <a:p>
            <a:r>
              <a:rPr lang="en-GB" dirty="0"/>
              <a:t>If the problem is better understood, then it is more likely that a good solution can be developed</a:t>
            </a:r>
          </a:p>
          <a:p>
            <a:pPr lvl="1"/>
            <a:r>
              <a:rPr lang="en-GB" dirty="0"/>
              <a:t>A good solution is one that solves problems AND does not create new problems!</a:t>
            </a:r>
          </a:p>
          <a:p>
            <a:pPr lvl="1"/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4366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Diagnostic Reflections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489" y="1646503"/>
            <a:ext cx="10952798" cy="4906052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Consultants need to bear in mind that they cannot solve all the problems</a:t>
            </a:r>
          </a:p>
          <a:p>
            <a:pPr lvl="1"/>
            <a:r>
              <a:rPr lang="en-GB" dirty="0"/>
              <a:t>Problems in organisations cover a range of topics. </a:t>
            </a:r>
          </a:p>
          <a:p>
            <a:pPr lvl="1"/>
            <a:r>
              <a:rPr lang="en-GB" dirty="0"/>
              <a:t>Many of those problem areas are quite suitable for an IS solution because IS are embedded in organisational processes.</a:t>
            </a:r>
          </a:p>
          <a:p>
            <a:pPr lvl="1"/>
            <a:r>
              <a:rPr lang="en-GB" dirty="0"/>
              <a:t>So, when we talk to employees, we need to keep IS in mind</a:t>
            </a:r>
          </a:p>
          <a:p>
            <a:pPr lvl="1"/>
            <a:r>
              <a:rPr lang="en-GB" dirty="0"/>
              <a:t>Naturally, the employees will talk about their experience of problems and this may be somewhat outside our experience. </a:t>
            </a:r>
          </a:p>
          <a:p>
            <a:pPr lvl="1"/>
            <a:r>
              <a:rPr lang="en-GB" dirty="0"/>
              <a:t>But we have to listen to whatever they say, even the bits we don’t quite understand, and also encourage them to think about IS aspects as well. </a:t>
            </a:r>
          </a:p>
          <a:p>
            <a:r>
              <a:rPr lang="en-GB" dirty="0"/>
              <a:t>Ultimately, we want to be in the position where we can propose a way forwards that blends the IS aspects into the solution.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9860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34339-A9EB-4101-8FF9-1CC9B3288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Last Example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AC44B-7CD4-4554-AB34-1DFDB77DB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489" y="1646503"/>
            <a:ext cx="11309046" cy="465692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 received an email today from a friend who is the CDO of a media firm</a:t>
            </a:r>
          </a:p>
          <a:p>
            <a:r>
              <a:rPr lang="en-US" dirty="0"/>
              <a:t>She told me that she has identified 5 problem areas in her company</a:t>
            </a:r>
          </a:p>
          <a:p>
            <a:pPr lvl="1"/>
            <a:r>
              <a:rPr lang="en-US" dirty="0"/>
              <a:t>CFO will retire soon; CFO staff are weak</a:t>
            </a:r>
          </a:p>
          <a:p>
            <a:pPr lvl="1"/>
            <a:r>
              <a:rPr lang="en-US" dirty="0"/>
              <a:t>ERP system is old and out of date</a:t>
            </a:r>
          </a:p>
          <a:p>
            <a:pPr lvl="1"/>
            <a:r>
              <a:rPr lang="en-US" dirty="0"/>
              <a:t>Corporate culture is decentralized; local managers have lots of power and different priorities</a:t>
            </a:r>
          </a:p>
          <a:p>
            <a:pPr lvl="1"/>
            <a:r>
              <a:rPr lang="en-US" dirty="0"/>
              <a:t>IT governance is weak with little standardization or integration</a:t>
            </a:r>
          </a:p>
          <a:p>
            <a:pPr lvl="1"/>
            <a:r>
              <a:rPr lang="en-US" dirty="0"/>
              <a:t>Most employees are technology-resistant due to past failure</a:t>
            </a:r>
          </a:p>
          <a:p>
            <a:r>
              <a:rPr lang="en-US" dirty="0"/>
              <a:t>She thinks Action Research can help</a:t>
            </a:r>
          </a:p>
          <a:p>
            <a:r>
              <a:rPr lang="en-US" dirty="0"/>
              <a:t>What should I say?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9EAF07-0EC3-41E4-8849-8360561EA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2485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489" y="1646503"/>
            <a:ext cx="10952798" cy="4893770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Consultants (like doctors) need to distinguish symptoms from the underlying causes</a:t>
            </a:r>
          </a:p>
          <a:p>
            <a:r>
              <a:rPr lang="en-GB" dirty="0"/>
              <a:t>All voices are legitimate, but each is biased, including the consultant</a:t>
            </a:r>
          </a:p>
          <a:p>
            <a:pPr lvl="1"/>
            <a:r>
              <a:rPr lang="en-GB" dirty="0"/>
              <a:t>The consultant has to work out what happened</a:t>
            </a:r>
          </a:p>
          <a:p>
            <a:pPr lvl="1"/>
            <a:r>
              <a:rPr lang="en-GB" dirty="0"/>
              <a:t>The consultant needs to work as a detective, investigating the situation, probing for details, exploring, questioning, doubting</a:t>
            </a:r>
          </a:p>
          <a:p>
            <a:pPr lvl="1"/>
            <a:r>
              <a:rPr lang="en-GB" dirty="0"/>
              <a:t>Who did what, where, when, why and how?</a:t>
            </a:r>
          </a:p>
          <a:p>
            <a:pPr lvl="1"/>
            <a:r>
              <a:rPr lang="en-GB" dirty="0"/>
              <a:t>If the client is willing to cooperate and collaborate then the consultant’s life is much easier </a:t>
            </a:r>
          </a:p>
          <a:p>
            <a:r>
              <a:rPr lang="en-GB" dirty="0"/>
              <a:t>An accurate diagnosis is critical to the eventual success of the project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3C0B-5E52-4D4D-A319-C4D25E4C9B8A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046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2647</Words>
  <Application>Microsoft Office PowerPoint</Application>
  <PresentationFormat>Custom</PresentationFormat>
  <Paragraphs>251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IS6602 – Seminar IV</vt:lpstr>
      <vt:lpstr>Notes for Coursework </vt:lpstr>
      <vt:lpstr>Recap of Action Research</vt:lpstr>
      <vt:lpstr>Into the Details</vt:lpstr>
      <vt:lpstr>Diagnosis</vt:lpstr>
      <vt:lpstr>Diagnosis</vt:lpstr>
      <vt:lpstr>For Example</vt:lpstr>
      <vt:lpstr>Diagnosis</vt:lpstr>
      <vt:lpstr>Diagnosis or Education?</vt:lpstr>
      <vt:lpstr>Cultural Outcomes</vt:lpstr>
      <vt:lpstr>Aspects of Diagnosis</vt:lpstr>
      <vt:lpstr>Building Trust</vt:lpstr>
      <vt:lpstr>Trust and Confidence</vt:lpstr>
      <vt:lpstr>Confidence and Detection</vt:lpstr>
      <vt:lpstr>Detection of What?</vt:lpstr>
      <vt:lpstr>For Example</vt:lpstr>
      <vt:lpstr>Alternatively</vt:lpstr>
      <vt:lpstr>Or…</vt:lpstr>
      <vt:lpstr>Gaps and Goals</vt:lpstr>
      <vt:lpstr>Needs Change</vt:lpstr>
      <vt:lpstr>Whose Needs?</vt:lpstr>
      <vt:lpstr>For Example</vt:lpstr>
      <vt:lpstr>Explanation</vt:lpstr>
      <vt:lpstr>A Balanced Diagnosis</vt:lpstr>
      <vt:lpstr>A Shared Commitment</vt:lpstr>
      <vt:lpstr>For Example</vt:lpstr>
      <vt:lpstr>Motives and Comfort</vt:lpstr>
      <vt:lpstr>For Example</vt:lpstr>
      <vt:lpstr>Continued</vt:lpstr>
      <vt:lpstr>Continued</vt:lpstr>
      <vt:lpstr>Barriers to Needs Assessment</vt:lpstr>
      <vt:lpstr>Arguments for Interviews</vt:lpstr>
      <vt:lpstr>Diagnostic Reflections</vt:lpstr>
      <vt:lpstr>One Last Example for Today</vt:lpstr>
      <vt:lpstr>Conclusions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IS6602 – Seminar IV</dc:title>
  <dc:creator>Robert</dc:creator>
  <cp:lastModifiedBy>Robert M Davison</cp:lastModifiedBy>
  <cp:revision>36</cp:revision>
  <dcterms:created xsi:type="dcterms:W3CDTF">2017-08-13T06:54:00Z</dcterms:created>
  <dcterms:modified xsi:type="dcterms:W3CDTF">2025-02-11T09:47:44Z</dcterms:modified>
</cp:coreProperties>
</file>