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91" r:id="rId3"/>
    <p:sldId id="290" r:id="rId4"/>
    <p:sldId id="292" r:id="rId5"/>
    <p:sldId id="293" r:id="rId6"/>
    <p:sldId id="257" r:id="rId7"/>
    <p:sldId id="259" r:id="rId8"/>
    <p:sldId id="266" r:id="rId9"/>
    <p:sldId id="265" r:id="rId10"/>
    <p:sldId id="302" r:id="rId11"/>
    <p:sldId id="298" r:id="rId12"/>
    <p:sldId id="301" r:id="rId13"/>
    <p:sldId id="267" r:id="rId14"/>
    <p:sldId id="262" r:id="rId15"/>
    <p:sldId id="268" r:id="rId16"/>
    <p:sldId id="269" r:id="rId17"/>
    <p:sldId id="299" r:id="rId18"/>
    <p:sldId id="270" r:id="rId19"/>
    <p:sldId id="275" r:id="rId20"/>
    <p:sldId id="303" r:id="rId21"/>
    <p:sldId id="410" r:id="rId22"/>
    <p:sldId id="271" r:id="rId23"/>
    <p:sldId id="272" r:id="rId24"/>
    <p:sldId id="317" r:id="rId25"/>
    <p:sldId id="274" r:id="rId26"/>
    <p:sldId id="320" r:id="rId27"/>
    <p:sldId id="321" r:id="rId28"/>
    <p:sldId id="278" r:id="rId29"/>
    <p:sldId id="279" r:id="rId30"/>
    <p:sldId id="280" r:id="rId31"/>
    <p:sldId id="281" r:id="rId32"/>
    <p:sldId id="282" r:id="rId33"/>
    <p:sldId id="294" r:id="rId34"/>
    <p:sldId id="295" r:id="rId35"/>
    <p:sldId id="296" r:id="rId36"/>
    <p:sldId id="283" r:id="rId37"/>
    <p:sldId id="327" r:id="rId38"/>
    <p:sldId id="328" r:id="rId39"/>
    <p:sldId id="286" r:id="rId40"/>
    <p:sldId id="330" r:id="rId41"/>
    <p:sldId id="408" r:id="rId42"/>
    <p:sldId id="288" r:id="rId43"/>
    <p:sldId id="332" r:id="rId44"/>
    <p:sldId id="300" r:id="rId45"/>
  </p:sldIdLst>
  <p:sldSz cx="12169775" cy="6948488"/>
  <p:notesSz cx="6858000" cy="9144000"/>
  <p:defaultTextStyle>
    <a:defPPr>
      <a:defRPr lang="en-US"/>
    </a:defPPr>
    <a:lvl1pPr marL="0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6217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2434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38651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84867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31084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77301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23518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69735" algn="l" defTabSz="109243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9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88" y="90"/>
      </p:cViewPr>
      <p:guideLst>
        <p:guide orient="horz" pos="2189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B6E2B-FBE9-416E-9BCA-2DF5C75E9C51}" type="datetimeFigureOut">
              <a:rPr lang="en-GB" smtClean="0"/>
              <a:t>24/12/2024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85800"/>
            <a:ext cx="6003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7A592-BE0E-4EBE-871B-FE31CCCC3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8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6217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2434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8651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84867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31084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77301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23518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69735" algn="l" defTabSz="109243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27038" y="685800"/>
            <a:ext cx="6003925" cy="3429000"/>
          </a:xfrm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CEB131A-2A49-4ADB-BB70-6DF1665AC986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733" y="2158536"/>
            <a:ext cx="10344309" cy="14894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466" y="3937476"/>
            <a:ext cx="8518843" cy="17757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6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2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4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1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77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23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69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91C2-9BCE-435F-B50F-0EDEDAE53FFA}" type="datetime1">
              <a:rPr lang="en-GB" smtClean="0"/>
              <a:t>24/12/2024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6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55EDD-8B73-45A8-8803-378EF128E907}" type="datetime1">
              <a:rPr lang="en-GB" smtClean="0"/>
              <a:t>24/12/2024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31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28" y="4465047"/>
            <a:ext cx="10344309" cy="1380047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328" y="2945066"/>
            <a:ext cx="10344309" cy="1519981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621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243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865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8486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3108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7730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235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697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04DBF-7602-4880-82A5-F9DE94F380F6}" type="datetime1">
              <a:rPr lang="en-GB" smtClean="0"/>
              <a:t>24/12/2024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94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489" y="1621314"/>
            <a:ext cx="5374984" cy="458568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302" y="1621314"/>
            <a:ext cx="5374984" cy="458568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C277-C942-45E3-A464-6BFEF35BCE0F}" type="datetime1">
              <a:rPr lang="en-GB" smtClean="0"/>
              <a:t>24/12/2024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49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555368"/>
            <a:ext cx="5377097" cy="6482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6217" indent="0">
              <a:buNone/>
              <a:defRPr sz="2400" b="1"/>
            </a:lvl2pPr>
            <a:lvl3pPr marL="1092434" indent="0">
              <a:buNone/>
              <a:defRPr sz="2200" b="1"/>
            </a:lvl3pPr>
            <a:lvl4pPr marL="1638651" indent="0">
              <a:buNone/>
              <a:defRPr sz="1900" b="1"/>
            </a:lvl4pPr>
            <a:lvl5pPr marL="2184867" indent="0">
              <a:buNone/>
              <a:defRPr sz="1900" b="1"/>
            </a:lvl5pPr>
            <a:lvl6pPr marL="2731084" indent="0">
              <a:buNone/>
              <a:defRPr sz="1900" b="1"/>
            </a:lvl6pPr>
            <a:lvl7pPr marL="3277301" indent="0">
              <a:buNone/>
              <a:defRPr sz="1900" b="1"/>
            </a:lvl7pPr>
            <a:lvl8pPr marL="3823518" indent="0">
              <a:buNone/>
              <a:defRPr sz="1900" b="1"/>
            </a:lvl8pPr>
            <a:lvl9pPr marL="436973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489" y="2203572"/>
            <a:ext cx="5377097" cy="400342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2077" y="1555368"/>
            <a:ext cx="5379210" cy="6482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6217" indent="0">
              <a:buNone/>
              <a:defRPr sz="2400" b="1"/>
            </a:lvl2pPr>
            <a:lvl3pPr marL="1092434" indent="0">
              <a:buNone/>
              <a:defRPr sz="2200" b="1"/>
            </a:lvl3pPr>
            <a:lvl4pPr marL="1638651" indent="0">
              <a:buNone/>
              <a:defRPr sz="1900" b="1"/>
            </a:lvl4pPr>
            <a:lvl5pPr marL="2184867" indent="0">
              <a:buNone/>
              <a:defRPr sz="1900" b="1"/>
            </a:lvl5pPr>
            <a:lvl6pPr marL="2731084" indent="0">
              <a:buNone/>
              <a:defRPr sz="1900" b="1"/>
            </a:lvl6pPr>
            <a:lvl7pPr marL="3277301" indent="0">
              <a:buNone/>
              <a:defRPr sz="1900" b="1"/>
            </a:lvl7pPr>
            <a:lvl8pPr marL="3823518" indent="0">
              <a:buNone/>
              <a:defRPr sz="1900" b="1"/>
            </a:lvl8pPr>
            <a:lvl9pPr marL="436973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2077" y="2203572"/>
            <a:ext cx="5379210" cy="400342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2660-A426-4630-853A-A12E9E59D6D5}" type="datetime1">
              <a:rPr lang="en-GB" smtClean="0"/>
              <a:t>24/12/2024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455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5BAFA-9B59-45DA-99E8-AAF71EC9439C}" type="datetime1">
              <a:rPr lang="en-GB" smtClean="0"/>
              <a:t>24/12/2024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1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610C5-3A0D-4865-905B-8C951A43B9FF}" type="datetime1">
              <a:rPr lang="en-GB" smtClean="0"/>
              <a:t>24/12/2024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333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9" y="276653"/>
            <a:ext cx="4003772" cy="117738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8044" y="276653"/>
            <a:ext cx="6803242" cy="593034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489" y="1454036"/>
            <a:ext cx="4003772" cy="4752959"/>
          </a:xfrm>
        </p:spPr>
        <p:txBody>
          <a:bodyPr/>
          <a:lstStyle>
            <a:lvl1pPr marL="0" indent="0">
              <a:buNone/>
              <a:defRPr sz="1700"/>
            </a:lvl1pPr>
            <a:lvl2pPr marL="546217" indent="0">
              <a:buNone/>
              <a:defRPr sz="1400"/>
            </a:lvl2pPr>
            <a:lvl3pPr marL="1092434" indent="0">
              <a:buNone/>
              <a:defRPr sz="1200"/>
            </a:lvl3pPr>
            <a:lvl4pPr marL="1638651" indent="0">
              <a:buNone/>
              <a:defRPr sz="1100"/>
            </a:lvl4pPr>
            <a:lvl5pPr marL="2184867" indent="0">
              <a:buNone/>
              <a:defRPr sz="1100"/>
            </a:lvl5pPr>
            <a:lvl6pPr marL="2731084" indent="0">
              <a:buNone/>
              <a:defRPr sz="1100"/>
            </a:lvl6pPr>
            <a:lvl7pPr marL="3277301" indent="0">
              <a:buNone/>
              <a:defRPr sz="1100"/>
            </a:lvl7pPr>
            <a:lvl8pPr marL="3823518" indent="0">
              <a:buNone/>
              <a:defRPr sz="1100"/>
            </a:lvl8pPr>
            <a:lvl9pPr marL="436973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E4F3-0C80-448B-A9F6-4D95A160F5FB}" type="datetime1">
              <a:rPr lang="en-GB" smtClean="0"/>
              <a:t>24/12/2024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87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361" y="4863942"/>
            <a:ext cx="7301865" cy="57421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5361" y="620860"/>
            <a:ext cx="7301865" cy="4169093"/>
          </a:xfrm>
        </p:spPr>
        <p:txBody>
          <a:bodyPr/>
          <a:lstStyle>
            <a:lvl1pPr marL="0" indent="0">
              <a:buNone/>
              <a:defRPr sz="3800"/>
            </a:lvl1pPr>
            <a:lvl2pPr marL="546217" indent="0">
              <a:buNone/>
              <a:defRPr sz="3300"/>
            </a:lvl2pPr>
            <a:lvl3pPr marL="1092434" indent="0">
              <a:buNone/>
              <a:defRPr sz="2900"/>
            </a:lvl3pPr>
            <a:lvl4pPr marL="1638651" indent="0">
              <a:buNone/>
              <a:defRPr sz="2400"/>
            </a:lvl4pPr>
            <a:lvl5pPr marL="2184867" indent="0">
              <a:buNone/>
              <a:defRPr sz="2400"/>
            </a:lvl5pPr>
            <a:lvl6pPr marL="2731084" indent="0">
              <a:buNone/>
              <a:defRPr sz="2400"/>
            </a:lvl6pPr>
            <a:lvl7pPr marL="3277301" indent="0">
              <a:buNone/>
              <a:defRPr sz="2400"/>
            </a:lvl7pPr>
            <a:lvl8pPr marL="3823518" indent="0">
              <a:buNone/>
              <a:defRPr sz="2400"/>
            </a:lvl8pPr>
            <a:lvl9pPr marL="4369735" indent="0">
              <a:buNone/>
              <a:defRPr sz="24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5361" y="5438157"/>
            <a:ext cx="7301865" cy="815482"/>
          </a:xfrm>
        </p:spPr>
        <p:txBody>
          <a:bodyPr/>
          <a:lstStyle>
            <a:lvl1pPr marL="0" indent="0">
              <a:buNone/>
              <a:defRPr sz="1700"/>
            </a:lvl1pPr>
            <a:lvl2pPr marL="546217" indent="0">
              <a:buNone/>
              <a:defRPr sz="1400"/>
            </a:lvl2pPr>
            <a:lvl3pPr marL="1092434" indent="0">
              <a:buNone/>
              <a:defRPr sz="1200"/>
            </a:lvl3pPr>
            <a:lvl4pPr marL="1638651" indent="0">
              <a:buNone/>
              <a:defRPr sz="1100"/>
            </a:lvl4pPr>
            <a:lvl5pPr marL="2184867" indent="0">
              <a:buNone/>
              <a:defRPr sz="1100"/>
            </a:lvl5pPr>
            <a:lvl6pPr marL="2731084" indent="0">
              <a:buNone/>
              <a:defRPr sz="1100"/>
            </a:lvl6pPr>
            <a:lvl7pPr marL="3277301" indent="0">
              <a:buNone/>
              <a:defRPr sz="1100"/>
            </a:lvl7pPr>
            <a:lvl8pPr marL="3823518" indent="0">
              <a:buNone/>
              <a:defRPr sz="1100"/>
            </a:lvl8pPr>
            <a:lvl9pPr marL="436973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93CC-B6E2-4A74-961D-24A9DAA0AABC}" type="datetime1">
              <a:rPr lang="en-GB" smtClean="0"/>
              <a:t>24/12/2024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12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100C5-212F-40B0-998D-F6E0892E6B29}" type="datetime1">
              <a:rPr lang="en-GB" smtClean="0"/>
              <a:t>24/12/2024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59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3087" y="278262"/>
            <a:ext cx="2738199" cy="59287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489" y="278262"/>
            <a:ext cx="8011769" cy="59287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5532-0E00-4363-ACDE-EB98EF197508}" type="datetime1">
              <a:rPr lang="en-GB" smtClean="0"/>
              <a:t>24/12/2024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8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489" y="278262"/>
            <a:ext cx="10952798" cy="1158081"/>
          </a:xfrm>
          <a:prstGeom prst="rect">
            <a:avLst/>
          </a:prstGeom>
        </p:spPr>
        <p:txBody>
          <a:bodyPr vert="horz" lIns="109243" tIns="54622" rIns="109243" bIns="5462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621314"/>
            <a:ext cx="10952798" cy="4585681"/>
          </a:xfrm>
          <a:prstGeom prst="rect">
            <a:avLst/>
          </a:prstGeom>
        </p:spPr>
        <p:txBody>
          <a:bodyPr vert="horz" lIns="109243" tIns="54622" rIns="109243" bIns="546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489" y="6440219"/>
            <a:ext cx="2839614" cy="369943"/>
          </a:xfrm>
          <a:prstGeom prst="rect">
            <a:avLst/>
          </a:prstGeom>
        </p:spPr>
        <p:txBody>
          <a:bodyPr vert="horz" lIns="109243" tIns="54622" rIns="109243" bIns="5462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6E5DC-9560-4FA5-ABD0-03195517ADCA}" type="datetime1">
              <a:rPr lang="en-GB" smtClean="0"/>
              <a:t>24/12/2024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8007" y="6440219"/>
            <a:ext cx="3853762" cy="369943"/>
          </a:xfrm>
          <a:prstGeom prst="rect">
            <a:avLst/>
          </a:prstGeom>
        </p:spPr>
        <p:txBody>
          <a:bodyPr vert="horz" lIns="109243" tIns="54622" rIns="109243" bIns="5462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672" y="6440219"/>
            <a:ext cx="2839614" cy="369943"/>
          </a:xfrm>
          <a:prstGeom prst="rect">
            <a:avLst/>
          </a:prstGeom>
        </p:spPr>
        <p:txBody>
          <a:bodyPr vert="horz" lIns="109243" tIns="54622" rIns="109243" bIns="5462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D558B-9430-4D87-A2F7-E422CA65C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74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92434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9663" indent="-409663" algn="l" defTabSz="1092434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7602" indent="-341386" algn="l" defTabSz="1092434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5542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11759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7976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193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50409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96626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42843" indent="-273108" algn="l" defTabSz="10924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6217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434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38651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84867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1084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3518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69735" algn="l" defTabSz="109243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IS6602 – Seminar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I: Action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0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9" y="278263"/>
            <a:ext cx="10952798" cy="963734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314004"/>
            <a:ext cx="10952798" cy="5328592"/>
          </a:xfrm>
        </p:spPr>
        <p:txBody>
          <a:bodyPr>
            <a:noAutofit/>
          </a:bodyPr>
          <a:lstStyle/>
          <a:p>
            <a:r>
              <a:rPr lang="en-GB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Research (AR) is a method of research and organisational change that is sometimes adopted by consultants </a:t>
            </a:r>
          </a:p>
          <a:p>
            <a:r>
              <a:rPr lang="en-GB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is useful for IS6602 because it facilitates a very structured approach to the activities that consultants undertake</a:t>
            </a:r>
          </a:p>
          <a:p>
            <a:r>
              <a:rPr lang="en-GB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used AR in several consulting projects in different industry sectors</a:t>
            </a:r>
          </a:p>
          <a:p>
            <a:r>
              <a:rPr lang="en-HK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is very similar in general principles/structure to the proprietary consulting methods used by McKinsey, PWC </a:t>
            </a:r>
            <a:r>
              <a:rPr lang="en-HK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endParaRPr lang="en-GB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680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was developed in the mid-1940s by Kurt Lewin and focused on a three-stage process: 1) Unfreezing, 2) Changing and 3) Refreezing</a:t>
            </a:r>
          </a:p>
          <a:p>
            <a:pPr marL="1160711" lvl="1" indent="-614494"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existing mind-set has to be dismantled</a:t>
            </a:r>
          </a:p>
          <a:p>
            <a:pPr marL="1160711" lvl="1" indent="-614494"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old is replaced with something new</a:t>
            </a:r>
          </a:p>
          <a:p>
            <a:pPr marL="1160711" lvl="1" indent="-614494"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mind-set is frozen into place and an equilibrium is restored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Lewin also argued that only through experience can people really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4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Lewin, AR and Consulting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21314"/>
            <a:ext cx="10952798" cy="4949274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Lewin’s contributions to knowledge are important for consultants, who must:</a:t>
            </a:r>
          </a:p>
          <a:p>
            <a:pPr lvl="1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with clients to help them understand the nature of a problem</a:t>
            </a:r>
          </a:p>
          <a:p>
            <a:pPr lvl="2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involves rationalization – making sense</a:t>
            </a:r>
          </a:p>
          <a:p>
            <a:pPr lvl="1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a change process that addresses the problem</a:t>
            </a:r>
          </a:p>
          <a:p>
            <a:pPr lvl="1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clients to accept the new mind-set that is created</a:t>
            </a:r>
          </a:p>
          <a:p>
            <a:pPr lvl="2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involves institutionalization – ensuring that everyone buys in to the solutions</a:t>
            </a:r>
          </a:p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client experience is central to consulting practice</a:t>
            </a:r>
          </a:p>
          <a:p>
            <a:pPr lvl="1"/>
            <a:r>
              <a:rPr lang="en-GB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Happy Clients = Success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450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1978, Roger Susman and Gerard Evered proposed a new model for AR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expanded the three stage model to five, which operates in a cyclical fashion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Diagnosis, 2) Action Planning, 3) Action Taking, 4) Evaluation, 5) Reflection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 to this formal structure, there is a need for a formal agreement between the consultant and the client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18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1978 AR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45" y="1698519"/>
            <a:ext cx="11294293" cy="501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743188" y="3620160"/>
            <a:ext cx="2970905" cy="9484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243" tIns="54622" rIns="109243" bIns="54622"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934860" y="3839035"/>
            <a:ext cx="2779234" cy="787419"/>
          </a:xfrm>
          <a:prstGeom prst="rect">
            <a:avLst/>
          </a:prstGeom>
          <a:noFill/>
        </p:spPr>
        <p:txBody>
          <a:bodyPr wrap="square" lIns="109243" tIns="54622" rIns="109243" bIns="54622" rtlCol="0">
            <a:spAutoFit/>
          </a:bodyPr>
          <a:lstStyle/>
          <a:p>
            <a:pPr algn="ctr"/>
            <a:r>
              <a:rPr lang="en-GB" b="1" dirty="0"/>
              <a:t>Consultant-Client Agreement</a:t>
            </a:r>
          </a:p>
        </p:txBody>
      </p:sp>
    </p:spTree>
    <p:extLst>
      <p:ext uri="{BB962C8B-B14F-4D97-AF65-F5344CB8AC3E}">
        <p14:creationId xmlns:p14="http://schemas.microsoft.com/office/powerpoint/2010/main" val="3505779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Research involves…</a:t>
            </a:r>
          </a:p>
          <a:p>
            <a:pPr lvl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solving organisational problems</a:t>
            </a:r>
          </a:p>
          <a:p>
            <a:pPr lvl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organisational circumstances for all stakeholders (employees, managers, customers)</a:t>
            </a:r>
          </a:p>
          <a:p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by means of consultant </a:t>
            </a:r>
            <a:r>
              <a:rPr lang="en-GB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intervention,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thus…</a:t>
            </a:r>
          </a:p>
          <a:p>
            <a:pPr lvl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to knowledge about method, theory &amp; organisational practice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59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8B1931E5-C6BE-409D-84E5-F3C10B144B2D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Characteristics</a:t>
            </a:r>
          </a:p>
        </p:txBody>
      </p:sp>
      <p:sp>
        <p:nvSpPr>
          <p:cNvPr id="1126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2733" y="1577334"/>
            <a:ext cx="10826458" cy="5281286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Iterative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or more cycles of interventions is normal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Rigorous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Carefully planned iterations to develop detailed problem context knowledge and to identify relevant solutions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problem (re)diagnosis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Flexible application of the method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Collaborative</a:t>
            </a:r>
            <a:r>
              <a:rPr lang="en-US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Consultants and Clients must work together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Clients must actively participate in the project</a:t>
            </a:r>
          </a:p>
        </p:txBody>
      </p:sp>
    </p:spTree>
    <p:extLst>
      <p:ext uri="{BB962C8B-B14F-4D97-AF65-F5344CB8AC3E}">
        <p14:creationId xmlns:p14="http://schemas.microsoft.com/office/powerpoint/2010/main" val="2012978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and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method, AR has seen application by both researchers (academics) and consultants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requires the application of theory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Clients may not care about theory; all they want is a solution to an organisational problem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Consultants and clients need to work together collaboratively, which can be a huge challenge for both parties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need to listen, to discuss, to reflect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640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and Theory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theory is a plausible body of principles offered to explain phenomena </a:t>
            </a:r>
          </a:p>
          <a:p>
            <a:pPr lvl="1"/>
            <a:r>
              <a:rPr lang="en-H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Theory of Planned Behaviour</a:t>
            </a:r>
          </a:p>
          <a:p>
            <a:pPr lvl="1"/>
            <a:r>
              <a:rPr lang="en-H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Punctuated Equilibrium theory</a:t>
            </a:r>
          </a:p>
          <a:p>
            <a:pPr lvl="1"/>
            <a:r>
              <a:rPr lang="en-H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Shifting Baseline Theory</a:t>
            </a:r>
          </a:p>
          <a:p>
            <a:pPr lvl="1"/>
            <a:r>
              <a:rPr lang="en-H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Systems Theory</a:t>
            </a:r>
          </a:p>
          <a:p>
            <a:r>
              <a:rPr lang="en-HK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a theory is “to describe and explain how things actually work” (Lyneham, 2002)</a:t>
            </a:r>
          </a:p>
          <a:p>
            <a:endParaRPr lang="en-GB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43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and Theory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21314"/>
            <a:ext cx="10952798" cy="4917171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use theories to 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organise and make sense of phenomena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and predict human behaviour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on the most fundamental ideas, showing the relationships between these ideas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a consistent set of concepts and principles that we can compare with reality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are useful if they guide and structure the design of a project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may need to be adapted to a specific context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435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Theories Do You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21314"/>
            <a:ext cx="10952798" cy="4818905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don’t have to be academic theories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they do need to help you make sense of something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might describe your successful behaviour in a particular domain</a:t>
            </a:r>
          </a:p>
          <a:p>
            <a:r>
              <a:rPr lang="en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might not think that they are theories at all; perhaps you call them models, techniques, heuristics, survival techniques?</a:t>
            </a:r>
          </a:p>
          <a:p>
            <a:pPr lvl="1"/>
            <a:r>
              <a:rPr lang="en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whatever you call them, they should be ‘things’ that you can consistently apply to a situation so as to achieve predictable outcomes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346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C60061E-390A-4A49-A3D7-FC202901B9DB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2733" y="231616"/>
            <a:ext cx="10344309" cy="926465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AR, the Organisation and Change</a:t>
            </a:r>
          </a:p>
        </p:txBody>
      </p:sp>
      <p:sp>
        <p:nvSpPr>
          <p:cNvPr id="1229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2733" y="1158082"/>
            <a:ext cx="10344309" cy="501513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AR project can be expected to investigate the evolution of an organisational change process in detail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organisational context will have a unique set of constraints and idiosyncrasies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Organisations are not static objects: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can’t plan everything in advance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an infinite variety of circumstances to which you must adapt!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plan is useful, but must also be flexible as the situation changes</a:t>
            </a:r>
          </a:p>
        </p:txBody>
      </p:sp>
    </p:spTree>
    <p:extLst>
      <p:ext uri="{BB962C8B-B14F-4D97-AF65-F5344CB8AC3E}">
        <p14:creationId xmlns:p14="http://schemas.microsoft.com/office/powerpoint/2010/main" val="3855680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Need for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method needs guidelines if it is to be used consistently and correctly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Consultants need to know what they are doing and how to do it well, so as to ensure: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 when applying the method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Plans and interventions are rigorous (methodologically correct) and relevant (useful, consumable, readable, meaningful and value adding to the client)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29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4FA4607-930F-4EA6-8023-02DD2A434ABB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AR as a Method</a:t>
            </a:r>
          </a:p>
        </p:txBody>
      </p:sp>
      <p:sp>
        <p:nvSpPr>
          <p:cNvPr id="1331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has been applied quite extensively in the last 50 years, but before 2000 there were no detailed ‘how to do AR’ guidelines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our experience, we wrote up guidelines in five papers, one of which specifically targets consultants.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guidelines were designed to be helpful, but not deterministic.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guidelines were originally written for researchers, but I adapt them here for consultants</a:t>
            </a:r>
          </a:p>
        </p:txBody>
      </p:sp>
    </p:spTree>
    <p:extLst>
      <p:ext uri="{BB962C8B-B14F-4D97-AF65-F5344CB8AC3E}">
        <p14:creationId xmlns:p14="http://schemas.microsoft.com/office/powerpoint/2010/main" val="1550304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EDBB6836-D490-4025-8FBD-412215538FCA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16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AR (2004)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489" y="1389698"/>
            <a:ext cx="11155627" cy="517276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our first paper, we developed a set of five principles and 31 criteria that were designed to: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to most AR situations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interdependent yet flexible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clear/systematic presentation of findings,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 of courses of action,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explicit contributions to knowledge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assessment of how well the AR was done</a:t>
            </a:r>
          </a:p>
        </p:txBody>
      </p:sp>
    </p:spTree>
    <p:extLst>
      <p:ext uri="{BB962C8B-B14F-4D97-AF65-F5344CB8AC3E}">
        <p14:creationId xmlns:p14="http://schemas.microsoft.com/office/powerpoint/2010/main" val="3621125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1978/2004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45" y="1698519"/>
            <a:ext cx="11294293" cy="501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743188" y="3620160"/>
            <a:ext cx="2970905" cy="9484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243" tIns="54622" rIns="109243" bIns="54622"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934860" y="3839035"/>
            <a:ext cx="2779234" cy="787419"/>
          </a:xfrm>
          <a:prstGeom prst="rect">
            <a:avLst/>
          </a:prstGeom>
          <a:noFill/>
        </p:spPr>
        <p:txBody>
          <a:bodyPr wrap="square" lIns="109243" tIns="54622" rIns="109243" bIns="54622" rtlCol="0">
            <a:spAutoFit/>
          </a:bodyPr>
          <a:lstStyle/>
          <a:p>
            <a:pPr algn="ctr"/>
            <a:r>
              <a:rPr lang="en-GB" b="1" dirty="0"/>
              <a:t>Consultant-Client Agreement</a:t>
            </a:r>
          </a:p>
        </p:txBody>
      </p:sp>
    </p:spTree>
    <p:extLst>
      <p:ext uri="{BB962C8B-B14F-4D97-AF65-F5344CB8AC3E}">
        <p14:creationId xmlns:p14="http://schemas.microsoft.com/office/powerpoint/2010/main" val="2637654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6E1289C-38A2-44C1-9EAC-7CC8E0D18073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&amp; AR (2012)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our second paper, we revised some criteria, added others and focused in particular on the role of theory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identified two different types of theory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 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documented how each contributes to making AR better.</a:t>
            </a:r>
          </a:p>
        </p:txBody>
      </p:sp>
    </p:spTree>
    <p:extLst>
      <p:ext uri="{BB962C8B-B14F-4D97-AF65-F5344CB8AC3E}">
        <p14:creationId xmlns:p14="http://schemas.microsoft.com/office/powerpoint/2010/main" val="4152337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7DFE9458-76A7-4F13-98EB-37F4E9AAC30A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8489" y="123851"/>
            <a:ext cx="10952798" cy="957025"/>
          </a:xfrm>
        </p:spPr>
        <p:txBody>
          <a:bodyPr/>
          <a:lstStyle/>
          <a:p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Cyclical Process Model (2012)</a:t>
            </a:r>
          </a:p>
        </p:txBody>
      </p:sp>
      <p:sp>
        <p:nvSpPr>
          <p:cNvPr id="97283" name="Line 3"/>
          <p:cNvSpPr>
            <a:spLocks noChangeShapeType="1"/>
          </p:cNvSpPr>
          <p:nvPr/>
        </p:nvSpPr>
        <p:spPr bwMode="auto">
          <a:xfrm flipV="1">
            <a:off x="5675003" y="2423930"/>
            <a:ext cx="3067797" cy="735059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4470702" y="2058812"/>
            <a:ext cx="2334654" cy="4600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Diagnosis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8303336" y="1850518"/>
            <a:ext cx="2554386" cy="5589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Action</a:t>
            </a:r>
            <a:r>
              <a:rPr lang="en-US" altLang="zh-TW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Planning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8630823" y="5492846"/>
            <a:ext cx="2334652" cy="4117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Intervention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1282475" y="5492845"/>
            <a:ext cx="2188869" cy="3972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Evaluation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1174721" y="2837300"/>
            <a:ext cx="2188869" cy="3779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Reflection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819769" y="1022972"/>
            <a:ext cx="10836594" cy="50971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959215" y="1318926"/>
            <a:ext cx="1751519" cy="4326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243" tIns="54622" rIns="109243" bIns="54622"/>
          <a:lstStyle/>
          <a:p>
            <a:pPr eaLnBrk="0" hangingPunct="0"/>
            <a:r>
              <a:rPr lang="en-US" altLang="zh-TW" sz="1400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Project End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2719185" y="1167732"/>
            <a:ext cx="1840255" cy="43106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243" tIns="54622" rIns="109243" bIns="54622"/>
          <a:lstStyle/>
          <a:p>
            <a:pPr eaLnBrk="0" hangingPunct="0"/>
            <a:r>
              <a:rPr lang="en-US" altLang="zh-TW" sz="1400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Project Start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92" name="Oval 12"/>
          <p:cNvSpPr>
            <a:spLocks noChangeArrowheads="1"/>
          </p:cNvSpPr>
          <p:nvPr/>
        </p:nvSpPr>
        <p:spPr bwMode="auto">
          <a:xfrm>
            <a:off x="3596000" y="1499072"/>
            <a:ext cx="291568" cy="14315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93" name="Oval 13"/>
          <p:cNvSpPr>
            <a:spLocks noChangeArrowheads="1"/>
          </p:cNvSpPr>
          <p:nvPr/>
        </p:nvSpPr>
        <p:spPr bwMode="auto">
          <a:xfrm>
            <a:off x="1552915" y="1613273"/>
            <a:ext cx="291568" cy="143151"/>
          </a:xfrm>
          <a:prstGeom prst="ellipse">
            <a:avLst/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94" name="Line 14"/>
          <p:cNvSpPr>
            <a:spLocks noChangeShapeType="1"/>
          </p:cNvSpPr>
          <p:nvPr/>
        </p:nvSpPr>
        <p:spPr bwMode="auto">
          <a:xfrm flipH="1" flipV="1">
            <a:off x="1698698" y="1764466"/>
            <a:ext cx="0" cy="100849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95" name="Text Box 15"/>
          <p:cNvSpPr txBox="1">
            <a:spLocks noChangeArrowheads="1"/>
          </p:cNvSpPr>
          <p:nvPr/>
        </p:nvSpPr>
        <p:spPr bwMode="auto">
          <a:xfrm>
            <a:off x="7534274" y="3282839"/>
            <a:ext cx="1751519" cy="71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solidFill>
                  <a:srgbClr val="0033CC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Focal Theories</a:t>
            </a:r>
            <a:endParaRPr lang="en-US" altLang="zh-TW" dirty="0">
              <a:solidFill>
                <a:srgbClr val="0033CC"/>
              </a:solidFill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4033352" y="3178290"/>
            <a:ext cx="2537482" cy="8106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b="1" dirty="0">
                <a:solidFill>
                  <a:srgbClr val="FF0066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Instrumental Theory </a:t>
            </a:r>
            <a:endParaRPr lang="en-US" altLang="zh-TW" dirty="0">
              <a:solidFill>
                <a:srgbClr val="FF0066"/>
              </a:solidFill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97" name="Text Box 17"/>
          <p:cNvSpPr txBox="1">
            <a:spLocks noChangeArrowheads="1"/>
          </p:cNvSpPr>
          <p:nvPr/>
        </p:nvSpPr>
        <p:spPr bwMode="auto">
          <a:xfrm>
            <a:off x="4470702" y="4337981"/>
            <a:ext cx="2917789" cy="71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243" tIns="54622" rIns="109243" bIns="54622"/>
          <a:lstStyle/>
          <a:p>
            <a:pPr algn="ctr" eaLnBrk="0" hangingPunct="0"/>
            <a:r>
              <a:rPr lang="en-US" altLang="zh-TW" i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Consultant-Client Agreement</a:t>
            </a:r>
            <a:endParaRPr lang="en-US" altLang="zh-TW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298" name="Line 18"/>
          <p:cNvSpPr>
            <a:spLocks noChangeShapeType="1"/>
          </p:cNvSpPr>
          <p:nvPr/>
        </p:nvSpPr>
        <p:spPr bwMode="auto">
          <a:xfrm>
            <a:off x="3887568" y="1648658"/>
            <a:ext cx="1603622" cy="40372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99" name="Line 19"/>
          <p:cNvSpPr>
            <a:spLocks noChangeShapeType="1"/>
          </p:cNvSpPr>
          <p:nvPr/>
        </p:nvSpPr>
        <p:spPr bwMode="auto">
          <a:xfrm>
            <a:off x="6805356" y="2306512"/>
            <a:ext cx="14578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0" name="Line 20"/>
          <p:cNvSpPr>
            <a:spLocks noChangeShapeType="1"/>
          </p:cNvSpPr>
          <p:nvPr/>
        </p:nvSpPr>
        <p:spPr bwMode="auto">
          <a:xfrm>
            <a:off x="9887942" y="2477007"/>
            <a:ext cx="0" cy="30238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1" name="Line 21"/>
          <p:cNvSpPr>
            <a:spLocks noChangeShapeType="1"/>
          </p:cNvSpPr>
          <p:nvPr/>
        </p:nvSpPr>
        <p:spPr bwMode="auto">
          <a:xfrm flipH="1">
            <a:off x="3448104" y="5727678"/>
            <a:ext cx="510877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2" name="Line 22"/>
          <p:cNvSpPr>
            <a:spLocks noChangeShapeType="1"/>
          </p:cNvSpPr>
          <p:nvPr/>
        </p:nvSpPr>
        <p:spPr bwMode="auto">
          <a:xfrm flipV="1">
            <a:off x="2157178" y="3265146"/>
            <a:ext cx="0" cy="22276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3" name="Line 23"/>
          <p:cNvSpPr>
            <a:spLocks noChangeShapeType="1"/>
          </p:cNvSpPr>
          <p:nvPr/>
        </p:nvSpPr>
        <p:spPr bwMode="auto">
          <a:xfrm flipV="1">
            <a:off x="2252254" y="2356375"/>
            <a:ext cx="2188869" cy="43267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4" name="Line 24"/>
          <p:cNvSpPr>
            <a:spLocks noChangeShapeType="1"/>
          </p:cNvSpPr>
          <p:nvPr/>
        </p:nvSpPr>
        <p:spPr bwMode="auto">
          <a:xfrm flipV="1">
            <a:off x="5053837" y="2534912"/>
            <a:ext cx="145784" cy="575824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5" name="Line 25"/>
          <p:cNvSpPr>
            <a:spLocks noChangeShapeType="1"/>
          </p:cNvSpPr>
          <p:nvPr/>
        </p:nvSpPr>
        <p:spPr bwMode="auto">
          <a:xfrm flipH="1">
            <a:off x="2924127" y="3545016"/>
            <a:ext cx="1079646" cy="196713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6" name="Line 26"/>
          <p:cNvSpPr>
            <a:spLocks noChangeShapeType="1"/>
          </p:cNvSpPr>
          <p:nvPr/>
        </p:nvSpPr>
        <p:spPr bwMode="auto">
          <a:xfrm flipV="1">
            <a:off x="8556873" y="2390151"/>
            <a:ext cx="583135" cy="863736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7" name="Line 27"/>
          <p:cNvSpPr>
            <a:spLocks noChangeShapeType="1"/>
          </p:cNvSpPr>
          <p:nvPr/>
        </p:nvSpPr>
        <p:spPr bwMode="auto">
          <a:xfrm flipH="1" flipV="1">
            <a:off x="6222221" y="2534912"/>
            <a:ext cx="1457838" cy="718976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8" name="Freeform 28"/>
          <p:cNvSpPr>
            <a:spLocks/>
          </p:cNvSpPr>
          <p:nvPr/>
        </p:nvSpPr>
        <p:spPr bwMode="auto">
          <a:xfrm>
            <a:off x="3302320" y="2734359"/>
            <a:ext cx="4231954" cy="815483"/>
          </a:xfrm>
          <a:custGeom>
            <a:avLst/>
            <a:gdLst>
              <a:gd name="T0" fmla="*/ 3480 w 3480"/>
              <a:gd name="T1" fmla="*/ 1020 h 1020"/>
              <a:gd name="T2" fmla="*/ 2160 w 3480"/>
              <a:gd name="T3" fmla="*/ 120 h 1020"/>
              <a:gd name="T4" fmla="*/ 0 w 3480"/>
              <a:gd name="T5" fmla="*/ 30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80" h="1020">
                <a:moveTo>
                  <a:pt x="3480" y="1020"/>
                </a:moveTo>
                <a:cubicBezTo>
                  <a:pt x="3110" y="630"/>
                  <a:pt x="2740" y="240"/>
                  <a:pt x="2160" y="120"/>
                </a:cubicBezTo>
                <a:cubicBezTo>
                  <a:pt x="1580" y="0"/>
                  <a:pt x="790" y="150"/>
                  <a:pt x="0" y="300"/>
                </a:cubicBezTo>
              </a:path>
            </a:pathLst>
          </a:cu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09" name="Freeform 29"/>
          <p:cNvSpPr>
            <a:spLocks/>
          </p:cNvSpPr>
          <p:nvPr/>
        </p:nvSpPr>
        <p:spPr bwMode="auto">
          <a:xfrm>
            <a:off x="3448104" y="4024333"/>
            <a:ext cx="4815090" cy="1584320"/>
          </a:xfrm>
          <a:custGeom>
            <a:avLst/>
            <a:gdLst>
              <a:gd name="T0" fmla="*/ 3960 w 3960"/>
              <a:gd name="T1" fmla="*/ 0 h 1980"/>
              <a:gd name="T2" fmla="*/ 2760 w 3960"/>
              <a:gd name="T3" fmla="*/ 1440 h 1980"/>
              <a:gd name="T4" fmla="*/ 0 w 3960"/>
              <a:gd name="T5" fmla="*/ 1980 h 1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60" h="1980">
                <a:moveTo>
                  <a:pt x="3960" y="0"/>
                </a:moveTo>
                <a:cubicBezTo>
                  <a:pt x="3690" y="555"/>
                  <a:pt x="3420" y="1110"/>
                  <a:pt x="2760" y="1440"/>
                </a:cubicBezTo>
                <a:cubicBezTo>
                  <a:pt x="2100" y="1770"/>
                  <a:pt x="460" y="1920"/>
                  <a:pt x="0" y="1980"/>
                </a:cubicBezTo>
              </a:path>
            </a:pathLst>
          </a:cu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10" name="Rectangle 30"/>
          <p:cNvSpPr>
            <a:spLocks noChangeArrowheads="1"/>
          </p:cNvSpPr>
          <p:nvPr/>
        </p:nvSpPr>
        <p:spPr bwMode="auto">
          <a:xfrm>
            <a:off x="1" y="1181350"/>
            <a:ext cx="220684" cy="44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9243" tIns="54622" rIns="109243" bIns="54622" anchor="ctr">
            <a:spAutoFit/>
          </a:bodyPr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311" name="Rectangle 31"/>
          <p:cNvSpPr>
            <a:spLocks noChangeArrowheads="1"/>
          </p:cNvSpPr>
          <p:nvPr/>
        </p:nvSpPr>
        <p:spPr bwMode="auto">
          <a:xfrm>
            <a:off x="1" y="1181350"/>
            <a:ext cx="220684" cy="44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9243" tIns="54622" rIns="109243" bIns="54622" anchor="ctr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97312" name="Line 32"/>
          <p:cNvSpPr>
            <a:spLocks noChangeShapeType="1"/>
          </p:cNvSpPr>
          <p:nvPr/>
        </p:nvSpPr>
        <p:spPr bwMode="auto">
          <a:xfrm flipH="1" flipV="1">
            <a:off x="3369590" y="3165422"/>
            <a:ext cx="608489" cy="154411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243" tIns="54622" rIns="109243" bIns="54622"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81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DF4AD4-C278-4734-A25C-8A41283F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88E8F6-FC6D-426E-AAFD-07B15A655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Over the last 50 years, many different forms of AR were developed.</a:t>
            </a:r>
          </a:p>
          <a:p>
            <a:r>
              <a:rPr lang="en-HK" dirty="0"/>
              <a:t>In a paper published in 2021, we integrate twelve of these AR forms into a single model in order to strengthen AR as a method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3EB342-59D6-48E2-B9F6-F0BE07F2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773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F854-821F-4B5C-B9BB-3CE0BE28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Few Key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8C032-31DB-4920-B3FA-C4C5DD2E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Davison, R.M., Martinsons, M.G. and Wong, L.H.M. (2022) The Ethics of Action Research Participation, </a:t>
            </a:r>
            <a:r>
              <a:rPr lang="en-US" i="1" dirty="0"/>
              <a:t>Information Systems Journal </a:t>
            </a:r>
            <a:r>
              <a:rPr lang="en-US" dirty="0"/>
              <a:t>32, 3, 573-594</a:t>
            </a:r>
            <a:r>
              <a:rPr lang="en-US" i="1" dirty="0"/>
              <a:t>. </a:t>
            </a:r>
          </a:p>
          <a:p>
            <a:r>
              <a:rPr lang="en-US" dirty="0"/>
              <a:t>Davison, R.M., Martinsons, M.G. and Malaurent, J. (2021) Improving Action Research by Integrating Methods, </a:t>
            </a:r>
            <a:r>
              <a:rPr lang="en-US" i="1" dirty="0"/>
              <a:t>Journal of the AIS</a:t>
            </a:r>
            <a:r>
              <a:rPr lang="en-US" dirty="0"/>
              <a:t> 22, 3, 851-873.</a:t>
            </a:r>
          </a:p>
          <a:p>
            <a:r>
              <a:rPr lang="en-US" dirty="0"/>
              <a:t>Davison, R.M., Martinsons, M.G. and Ou, C.X.J. (2012) The Roles of Theory in Canonical Action Research, </a:t>
            </a:r>
            <a:r>
              <a:rPr lang="en-US" i="1" dirty="0"/>
              <a:t>Management Information Systems Quarterly</a:t>
            </a:r>
            <a:r>
              <a:rPr lang="en-US" dirty="0"/>
              <a:t> 36, 3, 763-786.</a:t>
            </a:r>
          </a:p>
          <a:p>
            <a:r>
              <a:rPr lang="en-US" dirty="0"/>
              <a:t>Davison, R.M. and Martinsons, M.G. (2007) Action Research and Consulting: Hellish Partnership or Heavenly Marriage?, in Kock, N.F. (Ed.) Information Systems Action Research: An Applied View of Emerging Concepts and Methods, Springer, Chapter 16, 377-394.</a:t>
            </a:r>
            <a:endParaRPr lang="en-HK" dirty="0"/>
          </a:p>
          <a:p>
            <a:r>
              <a:rPr lang="en-US" dirty="0"/>
              <a:t>Davison, R.M., Martinsons, M.G. and Kock, N. (2004) Principles of Canonical Action Research, </a:t>
            </a:r>
            <a:r>
              <a:rPr lang="en-US" i="1" dirty="0"/>
              <a:t>Information Systems Journal</a:t>
            </a:r>
            <a:r>
              <a:rPr lang="en-US" dirty="0"/>
              <a:t> 14, 1, 65-86.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0FE5E-D2DC-4BBA-8C85-0819938D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92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042DB91B-92DB-4B40-8AFF-23361BCD3D82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&amp; Criteria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37253" indent="-637253"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Consultant-Client Agreement</a:t>
            </a:r>
          </a:p>
          <a:p>
            <a:pPr marL="637253" indent="-637253"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Cyclical Process Model</a:t>
            </a:r>
          </a:p>
          <a:p>
            <a:pPr marL="637253" indent="-637253"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Theory</a:t>
            </a:r>
          </a:p>
          <a:p>
            <a:pPr marL="637253" indent="-637253"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through Action</a:t>
            </a:r>
          </a:p>
          <a:p>
            <a:pPr marL="637253" indent="-637253"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 of Learning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66F250-2F8E-4693-B23E-1CB03F3CFC07}"/>
              </a:ext>
            </a:extLst>
          </p:cNvPr>
          <p:cNvSpPr txBox="1"/>
          <p:nvPr/>
        </p:nvSpPr>
        <p:spPr>
          <a:xfrm>
            <a:off x="900311" y="6498580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400" dirty="0"/>
              <a:t>Note, some criteria that are not relevant to the practice of consulting have been removed</a:t>
            </a:r>
          </a:p>
        </p:txBody>
      </p:sp>
    </p:spTree>
    <p:extLst>
      <p:ext uri="{BB962C8B-B14F-4D97-AF65-F5344CB8AC3E}">
        <p14:creationId xmlns:p14="http://schemas.microsoft.com/office/powerpoint/2010/main" val="1848833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39D4780-9A78-4C8A-83A5-047BC3EC7B00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Consultant-Client Agreement (CCA)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489" y="1621314"/>
            <a:ext cx="10952798" cy="484421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Guiding foundation for the project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 must understand what AR involves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Mutual guarantees for behaviour, including an NDA and consultant rights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for building trust in the organisational context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a spirit of shared inquiry, such that the client accepts the principle of collaboration and the consultant gains access to resources</a:t>
            </a:r>
          </a:p>
        </p:txBody>
      </p:sp>
    </p:spTree>
    <p:extLst>
      <p:ext uri="{BB962C8B-B14F-4D97-AF65-F5344CB8AC3E}">
        <p14:creationId xmlns:p14="http://schemas.microsoft.com/office/powerpoint/2010/main" val="3076166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3755B87-F206-4F64-9D0B-BAAA1A1EFDFB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CCA Criteria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87" y="2029082"/>
            <a:ext cx="10572755" cy="4469497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C1a	Both the consultants and the client agree that action research (AR) is the appropriate approach for the organisational situation.</a:t>
            </a:r>
            <a:endParaRPr lang="en-HK" dirty="0"/>
          </a:p>
          <a:p>
            <a:r>
              <a:rPr lang="en-GB" dirty="0"/>
              <a:t>C1b	The consultants and the client jointly specify the focus of the AR project clearly and explicitly.</a:t>
            </a:r>
            <a:endParaRPr lang="en-HK" dirty="0"/>
          </a:p>
          <a:p>
            <a:r>
              <a:rPr lang="en-GB" dirty="0"/>
              <a:t>C1c	The client makes an explicit commitment to the project.</a:t>
            </a:r>
            <a:endParaRPr lang="en-HK" dirty="0"/>
          </a:p>
          <a:p>
            <a:r>
              <a:rPr lang="en-GB" dirty="0"/>
              <a:t>C1d	The roles and responsibilities of the consultants and client organisation members are specified explicitly.</a:t>
            </a:r>
            <a:endParaRPr lang="en-HK" dirty="0"/>
          </a:p>
          <a:p>
            <a:r>
              <a:rPr lang="en-GB" dirty="0"/>
              <a:t>C1e	The project objectives and evaluation measures are specified explicitly.</a:t>
            </a:r>
            <a:endParaRPr lang="en-HK" dirty="0"/>
          </a:p>
          <a:p>
            <a:r>
              <a:rPr lang="en-GB" dirty="0"/>
              <a:t>C1f	The data collection and analysis methods are specified explicitly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4199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C5DC6926-D998-448E-BD1E-1D4D7673B433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Cyclical Process Model (CPM)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Sequential progress through the Cyclical Process Model helps to ensure rigour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between-stage iteration may occur, but it needs to be justified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Usually, several cycles are necessary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rare that a problem can be fixed quickly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Considerable time and energy, from many people, are required</a:t>
            </a:r>
          </a:p>
        </p:txBody>
      </p:sp>
    </p:spTree>
    <p:extLst>
      <p:ext uri="{BB962C8B-B14F-4D97-AF65-F5344CB8AC3E}">
        <p14:creationId xmlns:p14="http://schemas.microsoft.com/office/powerpoint/2010/main" val="2605001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CC75181-4879-4585-9FE4-E1295BAFB32E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912733" y="355739"/>
            <a:ext cx="10344309" cy="1140916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CPM Criteria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279" y="1420595"/>
            <a:ext cx="11239628" cy="4429914"/>
          </a:xfrm>
        </p:spPr>
        <p:txBody>
          <a:bodyPr>
            <a:noAutofit/>
          </a:bodyPr>
          <a:lstStyle/>
          <a:p>
            <a:r>
              <a:rPr lang="en-GB" sz="2800" dirty="0"/>
              <a:t>C2a	The consultants plan to follow the cyclical process model and justify any deviation from it.</a:t>
            </a:r>
            <a:endParaRPr lang="en-HK" sz="2800" dirty="0"/>
          </a:p>
          <a:p>
            <a:r>
              <a:rPr lang="en-HK" sz="2800" dirty="0"/>
              <a:t>C2b The </a:t>
            </a:r>
            <a:r>
              <a:rPr lang="en-GB" sz="2800" dirty="0"/>
              <a:t>consultants</a:t>
            </a:r>
            <a:r>
              <a:rPr lang="en-HK" sz="2800" dirty="0"/>
              <a:t> will ensure that they have sufficient skills and confidence prior to engaging with the clients in the diagnostic stage.</a:t>
            </a:r>
          </a:p>
          <a:p>
            <a:r>
              <a:rPr lang="en-HK" sz="2800" dirty="0"/>
              <a:t>C2c The </a:t>
            </a:r>
            <a:r>
              <a:rPr lang="en-GB" sz="2800" dirty="0"/>
              <a:t>consultants</a:t>
            </a:r>
            <a:r>
              <a:rPr lang="en-HK" sz="2800" dirty="0"/>
              <a:t> will immerse themselves into the world of the client prior to and during the project.</a:t>
            </a:r>
          </a:p>
          <a:p>
            <a:r>
              <a:rPr lang="en-HK" sz="2800" dirty="0"/>
              <a:t>C2d	The </a:t>
            </a:r>
            <a:r>
              <a:rPr lang="en-GB" sz="2800" dirty="0"/>
              <a:t>consultants</a:t>
            </a:r>
            <a:r>
              <a:rPr lang="en-HK" sz="2800" dirty="0"/>
              <a:t> will have rich conversations with the clients during the diagnostic stage in order to understand the problem context.</a:t>
            </a:r>
          </a:p>
          <a:p>
            <a:r>
              <a:rPr lang="en-GB" sz="2800" dirty="0"/>
              <a:t>C2e	The consultants plan to conduct an independent diagnosis of the organisational situation.</a:t>
            </a:r>
            <a:endParaRPr lang="en-HK" sz="2800" dirty="0"/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1781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255C42E-BEE3-48B6-B1EB-2A574072614F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CPM Criteria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489" y="1621314"/>
            <a:ext cx="10952798" cy="4949274"/>
          </a:xfrm>
        </p:spPr>
        <p:txBody>
          <a:bodyPr>
            <a:normAutofit fontScale="55000" lnSpcReduction="20000"/>
          </a:bodyPr>
          <a:lstStyle/>
          <a:p>
            <a:r>
              <a:rPr lang="en-GB" sz="5100" dirty="0"/>
              <a:t>C2f The </a:t>
            </a:r>
            <a:r>
              <a:rPr lang="en-GB" sz="5400" dirty="0"/>
              <a:t>consultants</a:t>
            </a:r>
            <a:r>
              <a:rPr lang="en-GB" sz="5100" dirty="0"/>
              <a:t> will ensure that they plan their actions explicitly based on the results of their independent diagnosis.</a:t>
            </a:r>
            <a:endParaRPr lang="en-HK" sz="5100" dirty="0"/>
          </a:p>
          <a:p>
            <a:r>
              <a:rPr lang="en-GB" sz="5100" dirty="0"/>
              <a:t>C2g The </a:t>
            </a:r>
            <a:r>
              <a:rPr lang="en-GB" sz="5400" dirty="0"/>
              <a:t>consultants</a:t>
            </a:r>
            <a:r>
              <a:rPr lang="en-GB" sz="5100" dirty="0"/>
              <a:t> will implement and evaluate the planned actions.</a:t>
            </a:r>
            <a:endParaRPr lang="en-HK" sz="5100" dirty="0"/>
          </a:p>
          <a:p>
            <a:r>
              <a:rPr lang="en-GB" sz="5100" dirty="0"/>
              <a:t>C2h The </a:t>
            </a:r>
            <a:r>
              <a:rPr lang="en-GB" sz="5400" dirty="0"/>
              <a:t>consultants</a:t>
            </a:r>
            <a:r>
              <a:rPr lang="en-GB" sz="5100" dirty="0"/>
              <a:t> will reflect on the outcomes of the intervention.</a:t>
            </a:r>
            <a:endParaRPr lang="en-HK" sz="5100" dirty="0"/>
          </a:p>
          <a:p>
            <a:r>
              <a:rPr lang="en-GB" sz="5100" dirty="0"/>
              <a:t>C2i Following this reflection, the </a:t>
            </a:r>
            <a:r>
              <a:rPr lang="en-GB" sz="5400" dirty="0"/>
              <a:t>consultants</a:t>
            </a:r>
            <a:r>
              <a:rPr lang="en-GB" sz="5100" dirty="0"/>
              <a:t> will make an explicit decision on whether or not to proceed through an additional process cycle.</a:t>
            </a:r>
            <a:endParaRPr lang="en-HK" sz="5100" dirty="0"/>
          </a:p>
          <a:p>
            <a:r>
              <a:rPr lang="en-GB" sz="5100" dirty="0"/>
              <a:t>C2j Both the exit of the </a:t>
            </a:r>
            <a:r>
              <a:rPr lang="en-GB" sz="5400" dirty="0"/>
              <a:t>consultants</a:t>
            </a:r>
            <a:r>
              <a:rPr lang="en-GB" sz="5100" dirty="0"/>
              <a:t> and the conclusion of the project will be due to either the project objectives being met or some other clearly articulated justification.</a:t>
            </a:r>
            <a:endParaRPr lang="en-HK" sz="5100" dirty="0"/>
          </a:p>
          <a:p>
            <a:r>
              <a:rPr lang="en-GB" sz="5100" dirty="0"/>
              <a:t>C2k The </a:t>
            </a:r>
            <a:r>
              <a:rPr lang="en-GB" sz="5400" dirty="0"/>
              <a:t>consultants</a:t>
            </a:r>
            <a:r>
              <a:rPr lang="en-GB" sz="5100" dirty="0"/>
              <a:t> will consciously adhere to the ethical principle of non-maleficence at all stages of the project.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1745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381782A-A1CE-4796-BB25-F755A8EF984F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28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608489" y="278262"/>
            <a:ext cx="10952798" cy="934281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Theory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256" y="1431417"/>
            <a:ext cx="11040445" cy="474501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is a central component of Action Research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can help the consultant to analyse a situation, to ask the right questions and then to plan the changes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it is highly unlikely that a consultant will know definitely and in advance the exact theory that will be used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the consultant may need to engage in theory-free problem diagnosis at the start of a project</a:t>
            </a:r>
          </a:p>
        </p:txBody>
      </p:sp>
    </p:spTree>
    <p:extLst>
      <p:ext uri="{BB962C8B-B14F-4D97-AF65-F5344CB8AC3E}">
        <p14:creationId xmlns:p14="http://schemas.microsoft.com/office/powerpoint/2010/main" val="1356854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AD7AFE6-614D-4FAC-B472-74B848CE12E7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Lewin (1945): “There is nothing so practical as a good theory”</a:t>
            </a:r>
          </a:p>
          <a:p>
            <a:pPr eaLnBrk="1" hangingPunct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Ghoshal (2005): “Nothing is as dangerous as a bad theory”</a:t>
            </a:r>
          </a:p>
          <a:p>
            <a:pPr lvl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of these two statements applies equally to AR</a:t>
            </a:r>
          </a:p>
          <a:p>
            <a:pPr lvl="1" eaLnBrk="1" hangingPunct="1"/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of an appropriate theory must be handled with great care given the potential for negative consequences in the organisational setting.</a:t>
            </a:r>
          </a:p>
        </p:txBody>
      </p:sp>
    </p:spTree>
    <p:extLst>
      <p:ext uri="{BB962C8B-B14F-4D97-AF65-F5344CB8AC3E}">
        <p14:creationId xmlns:p14="http://schemas.microsoft.com/office/powerpoint/2010/main" val="136408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93CD5833-A465-4526-9461-7139A6536139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30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08489" y="278263"/>
            <a:ext cx="10952798" cy="81971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Theory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03" y="1097980"/>
            <a:ext cx="10952798" cy="572665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theories</a:t>
            </a:r>
          </a:p>
          <a:p>
            <a:pPr lvl="1">
              <a:lnSpc>
                <a:spcPct val="80000"/>
              </a:lnSpc>
            </a:pPr>
            <a:r>
              <a:rPr lang="en-GB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us to “organize our thoughts, generate coherent explanations … [and so] achieve understanding” (</a:t>
            </a:r>
            <a:r>
              <a:rPr lang="en-GB" alt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Hambrick</a:t>
            </a:r>
            <a:r>
              <a:rPr lang="en-GB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2007). </a:t>
            </a:r>
          </a:p>
          <a:p>
            <a:pPr lvl="1">
              <a:lnSpc>
                <a:spcPct val="80000"/>
              </a:lnSpc>
            </a:pPr>
            <a:r>
              <a:rPr lang="en-GB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practical (Lewin 1945) and closely match reality (cf. </a:t>
            </a:r>
            <a:r>
              <a:rPr lang="en-GB" alt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Weick</a:t>
            </a:r>
            <a:r>
              <a:rPr lang="en-GB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1995).</a:t>
            </a:r>
            <a:r>
              <a:rPr lang="en-US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theories are particularly valuable for diagnosis and planning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play a mediating role between client and researcher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used to explain and analyse organisational activities related to the project/problem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include any </a:t>
            </a:r>
            <a:r>
              <a:rPr lang="en-GB" alt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tools</a:t>
            </a: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</a:t>
            </a:r>
            <a:r>
              <a:rPr lang="en-GB" alt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GB" alt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</a:t>
            </a: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help us to make sense of </a:t>
            </a:r>
            <a:r>
              <a:rPr lang="en-GB" alt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is done or </a:t>
            </a:r>
            <a:r>
              <a:rPr lang="en-GB" alt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GB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outcomes are achieved</a:t>
            </a:r>
            <a:r>
              <a:rPr lang="en-US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7793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of Instrumental Theories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Scorecard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Shop, Value Chain, 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Process Models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Porter’s Five Forces Analysis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and PEST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Systems Theory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model or theory that can be applied to an organisational situation so as to make sense of what people do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C0ED-8073-4F67-8C3F-4053D8D5C962}" type="slidenum"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fld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3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66A4FD09-91C7-475E-9857-599A4B7F7BFB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 Theory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the intellectual basis for action-oriented change in a CAR project. 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unlikely to remedy an organisational problem alone; must be in combination with one or more instrumental theories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aligned to the precise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organisational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circumstances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examples of general-purpose focal theories are: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of Planned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Adoption Model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Punctuated Equilibrium Theory </a:t>
            </a:r>
          </a:p>
          <a:p>
            <a:pPr lvl="1"/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Transactive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Memory Theory </a:t>
            </a:r>
          </a:p>
        </p:txBody>
      </p:sp>
    </p:spTree>
    <p:extLst>
      <p:ext uri="{BB962C8B-B14F-4D97-AF65-F5344CB8AC3E}">
        <p14:creationId xmlns:p14="http://schemas.microsoft.com/office/powerpoint/2010/main" val="3960953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PET: Punctuated Equilibrium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Unlike theories of steady but slow incremental change, PET suggests that change takes place in revolutionary bursts, triggered by significant environmental changes that break apart a system’s deep structures</a:t>
            </a:r>
          </a:p>
          <a:p>
            <a:pPr lvl="1"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Technological innovation can be one such environmental change</a:t>
            </a:r>
          </a:p>
          <a:p>
            <a:pPr marL="887602" lvl="2" indent="-40966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Killer IT innovations can be seen as </a:t>
            </a:r>
          </a:p>
          <a:p>
            <a:pPr marL="862947" lvl="2" indent="-385008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examples of these punctuations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P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05" y="4673214"/>
            <a:ext cx="3166025" cy="211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770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TMT: Transactive Memory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Individual people can serve as external memory aids to each other (Wegner, 1986)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Members of a Transactive Memory (TM) System (TMS) can benefit from each other’s knowledge and expertise if they develop a good, shared understanding (meta-memory) of who knows what.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TMS enable better use of knowledge held by members and so higher performance 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940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Indigenous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21314"/>
            <a:ext cx="10952798" cy="4917171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it may be that you cannot find any theory that adequately maps onto a specific organisational situation and gives you guidance about what kinds of action to follow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may need to develop your own theory, perhaps after the intervention is completed, in order to explain better what happened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Western theories capture and reflect reality in China?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there local constructs, concepts, ways of thinking that are not represented in the Western theories, yet which are critical to local behaviour?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672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890F6E0-ED8A-456C-A16D-366F00F459DE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36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&amp; Consequences 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might go wrong if we pick an inappropriate theory?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could push the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change in a direction that does not fit its organisational culture,  leading to internal conflicts, or worse.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to choose a theory that fits the organisational circumstances, the IT, the people, the culture.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client needs to approve the theory.</a:t>
            </a:r>
          </a:p>
        </p:txBody>
      </p:sp>
    </p:spTree>
    <p:extLst>
      <p:ext uri="{BB962C8B-B14F-4D97-AF65-F5344CB8AC3E}">
        <p14:creationId xmlns:p14="http://schemas.microsoft.com/office/powerpoint/2010/main" val="123419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F582548-0A4A-431B-A9C4-38440C6D24D3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Theory Criteria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C3a The project activities will be guided by a theory or set of theories.</a:t>
            </a:r>
            <a:endParaRPr lang="en-HK" sz="2800" dirty="0"/>
          </a:p>
          <a:p>
            <a:r>
              <a:rPr lang="en-GB" sz="2800" dirty="0"/>
              <a:t>C3c The consultants will select and apply one or more instrumental theories for the independent diagnosis as they seek to derive the causes of the observed problems. </a:t>
            </a:r>
            <a:endParaRPr lang="en-HK" sz="2800" dirty="0"/>
          </a:p>
          <a:p>
            <a:r>
              <a:rPr lang="en-HK" sz="2800" dirty="0"/>
              <a:t>C3d The </a:t>
            </a:r>
            <a:r>
              <a:rPr lang="en-GB" sz="2800" dirty="0"/>
              <a:t>consultants</a:t>
            </a:r>
            <a:r>
              <a:rPr lang="en-HK" sz="2800" dirty="0"/>
              <a:t> will consider developing conceptual models as a form of instrumental theory to help in the problem diagnosis.</a:t>
            </a:r>
          </a:p>
          <a:p>
            <a:r>
              <a:rPr lang="en-GB" sz="2800" dirty="0"/>
              <a:t>C3e The consultants will work with the client to identify a focal theory during the problem diagnosis.</a:t>
            </a:r>
          </a:p>
          <a:p>
            <a:r>
              <a:rPr lang="en-HK" sz="2800" dirty="0"/>
              <a:t>C3g The </a:t>
            </a:r>
            <a:r>
              <a:rPr lang="en-GB" sz="2800" dirty="0"/>
              <a:t>consultants</a:t>
            </a:r>
            <a:r>
              <a:rPr lang="en-HK" sz="2800" dirty="0"/>
              <a:t> will consider how combining data from different sources could strengthen their action-based intervention</a:t>
            </a:r>
          </a:p>
          <a:p>
            <a:endParaRPr lang="en-HK" sz="2800" dirty="0"/>
          </a:p>
          <a:p>
            <a:pPr marL="343868" indent="-343868">
              <a:lnSpc>
                <a:spcPct val="90000"/>
              </a:lnSpc>
              <a:buFontTx/>
              <a:buAutoNum type="alphaL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4595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0FD527D8-C7E9-470A-A550-A9B80599B481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6672" y="415955"/>
            <a:ext cx="10496431" cy="68202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0000FF"/>
                </a:solidFill>
              </a:rPr>
              <a:t>Theory Criteria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7670" y="1169988"/>
            <a:ext cx="10815433" cy="5466225"/>
          </a:xfrm>
        </p:spPr>
        <p:txBody>
          <a:bodyPr>
            <a:noAutofit/>
          </a:bodyPr>
          <a:lstStyle/>
          <a:p>
            <a:r>
              <a:rPr lang="en-GB" sz="2800" dirty="0"/>
              <a:t>C3h The planned intervention will be premised on the focal theory and will address the problems diagnosed.</a:t>
            </a:r>
            <a:endParaRPr lang="en-HK" sz="2800" dirty="0"/>
          </a:p>
          <a:p>
            <a:r>
              <a:rPr lang="en-HK" sz="2800" dirty="0"/>
              <a:t>C3i The </a:t>
            </a:r>
            <a:r>
              <a:rPr lang="en-GB" sz="2800" dirty="0"/>
              <a:t>consultants</a:t>
            </a:r>
            <a:r>
              <a:rPr lang="en-HK" sz="2800" dirty="0"/>
              <a:t> will consider if relationships between the variables from the problem diagnosis and the planned changes could be tested statistically so as to triangulate their findings more rigorously.</a:t>
            </a:r>
          </a:p>
          <a:p>
            <a:r>
              <a:rPr lang="en-GB" sz="2800" dirty="0"/>
              <a:t>C3j The focal theory will be used to evaluate the outcomes of the intervention.</a:t>
            </a:r>
            <a:endParaRPr lang="en-HK" sz="2800" dirty="0"/>
          </a:p>
          <a:p>
            <a:r>
              <a:rPr lang="en-GB" sz="2800" dirty="0"/>
              <a:t>C3k The consultants will evaluate and reflect upon theoretical explanations for the current organisational problem situation.</a:t>
            </a:r>
            <a:endParaRPr lang="en-HK" sz="2800" dirty="0"/>
          </a:p>
          <a:p>
            <a:r>
              <a:rPr lang="en-GB" sz="2800" dirty="0"/>
              <a:t>C3l The consultants will reflect on the focal theory used and its ability to predict the change outcomes.</a:t>
            </a:r>
            <a:endParaRPr lang="en-HK" sz="2800" dirty="0"/>
          </a:p>
          <a:p>
            <a:endParaRPr lang="en-HK" sz="2800" dirty="0"/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14155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097A094C-C983-4C0D-9D32-53711C3842A6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39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Change through Action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and change are indivisible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is no change…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problem, intervention failed, or obstacles prevent successful intervention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consultant and client must be motivated to design and implement change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change needs to be contextually and culturally appropriate</a:t>
            </a:r>
          </a:p>
        </p:txBody>
      </p:sp>
    </p:spTree>
    <p:extLst>
      <p:ext uri="{BB962C8B-B14F-4D97-AF65-F5344CB8AC3E}">
        <p14:creationId xmlns:p14="http://schemas.microsoft.com/office/powerpoint/2010/main" val="41538171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F6BD528C-D557-467C-BB42-56962684EAF8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912733" y="507861"/>
            <a:ext cx="10344309" cy="76061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Change through Action Criteria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423" y="1572716"/>
            <a:ext cx="11184387" cy="4487605"/>
          </a:xfrm>
        </p:spPr>
        <p:txBody>
          <a:bodyPr>
            <a:noAutofit/>
          </a:bodyPr>
          <a:lstStyle/>
          <a:p>
            <a:r>
              <a:rPr lang="en-GB" sz="2800" dirty="0"/>
              <a:t>C4a Both the consultants and client are motivated to improve the situation.</a:t>
            </a:r>
            <a:endParaRPr lang="en-HK" sz="2800" dirty="0"/>
          </a:p>
          <a:p>
            <a:r>
              <a:rPr lang="en-GB" sz="2800" dirty="0"/>
              <a:t>C4b The problem and its cause(s) will be specified as a result of the diagnosis.</a:t>
            </a:r>
            <a:endParaRPr lang="en-HK" sz="2800" dirty="0"/>
          </a:p>
          <a:p>
            <a:r>
              <a:rPr lang="en-GB" sz="2800" dirty="0"/>
              <a:t>C4c The planned actions will be designed to address the diagnosed cause(s).</a:t>
            </a:r>
            <a:endParaRPr lang="en-HK" sz="2800" dirty="0"/>
          </a:p>
          <a:p>
            <a:r>
              <a:rPr lang="en-HK" sz="2800" dirty="0"/>
              <a:t>C4d The </a:t>
            </a:r>
            <a:r>
              <a:rPr lang="en-GB" sz="2800" dirty="0"/>
              <a:t>consultants</a:t>
            </a:r>
            <a:r>
              <a:rPr lang="en-HK" sz="2800" dirty="0"/>
              <a:t> will consider how IT </a:t>
            </a:r>
            <a:r>
              <a:rPr lang="en-HK" sz="2800" dirty="0" err="1"/>
              <a:t>artifacts</a:t>
            </a:r>
            <a:r>
              <a:rPr lang="en-HK" sz="2800" dirty="0"/>
              <a:t> could accompany the planned actions.</a:t>
            </a:r>
          </a:p>
          <a:p>
            <a:r>
              <a:rPr lang="en-GB" sz="2800" dirty="0"/>
              <a:t>C4e The client will approve the planned actions before they are implemented.</a:t>
            </a:r>
            <a:endParaRPr lang="en-HK" sz="2800" dirty="0"/>
          </a:p>
          <a:p>
            <a:pPr marL="343868" indent="-343868">
              <a:lnSpc>
                <a:spcPct val="90000"/>
              </a:lnSpc>
              <a:buFontTx/>
              <a:buAutoNum type="alphaL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13980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CF8E9-FA18-44CB-84EC-3FF3CDEA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Change through Action Criteria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341B4-E167-40F8-9C06-7370789D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C4f The organisational situation will be assessed comprehensively both before </a:t>
            </a:r>
            <a:r>
              <a:rPr lang="en-GB" i="1" dirty="0"/>
              <a:t>and</a:t>
            </a:r>
            <a:r>
              <a:rPr lang="en-GB" dirty="0"/>
              <a:t> after the intervention.</a:t>
            </a:r>
            <a:endParaRPr lang="en-HK" dirty="0"/>
          </a:p>
          <a:p>
            <a:r>
              <a:rPr lang="en-HK" dirty="0"/>
              <a:t>C4g The </a:t>
            </a:r>
            <a:r>
              <a:rPr lang="en-GB" dirty="0"/>
              <a:t>consultants</a:t>
            </a:r>
            <a:r>
              <a:rPr lang="en-HK" dirty="0"/>
              <a:t> will conform with their professional responsibility to ensure that their planned actions are sustainable in the organisational context.</a:t>
            </a:r>
          </a:p>
          <a:p>
            <a:r>
              <a:rPr lang="en-GB" dirty="0"/>
              <a:t>C4h The timing and nature of the actions taken will be clearly and comprehensively documented.</a:t>
            </a:r>
            <a:endParaRPr lang="en-HK" dirty="0"/>
          </a:p>
          <a:p>
            <a:r>
              <a:rPr lang="en-HK" dirty="0"/>
              <a:t>C4i The </a:t>
            </a:r>
            <a:r>
              <a:rPr lang="en-GB" dirty="0"/>
              <a:t>consultants</a:t>
            </a:r>
            <a:r>
              <a:rPr lang="en-HK" dirty="0"/>
              <a:t> will follow up with the client at a suitable time after project completion to assess continued progress.</a:t>
            </a:r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563964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D489F54-B7C5-443B-A015-75AE2B846040}" type="slidenum"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Learning through Reflection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intervention is complete, the consultant and the client need to reflect on progress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 the practical solutions work?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not, why not? What else could be done?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the theory and the method appropriate?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else was learned that can inform either future interventions in the current project or future projects?</a:t>
            </a:r>
          </a:p>
        </p:txBody>
      </p:sp>
    </p:spTree>
    <p:extLst>
      <p:ext uri="{BB962C8B-B14F-4D97-AF65-F5344CB8AC3E}">
        <p14:creationId xmlns:p14="http://schemas.microsoft.com/office/powerpoint/2010/main" val="37685486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8FB76405-9B72-4AB9-B012-82FB6C2092CF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811318" y="355739"/>
            <a:ext cx="10344309" cy="63573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Learning through Reflection Criteria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914" y="1236685"/>
            <a:ext cx="11320616" cy="5524032"/>
          </a:xfrm>
        </p:spPr>
        <p:txBody>
          <a:bodyPr>
            <a:noAutofit/>
          </a:bodyPr>
          <a:lstStyle/>
          <a:p>
            <a:r>
              <a:rPr lang="en-GB" sz="3200" dirty="0"/>
              <a:t>C5a The consultants will provide progress reports to the client and organisational members.</a:t>
            </a:r>
            <a:endParaRPr lang="en-HK" sz="3200" dirty="0"/>
          </a:p>
          <a:p>
            <a:r>
              <a:rPr lang="en-GB" sz="3200" dirty="0"/>
              <a:t>C5b Both the consultants and the client will reflect upon the outcomes of the project.</a:t>
            </a:r>
            <a:endParaRPr lang="en-HK" sz="3200" dirty="0"/>
          </a:p>
          <a:p>
            <a:r>
              <a:rPr lang="en-GB" sz="3200" dirty="0"/>
              <a:t>C5c The consultants will report their activities and outcomes to the client clearly and comprehensively?</a:t>
            </a:r>
            <a:endParaRPr lang="en-HK" sz="3200" dirty="0"/>
          </a:p>
          <a:p>
            <a:r>
              <a:rPr lang="en-GB" sz="3200" dirty="0"/>
              <a:t>C5d The consultants will consider the project results in terms of implications for further action in this situation.</a:t>
            </a:r>
            <a:endParaRPr lang="en-HK" sz="3200" dirty="0"/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05626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is a very practical and flexible method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 framework for consultants to apply to different situations and explains how theory can help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many criteria that push the consultant to engage in different activities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does not go into the precise details of how the client’s needs can be diagnosed: we will look at this next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D558B-9430-4D87-A2F7-E422CA65CAFB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190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3024</Words>
  <Application>Microsoft Office PowerPoint</Application>
  <PresentationFormat>Custom</PresentationFormat>
  <Paragraphs>309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Times New Roman</vt:lpstr>
      <vt:lpstr>Office Theme</vt:lpstr>
      <vt:lpstr>IS6602 – Seminar 3</vt:lpstr>
      <vt:lpstr>Introduction</vt:lpstr>
      <vt:lpstr>Origins</vt:lpstr>
      <vt:lpstr>Lewin, AR and Consulting </vt:lpstr>
      <vt:lpstr>Later Developments</vt:lpstr>
      <vt:lpstr>Modified 1978 AR Model</vt:lpstr>
      <vt:lpstr>AR Definition</vt:lpstr>
      <vt:lpstr>AR Characteristics</vt:lpstr>
      <vt:lpstr>AR and Clients</vt:lpstr>
      <vt:lpstr>AR and Theory</vt:lpstr>
      <vt:lpstr>AR and Theory Application</vt:lpstr>
      <vt:lpstr>Which Theories Do You Know?</vt:lpstr>
      <vt:lpstr>AR, the Organisation and Change</vt:lpstr>
      <vt:lpstr>The Need for Guidelines</vt:lpstr>
      <vt:lpstr>Improving AR as a Method</vt:lpstr>
      <vt:lpstr>Principles of AR (2004)</vt:lpstr>
      <vt:lpstr>Modified 1978/2004 Model</vt:lpstr>
      <vt:lpstr>Theory &amp; AR (2012)</vt:lpstr>
      <vt:lpstr>New Cyclical Process Model (2012)</vt:lpstr>
      <vt:lpstr>Integrating AR</vt:lpstr>
      <vt:lpstr>A Few Key Papers</vt:lpstr>
      <vt:lpstr>Principles &amp; Criteria</vt:lpstr>
      <vt:lpstr>1. Consultant-Client Agreement (CCA)</vt:lpstr>
      <vt:lpstr>CCA Criteria</vt:lpstr>
      <vt:lpstr>2. Cyclical Process Model (CPM)</vt:lpstr>
      <vt:lpstr>CPM Criteria</vt:lpstr>
      <vt:lpstr>CPM Criteria</vt:lpstr>
      <vt:lpstr>3. Theory</vt:lpstr>
      <vt:lpstr>Theory</vt:lpstr>
      <vt:lpstr>Instrumental Theory</vt:lpstr>
      <vt:lpstr>Examples of Instrumental Theories </vt:lpstr>
      <vt:lpstr>Focal Theory</vt:lpstr>
      <vt:lpstr>PET: Punctuated Equilibrium Theory</vt:lpstr>
      <vt:lpstr>TMT: Transactive Memory Theory</vt:lpstr>
      <vt:lpstr>Indigenous Theory</vt:lpstr>
      <vt:lpstr>Theory &amp; Consequences </vt:lpstr>
      <vt:lpstr>Theory Criteria</vt:lpstr>
      <vt:lpstr>Theory Criteria</vt:lpstr>
      <vt:lpstr>4. Change through Action</vt:lpstr>
      <vt:lpstr>Change through Action Criteria</vt:lpstr>
      <vt:lpstr>Change through Action Criteria</vt:lpstr>
      <vt:lpstr>5. Learning through Reflection</vt:lpstr>
      <vt:lpstr>Learning through Reflection Criteria</vt:lpstr>
      <vt:lpstr>Conclusions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IS6602 – Seminar 3</dc:title>
  <dc:creator>Robert</dc:creator>
  <cp:lastModifiedBy>Robert M Davison</cp:lastModifiedBy>
  <cp:revision>27</cp:revision>
  <dcterms:created xsi:type="dcterms:W3CDTF">2017-08-11T05:36:03Z</dcterms:created>
  <dcterms:modified xsi:type="dcterms:W3CDTF">2024-12-24T05:03:07Z</dcterms:modified>
</cp:coreProperties>
</file>