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67" r:id="rId4"/>
    <p:sldId id="258" r:id="rId5"/>
    <p:sldId id="259" r:id="rId6"/>
    <p:sldId id="260" r:id="rId7"/>
    <p:sldId id="261" r:id="rId8"/>
    <p:sldId id="275" r:id="rId9"/>
    <p:sldId id="262" r:id="rId10"/>
    <p:sldId id="276" r:id="rId11"/>
    <p:sldId id="263" r:id="rId12"/>
    <p:sldId id="277" r:id="rId13"/>
    <p:sldId id="264" r:id="rId14"/>
    <p:sldId id="278" r:id="rId15"/>
    <p:sldId id="280" r:id="rId16"/>
    <p:sldId id="265" r:id="rId17"/>
    <p:sldId id="279" r:id="rId18"/>
    <p:sldId id="266" r:id="rId19"/>
    <p:sldId id="268" r:id="rId20"/>
    <p:sldId id="269" r:id="rId21"/>
    <p:sldId id="270" r:id="rId22"/>
    <p:sldId id="271" r:id="rId23"/>
    <p:sldId id="281" r:id="rId24"/>
    <p:sldId id="272" r:id="rId25"/>
    <p:sldId id="273" r:id="rId26"/>
    <p:sldId id="27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6" autoAdjust="0"/>
    <p:restoredTop sz="94660"/>
  </p:normalViewPr>
  <p:slideViewPr>
    <p:cSldViewPr snapToGrid="0">
      <p:cViewPr varScale="1">
        <p:scale>
          <a:sx n="99" d="100"/>
          <a:sy n="99" d="100"/>
        </p:scale>
        <p:origin x="822"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341D0B-0C2D-436A-BD01-2AAA658F8712}" type="datetimeFigureOut">
              <a:rPr lang="en-GB" smtClean="0"/>
              <a:t>24/12/2024</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5BE401-B073-4AE2-BF4C-E83A1DE91461}" type="slidenum">
              <a:rPr lang="en-GB" smtClean="0"/>
              <a:t>‹#›</a:t>
            </a:fld>
            <a:endParaRPr lang="en-GB"/>
          </a:p>
        </p:txBody>
      </p:sp>
    </p:spTree>
    <p:extLst>
      <p:ext uri="{BB962C8B-B14F-4D97-AF65-F5344CB8AC3E}">
        <p14:creationId xmlns:p14="http://schemas.microsoft.com/office/powerpoint/2010/main" val="33323231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868B82A-4FFA-4EF2-A287-BF8771598712}" type="datetime1">
              <a:rPr lang="en-GB" smtClean="0"/>
              <a:t>24/12/2024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74270E-A2D2-4BFB-9F5C-0C5B88077B36}" type="slidenum">
              <a:rPr lang="en-GB" smtClean="0"/>
              <a:t>‹#›</a:t>
            </a:fld>
            <a:endParaRPr lang="en-GB"/>
          </a:p>
        </p:txBody>
      </p:sp>
    </p:spTree>
    <p:extLst>
      <p:ext uri="{BB962C8B-B14F-4D97-AF65-F5344CB8AC3E}">
        <p14:creationId xmlns:p14="http://schemas.microsoft.com/office/powerpoint/2010/main" val="3638381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475507D-C26A-4A18-93A4-9EA664CFD141}" type="datetime1">
              <a:rPr lang="en-GB" smtClean="0"/>
              <a:t>24/12/2024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74270E-A2D2-4BFB-9F5C-0C5B88077B36}" type="slidenum">
              <a:rPr lang="en-GB" smtClean="0"/>
              <a:t>‹#›</a:t>
            </a:fld>
            <a:endParaRPr lang="en-GB"/>
          </a:p>
        </p:txBody>
      </p:sp>
    </p:spTree>
    <p:extLst>
      <p:ext uri="{BB962C8B-B14F-4D97-AF65-F5344CB8AC3E}">
        <p14:creationId xmlns:p14="http://schemas.microsoft.com/office/powerpoint/2010/main" val="3766758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23F58FC-C22A-4B07-A5FD-751C66BAA7BB}" type="datetime1">
              <a:rPr lang="en-GB" smtClean="0"/>
              <a:t>24/12/2024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74270E-A2D2-4BFB-9F5C-0C5B88077B36}" type="slidenum">
              <a:rPr lang="en-GB" smtClean="0"/>
              <a:t>‹#›</a:t>
            </a:fld>
            <a:endParaRPr lang="en-GB"/>
          </a:p>
        </p:txBody>
      </p:sp>
    </p:spTree>
    <p:extLst>
      <p:ext uri="{BB962C8B-B14F-4D97-AF65-F5344CB8AC3E}">
        <p14:creationId xmlns:p14="http://schemas.microsoft.com/office/powerpoint/2010/main" val="1993309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A86E58D-6151-46A7-9F23-F0C78400AE59}" type="datetime1">
              <a:rPr lang="en-GB" smtClean="0"/>
              <a:t>24/12/2024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74270E-A2D2-4BFB-9F5C-0C5B88077B36}" type="slidenum">
              <a:rPr lang="en-GB" smtClean="0"/>
              <a:t>‹#›</a:t>
            </a:fld>
            <a:endParaRPr lang="en-GB"/>
          </a:p>
        </p:txBody>
      </p:sp>
    </p:spTree>
    <p:extLst>
      <p:ext uri="{BB962C8B-B14F-4D97-AF65-F5344CB8AC3E}">
        <p14:creationId xmlns:p14="http://schemas.microsoft.com/office/powerpoint/2010/main" val="3278723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FF0B12E-32B0-410F-A79B-F368F6E8D778}" type="datetime1">
              <a:rPr lang="en-GB" smtClean="0"/>
              <a:t>24/12/2024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974270E-A2D2-4BFB-9F5C-0C5B88077B36}" type="slidenum">
              <a:rPr lang="en-GB" smtClean="0"/>
              <a:t>‹#›</a:t>
            </a:fld>
            <a:endParaRPr lang="en-GB"/>
          </a:p>
        </p:txBody>
      </p:sp>
    </p:spTree>
    <p:extLst>
      <p:ext uri="{BB962C8B-B14F-4D97-AF65-F5344CB8AC3E}">
        <p14:creationId xmlns:p14="http://schemas.microsoft.com/office/powerpoint/2010/main" val="4255172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AC942F96-6508-4BF7-BF41-CA2D5C960569}" type="datetime1">
              <a:rPr lang="en-GB" smtClean="0"/>
              <a:t>24/12/2024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974270E-A2D2-4BFB-9F5C-0C5B88077B36}" type="slidenum">
              <a:rPr lang="en-GB" smtClean="0"/>
              <a:t>‹#›</a:t>
            </a:fld>
            <a:endParaRPr lang="en-GB"/>
          </a:p>
        </p:txBody>
      </p:sp>
    </p:spTree>
    <p:extLst>
      <p:ext uri="{BB962C8B-B14F-4D97-AF65-F5344CB8AC3E}">
        <p14:creationId xmlns:p14="http://schemas.microsoft.com/office/powerpoint/2010/main" val="32786563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091D26-2D9B-49FA-950A-C0325D46BEF4}" type="datetime1">
              <a:rPr lang="en-GB" smtClean="0"/>
              <a:t>24/12/2024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974270E-A2D2-4BFB-9F5C-0C5B88077B36}" type="slidenum">
              <a:rPr lang="en-GB" smtClean="0"/>
              <a:t>‹#›</a:t>
            </a:fld>
            <a:endParaRPr lang="en-GB"/>
          </a:p>
        </p:txBody>
      </p:sp>
    </p:spTree>
    <p:extLst>
      <p:ext uri="{BB962C8B-B14F-4D97-AF65-F5344CB8AC3E}">
        <p14:creationId xmlns:p14="http://schemas.microsoft.com/office/powerpoint/2010/main" val="3410268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5F5EA24-8E6F-4E44-B5A6-3404D5009D25}" type="datetime1">
              <a:rPr lang="en-GB" smtClean="0"/>
              <a:t>24/12/2024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74270E-A2D2-4BFB-9F5C-0C5B88077B36}" type="slidenum">
              <a:rPr lang="en-GB" smtClean="0"/>
              <a:t>‹#›</a:t>
            </a:fld>
            <a:endParaRPr lang="en-GB"/>
          </a:p>
        </p:txBody>
      </p:sp>
    </p:spTree>
    <p:extLst>
      <p:ext uri="{BB962C8B-B14F-4D97-AF65-F5344CB8AC3E}">
        <p14:creationId xmlns:p14="http://schemas.microsoft.com/office/powerpoint/2010/main" val="1425406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F4887E7-13B6-44DA-B766-209A8687E4AA}" type="datetime1">
              <a:rPr lang="en-GB" smtClean="0"/>
              <a:t>24/12/2024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74270E-A2D2-4BFB-9F5C-0C5B88077B36}" type="slidenum">
              <a:rPr lang="en-GB" smtClean="0"/>
              <a:t>‹#›</a:t>
            </a:fld>
            <a:endParaRPr lang="en-GB"/>
          </a:p>
        </p:txBody>
      </p:sp>
    </p:spTree>
    <p:extLst>
      <p:ext uri="{BB962C8B-B14F-4D97-AF65-F5344CB8AC3E}">
        <p14:creationId xmlns:p14="http://schemas.microsoft.com/office/powerpoint/2010/main" val="2772093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ACABA7C-5912-483D-B9F3-ADA5BDA7316C}" type="datetime1">
              <a:rPr lang="en-GB" smtClean="0"/>
              <a:t>24/12/2024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74270E-A2D2-4BFB-9F5C-0C5B88077B36}" type="slidenum">
              <a:rPr lang="en-GB" smtClean="0"/>
              <a:t>‹#›</a:t>
            </a:fld>
            <a:endParaRPr lang="en-GB"/>
          </a:p>
        </p:txBody>
      </p:sp>
    </p:spTree>
    <p:extLst>
      <p:ext uri="{BB962C8B-B14F-4D97-AF65-F5344CB8AC3E}">
        <p14:creationId xmlns:p14="http://schemas.microsoft.com/office/powerpoint/2010/main" val="3672741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6A3C017-EFD4-461D-815F-BE2F686FE1A0}" type="datetime1">
              <a:rPr lang="en-GB" smtClean="0"/>
              <a:t>24/12/2024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74270E-A2D2-4BFB-9F5C-0C5B88077B36}" type="slidenum">
              <a:rPr lang="en-GB" smtClean="0"/>
              <a:t>‹#›</a:t>
            </a:fld>
            <a:endParaRPr lang="en-GB"/>
          </a:p>
        </p:txBody>
      </p:sp>
    </p:spTree>
    <p:extLst>
      <p:ext uri="{BB962C8B-B14F-4D97-AF65-F5344CB8AC3E}">
        <p14:creationId xmlns:p14="http://schemas.microsoft.com/office/powerpoint/2010/main" val="2744826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36E01A-DA81-4EA4-B121-266A38E909B3}" type="datetime1">
              <a:rPr lang="en-GB" smtClean="0"/>
              <a:t>24/12/2024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74270E-A2D2-4BFB-9F5C-0C5B88077B36}" type="slidenum">
              <a:rPr lang="en-GB" smtClean="0"/>
              <a:t>‹#›</a:t>
            </a:fld>
            <a:endParaRPr lang="en-GB"/>
          </a:p>
        </p:txBody>
      </p:sp>
    </p:spTree>
    <p:extLst>
      <p:ext uri="{BB962C8B-B14F-4D97-AF65-F5344CB8AC3E}">
        <p14:creationId xmlns:p14="http://schemas.microsoft.com/office/powerpoint/2010/main" val="14023074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247126"/>
          </a:xfrm>
        </p:spPr>
        <p:txBody>
          <a:bodyPr>
            <a:normAutofit/>
          </a:bodyPr>
          <a:lstStyle/>
          <a:p>
            <a:r>
              <a:rPr lang="en-US" sz="4400"/>
              <a:t>IS6602 – Seminar 2</a:t>
            </a:r>
            <a:endParaRPr lang="en-GB" sz="4400"/>
          </a:p>
        </p:txBody>
      </p:sp>
      <p:sp>
        <p:nvSpPr>
          <p:cNvPr id="3" name="Subtitle 2"/>
          <p:cNvSpPr>
            <a:spLocks noGrp="1"/>
          </p:cNvSpPr>
          <p:nvPr>
            <p:ph type="subTitle" idx="1"/>
          </p:nvPr>
        </p:nvSpPr>
        <p:spPr/>
        <p:txBody>
          <a:bodyPr>
            <a:normAutofit/>
          </a:bodyPr>
          <a:lstStyle/>
          <a:p>
            <a:r>
              <a:rPr lang="en-US" sz="3200"/>
              <a:t>Consulting Ethics</a:t>
            </a:r>
            <a:endParaRPr lang="en-GB" sz="3200"/>
          </a:p>
        </p:txBody>
      </p:sp>
      <p:sp>
        <p:nvSpPr>
          <p:cNvPr id="4" name="Slide Number Placeholder 3"/>
          <p:cNvSpPr>
            <a:spLocks noGrp="1"/>
          </p:cNvSpPr>
          <p:nvPr>
            <p:ph type="sldNum" sz="quarter" idx="12"/>
          </p:nvPr>
        </p:nvSpPr>
        <p:spPr/>
        <p:txBody>
          <a:bodyPr/>
          <a:lstStyle/>
          <a:p>
            <a:fld id="{1974270E-A2D2-4BFB-9F5C-0C5B88077B36}" type="slidenum">
              <a:rPr lang="en-GB" smtClean="0"/>
              <a:t>1</a:t>
            </a:fld>
            <a:endParaRPr lang="en-GB"/>
          </a:p>
        </p:txBody>
      </p:sp>
    </p:spTree>
    <p:extLst>
      <p:ext uri="{BB962C8B-B14F-4D97-AF65-F5344CB8AC3E}">
        <p14:creationId xmlns:p14="http://schemas.microsoft.com/office/powerpoint/2010/main" val="3247960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Introduction</a:t>
            </a:r>
            <a:endParaRPr lang="en-GB"/>
          </a:p>
        </p:txBody>
      </p:sp>
      <p:sp>
        <p:nvSpPr>
          <p:cNvPr id="3" name="Content Placeholder 2"/>
          <p:cNvSpPr>
            <a:spLocks noGrp="1"/>
          </p:cNvSpPr>
          <p:nvPr>
            <p:ph idx="1"/>
          </p:nvPr>
        </p:nvSpPr>
        <p:spPr>
          <a:xfrm>
            <a:off x="838200" y="1446664"/>
            <a:ext cx="10515600" cy="5172500"/>
          </a:xfrm>
        </p:spPr>
        <p:txBody>
          <a:bodyPr>
            <a:normAutofit/>
          </a:bodyPr>
          <a:lstStyle/>
          <a:p>
            <a:r>
              <a:rPr lang="en-US" dirty="0"/>
              <a:t>In many of the courses that we teach, ethical issues are barely mentioned</a:t>
            </a:r>
          </a:p>
          <a:p>
            <a:pPr lvl="1"/>
            <a:r>
              <a:rPr lang="en-US" dirty="0"/>
              <a:t>Ethical issues are complex and very personal</a:t>
            </a:r>
          </a:p>
          <a:p>
            <a:r>
              <a:rPr lang="en-US" dirty="0"/>
              <a:t>If you took IS6000 last semester, then I hope that you gained a sense of research ethics</a:t>
            </a:r>
            <a:endParaRPr lang="en-GB" dirty="0"/>
          </a:p>
          <a:p>
            <a:r>
              <a:rPr lang="en-US" dirty="0"/>
              <a:t>I regard ethics as being a critical topic for consultants</a:t>
            </a:r>
          </a:p>
          <a:p>
            <a:r>
              <a:rPr lang="en-US" dirty="0"/>
              <a:t>This means that we must discuss ethics as early as possible</a:t>
            </a:r>
          </a:p>
          <a:p>
            <a:r>
              <a:rPr lang="en-US" dirty="0"/>
              <a:t>I hope that this will prevent you accidentally engaging in ethically questionable behavior, in your coursework for instance</a:t>
            </a:r>
          </a:p>
        </p:txBody>
      </p:sp>
      <p:sp>
        <p:nvSpPr>
          <p:cNvPr id="4" name="Slide Number Placeholder 3"/>
          <p:cNvSpPr>
            <a:spLocks noGrp="1"/>
          </p:cNvSpPr>
          <p:nvPr>
            <p:ph type="sldNum" sz="quarter" idx="12"/>
          </p:nvPr>
        </p:nvSpPr>
        <p:spPr/>
        <p:txBody>
          <a:bodyPr/>
          <a:lstStyle/>
          <a:p>
            <a:fld id="{1974270E-A2D2-4BFB-9F5C-0C5B88077B36}" type="slidenum">
              <a:rPr lang="en-GB" smtClean="0"/>
              <a:t>2</a:t>
            </a:fld>
            <a:endParaRPr lang="en-GB"/>
          </a:p>
        </p:txBody>
      </p:sp>
    </p:spTree>
    <p:extLst>
      <p:ext uri="{BB962C8B-B14F-4D97-AF65-F5344CB8AC3E}">
        <p14:creationId xmlns:p14="http://schemas.microsoft.com/office/powerpoint/2010/main" val="3927381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Basics</a:t>
            </a:r>
            <a:endParaRPr lang="en-GB"/>
          </a:p>
        </p:txBody>
      </p:sp>
      <p:sp>
        <p:nvSpPr>
          <p:cNvPr id="3" name="Content Placeholder 2"/>
          <p:cNvSpPr>
            <a:spLocks noGrp="1"/>
          </p:cNvSpPr>
          <p:nvPr>
            <p:ph idx="1"/>
          </p:nvPr>
        </p:nvSpPr>
        <p:spPr/>
        <p:txBody>
          <a:bodyPr>
            <a:normAutofit/>
          </a:bodyPr>
          <a:lstStyle/>
          <a:p>
            <a:r>
              <a:rPr lang="en-US" altLang="en-US" dirty="0">
                <a:cs typeface="Times New Roman" pitchFamily="18" charset="0"/>
              </a:rPr>
              <a:t>Ethics are principles and values that influence the way in which people behave</a:t>
            </a:r>
          </a:p>
          <a:p>
            <a:pPr lvl="1"/>
            <a:r>
              <a:rPr lang="en-US" altLang="en-US" dirty="0">
                <a:cs typeface="Times New Roman" pitchFamily="18" charset="0"/>
              </a:rPr>
              <a:t>For IS6602, that means how researchers and consultants behave. </a:t>
            </a:r>
          </a:p>
          <a:p>
            <a:r>
              <a:rPr lang="en-US" altLang="en-US" dirty="0">
                <a:cs typeface="Times New Roman" pitchFamily="18" charset="0"/>
              </a:rPr>
              <a:t>Ethics apply to a variety of situations in which there may be the potential for harm to be caused to someone.</a:t>
            </a:r>
          </a:p>
          <a:p>
            <a:r>
              <a:rPr lang="en-US" altLang="en-US" dirty="0"/>
              <a:t>Ethics are very personal</a:t>
            </a:r>
          </a:p>
          <a:p>
            <a:pPr lvl="1"/>
            <a:r>
              <a:rPr lang="en-US" altLang="en-US" dirty="0"/>
              <a:t>We each have our own values, standards, beliefs</a:t>
            </a:r>
          </a:p>
          <a:p>
            <a:pPr lvl="1"/>
            <a:r>
              <a:rPr lang="en-US" altLang="en-US" dirty="0"/>
              <a:t>We each know what is right and wrong</a:t>
            </a:r>
          </a:p>
          <a:p>
            <a:r>
              <a:rPr lang="en-US" altLang="en-US" dirty="0"/>
              <a:t>We are all different, so actually we all have different ways of looking at situations, and therefore different ethics</a:t>
            </a:r>
          </a:p>
          <a:p>
            <a:endParaRPr lang="en-US" altLang="en-US" dirty="0">
              <a:cs typeface="Times New Roman" pitchFamily="18" charset="0"/>
            </a:endParaRPr>
          </a:p>
          <a:p>
            <a:endParaRPr lang="en-GB" dirty="0"/>
          </a:p>
        </p:txBody>
      </p:sp>
      <p:sp>
        <p:nvSpPr>
          <p:cNvPr id="4" name="Slide Number Placeholder 3"/>
          <p:cNvSpPr>
            <a:spLocks noGrp="1"/>
          </p:cNvSpPr>
          <p:nvPr>
            <p:ph type="sldNum" sz="quarter" idx="12"/>
          </p:nvPr>
        </p:nvSpPr>
        <p:spPr/>
        <p:txBody>
          <a:bodyPr/>
          <a:lstStyle/>
          <a:p>
            <a:fld id="{1974270E-A2D2-4BFB-9F5C-0C5B88077B36}" type="slidenum">
              <a:rPr lang="en-GB" smtClean="0"/>
              <a:t>3</a:t>
            </a:fld>
            <a:endParaRPr lang="en-GB"/>
          </a:p>
        </p:txBody>
      </p:sp>
    </p:spTree>
    <p:extLst>
      <p:ext uri="{BB962C8B-B14F-4D97-AF65-F5344CB8AC3E}">
        <p14:creationId xmlns:p14="http://schemas.microsoft.com/office/powerpoint/2010/main" val="635624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Consultants Need to Know</a:t>
            </a:r>
            <a:endParaRPr lang="en-GB"/>
          </a:p>
        </p:txBody>
      </p:sp>
      <p:sp>
        <p:nvSpPr>
          <p:cNvPr id="3" name="Content Placeholder 2"/>
          <p:cNvSpPr>
            <a:spLocks noGrp="1"/>
          </p:cNvSpPr>
          <p:nvPr>
            <p:ph idx="1"/>
          </p:nvPr>
        </p:nvSpPr>
        <p:spPr/>
        <p:txBody>
          <a:bodyPr/>
          <a:lstStyle/>
          <a:p>
            <a:r>
              <a:rPr lang="en-US" dirty="0"/>
              <a:t>A consultant must be thoroughly familiar with the precise situation of an organisation, if the same consultant is to offer advice or suggest changes</a:t>
            </a:r>
          </a:p>
          <a:p>
            <a:pPr lvl="1"/>
            <a:r>
              <a:rPr lang="en-US" dirty="0"/>
              <a:t>This knowledge must extend to industry practices and principles</a:t>
            </a:r>
          </a:p>
          <a:p>
            <a:pPr lvl="1"/>
            <a:r>
              <a:rPr lang="en-US" dirty="0"/>
              <a:t>Consultants need to learn new things all the time, including the language (jargon, terminology, culture) of the client</a:t>
            </a:r>
          </a:p>
          <a:p>
            <a:pPr lvl="1"/>
            <a:r>
              <a:rPr lang="en-US" dirty="0"/>
              <a:t>If you don’t understand what the client is saying, how can you make sense of anything or recommend changes?</a:t>
            </a:r>
          </a:p>
          <a:p>
            <a:r>
              <a:rPr lang="en-US" dirty="0"/>
              <a:t>So, the consultant has an ethical obligation to be situationally competent</a:t>
            </a:r>
            <a:endParaRPr lang="en-GB" dirty="0"/>
          </a:p>
        </p:txBody>
      </p:sp>
      <p:sp>
        <p:nvSpPr>
          <p:cNvPr id="4" name="Slide Number Placeholder 3"/>
          <p:cNvSpPr>
            <a:spLocks noGrp="1"/>
          </p:cNvSpPr>
          <p:nvPr>
            <p:ph type="sldNum" sz="quarter" idx="12"/>
          </p:nvPr>
        </p:nvSpPr>
        <p:spPr/>
        <p:txBody>
          <a:bodyPr/>
          <a:lstStyle/>
          <a:p>
            <a:fld id="{1974270E-A2D2-4BFB-9F5C-0C5B88077B36}" type="slidenum">
              <a:rPr lang="en-GB" smtClean="0"/>
              <a:t>4</a:t>
            </a:fld>
            <a:endParaRPr lang="en-GB"/>
          </a:p>
        </p:txBody>
      </p:sp>
    </p:spTree>
    <p:extLst>
      <p:ext uri="{BB962C8B-B14F-4D97-AF65-F5344CB8AC3E}">
        <p14:creationId xmlns:p14="http://schemas.microsoft.com/office/powerpoint/2010/main" val="2342411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An Overheard Conversation</a:t>
            </a:r>
            <a:endParaRPr lang="en-GB"/>
          </a:p>
        </p:txBody>
      </p:sp>
      <p:sp>
        <p:nvSpPr>
          <p:cNvPr id="3" name="Content Placeholder 2"/>
          <p:cNvSpPr>
            <a:spLocks noGrp="1"/>
          </p:cNvSpPr>
          <p:nvPr>
            <p:ph idx="1"/>
          </p:nvPr>
        </p:nvSpPr>
        <p:spPr/>
        <p:txBody>
          <a:bodyPr/>
          <a:lstStyle/>
          <a:p>
            <a:r>
              <a:rPr lang="en-US" dirty="0"/>
              <a:t>“This morning, I heard the CSA mention that the GTS failed again”</a:t>
            </a:r>
          </a:p>
          <a:p>
            <a:r>
              <a:rPr lang="en-US" dirty="0"/>
              <a:t>“Then the </a:t>
            </a:r>
            <a:r>
              <a:rPr lang="en-US" dirty="0" err="1"/>
              <a:t>SAEs</a:t>
            </a:r>
            <a:r>
              <a:rPr lang="en-US" dirty="0"/>
              <a:t> will have to ensure that </a:t>
            </a:r>
            <a:r>
              <a:rPr lang="en-US" dirty="0" err="1"/>
              <a:t>AIDs</a:t>
            </a:r>
            <a:r>
              <a:rPr lang="en-US" dirty="0"/>
              <a:t> are provided to all CSAs before updating the </a:t>
            </a:r>
            <a:r>
              <a:rPr lang="en-US" dirty="0" err="1"/>
              <a:t>GDB</a:t>
            </a:r>
            <a:r>
              <a:rPr lang="en-US" dirty="0"/>
              <a:t> manually”</a:t>
            </a:r>
          </a:p>
          <a:p>
            <a:r>
              <a:rPr lang="en-US" dirty="0"/>
              <a:t>“And our </a:t>
            </a:r>
            <a:r>
              <a:rPr lang="en-US" dirty="0" err="1"/>
              <a:t>MoT</a:t>
            </a:r>
            <a:r>
              <a:rPr lang="en-US" dirty="0"/>
              <a:t> survey should be delayed since customers are bound to be unhappy”</a:t>
            </a:r>
          </a:p>
          <a:p>
            <a:r>
              <a:rPr lang="en-US" dirty="0"/>
              <a:t>“But the VPCR will be furious!”</a:t>
            </a:r>
          </a:p>
          <a:p>
            <a:r>
              <a:rPr lang="en-US" dirty="0"/>
              <a:t>“Naturally, since her own position could be up for grabs. GVPS will have many questions for us”</a:t>
            </a:r>
          </a:p>
          <a:p>
            <a:r>
              <a:rPr lang="en-US" dirty="0"/>
              <a:t>“Can the KO get us out of this mess?”</a:t>
            </a:r>
            <a:endParaRPr lang="en-GB" dirty="0"/>
          </a:p>
        </p:txBody>
      </p:sp>
      <p:sp>
        <p:nvSpPr>
          <p:cNvPr id="4" name="Slide Number Placeholder 3"/>
          <p:cNvSpPr>
            <a:spLocks noGrp="1"/>
          </p:cNvSpPr>
          <p:nvPr>
            <p:ph type="sldNum" sz="quarter" idx="12"/>
          </p:nvPr>
        </p:nvSpPr>
        <p:spPr/>
        <p:txBody>
          <a:bodyPr/>
          <a:lstStyle/>
          <a:p>
            <a:fld id="{1974270E-A2D2-4BFB-9F5C-0C5B88077B36}" type="slidenum">
              <a:rPr lang="en-GB" smtClean="0"/>
              <a:t>5</a:t>
            </a:fld>
            <a:endParaRPr lang="en-GB"/>
          </a:p>
        </p:txBody>
      </p:sp>
    </p:spTree>
    <p:extLst>
      <p:ext uri="{BB962C8B-B14F-4D97-AF65-F5344CB8AC3E}">
        <p14:creationId xmlns:p14="http://schemas.microsoft.com/office/powerpoint/2010/main" val="1796023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Five Principles for Consultants</a:t>
            </a:r>
            <a:endParaRPr lang="en-GB"/>
          </a:p>
        </p:txBody>
      </p:sp>
      <p:sp>
        <p:nvSpPr>
          <p:cNvPr id="3" name="Content Placeholder 2"/>
          <p:cNvSpPr>
            <a:spLocks noGrp="1"/>
          </p:cNvSpPr>
          <p:nvPr>
            <p:ph idx="1"/>
          </p:nvPr>
        </p:nvSpPr>
        <p:spPr/>
        <p:txBody>
          <a:bodyPr/>
          <a:lstStyle/>
          <a:p>
            <a:r>
              <a:rPr lang="en-US" dirty="0"/>
              <a:t>Confidentiality</a:t>
            </a:r>
          </a:p>
          <a:p>
            <a:r>
              <a:rPr lang="en-US" dirty="0"/>
              <a:t>Faithfulness</a:t>
            </a:r>
          </a:p>
          <a:p>
            <a:r>
              <a:rPr lang="en-US" dirty="0"/>
              <a:t>Beneficence &amp; Nonmaleficence</a:t>
            </a:r>
          </a:p>
          <a:p>
            <a:r>
              <a:rPr lang="en-US" dirty="0"/>
              <a:t>Benefits &amp; Compensation</a:t>
            </a:r>
          </a:p>
          <a:p>
            <a:r>
              <a:rPr lang="en-US" dirty="0"/>
              <a:t>Legality</a:t>
            </a:r>
            <a:endParaRPr lang="en-GB" dirty="0"/>
          </a:p>
        </p:txBody>
      </p:sp>
      <p:sp>
        <p:nvSpPr>
          <p:cNvPr id="4" name="Slide Number Placeholder 3"/>
          <p:cNvSpPr>
            <a:spLocks noGrp="1"/>
          </p:cNvSpPr>
          <p:nvPr>
            <p:ph type="sldNum" sz="quarter" idx="12"/>
          </p:nvPr>
        </p:nvSpPr>
        <p:spPr/>
        <p:txBody>
          <a:bodyPr/>
          <a:lstStyle/>
          <a:p>
            <a:fld id="{1974270E-A2D2-4BFB-9F5C-0C5B88077B36}" type="slidenum">
              <a:rPr lang="en-GB" smtClean="0"/>
              <a:t>6</a:t>
            </a:fld>
            <a:endParaRPr lang="en-GB"/>
          </a:p>
        </p:txBody>
      </p:sp>
    </p:spTree>
    <p:extLst>
      <p:ext uri="{BB962C8B-B14F-4D97-AF65-F5344CB8AC3E}">
        <p14:creationId xmlns:p14="http://schemas.microsoft.com/office/powerpoint/2010/main" val="77060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Confidentiality</a:t>
            </a:r>
            <a:endParaRPr lang="en-GB"/>
          </a:p>
        </p:txBody>
      </p:sp>
      <p:sp>
        <p:nvSpPr>
          <p:cNvPr id="3" name="Content Placeholder 2"/>
          <p:cNvSpPr>
            <a:spLocks noGrp="1"/>
          </p:cNvSpPr>
          <p:nvPr>
            <p:ph idx="1"/>
          </p:nvPr>
        </p:nvSpPr>
        <p:spPr/>
        <p:txBody>
          <a:bodyPr>
            <a:normAutofit fontScale="92500" lnSpcReduction="10000"/>
          </a:bodyPr>
          <a:lstStyle/>
          <a:p>
            <a:r>
              <a:rPr lang="en-US" dirty="0"/>
              <a:t>Consultants must at all times protect the confidentiality of any information they receive</a:t>
            </a:r>
          </a:p>
          <a:p>
            <a:pPr lvl="1"/>
            <a:r>
              <a:rPr lang="en-US" dirty="0"/>
              <a:t>Lists of customers</a:t>
            </a:r>
          </a:p>
          <a:p>
            <a:pPr lvl="1"/>
            <a:r>
              <a:rPr lang="en-US" dirty="0"/>
              <a:t>Database entries</a:t>
            </a:r>
          </a:p>
          <a:p>
            <a:pPr lvl="1"/>
            <a:r>
              <a:rPr lang="en-US" dirty="0"/>
              <a:t>Best practices</a:t>
            </a:r>
          </a:p>
          <a:p>
            <a:pPr lvl="1"/>
            <a:r>
              <a:rPr lang="en-US" dirty="0"/>
              <a:t>IT policy</a:t>
            </a:r>
          </a:p>
          <a:p>
            <a:r>
              <a:rPr lang="en-US" dirty="0"/>
              <a:t>Unless they are explicitly authorized to disclose this information</a:t>
            </a:r>
          </a:p>
          <a:p>
            <a:r>
              <a:rPr lang="en-US" dirty="0"/>
              <a:t>Consultants may need to sign a NDA (a Non-Disclosure Agreement) as a legal undertaking not to violate the client’s right to confidentiality</a:t>
            </a:r>
          </a:p>
          <a:p>
            <a:r>
              <a:rPr lang="en-US" dirty="0"/>
              <a:t>Clients appreciate secrecy, so ‘semper </a:t>
            </a:r>
            <a:r>
              <a:rPr lang="en-US" dirty="0" err="1"/>
              <a:t>occultus</a:t>
            </a:r>
            <a:r>
              <a:rPr lang="en-US" dirty="0"/>
              <a:t>’ (always secret) is a good motto</a:t>
            </a:r>
            <a:endParaRPr lang="en-GB" dirty="0"/>
          </a:p>
        </p:txBody>
      </p:sp>
      <p:sp>
        <p:nvSpPr>
          <p:cNvPr id="4" name="Slide Number Placeholder 3"/>
          <p:cNvSpPr>
            <a:spLocks noGrp="1"/>
          </p:cNvSpPr>
          <p:nvPr>
            <p:ph type="sldNum" sz="quarter" idx="12"/>
          </p:nvPr>
        </p:nvSpPr>
        <p:spPr/>
        <p:txBody>
          <a:bodyPr/>
          <a:lstStyle/>
          <a:p>
            <a:fld id="{1974270E-A2D2-4BFB-9F5C-0C5B88077B36}" type="slidenum">
              <a:rPr lang="en-GB" smtClean="0"/>
              <a:t>7</a:t>
            </a:fld>
            <a:endParaRPr lang="en-GB"/>
          </a:p>
        </p:txBody>
      </p:sp>
    </p:spTree>
    <p:extLst>
      <p:ext uri="{BB962C8B-B14F-4D97-AF65-F5344CB8AC3E}">
        <p14:creationId xmlns:p14="http://schemas.microsoft.com/office/powerpoint/2010/main" val="2811873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Temptations</a:t>
            </a:r>
            <a:endParaRPr lang="en-GB"/>
          </a:p>
        </p:txBody>
      </p:sp>
      <p:sp>
        <p:nvSpPr>
          <p:cNvPr id="3" name="Content Placeholder 2"/>
          <p:cNvSpPr>
            <a:spLocks noGrp="1"/>
          </p:cNvSpPr>
          <p:nvPr>
            <p:ph idx="1"/>
          </p:nvPr>
        </p:nvSpPr>
        <p:spPr/>
        <p:txBody>
          <a:bodyPr>
            <a:normAutofit lnSpcReduction="10000"/>
          </a:bodyPr>
          <a:lstStyle/>
          <a:p>
            <a:r>
              <a:rPr lang="en-US" dirty="0"/>
              <a:t>As a KM consultant, you may learn many fascinating details about a company’s internal operations or external policies</a:t>
            </a:r>
          </a:p>
          <a:p>
            <a:r>
              <a:rPr lang="en-US" dirty="0"/>
              <a:t>Even if your focus is on knowledge processes, not the content, you will overhear the content as well</a:t>
            </a:r>
          </a:p>
          <a:p>
            <a:r>
              <a:rPr lang="en-US" dirty="0"/>
              <a:t>It is very tempting to gossip about this; with friends or colleagues or even other consulting clients</a:t>
            </a:r>
          </a:p>
          <a:p>
            <a:r>
              <a:rPr lang="en-US" dirty="0"/>
              <a:t>Maybe you have a sense of power because you know so much? Somehow, you have to control yourself!</a:t>
            </a:r>
          </a:p>
          <a:p>
            <a:r>
              <a:rPr lang="en-US" dirty="0"/>
              <a:t>If you violate the duty to keep confidences, you may face dire consequences.</a:t>
            </a:r>
            <a:endParaRPr lang="en-GB" dirty="0"/>
          </a:p>
        </p:txBody>
      </p:sp>
      <p:sp>
        <p:nvSpPr>
          <p:cNvPr id="4" name="Slide Number Placeholder 3"/>
          <p:cNvSpPr>
            <a:spLocks noGrp="1"/>
          </p:cNvSpPr>
          <p:nvPr>
            <p:ph type="sldNum" sz="quarter" idx="12"/>
          </p:nvPr>
        </p:nvSpPr>
        <p:spPr/>
        <p:txBody>
          <a:bodyPr/>
          <a:lstStyle/>
          <a:p>
            <a:fld id="{1974270E-A2D2-4BFB-9F5C-0C5B88077B36}" type="slidenum">
              <a:rPr lang="en-GB" smtClean="0"/>
              <a:t>8</a:t>
            </a:fld>
            <a:endParaRPr lang="en-GB"/>
          </a:p>
        </p:txBody>
      </p:sp>
    </p:spTree>
    <p:extLst>
      <p:ext uri="{BB962C8B-B14F-4D97-AF65-F5344CB8AC3E}">
        <p14:creationId xmlns:p14="http://schemas.microsoft.com/office/powerpoint/2010/main" val="3263600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Faithfulness</a:t>
            </a:r>
            <a:endParaRPr lang="en-GB"/>
          </a:p>
        </p:txBody>
      </p:sp>
      <p:sp>
        <p:nvSpPr>
          <p:cNvPr id="3" name="Content Placeholder 2"/>
          <p:cNvSpPr>
            <a:spLocks noGrp="1"/>
          </p:cNvSpPr>
          <p:nvPr>
            <p:ph idx="1"/>
          </p:nvPr>
        </p:nvSpPr>
        <p:spPr/>
        <p:txBody>
          <a:bodyPr/>
          <a:lstStyle/>
          <a:p>
            <a:r>
              <a:rPr lang="en-US" dirty="0"/>
              <a:t>A consultant must be committed to a project</a:t>
            </a:r>
          </a:p>
          <a:p>
            <a:r>
              <a:rPr lang="en-US" dirty="0"/>
              <a:t>Therefore, the consultant must devote sufficient time to it</a:t>
            </a:r>
          </a:p>
          <a:p>
            <a:r>
              <a:rPr lang="en-US" dirty="0"/>
              <a:t>Also, the consultant should be careful not to place herself in a conflict of interest position, e.g. where she is simultaneously serving two competing clients</a:t>
            </a:r>
          </a:p>
          <a:p>
            <a:r>
              <a:rPr lang="en-US" dirty="0"/>
              <a:t>Consultants must also be prepared to tell the truth, no more, no less, with complete and accurate information</a:t>
            </a:r>
          </a:p>
          <a:p>
            <a:pPr lvl="1"/>
            <a:r>
              <a:rPr lang="en-US" dirty="0"/>
              <a:t>Clients may not like to hear the truth, but ‘semper </a:t>
            </a:r>
            <a:r>
              <a:rPr lang="en-US" dirty="0" err="1"/>
              <a:t>veritas</a:t>
            </a:r>
            <a:r>
              <a:rPr lang="en-US" dirty="0"/>
              <a:t>’ (always truthful) is another good motto.</a:t>
            </a:r>
          </a:p>
          <a:p>
            <a:pPr lvl="1"/>
            <a:r>
              <a:rPr lang="en-US" dirty="0"/>
              <a:t>You also need to protect yourself. Be careful when telling lies!</a:t>
            </a:r>
          </a:p>
          <a:p>
            <a:pPr marL="457200" lvl="1" indent="0">
              <a:buNone/>
            </a:pPr>
            <a:endParaRPr lang="en-GB" dirty="0"/>
          </a:p>
        </p:txBody>
      </p:sp>
      <p:sp>
        <p:nvSpPr>
          <p:cNvPr id="4" name="Slide Number Placeholder 3"/>
          <p:cNvSpPr>
            <a:spLocks noGrp="1"/>
          </p:cNvSpPr>
          <p:nvPr>
            <p:ph type="sldNum" sz="quarter" idx="12"/>
          </p:nvPr>
        </p:nvSpPr>
        <p:spPr/>
        <p:txBody>
          <a:bodyPr/>
          <a:lstStyle/>
          <a:p>
            <a:fld id="{1974270E-A2D2-4BFB-9F5C-0C5B88077B36}" type="slidenum">
              <a:rPr lang="en-GB" smtClean="0"/>
              <a:t>9</a:t>
            </a:fld>
            <a:endParaRPr lang="en-GB"/>
          </a:p>
        </p:txBody>
      </p:sp>
    </p:spTree>
    <p:extLst>
      <p:ext uri="{BB962C8B-B14F-4D97-AF65-F5344CB8AC3E}">
        <p14:creationId xmlns:p14="http://schemas.microsoft.com/office/powerpoint/2010/main" val="2853821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Temptations</a:t>
            </a:r>
            <a:endParaRPr lang="en-GB"/>
          </a:p>
        </p:txBody>
      </p:sp>
      <p:sp>
        <p:nvSpPr>
          <p:cNvPr id="3" name="Content Placeholder 2"/>
          <p:cNvSpPr>
            <a:spLocks noGrp="1"/>
          </p:cNvSpPr>
          <p:nvPr>
            <p:ph idx="1"/>
          </p:nvPr>
        </p:nvSpPr>
        <p:spPr/>
        <p:txBody>
          <a:bodyPr/>
          <a:lstStyle/>
          <a:p>
            <a:r>
              <a:rPr lang="en-US" dirty="0"/>
              <a:t>It is tempting to sub-contract work to junior colleagues or even outsiders, so as to avoid the boring and time-taking parts of the work.</a:t>
            </a:r>
          </a:p>
          <a:p>
            <a:r>
              <a:rPr lang="en-US" dirty="0"/>
              <a:t>But if you have signed a contract to confirm that you will do the work, then you must do it.</a:t>
            </a:r>
          </a:p>
          <a:p>
            <a:r>
              <a:rPr lang="en-US" dirty="0"/>
              <a:t>It may also be tempting to leverage your experience with one client to find a new opportunity with another client in the same industry, even a competitor.</a:t>
            </a:r>
          </a:p>
          <a:p>
            <a:r>
              <a:rPr lang="en-US" dirty="0"/>
              <a:t>This may lead to many complications, where you cannot stop yourself from sharing lessons between clients/competitors, again violating the NDA</a:t>
            </a:r>
            <a:endParaRPr lang="en-GB" dirty="0"/>
          </a:p>
        </p:txBody>
      </p:sp>
      <p:sp>
        <p:nvSpPr>
          <p:cNvPr id="4" name="Slide Number Placeholder 3"/>
          <p:cNvSpPr>
            <a:spLocks noGrp="1"/>
          </p:cNvSpPr>
          <p:nvPr>
            <p:ph type="sldNum" sz="quarter" idx="12"/>
          </p:nvPr>
        </p:nvSpPr>
        <p:spPr/>
        <p:txBody>
          <a:bodyPr/>
          <a:lstStyle/>
          <a:p>
            <a:fld id="{1974270E-A2D2-4BFB-9F5C-0C5B88077B36}" type="slidenum">
              <a:rPr lang="en-GB" smtClean="0"/>
              <a:t>10</a:t>
            </a:fld>
            <a:endParaRPr lang="en-GB"/>
          </a:p>
        </p:txBody>
      </p:sp>
    </p:spTree>
    <p:extLst>
      <p:ext uri="{BB962C8B-B14F-4D97-AF65-F5344CB8AC3E}">
        <p14:creationId xmlns:p14="http://schemas.microsoft.com/office/powerpoint/2010/main" val="1143920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Beneficence &amp; Nonmaleficence</a:t>
            </a:r>
            <a:endParaRPr lang="en-GB" dirty="0"/>
          </a:p>
        </p:txBody>
      </p:sp>
      <p:sp>
        <p:nvSpPr>
          <p:cNvPr id="3" name="Content Placeholder 2"/>
          <p:cNvSpPr>
            <a:spLocks noGrp="1"/>
          </p:cNvSpPr>
          <p:nvPr>
            <p:ph idx="1"/>
          </p:nvPr>
        </p:nvSpPr>
        <p:spPr/>
        <p:txBody>
          <a:bodyPr>
            <a:normAutofit lnSpcReduction="10000"/>
          </a:bodyPr>
          <a:lstStyle/>
          <a:p>
            <a:r>
              <a:rPr lang="en-US" dirty="0"/>
              <a:t>Consultants must be committed to doing good things (beneficence) and also not intentionally doing bad things (nonmaleficence)</a:t>
            </a:r>
          </a:p>
          <a:p>
            <a:r>
              <a:rPr lang="en-US" dirty="0"/>
              <a:t>They should not take risks that may harm the client, or recommend actions if there is a reasonable chance that a failure could be disastrous</a:t>
            </a:r>
          </a:p>
          <a:p>
            <a:pPr lvl="1"/>
            <a:r>
              <a:rPr lang="en-US" dirty="0"/>
              <a:t>Consultants can be sued for giving bad advice</a:t>
            </a:r>
          </a:p>
          <a:p>
            <a:r>
              <a:rPr lang="en-US" dirty="0"/>
              <a:t>They should make recommendations likely to lead to positive outcomes that do not harm individual stakeholders</a:t>
            </a:r>
          </a:p>
          <a:p>
            <a:r>
              <a:rPr lang="en-US" dirty="0"/>
              <a:t>If a client identifies a problem experienced only by management that if solved would harm lower level employees, then consultants should be very cautious when they recommend changes</a:t>
            </a:r>
            <a:endParaRPr lang="en-GB" dirty="0"/>
          </a:p>
        </p:txBody>
      </p:sp>
      <p:sp>
        <p:nvSpPr>
          <p:cNvPr id="4" name="Slide Number Placeholder 3"/>
          <p:cNvSpPr>
            <a:spLocks noGrp="1"/>
          </p:cNvSpPr>
          <p:nvPr>
            <p:ph type="sldNum" sz="quarter" idx="12"/>
          </p:nvPr>
        </p:nvSpPr>
        <p:spPr/>
        <p:txBody>
          <a:bodyPr/>
          <a:lstStyle/>
          <a:p>
            <a:fld id="{1974270E-A2D2-4BFB-9F5C-0C5B88077B36}" type="slidenum">
              <a:rPr lang="en-GB" smtClean="0"/>
              <a:t>11</a:t>
            </a:fld>
            <a:endParaRPr lang="en-GB"/>
          </a:p>
        </p:txBody>
      </p:sp>
    </p:spTree>
    <p:extLst>
      <p:ext uri="{BB962C8B-B14F-4D97-AF65-F5344CB8AC3E}">
        <p14:creationId xmlns:p14="http://schemas.microsoft.com/office/powerpoint/2010/main" val="7190667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Temptations</a:t>
            </a:r>
            <a:endParaRPr lang="en-GB"/>
          </a:p>
        </p:txBody>
      </p:sp>
      <p:sp>
        <p:nvSpPr>
          <p:cNvPr id="3" name="Content Placeholder 2"/>
          <p:cNvSpPr>
            <a:spLocks noGrp="1"/>
          </p:cNvSpPr>
          <p:nvPr>
            <p:ph idx="1"/>
          </p:nvPr>
        </p:nvSpPr>
        <p:spPr>
          <a:xfrm>
            <a:off x="838200" y="1405719"/>
            <a:ext cx="10515600" cy="4771244"/>
          </a:xfrm>
        </p:spPr>
        <p:txBody>
          <a:bodyPr/>
          <a:lstStyle/>
          <a:p>
            <a:r>
              <a:rPr lang="en-US" dirty="0"/>
              <a:t>If you are too confident, then you may over-estimate your skills or ability to achieve a positive outcome</a:t>
            </a:r>
          </a:p>
          <a:p>
            <a:r>
              <a:rPr lang="en-US" dirty="0"/>
              <a:t>You must always be sensitive to the risks associated with recommending changes</a:t>
            </a:r>
          </a:p>
          <a:p>
            <a:r>
              <a:rPr lang="en-US" dirty="0"/>
              <a:t>Recklessness (unconcerned about negative consequences) or Carelessness (not being careful to check if the actions are suitable) have to be avoided.</a:t>
            </a:r>
          </a:p>
          <a:p>
            <a:r>
              <a:rPr lang="en-US" dirty="0"/>
              <a:t>You may want to try out the latest IT, but is the firm ready for that? Does it have the right people and skills to handle that IT? What is the worst that could happen?</a:t>
            </a:r>
          </a:p>
          <a:p>
            <a:pPr lvl="1"/>
            <a:r>
              <a:rPr lang="en-US" dirty="0"/>
              <a:t>Change often happens at the speed of the slowest.</a:t>
            </a:r>
          </a:p>
          <a:p>
            <a:endParaRPr lang="en-US" dirty="0"/>
          </a:p>
          <a:p>
            <a:endParaRPr lang="en-GB" dirty="0"/>
          </a:p>
        </p:txBody>
      </p:sp>
      <p:sp>
        <p:nvSpPr>
          <p:cNvPr id="4" name="Slide Number Placeholder 3"/>
          <p:cNvSpPr>
            <a:spLocks noGrp="1"/>
          </p:cNvSpPr>
          <p:nvPr>
            <p:ph type="sldNum" sz="quarter" idx="12"/>
          </p:nvPr>
        </p:nvSpPr>
        <p:spPr/>
        <p:txBody>
          <a:bodyPr/>
          <a:lstStyle/>
          <a:p>
            <a:fld id="{1974270E-A2D2-4BFB-9F5C-0C5B88077B36}" type="slidenum">
              <a:rPr lang="en-GB" smtClean="0"/>
              <a:t>12</a:t>
            </a:fld>
            <a:endParaRPr lang="en-GB"/>
          </a:p>
        </p:txBody>
      </p:sp>
    </p:spTree>
    <p:extLst>
      <p:ext uri="{BB962C8B-B14F-4D97-AF65-F5344CB8AC3E}">
        <p14:creationId xmlns:p14="http://schemas.microsoft.com/office/powerpoint/2010/main" val="1247253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Benefits &amp; Compensation</a:t>
            </a:r>
            <a:endParaRPr lang="en-GB"/>
          </a:p>
        </p:txBody>
      </p:sp>
      <p:sp>
        <p:nvSpPr>
          <p:cNvPr id="3" name="Content Placeholder 2"/>
          <p:cNvSpPr>
            <a:spLocks noGrp="1"/>
          </p:cNvSpPr>
          <p:nvPr>
            <p:ph idx="1"/>
          </p:nvPr>
        </p:nvSpPr>
        <p:spPr/>
        <p:txBody>
          <a:bodyPr>
            <a:normAutofit lnSpcReduction="10000"/>
          </a:bodyPr>
          <a:lstStyle/>
          <a:p>
            <a:r>
              <a:rPr lang="en-US" dirty="0"/>
              <a:t>Consultants are entitled to be paid for their work, but they should be careful about any other benefits they receive as these might be construed as bribery or corruption</a:t>
            </a:r>
          </a:p>
          <a:p>
            <a:r>
              <a:rPr lang="en-US" dirty="0"/>
              <a:t>They should take care not to abuse their position of authority by seeking inappropriate benefits or opportunities</a:t>
            </a:r>
          </a:p>
          <a:p>
            <a:r>
              <a:rPr lang="en-US" dirty="0"/>
              <a:t>They should avoid forming an intimate relationship with any of the client’s stakeholders or employees, as this may lead to a conflict of interest</a:t>
            </a:r>
          </a:p>
          <a:p>
            <a:r>
              <a:rPr lang="en-US" dirty="0"/>
              <a:t>They should not seek to benefit from or remove any client data or other artifacts </a:t>
            </a:r>
          </a:p>
          <a:p>
            <a:pPr lvl="1"/>
            <a:r>
              <a:rPr lang="en-US" dirty="0"/>
              <a:t>All such materials must be returned or destroyed at the end of a project</a:t>
            </a:r>
            <a:endParaRPr lang="en-GB" dirty="0"/>
          </a:p>
        </p:txBody>
      </p:sp>
      <p:sp>
        <p:nvSpPr>
          <p:cNvPr id="4" name="Slide Number Placeholder 3"/>
          <p:cNvSpPr>
            <a:spLocks noGrp="1"/>
          </p:cNvSpPr>
          <p:nvPr>
            <p:ph type="sldNum" sz="quarter" idx="12"/>
          </p:nvPr>
        </p:nvSpPr>
        <p:spPr/>
        <p:txBody>
          <a:bodyPr/>
          <a:lstStyle/>
          <a:p>
            <a:fld id="{1974270E-A2D2-4BFB-9F5C-0C5B88077B36}" type="slidenum">
              <a:rPr lang="en-GB" smtClean="0"/>
              <a:t>13</a:t>
            </a:fld>
            <a:endParaRPr lang="en-GB"/>
          </a:p>
        </p:txBody>
      </p:sp>
    </p:spTree>
    <p:extLst>
      <p:ext uri="{BB962C8B-B14F-4D97-AF65-F5344CB8AC3E}">
        <p14:creationId xmlns:p14="http://schemas.microsoft.com/office/powerpoint/2010/main" val="3332775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2916" y="556194"/>
            <a:ext cx="10515600" cy="1325563"/>
          </a:xfrm>
        </p:spPr>
        <p:txBody>
          <a:bodyPr/>
          <a:lstStyle/>
          <a:p>
            <a:r>
              <a:rPr lang="en-US"/>
              <a:t>Temptations</a:t>
            </a:r>
            <a:endParaRPr lang="en-GB"/>
          </a:p>
        </p:txBody>
      </p:sp>
      <p:sp>
        <p:nvSpPr>
          <p:cNvPr id="3" name="Content Placeholder 2"/>
          <p:cNvSpPr>
            <a:spLocks noGrp="1"/>
          </p:cNvSpPr>
          <p:nvPr>
            <p:ph idx="1"/>
          </p:nvPr>
        </p:nvSpPr>
        <p:spPr/>
        <p:txBody>
          <a:bodyPr>
            <a:normAutofit/>
          </a:bodyPr>
          <a:lstStyle/>
          <a:p>
            <a:r>
              <a:rPr lang="en-US" sz="3200" dirty="0"/>
              <a:t>Imagine that you are interviewing employees, and find that one is particularly attentive to your questions and indeed to you personally. </a:t>
            </a:r>
          </a:p>
          <a:p>
            <a:pPr lvl="1"/>
            <a:r>
              <a:rPr lang="en-US" sz="2800" dirty="0" err="1"/>
              <a:t>He/She</a:t>
            </a:r>
            <a:r>
              <a:rPr lang="en-US" sz="2800" dirty="0"/>
              <a:t> invites you for dinner the same day, and shares many interesting facts about the company</a:t>
            </a:r>
          </a:p>
          <a:p>
            <a:pPr lvl="1"/>
            <a:r>
              <a:rPr lang="en-US" sz="2800" dirty="0"/>
              <a:t>This information is certainly very useful as it helps you understand the company situation better</a:t>
            </a:r>
          </a:p>
          <a:p>
            <a:pPr lvl="1"/>
            <a:r>
              <a:rPr lang="en-US" sz="2800" dirty="0"/>
              <a:t>However, you should also be careful to verify the information from other sources as single informants are not always reliable</a:t>
            </a:r>
          </a:p>
        </p:txBody>
      </p:sp>
      <p:sp>
        <p:nvSpPr>
          <p:cNvPr id="4" name="Slide Number Placeholder 3"/>
          <p:cNvSpPr>
            <a:spLocks noGrp="1"/>
          </p:cNvSpPr>
          <p:nvPr>
            <p:ph type="sldNum" sz="quarter" idx="12"/>
          </p:nvPr>
        </p:nvSpPr>
        <p:spPr/>
        <p:txBody>
          <a:bodyPr/>
          <a:lstStyle/>
          <a:p>
            <a:fld id="{1974270E-A2D2-4BFB-9F5C-0C5B88077B36}" type="slidenum">
              <a:rPr lang="en-GB" smtClean="0"/>
              <a:t>14</a:t>
            </a:fld>
            <a:endParaRPr lang="en-GB"/>
          </a:p>
        </p:txBody>
      </p:sp>
    </p:spTree>
    <p:extLst>
      <p:ext uri="{BB962C8B-B14F-4D97-AF65-F5344CB8AC3E}">
        <p14:creationId xmlns:p14="http://schemas.microsoft.com/office/powerpoint/2010/main" val="4090831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Temptations</a:t>
            </a:r>
          </a:p>
        </p:txBody>
      </p:sp>
      <p:sp>
        <p:nvSpPr>
          <p:cNvPr id="3" name="Content Placeholder 2"/>
          <p:cNvSpPr>
            <a:spLocks noGrp="1"/>
          </p:cNvSpPr>
          <p:nvPr>
            <p:ph idx="1"/>
          </p:nvPr>
        </p:nvSpPr>
        <p:spPr/>
        <p:txBody>
          <a:bodyPr>
            <a:noAutofit/>
          </a:bodyPr>
          <a:lstStyle/>
          <a:p>
            <a:r>
              <a:rPr lang="en-US" sz="3200" dirty="0"/>
              <a:t>But now what?! </a:t>
            </a:r>
          </a:p>
          <a:p>
            <a:pPr lvl="1"/>
            <a:r>
              <a:rPr lang="en-US" sz="2800" dirty="0"/>
              <a:t>Do you follow up and reciprocate with stories of your own?</a:t>
            </a:r>
          </a:p>
          <a:p>
            <a:pPr lvl="2"/>
            <a:r>
              <a:rPr lang="en-US" sz="2600" dirty="0"/>
              <a:t>You have to be careful not to accidentally share secret information</a:t>
            </a:r>
          </a:p>
          <a:p>
            <a:pPr lvl="2"/>
            <a:r>
              <a:rPr lang="en-US" sz="2600" dirty="0"/>
              <a:t>You also have to be careful not to develop a more intimate relationship as this will compromise your position as an independent consultant. </a:t>
            </a:r>
          </a:p>
          <a:p>
            <a:pPr lvl="2"/>
            <a:r>
              <a:rPr lang="en-US" sz="2600" dirty="0"/>
              <a:t>It may be better to wait until after the consulting project is complete and even then you need to keep secrets.</a:t>
            </a:r>
          </a:p>
          <a:p>
            <a:r>
              <a:rPr lang="en-US" sz="3200" dirty="0"/>
              <a:t>An intimate relationship with an employee could </a:t>
            </a:r>
            <a:r>
              <a:rPr lang="en-US" sz="3200" dirty="0" err="1"/>
              <a:t>jeopardise</a:t>
            </a:r>
            <a:r>
              <a:rPr lang="en-US" sz="3200" dirty="0"/>
              <a:t> your own consulting efforts and your position with the company</a:t>
            </a:r>
          </a:p>
          <a:p>
            <a:pPr lvl="1"/>
            <a:endParaRPr lang="en-GB" sz="2800" dirty="0"/>
          </a:p>
          <a:p>
            <a:endParaRPr lang="en-GB" sz="3200" dirty="0"/>
          </a:p>
        </p:txBody>
      </p:sp>
      <p:sp>
        <p:nvSpPr>
          <p:cNvPr id="4" name="Slide Number Placeholder 3"/>
          <p:cNvSpPr>
            <a:spLocks noGrp="1"/>
          </p:cNvSpPr>
          <p:nvPr>
            <p:ph type="sldNum" sz="quarter" idx="12"/>
          </p:nvPr>
        </p:nvSpPr>
        <p:spPr/>
        <p:txBody>
          <a:bodyPr/>
          <a:lstStyle/>
          <a:p>
            <a:fld id="{1974270E-A2D2-4BFB-9F5C-0C5B88077B36}" type="slidenum">
              <a:rPr lang="en-GB" smtClean="0"/>
              <a:t>15</a:t>
            </a:fld>
            <a:endParaRPr lang="en-GB"/>
          </a:p>
        </p:txBody>
      </p:sp>
    </p:spTree>
    <p:extLst>
      <p:ext uri="{BB962C8B-B14F-4D97-AF65-F5344CB8AC3E}">
        <p14:creationId xmlns:p14="http://schemas.microsoft.com/office/powerpoint/2010/main" val="12937253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Legality</a:t>
            </a:r>
            <a:endParaRPr lang="en-GB"/>
          </a:p>
        </p:txBody>
      </p:sp>
      <p:sp>
        <p:nvSpPr>
          <p:cNvPr id="3" name="Content Placeholder 2"/>
          <p:cNvSpPr>
            <a:spLocks noGrp="1"/>
          </p:cNvSpPr>
          <p:nvPr>
            <p:ph idx="1"/>
          </p:nvPr>
        </p:nvSpPr>
        <p:spPr/>
        <p:txBody>
          <a:bodyPr/>
          <a:lstStyle/>
          <a:p>
            <a:r>
              <a:rPr lang="en-US" dirty="0"/>
              <a:t>Whatever actions a consultant recommends must be legal in the jurisdiction where they are to be taken</a:t>
            </a:r>
          </a:p>
          <a:p>
            <a:r>
              <a:rPr lang="en-US" dirty="0"/>
              <a:t>If the consultant is paid by a client to develop a product, then the IP belongs to the client</a:t>
            </a:r>
          </a:p>
          <a:p>
            <a:pPr lvl="1"/>
            <a:r>
              <a:rPr lang="en-US" dirty="0"/>
              <a:t>The consultant cannot resell it to a different client</a:t>
            </a:r>
          </a:p>
          <a:p>
            <a:r>
              <a:rPr lang="en-US" dirty="0"/>
              <a:t>Each client should be treated as a new project and all products or services should be created afresh</a:t>
            </a:r>
          </a:p>
          <a:p>
            <a:r>
              <a:rPr lang="en-US" dirty="0"/>
              <a:t>Indeed, clients like to be treated as if they were unique and special, not just one more consulting assignment</a:t>
            </a:r>
            <a:endParaRPr lang="en-GB" dirty="0"/>
          </a:p>
        </p:txBody>
      </p:sp>
      <p:sp>
        <p:nvSpPr>
          <p:cNvPr id="4" name="Slide Number Placeholder 3"/>
          <p:cNvSpPr>
            <a:spLocks noGrp="1"/>
          </p:cNvSpPr>
          <p:nvPr>
            <p:ph type="sldNum" sz="quarter" idx="12"/>
          </p:nvPr>
        </p:nvSpPr>
        <p:spPr/>
        <p:txBody>
          <a:bodyPr/>
          <a:lstStyle/>
          <a:p>
            <a:fld id="{1974270E-A2D2-4BFB-9F5C-0C5B88077B36}" type="slidenum">
              <a:rPr lang="en-GB" smtClean="0"/>
              <a:t>16</a:t>
            </a:fld>
            <a:endParaRPr lang="en-GB"/>
          </a:p>
        </p:txBody>
      </p:sp>
    </p:spTree>
    <p:extLst>
      <p:ext uri="{BB962C8B-B14F-4D97-AF65-F5344CB8AC3E}">
        <p14:creationId xmlns:p14="http://schemas.microsoft.com/office/powerpoint/2010/main" val="41338392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Temptations</a:t>
            </a:r>
            <a:endParaRPr lang="en-GB"/>
          </a:p>
        </p:txBody>
      </p:sp>
      <p:sp>
        <p:nvSpPr>
          <p:cNvPr id="3" name="Content Placeholder 2"/>
          <p:cNvSpPr>
            <a:spLocks noGrp="1"/>
          </p:cNvSpPr>
          <p:nvPr>
            <p:ph idx="1"/>
          </p:nvPr>
        </p:nvSpPr>
        <p:spPr/>
        <p:txBody>
          <a:bodyPr/>
          <a:lstStyle/>
          <a:p>
            <a:r>
              <a:rPr lang="en-US" dirty="0"/>
              <a:t>If you spend a lot of time developing a new IT product, it is tempting to forget that the cost of your time was actually paid by the client, and so that the IP of the product belongs to the client, not you</a:t>
            </a:r>
          </a:p>
          <a:p>
            <a:r>
              <a:rPr lang="en-US" dirty="0"/>
              <a:t>If you succumb to that temptation, it is only a short step further to resell that product to another client, thereby violating the IP of the original client who paid for the work</a:t>
            </a:r>
          </a:p>
          <a:p>
            <a:r>
              <a:rPr lang="en-US" dirty="0"/>
              <a:t>This kind of situation can lead to legal action very quickly, for the original client will claim sole ownership and seek damages from you, especially if the client to whom you resell the product is also a competitor of the first client</a:t>
            </a:r>
            <a:endParaRPr lang="en-GB" dirty="0"/>
          </a:p>
        </p:txBody>
      </p:sp>
      <p:sp>
        <p:nvSpPr>
          <p:cNvPr id="4" name="Slide Number Placeholder 3"/>
          <p:cNvSpPr>
            <a:spLocks noGrp="1"/>
          </p:cNvSpPr>
          <p:nvPr>
            <p:ph type="sldNum" sz="quarter" idx="12"/>
          </p:nvPr>
        </p:nvSpPr>
        <p:spPr/>
        <p:txBody>
          <a:bodyPr/>
          <a:lstStyle/>
          <a:p>
            <a:fld id="{1974270E-A2D2-4BFB-9F5C-0C5B88077B36}" type="slidenum">
              <a:rPr lang="en-GB" smtClean="0"/>
              <a:t>17</a:t>
            </a:fld>
            <a:endParaRPr lang="en-GB"/>
          </a:p>
        </p:txBody>
      </p:sp>
    </p:spTree>
    <p:extLst>
      <p:ext uri="{BB962C8B-B14F-4D97-AF65-F5344CB8AC3E}">
        <p14:creationId xmlns:p14="http://schemas.microsoft.com/office/powerpoint/2010/main" val="103921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NDA and Negotiations</a:t>
            </a:r>
            <a:endParaRPr lang="en-GB"/>
          </a:p>
        </p:txBody>
      </p:sp>
      <p:sp>
        <p:nvSpPr>
          <p:cNvPr id="3" name="Content Placeholder 2"/>
          <p:cNvSpPr>
            <a:spLocks noGrp="1"/>
          </p:cNvSpPr>
          <p:nvPr>
            <p:ph idx="1"/>
          </p:nvPr>
        </p:nvSpPr>
        <p:spPr/>
        <p:txBody>
          <a:bodyPr>
            <a:normAutofit lnSpcReduction="10000"/>
          </a:bodyPr>
          <a:lstStyle/>
          <a:p>
            <a:r>
              <a:rPr lang="en-US" dirty="0"/>
              <a:t>These kinds of agreements and ethical issues should be discussed by client and consultant before the project starts and before a formal contract is signed</a:t>
            </a:r>
          </a:p>
          <a:p>
            <a:r>
              <a:rPr lang="en-US" dirty="0"/>
              <a:t>A carefully prepared NDA benefits the client and the consultant, who knows what is allowed and what is not</a:t>
            </a:r>
          </a:p>
          <a:p>
            <a:r>
              <a:rPr lang="en-US" dirty="0"/>
              <a:t>Consultants also need to negotiate access to employees, meetings, documents, etc. so that they can be familiar with the operating environment and problem situation</a:t>
            </a:r>
          </a:p>
          <a:p>
            <a:pPr lvl="1"/>
            <a:r>
              <a:rPr lang="en-US" dirty="0"/>
              <a:t>If the negotiations are tough, the consultant should reconsider the opportunity</a:t>
            </a:r>
          </a:p>
          <a:p>
            <a:pPr lvl="1"/>
            <a:r>
              <a:rPr lang="en-US" dirty="0"/>
              <a:t>Opportunities have costs.</a:t>
            </a:r>
            <a:endParaRPr lang="en-GB" dirty="0"/>
          </a:p>
        </p:txBody>
      </p:sp>
      <p:sp>
        <p:nvSpPr>
          <p:cNvPr id="4" name="Slide Number Placeholder 3"/>
          <p:cNvSpPr>
            <a:spLocks noGrp="1"/>
          </p:cNvSpPr>
          <p:nvPr>
            <p:ph type="sldNum" sz="quarter" idx="12"/>
          </p:nvPr>
        </p:nvSpPr>
        <p:spPr/>
        <p:txBody>
          <a:bodyPr/>
          <a:lstStyle/>
          <a:p>
            <a:fld id="{1974270E-A2D2-4BFB-9F5C-0C5B88077B36}" type="slidenum">
              <a:rPr lang="en-GB" smtClean="0"/>
              <a:t>18</a:t>
            </a:fld>
            <a:endParaRPr lang="en-GB"/>
          </a:p>
        </p:txBody>
      </p:sp>
    </p:spTree>
    <p:extLst>
      <p:ext uri="{BB962C8B-B14F-4D97-AF65-F5344CB8AC3E}">
        <p14:creationId xmlns:p14="http://schemas.microsoft.com/office/powerpoint/2010/main" val="9336291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CityU Ethical Requirements</a:t>
            </a:r>
            <a:endParaRPr lang="en-GB"/>
          </a:p>
        </p:txBody>
      </p:sp>
      <p:sp>
        <p:nvSpPr>
          <p:cNvPr id="3" name="Content Placeholder 2"/>
          <p:cNvSpPr>
            <a:spLocks noGrp="1"/>
          </p:cNvSpPr>
          <p:nvPr>
            <p:ph idx="1"/>
          </p:nvPr>
        </p:nvSpPr>
        <p:spPr/>
        <p:txBody>
          <a:bodyPr/>
          <a:lstStyle/>
          <a:p>
            <a:r>
              <a:rPr lang="en-US" altLang="en-US" dirty="0" err="1"/>
              <a:t>CityU’s</a:t>
            </a:r>
            <a:r>
              <a:rPr lang="en-US" altLang="en-US" dirty="0"/>
              <a:t> Code of Human Research Ethics applies to all research done (by staff or students) that involves living people</a:t>
            </a:r>
          </a:p>
          <a:p>
            <a:pPr lvl="1"/>
            <a:r>
              <a:rPr lang="en-US" altLang="en-US" dirty="0"/>
              <a:t>The coursework for this class counts as research.</a:t>
            </a:r>
          </a:p>
          <a:p>
            <a:r>
              <a:rPr lang="en-US" altLang="en-US" dirty="0"/>
              <a:t>The code has 11 major questions. If you can truthfully answer ‘no’ to all 11, then the research project can be approved by the Head of Department (IS for IS6602) quickly.</a:t>
            </a:r>
          </a:p>
          <a:p>
            <a:r>
              <a:rPr lang="en-US" altLang="en-US" dirty="0"/>
              <a:t>If you answer ‘yes’ to one or more questions, then a full review by the CB Research Ethics Committee is required. This may take a month or longer. It may also require that you revise your research design and data collection proposals.</a:t>
            </a:r>
          </a:p>
          <a:p>
            <a:endParaRPr lang="en-GB" dirty="0"/>
          </a:p>
        </p:txBody>
      </p:sp>
      <p:sp>
        <p:nvSpPr>
          <p:cNvPr id="4" name="Slide Number Placeholder 3"/>
          <p:cNvSpPr>
            <a:spLocks noGrp="1"/>
          </p:cNvSpPr>
          <p:nvPr>
            <p:ph type="sldNum" sz="quarter" idx="12"/>
          </p:nvPr>
        </p:nvSpPr>
        <p:spPr/>
        <p:txBody>
          <a:bodyPr/>
          <a:lstStyle/>
          <a:p>
            <a:fld id="{1974270E-A2D2-4BFB-9F5C-0C5B88077B36}" type="slidenum">
              <a:rPr lang="en-GB" smtClean="0"/>
              <a:t>19</a:t>
            </a:fld>
            <a:endParaRPr lang="en-GB"/>
          </a:p>
        </p:txBody>
      </p:sp>
    </p:spTree>
    <p:extLst>
      <p:ext uri="{BB962C8B-B14F-4D97-AF65-F5344CB8AC3E}">
        <p14:creationId xmlns:p14="http://schemas.microsoft.com/office/powerpoint/2010/main" val="19331617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a:t>Code Items 1-3</a:t>
            </a:r>
          </a:p>
        </p:txBody>
      </p:sp>
      <p:sp>
        <p:nvSpPr>
          <p:cNvPr id="19459" name="Rectangle 3"/>
          <p:cNvSpPr>
            <a:spLocks noGrp="1" noChangeArrowheads="1"/>
          </p:cNvSpPr>
          <p:nvPr>
            <p:ph type="body" idx="1"/>
          </p:nvPr>
        </p:nvSpPr>
        <p:spPr/>
        <p:txBody>
          <a:bodyPr>
            <a:normAutofit lnSpcReduction="10000"/>
          </a:bodyPr>
          <a:lstStyle/>
          <a:p>
            <a:pPr marL="514350" indent="-514350" eaLnBrk="1" hangingPunct="1">
              <a:buFont typeface="+mj-lt"/>
              <a:buAutoNum type="arabicPeriod"/>
            </a:pPr>
            <a:r>
              <a:rPr lang="en-US" altLang="en-US">
                <a:cs typeface="Times New Roman" pitchFamily="18" charset="0"/>
              </a:rPr>
              <a:t>Will the study involve participants who do not possess the legal, physical or mental capacity to provide valid informed </a:t>
            </a:r>
            <a:r>
              <a:rPr lang="en-US" altLang="en-US" u="sng">
                <a:cs typeface="Times New Roman" pitchFamily="18" charset="0"/>
              </a:rPr>
              <a:t>consent</a:t>
            </a:r>
            <a:r>
              <a:rPr lang="en-US" altLang="en-US">
                <a:cs typeface="Times New Roman" pitchFamily="18" charset="0"/>
              </a:rPr>
              <a:t> to participate in the study (e.g. children,  people with developmental disabilities)? </a:t>
            </a:r>
            <a:r>
              <a:rPr lang="en-US" altLang="zh-TW">
                <a:ea typeface="新細明體" pitchFamily="18" charset="-120"/>
              </a:rPr>
              <a:t>If so, parental/guardian consent must be obtained.</a:t>
            </a:r>
          </a:p>
          <a:p>
            <a:pPr marL="514350" indent="-514350">
              <a:buFont typeface="+mj-lt"/>
              <a:buAutoNum type="arabicPeriod"/>
            </a:pPr>
            <a:r>
              <a:rPr lang="en-US" altLang="en-US">
                <a:cs typeface="Times New Roman" pitchFamily="18" charset="0"/>
              </a:rPr>
              <a:t>Will </a:t>
            </a:r>
            <a:r>
              <a:rPr lang="en-US" altLang="en-US" u="sng">
                <a:cs typeface="Times New Roman" pitchFamily="18" charset="0"/>
              </a:rPr>
              <a:t>deception</a:t>
            </a:r>
            <a:r>
              <a:rPr lang="en-US" altLang="en-US">
                <a:cs typeface="Times New Roman" pitchFamily="18" charset="0"/>
              </a:rPr>
              <a:t> of participants, e.g. misleading participants, be necessary during the study?</a:t>
            </a:r>
          </a:p>
          <a:p>
            <a:pPr marL="514350" indent="-514350">
              <a:buFont typeface="+mj-lt"/>
              <a:buAutoNum type="arabicPeriod"/>
            </a:pPr>
            <a:r>
              <a:rPr lang="en-US" altLang="en-US">
                <a:cs typeface="Times New Roman" pitchFamily="18" charset="0"/>
              </a:rPr>
              <a:t>Will </a:t>
            </a:r>
            <a:r>
              <a:rPr lang="en-US" altLang="en-US" u="sng">
                <a:cs typeface="Times New Roman" pitchFamily="18" charset="0"/>
              </a:rPr>
              <a:t>financial inducements</a:t>
            </a:r>
            <a:r>
              <a:rPr lang="en-US" altLang="zh-TW" u="sng"/>
              <a:t>/incentives</a:t>
            </a:r>
            <a:r>
              <a:rPr lang="en-US" altLang="zh-TW"/>
              <a:t> (other than reasonable expenses and compensation for time applicable to the nature of the study for the discipline concerned) be offered to participants? If so, please specify details e.g. value, in cash or in kind, the usual rate for the discipline concerned </a:t>
            </a:r>
            <a:r>
              <a:rPr lang="en-US" altLang="zh-CN">
                <a:ea typeface="宋体" pitchFamily="2" charset="-122"/>
              </a:rPr>
              <a:t>and applicable </a:t>
            </a:r>
            <a:r>
              <a:rPr lang="en-US" altLang="zh-TW"/>
              <a:t>precedent cases  </a:t>
            </a:r>
          </a:p>
          <a:p>
            <a:endParaRPr lang="en-US" altLang="en-US">
              <a:cs typeface="Times New Roman" pitchFamily="18" charset="0"/>
            </a:endParaRPr>
          </a:p>
          <a:p>
            <a:pPr eaLnBrk="1" hangingPunct="1"/>
            <a:endParaRPr lang="en-US" altLang="en-US"/>
          </a:p>
        </p:txBody>
      </p:sp>
      <p:sp>
        <p:nvSpPr>
          <p:cNvPr id="2" name="Slide Number Placeholder 1"/>
          <p:cNvSpPr>
            <a:spLocks noGrp="1"/>
          </p:cNvSpPr>
          <p:nvPr>
            <p:ph type="sldNum" sz="quarter" idx="12"/>
          </p:nvPr>
        </p:nvSpPr>
        <p:spPr/>
        <p:txBody>
          <a:bodyPr/>
          <a:lstStyle/>
          <a:p>
            <a:pPr>
              <a:defRPr/>
            </a:pPr>
            <a:fld id="{249D6B86-F1E7-4C2A-8410-41DBD73955E4}" type="slidenum">
              <a:rPr lang="en-US"/>
              <a:pPr>
                <a:defRPr/>
              </a:pPr>
              <a:t>20</a:t>
            </a:fld>
            <a:endParaRPr lang="en-US"/>
          </a:p>
        </p:txBody>
      </p:sp>
    </p:spTree>
    <p:extLst>
      <p:ext uri="{BB962C8B-B14F-4D97-AF65-F5344CB8AC3E}">
        <p14:creationId xmlns:p14="http://schemas.microsoft.com/office/powerpoint/2010/main" val="16966553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en-US"/>
              <a:t>Code Items 4-6</a:t>
            </a:r>
          </a:p>
        </p:txBody>
      </p:sp>
      <p:sp>
        <p:nvSpPr>
          <p:cNvPr id="20483" name="Rectangle 3"/>
          <p:cNvSpPr>
            <a:spLocks noGrp="1" noChangeArrowheads="1"/>
          </p:cNvSpPr>
          <p:nvPr>
            <p:ph type="body" idx="1"/>
          </p:nvPr>
        </p:nvSpPr>
        <p:spPr/>
        <p:txBody>
          <a:bodyPr/>
          <a:lstStyle/>
          <a:p>
            <a:pPr marL="514350" indent="-514350">
              <a:buFont typeface="+mj-lt"/>
              <a:buAutoNum type="arabicPeriod" startAt="4"/>
            </a:pPr>
            <a:r>
              <a:rPr lang="en-US" altLang="en-US">
                <a:cs typeface="Times New Roman" pitchFamily="18" charset="0"/>
              </a:rPr>
              <a:t>Will the study involve </a:t>
            </a:r>
            <a:r>
              <a:rPr lang="en-US" altLang="en-US" u="sng">
                <a:cs typeface="Times New Roman" pitchFamily="18" charset="0"/>
              </a:rPr>
              <a:t>sensitive</a:t>
            </a:r>
            <a:r>
              <a:rPr lang="en-US" altLang="en-US">
                <a:cs typeface="Times New Roman" pitchFamily="18" charset="0"/>
              </a:rPr>
              <a:t> aspects of the participant’s own behaviour such as illegal conduct, drug or alcohol use, and sexual conduct?</a:t>
            </a:r>
            <a:r>
              <a:rPr lang="en-US" altLang="en-US"/>
              <a:t> </a:t>
            </a:r>
          </a:p>
          <a:p>
            <a:pPr marL="514350" indent="-514350">
              <a:buFont typeface="+mj-lt"/>
              <a:buAutoNum type="arabicPeriod" startAt="4"/>
            </a:pPr>
            <a:r>
              <a:rPr lang="en-US" altLang="en-US">
                <a:cs typeface="Times New Roman" pitchFamily="18" charset="0"/>
              </a:rPr>
              <a:t>If the observations on the participants are disclosed, will it reasonably place the participant at </a:t>
            </a:r>
            <a:r>
              <a:rPr lang="en-US" altLang="en-US" u="sng">
                <a:cs typeface="Times New Roman" pitchFamily="18" charset="0"/>
              </a:rPr>
              <a:t>risk</a:t>
            </a:r>
            <a:r>
              <a:rPr lang="en-US" altLang="en-US">
                <a:cs typeface="Times New Roman" pitchFamily="18" charset="0"/>
              </a:rPr>
              <a:t> of criminal or civil liability or be </a:t>
            </a:r>
            <a:r>
              <a:rPr lang="en-US" altLang="en-US" u="sng">
                <a:cs typeface="Times New Roman" pitchFamily="18" charset="0"/>
              </a:rPr>
              <a:t>damaging</a:t>
            </a:r>
            <a:r>
              <a:rPr lang="en-US" altLang="en-US">
                <a:cs typeface="Times New Roman" pitchFamily="18" charset="0"/>
              </a:rPr>
              <a:t> to the participant’s financial standing, employability, or reputation?</a:t>
            </a:r>
            <a:r>
              <a:rPr lang="en-US" altLang="en-US"/>
              <a:t> </a:t>
            </a:r>
          </a:p>
          <a:p>
            <a:pPr marL="514350" indent="-514350">
              <a:buFont typeface="+mj-lt"/>
              <a:buAutoNum type="arabicPeriod" startAt="4"/>
            </a:pPr>
            <a:r>
              <a:rPr lang="en-US" altLang="en-US">
                <a:cs typeface="Times New Roman" pitchFamily="18" charset="0"/>
              </a:rPr>
              <a:t>Will the study/experiment induce undue psychological </a:t>
            </a:r>
            <a:r>
              <a:rPr lang="en-US" altLang="en-US" u="sng">
                <a:cs typeface="Times New Roman" pitchFamily="18" charset="0"/>
              </a:rPr>
              <a:t>stress</a:t>
            </a:r>
            <a:r>
              <a:rPr lang="en-US" altLang="en-US">
                <a:cs typeface="Times New Roman" pitchFamily="18" charset="0"/>
              </a:rPr>
              <a:t>?</a:t>
            </a:r>
            <a:endParaRPr lang="en-US" altLang="en-US"/>
          </a:p>
          <a:p>
            <a:endParaRPr lang="en-US" altLang="en-US"/>
          </a:p>
          <a:p>
            <a:endParaRPr lang="en-US" altLang="en-US"/>
          </a:p>
          <a:p>
            <a:pPr eaLnBrk="1" hangingPunct="1"/>
            <a:endParaRPr lang="en-US" altLang="en-US" dirty="0"/>
          </a:p>
        </p:txBody>
      </p:sp>
      <p:sp>
        <p:nvSpPr>
          <p:cNvPr id="2" name="Slide Number Placeholder 1"/>
          <p:cNvSpPr>
            <a:spLocks noGrp="1"/>
          </p:cNvSpPr>
          <p:nvPr>
            <p:ph type="sldNum" sz="quarter" idx="12"/>
          </p:nvPr>
        </p:nvSpPr>
        <p:spPr/>
        <p:txBody>
          <a:bodyPr/>
          <a:lstStyle/>
          <a:p>
            <a:pPr>
              <a:defRPr/>
            </a:pPr>
            <a:fld id="{F2B704D4-1EAB-44ED-90BD-5F5F51F5B084}" type="slidenum">
              <a:rPr lang="en-US"/>
              <a:pPr>
                <a:defRPr/>
              </a:pPr>
              <a:t>21</a:t>
            </a:fld>
            <a:endParaRPr lang="en-US"/>
          </a:p>
        </p:txBody>
      </p:sp>
    </p:spTree>
    <p:extLst>
      <p:ext uri="{BB962C8B-B14F-4D97-AF65-F5344CB8AC3E}">
        <p14:creationId xmlns:p14="http://schemas.microsoft.com/office/powerpoint/2010/main" val="32850029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dirty="0"/>
              <a:t>Code Items 7-11 </a:t>
            </a:r>
          </a:p>
        </p:txBody>
      </p:sp>
      <p:sp>
        <p:nvSpPr>
          <p:cNvPr id="21507" name="Rectangle 3"/>
          <p:cNvSpPr>
            <a:spLocks noGrp="1" noChangeArrowheads="1"/>
          </p:cNvSpPr>
          <p:nvPr>
            <p:ph type="body" idx="1"/>
          </p:nvPr>
        </p:nvSpPr>
        <p:spPr/>
        <p:txBody>
          <a:bodyPr>
            <a:normAutofit lnSpcReduction="10000"/>
          </a:bodyPr>
          <a:lstStyle/>
          <a:p>
            <a:pPr marL="514350" indent="-514350">
              <a:buFont typeface="+mj-lt"/>
              <a:buAutoNum type="arabicPeriod" startAt="7"/>
            </a:pPr>
            <a:r>
              <a:rPr lang="en-US" altLang="en-US" dirty="0">
                <a:cs typeface="Times New Roman" pitchFamily="18" charset="0"/>
              </a:rPr>
              <a:t>Is </a:t>
            </a:r>
            <a:r>
              <a:rPr lang="en-US" altLang="en-US" u="sng" dirty="0">
                <a:cs typeface="Times New Roman" pitchFamily="18" charset="0"/>
              </a:rPr>
              <a:t>pain</a:t>
            </a:r>
            <a:r>
              <a:rPr lang="en-US" altLang="en-US" dirty="0">
                <a:cs typeface="Times New Roman" pitchFamily="18" charset="0"/>
              </a:rPr>
              <a:t> or more than mild discomfort likely to result from the study?</a:t>
            </a:r>
          </a:p>
          <a:p>
            <a:pPr marL="514350" indent="-514350">
              <a:buFont typeface="+mj-lt"/>
              <a:buAutoNum type="arabicPeriod" startAt="7"/>
            </a:pPr>
            <a:r>
              <a:rPr lang="en-US" altLang="en-US" dirty="0">
                <a:cs typeface="Times New Roman" pitchFamily="18" charset="0"/>
              </a:rPr>
              <a:t>Will the study involve prolonged and </a:t>
            </a:r>
            <a:r>
              <a:rPr lang="en-US" altLang="en-US" u="sng" dirty="0">
                <a:cs typeface="Times New Roman" pitchFamily="18" charset="0"/>
              </a:rPr>
              <a:t>repetitive</a:t>
            </a:r>
            <a:r>
              <a:rPr lang="en-US" altLang="en-US" dirty="0">
                <a:cs typeface="Times New Roman" pitchFamily="18" charset="0"/>
              </a:rPr>
              <a:t> testing sessions?</a:t>
            </a:r>
          </a:p>
          <a:p>
            <a:pPr marL="514350" indent="-514350">
              <a:buFont typeface="+mj-lt"/>
              <a:buAutoNum type="arabicPeriod" startAt="7"/>
            </a:pPr>
            <a:r>
              <a:rPr lang="en-US" altLang="en-US" dirty="0">
                <a:cs typeface="Times New Roman" pitchFamily="18" charset="0"/>
              </a:rPr>
              <a:t>Will the study involve the collection of </a:t>
            </a:r>
            <a:r>
              <a:rPr lang="en-US" altLang="en-US" u="sng" dirty="0">
                <a:cs typeface="Times New Roman" pitchFamily="18" charset="0"/>
              </a:rPr>
              <a:t>identifiable</a:t>
            </a:r>
            <a:r>
              <a:rPr lang="en-US" altLang="en-US" dirty="0">
                <a:cs typeface="Times New Roman" pitchFamily="18" charset="0"/>
              </a:rPr>
              <a:t> information (i.e. information that is not anonymous) from participants? If so, explain whether </a:t>
            </a:r>
            <a:r>
              <a:rPr lang="en-US" altLang="en-US" u="sng" dirty="0">
                <a:cs typeface="Times New Roman" pitchFamily="18" charset="0"/>
              </a:rPr>
              <a:t>sensitive</a:t>
            </a:r>
            <a:r>
              <a:rPr lang="en-US" altLang="en-US" dirty="0">
                <a:cs typeface="Times New Roman" pitchFamily="18" charset="0"/>
              </a:rPr>
              <a:t> or </a:t>
            </a:r>
            <a:r>
              <a:rPr lang="en-US" altLang="en-US" u="sng" dirty="0">
                <a:cs typeface="Times New Roman" pitchFamily="18" charset="0"/>
              </a:rPr>
              <a:t>private</a:t>
            </a:r>
            <a:r>
              <a:rPr lang="en-US" altLang="en-US" dirty="0">
                <a:cs typeface="Times New Roman" pitchFamily="18" charset="0"/>
              </a:rPr>
              <a:t> information will be collected and how the </a:t>
            </a:r>
            <a:r>
              <a:rPr lang="en-US" altLang="en-US" u="sng" dirty="0">
                <a:cs typeface="Times New Roman" pitchFamily="18" charset="0"/>
              </a:rPr>
              <a:t>confidentiality</a:t>
            </a:r>
            <a:r>
              <a:rPr lang="en-US" altLang="en-US" dirty="0">
                <a:cs typeface="Times New Roman" pitchFamily="18" charset="0"/>
              </a:rPr>
              <a:t> of the information collected will be maintained?</a:t>
            </a:r>
          </a:p>
          <a:p>
            <a:pPr marL="514350" indent="-514350">
              <a:buFont typeface="+mj-lt"/>
              <a:buAutoNum type="arabicPeriod" startAt="7"/>
            </a:pPr>
            <a:r>
              <a:rPr lang="en-US" altLang="en-US" dirty="0">
                <a:cs typeface="Times New Roman" pitchFamily="18" charset="0"/>
              </a:rPr>
              <a:t>Are the researchers in a position of power (e.g. teacher-student) vis-à-vis the participants?</a:t>
            </a:r>
          </a:p>
          <a:p>
            <a:pPr marL="514350" indent="-514350">
              <a:buFont typeface="+mj-lt"/>
              <a:buAutoNum type="arabicPeriod" startAt="7"/>
            </a:pPr>
            <a:r>
              <a:rPr lang="en-US" altLang="en-US" dirty="0">
                <a:cs typeface="Times New Roman" pitchFamily="18" charset="0"/>
              </a:rPr>
              <a:t>Will the study involve human subjects in clinical or biomedical research studies?</a:t>
            </a:r>
          </a:p>
          <a:p>
            <a:endParaRPr lang="en-US" altLang="en-US" dirty="0"/>
          </a:p>
          <a:p>
            <a:endParaRPr lang="en-US" altLang="en-US" dirty="0"/>
          </a:p>
          <a:p>
            <a:pPr eaLnBrk="1" hangingPunct="1"/>
            <a:endParaRPr lang="en-US" altLang="en-US" dirty="0"/>
          </a:p>
        </p:txBody>
      </p:sp>
      <p:sp>
        <p:nvSpPr>
          <p:cNvPr id="2" name="Slide Number Placeholder 1"/>
          <p:cNvSpPr>
            <a:spLocks noGrp="1"/>
          </p:cNvSpPr>
          <p:nvPr>
            <p:ph type="sldNum" sz="quarter" idx="12"/>
          </p:nvPr>
        </p:nvSpPr>
        <p:spPr/>
        <p:txBody>
          <a:bodyPr/>
          <a:lstStyle/>
          <a:p>
            <a:pPr>
              <a:defRPr/>
            </a:pPr>
            <a:fld id="{84755D24-991F-4716-B180-D5C8A9F0669A}" type="slidenum">
              <a:rPr lang="en-US"/>
              <a:pPr>
                <a:defRPr/>
              </a:pPr>
              <a:t>22</a:t>
            </a:fld>
            <a:endParaRPr lang="en-US"/>
          </a:p>
        </p:txBody>
      </p:sp>
    </p:spTree>
    <p:extLst>
      <p:ext uri="{BB962C8B-B14F-4D97-AF65-F5344CB8AC3E}">
        <p14:creationId xmlns:p14="http://schemas.microsoft.com/office/powerpoint/2010/main" val="42157076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21CDF-5F7A-4583-AD2C-81E5C6B7B456}"/>
              </a:ext>
            </a:extLst>
          </p:cNvPr>
          <p:cNvSpPr>
            <a:spLocks noGrp="1"/>
          </p:cNvSpPr>
          <p:nvPr>
            <p:ph type="title"/>
          </p:nvPr>
        </p:nvSpPr>
        <p:spPr/>
        <p:txBody>
          <a:bodyPr/>
          <a:lstStyle/>
          <a:p>
            <a:r>
              <a:rPr lang="en-US" dirty="0"/>
              <a:t>Please Also Pay Attention to the Details of the Ethics Form</a:t>
            </a:r>
            <a:endParaRPr lang="en-HK" dirty="0"/>
          </a:p>
        </p:txBody>
      </p:sp>
      <p:sp>
        <p:nvSpPr>
          <p:cNvPr id="3" name="Content Placeholder 2">
            <a:extLst>
              <a:ext uri="{FF2B5EF4-FFF2-40B4-BE49-F238E27FC236}">
                <a16:creationId xmlns:a16="http://schemas.microsoft.com/office/drawing/2014/main" id="{4DFAB542-D11D-4AFC-885D-0D829076A8E5}"/>
              </a:ext>
            </a:extLst>
          </p:cNvPr>
          <p:cNvSpPr>
            <a:spLocks noGrp="1"/>
          </p:cNvSpPr>
          <p:nvPr>
            <p:ph idx="1"/>
          </p:nvPr>
        </p:nvSpPr>
        <p:spPr/>
        <p:txBody>
          <a:bodyPr/>
          <a:lstStyle/>
          <a:p>
            <a:r>
              <a:rPr lang="en-US" dirty="0"/>
              <a:t>There are many other sections to fill in, to describe, </a:t>
            </a:r>
            <a:r>
              <a:rPr lang="en-US"/>
              <a:t>to explain, and you need to sign the form.</a:t>
            </a:r>
            <a:endParaRPr lang="en-HK" dirty="0"/>
          </a:p>
        </p:txBody>
      </p:sp>
      <p:sp>
        <p:nvSpPr>
          <p:cNvPr id="4" name="Slide Number Placeholder 3">
            <a:extLst>
              <a:ext uri="{FF2B5EF4-FFF2-40B4-BE49-F238E27FC236}">
                <a16:creationId xmlns:a16="http://schemas.microsoft.com/office/drawing/2014/main" id="{739B0FB2-DA3E-4ECC-AB0B-4691C1F0E4F7}"/>
              </a:ext>
            </a:extLst>
          </p:cNvPr>
          <p:cNvSpPr>
            <a:spLocks noGrp="1"/>
          </p:cNvSpPr>
          <p:nvPr>
            <p:ph type="sldNum" sz="quarter" idx="12"/>
          </p:nvPr>
        </p:nvSpPr>
        <p:spPr/>
        <p:txBody>
          <a:bodyPr/>
          <a:lstStyle/>
          <a:p>
            <a:fld id="{1974270E-A2D2-4BFB-9F5C-0C5B88077B36}" type="slidenum">
              <a:rPr lang="en-GB" smtClean="0"/>
              <a:t>23</a:t>
            </a:fld>
            <a:endParaRPr lang="en-GB"/>
          </a:p>
        </p:txBody>
      </p:sp>
    </p:spTree>
    <p:extLst>
      <p:ext uri="{BB962C8B-B14F-4D97-AF65-F5344CB8AC3E}">
        <p14:creationId xmlns:p14="http://schemas.microsoft.com/office/powerpoint/2010/main" val="28215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Ethics Planning</a:t>
            </a:r>
            <a:endParaRPr lang="en-GB"/>
          </a:p>
        </p:txBody>
      </p:sp>
      <p:sp>
        <p:nvSpPr>
          <p:cNvPr id="3" name="Content Placeholder 2"/>
          <p:cNvSpPr>
            <a:spLocks noGrp="1"/>
          </p:cNvSpPr>
          <p:nvPr>
            <p:ph idx="1"/>
          </p:nvPr>
        </p:nvSpPr>
        <p:spPr/>
        <p:txBody>
          <a:bodyPr>
            <a:normAutofit fontScale="92500" lnSpcReduction="20000"/>
          </a:bodyPr>
          <a:lstStyle/>
          <a:p>
            <a:r>
              <a:rPr lang="en-US" altLang="en-US"/>
              <a:t>You need to consider ethical issues at the start of a research project.</a:t>
            </a:r>
          </a:p>
          <a:p>
            <a:r>
              <a:rPr lang="en-US" altLang="en-US"/>
              <a:t>If you identify ethical issues early, you have time to address them.</a:t>
            </a:r>
          </a:p>
          <a:p>
            <a:r>
              <a:rPr lang="en-US" altLang="en-US"/>
              <a:t>You can discuss with your colleagues, your team-mates, your supervisor, me.</a:t>
            </a:r>
          </a:p>
          <a:p>
            <a:r>
              <a:rPr lang="en-US" altLang="en-US"/>
              <a:t>Don’t hide ethical issues</a:t>
            </a:r>
          </a:p>
          <a:p>
            <a:r>
              <a:rPr lang="en-US" altLang="en-US"/>
              <a:t>Clearly, you do not want to have your research design rejected, so being able to answer ‘no’ to all 9 questions may be a good plan.</a:t>
            </a:r>
          </a:p>
          <a:p>
            <a:r>
              <a:rPr lang="en-US" altLang="en-US"/>
              <a:t>Assuring research subjects of anonymity and confidentiality</a:t>
            </a:r>
          </a:p>
          <a:p>
            <a:r>
              <a:rPr lang="en-US" altLang="en-US"/>
              <a:t>Clearly describe all research procedures</a:t>
            </a:r>
          </a:p>
          <a:p>
            <a:r>
              <a:rPr lang="en-US" altLang="en-US"/>
              <a:t>Create a trust-based interaction with research subjects</a:t>
            </a:r>
          </a:p>
          <a:p>
            <a:r>
              <a:rPr lang="en-US" altLang="en-US"/>
              <a:t>Provide feedback afterwards</a:t>
            </a:r>
          </a:p>
          <a:p>
            <a:endParaRPr lang="en-GB"/>
          </a:p>
        </p:txBody>
      </p:sp>
      <p:sp>
        <p:nvSpPr>
          <p:cNvPr id="4" name="Slide Number Placeholder 3"/>
          <p:cNvSpPr>
            <a:spLocks noGrp="1"/>
          </p:cNvSpPr>
          <p:nvPr>
            <p:ph type="sldNum" sz="quarter" idx="12"/>
          </p:nvPr>
        </p:nvSpPr>
        <p:spPr/>
        <p:txBody>
          <a:bodyPr/>
          <a:lstStyle/>
          <a:p>
            <a:fld id="{1974270E-A2D2-4BFB-9F5C-0C5B88077B36}" type="slidenum">
              <a:rPr lang="en-GB" smtClean="0"/>
              <a:t>24</a:t>
            </a:fld>
            <a:endParaRPr lang="en-GB"/>
          </a:p>
        </p:txBody>
      </p:sp>
    </p:spTree>
    <p:extLst>
      <p:ext uri="{BB962C8B-B14F-4D97-AF65-F5344CB8AC3E}">
        <p14:creationId xmlns:p14="http://schemas.microsoft.com/office/powerpoint/2010/main" val="36239763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Ethics and Respect</a:t>
            </a:r>
            <a:endParaRPr lang="en-GB"/>
          </a:p>
        </p:txBody>
      </p:sp>
      <p:sp>
        <p:nvSpPr>
          <p:cNvPr id="3" name="Content Placeholder 2"/>
          <p:cNvSpPr>
            <a:spLocks noGrp="1"/>
          </p:cNvSpPr>
          <p:nvPr>
            <p:ph idx="1"/>
          </p:nvPr>
        </p:nvSpPr>
        <p:spPr/>
        <p:txBody>
          <a:bodyPr/>
          <a:lstStyle/>
          <a:p>
            <a:r>
              <a:rPr lang="en-US" altLang="en-US" dirty="0"/>
              <a:t>Each researcher has his/her own values and beliefs</a:t>
            </a:r>
          </a:p>
          <a:p>
            <a:r>
              <a:rPr lang="en-US" altLang="en-US" dirty="0"/>
              <a:t>But as a researcher you must also respect the values/beliefs of your research subjects and your organisational clients</a:t>
            </a:r>
          </a:p>
          <a:p>
            <a:r>
              <a:rPr lang="en-US" altLang="en-US" dirty="0"/>
              <a:t>Be aware of legal constraints as they vary from place to place.</a:t>
            </a:r>
          </a:p>
          <a:p>
            <a:r>
              <a:rPr lang="en-US" altLang="en-US" dirty="0"/>
              <a:t>At minimum, you need to obey the law, but ideally you will consider a broader ethical perspective</a:t>
            </a:r>
          </a:p>
          <a:p>
            <a:r>
              <a:rPr lang="en-US" altLang="en-US" dirty="0" err="1"/>
              <a:t>CityU</a:t>
            </a:r>
            <a:r>
              <a:rPr lang="en-US" altLang="en-US" dirty="0"/>
              <a:t> requires all research projects (that involve collecting data from living humans) to gain ethics approval</a:t>
            </a:r>
          </a:p>
          <a:p>
            <a:pPr lvl="1"/>
            <a:r>
              <a:rPr lang="en-US" altLang="en-US" dirty="0"/>
              <a:t>The human ethics application form is on the class website.</a:t>
            </a:r>
          </a:p>
          <a:p>
            <a:endParaRPr lang="en-GB" dirty="0"/>
          </a:p>
        </p:txBody>
      </p:sp>
      <p:sp>
        <p:nvSpPr>
          <p:cNvPr id="4" name="Slide Number Placeholder 3"/>
          <p:cNvSpPr>
            <a:spLocks noGrp="1"/>
          </p:cNvSpPr>
          <p:nvPr>
            <p:ph type="sldNum" sz="quarter" idx="12"/>
          </p:nvPr>
        </p:nvSpPr>
        <p:spPr/>
        <p:txBody>
          <a:bodyPr/>
          <a:lstStyle/>
          <a:p>
            <a:fld id="{1974270E-A2D2-4BFB-9F5C-0C5B88077B36}" type="slidenum">
              <a:rPr lang="en-GB" smtClean="0"/>
              <a:t>25</a:t>
            </a:fld>
            <a:endParaRPr lang="en-GB"/>
          </a:p>
        </p:txBody>
      </p:sp>
    </p:spTree>
    <p:extLst>
      <p:ext uri="{BB962C8B-B14F-4D97-AF65-F5344CB8AC3E}">
        <p14:creationId xmlns:p14="http://schemas.microsoft.com/office/powerpoint/2010/main" val="30337952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Coursework Planning</a:t>
            </a:r>
            <a:endParaRPr lang="en-GB"/>
          </a:p>
        </p:txBody>
      </p:sp>
      <p:sp>
        <p:nvSpPr>
          <p:cNvPr id="3" name="Content Placeholder 2"/>
          <p:cNvSpPr>
            <a:spLocks noGrp="1"/>
          </p:cNvSpPr>
          <p:nvPr>
            <p:ph idx="1"/>
          </p:nvPr>
        </p:nvSpPr>
        <p:spPr/>
        <p:txBody>
          <a:bodyPr>
            <a:normAutofit/>
          </a:bodyPr>
          <a:lstStyle/>
          <a:p>
            <a:r>
              <a:rPr lang="en-US" altLang="en-US" dirty="0"/>
              <a:t>This is a major activity for IS6602</a:t>
            </a:r>
          </a:p>
          <a:p>
            <a:r>
              <a:rPr lang="en-US" altLang="en-US" dirty="0"/>
              <a:t>Working </a:t>
            </a:r>
            <a:r>
              <a:rPr lang="en-US" altLang="en-US"/>
              <a:t>in groups </a:t>
            </a:r>
            <a:r>
              <a:rPr lang="en-US" altLang="en-US" dirty="0"/>
              <a:t>you need to undertake a </a:t>
            </a:r>
            <a:r>
              <a:rPr lang="en-US" altLang="en-US" u="sng" dirty="0"/>
              <a:t>small-scale</a:t>
            </a:r>
            <a:r>
              <a:rPr lang="en-US" altLang="en-US" dirty="0"/>
              <a:t> consulting research project</a:t>
            </a:r>
          </a:p>
          <a:p>
            <a:pPr lvl="1"/>
            <a:r>
              <a:rPr lang="en-US" altLang="en-US" dirty="0"/>
              <a:t>I suggest that you use the basic principles of Action Research, which I will introduce next week</a:t>
            </a:r>
          </a:p>
          <a:p>
            <a:r>
              <a:rPr lang="en-US" altLang="en-US" dirty="0"/>
              <a:t>By next week, you need to confirm the group membership and ideally you should be moving towards identifying a context</a:t>
            </a:r>
          </a:p>
          <a:p>
            <a:r>
              <a:rPr lang="en-US" altLang="en-US" dirty="0"/>
              <a:t>In Week 7, you will need to present your first ideas</a:t>
            </a:r>
          </a:p>
          <a:p>
            <a:r>
              <a:rPr lang="en-US" altLang="en-US" dirty="0"/>
              <a:t>In Week 13, you will have to do a full, formal presentation</a:t>
            </a:r>
          </a:p>
          <a:p>
            <a:endParaRPr lang="en-GB" dirty="0"/>
          </a:p>
        </p:txBody>
      </p:sp>
      <p:sp>
        <p:nvSpPr>
          <p:cNvPr id="4" name="Slide Number Placeholder 3"/>
          <p:cNvSpPr>
            <a:spLocks noGrp="1"/>
          </p:cNvSpPr>
          <p:nvPr>
            <p:ph type="sldNum" sz="quarter" idx="12"/>
          </p:nvPr>
        </p:nvSpPr>
        <p:spPr/>
        <p:txBody>
          <a:bodyPr/>
          <a:lstStyle/>
          <a:p>
            <a:fld id="{1974270E-A2D2-4BFB-9F5C-0C5B88077B36}" type="slidenum">
              <a:rPr lang="en-GB" smtClean="0"/>
              <a:t>26</a:t>
            </a:fld>
            <a:endParaRPr lang="en-GB"/>
          </a:p>
        </p:txBody>
      </p:sp>
    </p:spTree>
    <p:extLst>
      <p:ext uri="{BB962C8B-B14F-4D97-AF65-F5344CB8AC3E}">
        <p14:creationId xmlns:p14="http://schemas.microsoft.com/office/powerpoint/2010/main" val="3794404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201</TotalTime>
  <Words>2314</Words>
  <Application>Microsoft Office PowerPoint</Application>
  <PresentationFormat>Widescreen</PresentationFormat>
  <Paragraphs>182</Paragraphs>
  <Slides>26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新細明體</vt:lpstr>
      <vt:lpstr>宋体</vt:lpstr>
      <vt:lpstr>Arial</vt:lpstr>
      <vt:lpstr>Calibri</vt:lpstr>
      <vt:lpstr>Calibri Light</vt:lpstr>
      <vt:lpstr>Times New Roman</vt:lpstr>
      <vt:lpstr>Office Theme</vt:lpstr>
      <vt:lpstr>IS6602 – Seminar 2</vt:lpstr>
      <vt:lpstr>Introduction</vt:lpstr>
      <vt:lpstr>The Basics</vt:lpstr>
      <vt:lpstr>Consultants Need to Know</vt:lpstr>
      <vt:lpstr>An Overheard Conversation</vt:lpstr>
      <vt:lpstr>Five Principles for Consultants</vt:lpstr>
      <vt:lpstr>Confidentiality</vt:lpstr>
      <vt:lpstr>Temptations</vt:lpstr>
      <vt:lpstr>Faithfulness</vt:lpstr>
      <vt:lpstr>Temptations</vt:lpstr>
      <vt:lpstr>Beneficence &amp; Nonmaleficence</vt:lpstr>
      <vt:lpstr>Temptations</vt:lpstr>
      <vt:lpstr>Benefits &amp; Compensation</vt:lpstr>
      <vt:lpstr>Temptations</vt:lpstr>
      <vt:lpstr>Temptations</vt:lpstr>
      <vt:lpstr>Legality</vt:lpstr>
      <vt:lpstr>Temptations</vt:lpstr>
      <vt:lpstr>NDA and Negotiations</vt:lpstr>
      <vt:lpstr>CityU Ethical Requirements</vt:lpstr>
      <vt:lpstr>Code Items 1-3</vt:lpstr>
      <vt:lpstr>Code Items 4-6</vt:lpstr>
      <vt:lpstr>Code Items 7-11 </vt:lpstr>
      <vt:lpstr>Please Also Pay Attention to the Details of the Ethics Form</vt:lpstr>
      <vt:lpstr>Ethics Planning</vt:lpstr>
      <vt:lpstr>Ethics and Respect</vt:lpstr>
      <vt:lpstr>Coursework Planning</vt:lpstr>
    </vt:vector>
  </TitlesOfParts>
  <Company>City University of Hong Kong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IS6602 – Seminar 2</dc:title>
  <dc:creator>Prof. Robert M DAVISON</dc:creator>
  <cp:lastModifiedBy>Robert M Davison</cp:lastModifiedBy>
  <cp:revision>27</cp:revision>
  <dcterms:created xsi:type="dcterms:W3CDTF">2017-08-10T07:26:52Z</dcterms:created>
  <dcterms:modified xsi:type="dcterms:W3CDTF">2024-12-24T05:00:06Z</dcterms:modified>
</cp:coreProperties>
</file>