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0" r:id="rId4"/>
    <p:sldId id="266" r:id="rId5"/>
    <p:sldId id="261" r:id="rId6"/>
    <p:sldId id="262" r:id="rId7"/>
    <p:sldId id="263" r:id="rId8"/>
    <p:sldId id="264" r:id="rId9"/>
    <p:sldId id="265" r:id="rId10"/>
    <p:sldId id="288" r:id="rId11"/>
    <p:sldId id="267" r:id="rId12"/>
    <p:sldId id="268" r:id="rId13"/>
    <p:sldId id="269" r:id="rId14"/>
    <p:sldId id="270" r:id="rId15"/>
    <p:sldId id="271" r:id="rId16"/>
    <p:sldId id="289" r:id="rId17"/>
    <p:sldId id="290" r:id="rId18"/>
    <p:sldId id="272" r:id="rId19"/>
    <p:sldId id="273" r:id="rId20"/>
    <p:sldId id="274" r:id="rId21"/>
    <p:sldId id="275" r:id="rId22"/>
    <p:sldId id="276" r:id="rId23"/>
    <p:sldId id="277" r:id="rId24"/>
    <p:sldId id="278" r:id="rId25"/>
    <p:sldId id="279" r:id="rId26"/>
    <p:sldId id="284" r:id="rId27"/>
    <p:sldId id="286" r:id="rId28"/>
    <p:sldId id="287"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6" autoAdjust="0"/>
    <p:restoredTop sz="94660"/>
  </p:normalViewPr>
  <p:slideViewPr>
    <p:cSldViewPr snapToGrid="0">
      <p:cViewPr varScale="1">
        <p:scale>
          <a:sx n="99" d="100"/>
          <a:sy n="99" d="100"/>
        </p:scale>
        <p:origin x="82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E0A43B-6ED5-4C43-B86F-85BFF5574518}" type="datetimeFigureOut">
              <a:rPr lang="en-GB" smtClean="0"/>
              <a:t>24/12/2024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3A7713-845D-4B9C-AF8C-A9C3DD546D1D}" type="slidenum">
              <a:rPr lang="en-GB" smtClean="0"/>
              <a:t>‹#›</a:t>
            </a:fld>
            <a:endParaRPr lang="en-GB"/>
          </a:p>
        </p:txBody>
      </p:sp>
    </p:spTree>
    <p:extLst>
      <p:ext uri="{BB962C8B-B14F-4D97-AF65-F5344CB8AC3E}">
        <p14:creationId xmlns:p14="http://schemas.microsoft.com/office/powerpoint/2010/main" val="20944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1425048-944B-4189-B891-B50A9DD2CB09}"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4269235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961AE45-9499-4E04-A0D5-92AEDF5ACE0A}"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211867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ACCFC5-F6AF-4831-B131-B8AF966A01C1}"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92361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B413552-839D-413D-B1DC-0EC78261863A}"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060721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3CF87BB-4532-49FB-B426-9D93A0493DA7}" type="datetime1">
              <a:rPr lang="en-GB" smtClean="0"/>
              <a:t>24/12/2024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418395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9582535-0208-43F1-AA8F-4AF6277CAE54}" type="datetime1">
              <a:rPr lang="en-GB" smtClean="0"/>
              <a:t>24/12/2024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418515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617CEA-D479-4586-810D-77424469364C}" type="datetime1">
              <a:rPr lang="en-GB" smtClean="0"/>
              <a:t>24/12/2024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101562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5AF430-F1B5-4EBE-8CCE-4C94B55F0D05}"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837682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2DF902-1A53-4DE1-AEB0-9640D018BE66}"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820911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201A98E-44A0-49F1-9395-055D309A2116}"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292947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21DFCF-3B7A-47AF-A12E-B969BB494065}"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170697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F34F7-A301-4FD8-92E3-391003ECF820}" type="datetime1">
              <a:rPr lang="en-GB" smtClean="0"/>
              <a:t>24/12/2024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23715-30A8-4977-8E0F-D54D3CBF9EC7}" type="slidenum">
              <a:rPr lang="en-GB" smtClean="0"/>
              <a:t>‹#›</a:t>
            </a:fld>
            <a:endParaRPr lang="en-GB"/>
          </a:p>
        </p:txBody>
      </p:sp>
    </p:spTree>
    <p:extLst>
      <p:ext uri="{BB962C8B-B14F-4D97-AF65-F5344CB8AC3E}">
        <p14:creationId xmlns:p14="http://schemas.microsoft.com/office/powerpoint/2010/main" val="50119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businessdictionary.com/definition/management-consulting.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merriam-webster.com/dictionary/consulting" TargetMode="External"/><Relationship Id="rId2" Type="http://schemas.openxmlformats.org/officeDocument/2006/relationships/hyperlink" Target="http://www.businessdictionary.com/definition/consulting.html" TargetMode="External"/><Relationship Id="rId1" Type="http://schemas.openxmlformats.org/officeDocument/2006/relationships/slideLayout" Target="../slideLayouts/slideLayout2.xml"/><Relationship Id="rId5" Type="http://schemas.openxmlformats.org/officeDocument/2006/relationships/hyperlink" Target="https://en.oxforddictionaries.com/definition/consulting" TargetMode="External"/><Relationship Id="rId4" Type="http://schemas.openxmlformats.org/officeDocument/2006/relationships/hyperlink" Target="http://dictionary.cambridge.org/dictionary/english/consult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96983"/>
          </a:xfrm>
        </p:spPr>
        <p:txBody>
          <a:bodyPr>
            <a:normAutofit/>
          </a:bodyPr>
          <a:lstStyle/>
          <a:p>
            <a:r>
              <a:rPr lang="en-US" sz="4800"/>
              <a:t>IS6602 – Seminar I</a:t>
            </a:r>
            <a:endParaRPr lang="en-GB" sz="4800"/>
          </a:p>
        </p:txBody>
      </p:sp>
      <p:sp>
        <p:nvSpPr>
          <p:cNvPr id="3" name="Subtitle 2"/>
          <p:cNvSpPr>
            <a:spLocks noGrp="1"/>
          </p:cNvSpPr>
          <p:nvPr>
            <p:ph type="subTitle" idx="1"/>
          </p:nvPr>
        </p:nvSpPr>
        <p:spPr/>
        <p:txBody>
          <a:bodyPr>
            <a:normAutofit/>
          </a:bodyPr>
          <a:lstStyle/>
          <a:p>
            <a:r>
              <a:rPr lang="en-US" sz="4000" dirty="0"/>
              <a:t>Information Systems Consulting</a:t>
            </a:r>
          </a:p>
          <a:p>
            <a:r>
              <a:rPr lang="en-US" sz="3600" dirty="0"/>
              <a:t>Introduction</a:t>
            </a:r>
            <a:endParaRPr lang="en-GB" sz="4000" dirty="0"/>
          </a:p>
        </p:txBody>
      </p:sp>
      <p:sp>
        <p:nvSpPr>
          <p:cNvPr id="4" name="Slide Number Placeholder 3"/>
          <p:cNvSpPr>
            <a:spLocks noGrp="1"/>
          </p:cNvSpPr>
          <p:nvPr>
            <p:ph type="sldNum" sz="quarter" idx="12"/>
          </p:nvPr>
        </p:nvSpPr>
        <p:spPr/>
        <p:txBody>
          <a:bodyPr/>
          <a:lstStyle/>
          <a:p>
            <a:fld id="{97823715-30A8-4977-8E0F-D54D3CBF9EC7}" type="slidenum">
              <a:rPr lang="en-GB" smtClean="0"/>
              <a:t>1</a:t>
            </a:fld>
            <a:endParaRPr lang="en-GB"/>
          </a:p>
        </p:txBody>
      </p:sp>
    </p:spTree>
    <p:extLst>
      <p:ext uri="{BB962C8B-B14F-4D97-AF65-F5344CB8AC3E}">
        <p14:creationId xmlns:p14="http://schemas.microsoft.com/office/powerpoint/2010/main" val="48431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Origins and Purposes</a:t>
            </a:r>
            <a:endParaRPr lang="en-GB"/>
          </a:p>
        </p:txBody>
      </p:sp>
      <p:sp>
        <p:nvSpPr>
          <p:cNvPr id="3" name="Content Placeholder 2"/>
          <p:cNvSpPr>
            <a:spLocks noGrp="1"/>
          </p:cNvSpPr>
          <p:nvPr>
            <p:ph idx="1"/>
          </p:nvPr>
        </p:nvSpPr>
        <p:spPr/>
        <p:txBody>
          <a:bodyPr>
            <a:normAutofit/>
          </a:bodyPr>
          <a:lstStyle/>
          <a:p>
            <a:r>
              <a:rPr lang="en-US" dirty="0"/>
              <a:t>IS6602 was originally developed as an elective for MSc students in the Information Systems Dept, but is now core for the DTTI programme and an elective across CB and for Exchange students more generally</a:t>
            </a:r>
          </a:p>
          <a:p>
            <a:r>
              <a:rPr lang="en-US" dirty="0"/>
              <a:t>It is designed to fill a large gap in the curriculum, related to the careers of our graduates</a:t>
            </a:r>
          </a:p>
          <a:p>
            <a:r>
              <a:rPr lang="en-US" dirty="0"/>
              <a:t>While we offer many courses that focus on specific functional areas of information systems, e-business, knowledge management, etc., we never previously had a course that targets an industry where many students end up working – </a:t>
            </a:r>
            <a:r>
              <a:rPr lang="en-US" dirty="0">
                <a:solidFill>
                  <a:srgbClr val="FF0000"/>
                </a:solidFill>
              </a:rPr>
              <a:t>Consulting</a:t>
            </a:r>
          </a:p>
          <a:p>
            <a:r>
              <a:rPr lang="en-US" dirty="0"/>
              <a:t>IS6602 is thus oriented towards this end</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a:t>
            </a:fld>
            <a:endParaRPr lang="en-GB"/>
          </a:p>
        </p:txBody>
      </p:sp>
    </p:spTree>
    <p:extLst>
      <p:ext uri="{BB962C8B-B14F-4D97-AF65-F5344CB8AC3E}">
        <p14:creationId xmlns:p14="http://schemas.microsoft.com/office/powerpoint/2010/main" val="4294298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3299"/>
          </a:xfrm>
        </p:spPr>
        <p:txBody>
          <a:bodyPr/>
          <a:lstStyle/>
          <a:p>
            <a:r>
              <a:rPr lang="en-US" dirty="0"/>
              <a:t>Structure of IS6602</a:t>
            </a:r>
            <a:endParaRPr lang="en-GB" dirty="0"/>
          </a:p>
        </p:txBody>
      </p:sp>
      <p:sp>
        <p:nvSpPr>
          <p:cNvPr id="3" name="Content Placeholder 2"/>
          <p:cNvSpPr>
            <a:spLocks noGrp="1"/>
          </p:cNvSpPr>
          <p:nvPr>
            <p:ph idx="1"/>
          </p:nvPr>
        </p:nvSpPr>
        <p:spPr>
          <a:xfrm>
            <a:off x="838200" y="1364777"/>
            <a:ext cx="10515600" cy="4926842"/>
          </a:xfrm>
        </p:spPr>
        <p:txBody>
          <a:bodyPr numCol="2">
            <a:normAutofit/>
          </a:bodyPr>
          <a:lstStyle/>
          <a:p>
            <a:pPr marL="723900" indent="-723900">
              <a:buFont typeface="+mj-lt"/>
              <a:buAutoNum type="romanUcPeriod"/>
            </a:pPr>
            <a:r>
              <a:rPr lang="en-US" dirty="0"/>
              <a:t>Introduction</a:t>
            </a:r>
          </a:p>
          <a:p>
            <a:pPr marL="723900" indent="-723900">
              <a:buFont typeface="+mj-lt"/>
              <a:buAutoNum type="romanUcPeriod"/>
            </a:pPr>
            <a:r>
              <a:rPr lang="en-US" dirty="0"/>
              <a:t>Consulting Ethics &amp; Legal Issues</a:t>
            </a:r>
          </a:p>
          <a:p>
            <a:pPr marL="723900" indent="-723900">
              <a:buFont typeface="+mj-lt"/>
              <a:buAutoNum type="romanUcPeriod"/>
            </a:pPr>
            <a:r>
              <a:rPr lang="en-US" dirty="0"/>
              <a:t>Methods I: Action Research</a:t>
            </a:r>
          </a:p>
          <a:p>
            <a:pPr marL="723900" indent="-723900">
              <a:buFont typeface="+mj-lt"/>
              <a:buAutoNum type="romanUcPeriod"/>
            </a:pPr>
            <a:r>
              <a:rPr lang="en-US" dirty="0"/>
              <a:t>Methods II: Preparing for Diagnosis</a:t>
            </a:r>
          </a:p>
          <a:p>
            <a:pPr marL="723900" indent="-723900">
              <a:buFont typeface="+mj-lt"/>
              <a:buAutoNum type="romanUcPeriod"/>
            </a:pPr>
            <a:r>
              <a:rPr lang="en-US" dirty="0"/>
              <a:t>Methods III: Tools, Techniques and Theories</a:t>
            </a:r>
          </a:p>
          <a:p>
            <a:pPr marL="723900" indent="-723900">
              <a:buFont typeface="+mj-lt"/>
              <a:buAutoNum type="romanUcPeriod"/>
            </a:pPr>
            <a:r>
              <a:rPr lang="en-US" dirty="0"/>
              <a:t>Methods IV: The Work Systems Method</a:t>
            </a:r>
          </a:p>
          <a:p>
            <a:pPr marL="723900" indent="-723900">
              <a:buFont typeface="+mj-lt"/>
              <a:buAutoNum type="romanUcPeriod"/>
            </a:pPr>
            <a:r>
              <a:rPr lang="en-US" dirty="0"/>
              <a:t>Initial Presentations</a:t>
            </a:r>
          </a:p>
          <a:p>
            <a:pPr marL="723900" indent="-723900">
              <a:buFont typeface="+mj-lt"/>
              <a:buAutoNum type="romanUcPeriod"/>
            </a:pPr>
            <a:r>
              <a:rPr lang="en-US" dirty="0"/>
              <a:t>Planning Actions: Creating a Proposal for the Client</a:t>
            </a:r>
          </a:p>
          <a:p>
            <a:pPr marL="723900" indent="-723900">
              <a:buFont typeface="+mj-lt"/>
              <a:buAutoNum type="romanUcPeriod"/>
            </a:pPr>
            <a:r>
              <a:rPr lang="en-US" dirty="0"/>
              <a:t>Implementing Consulting Interventions</a:t>
            </a:r>
          </a:p>
          <a:p>
            <a:pPr marL="723900" indent="-723900">
              <a:buFont typeface="+mj-lt"/>
              <a:buAutoNum type="romanUcPeriod"/>
            </a:pPr>
            <a:r>
              <a:rPr lang="en-US" dirty="0"/>
              <a:t>Velox – a Case Study of Consulting in China</a:t>
            </a:r>
          </a:p>
          <a:p>
            <a:pPr marL="723900" indent="-723900">
              <a:buFont typeface="+mj-lt"/>
              <a:buAutoNum type="romanUcPeriod"/>
            </a:pPr>
            <a:r>
              <a:rPr lang="en-US" dirty="0"/>
              <a:t>Revision </a:t>
            </a:r>
          </a:p>
          <a:p>
            <a:pPr marL="723900" indent="-723900">
              <a:buFont typeface="+mj-lt"/>
              <a:buAutoNum type="romanUcPeriod"/>
            </a:pPr>
            <a:r>
              <a:rPr lang="en-US" dirty="0"/>
              <a:t>Guest Speakers</a:t>
            </a:r>
          </a:p>
          <a:p>
            <a:pPr marL="723900" indent="-723900">
              <a:buFont typeface="+mj-lt"/>
              <a:buAutoNum type="romanUcPeriod"/>
            </a:pPr>
            <a:r>
              <a:rPr lang="en-US" dirty="0"/>
              <a:t>Formal Presentations</a:t>
            </a:r>
          </a:p>
        </p:txBody>
      </p:sp>
      <p:sp>
        <p:nvSpPr>
          <p:cNvPr id="4" name="Slide Number Placeholder 3"/>
          <p:cNvSpPr>
            <a:spLocks noGrp="1"/>
          </p:cNvSpPr>
          <p:nvPr>
            <p:ph type="sldNum" sz="quarter" idx="12"/>
          </p:nvPr>
        </p:nvSpPr>
        <p:spPr/>
        <p:txBody>
          <a:bodyPr/>
          <a:lstStyle/>
          <a:p>
            <a:fld id="{97823715-30A8-4977-8E0F-D54D3CBF9EC7}" type="slidenum">
              <a:rPr lang="en-GB" smtClean="0"/>
              <a:t>3</a:t>
            </a:fld>
            <a:endParaRPr lang="en-GB"/>
          </a:p>
        </p:txBody>
      </p:sp>
    </p:spTree>
    <p:extLst>
      <p:ext uri="{BB962C8B-B14F-4D97-AF65-F5344CB8AC3E}">
        <p14:creationId xmlns:p14="http://schemas.microsoft.com/office/powerpoint/2010/main" val="4031007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Assessments &amp; Readings</a:t>
            </a:r>
            <a:endParaRPr lang="en-GB"/>
          </a:p>
        </p:txBody>
      </p:sp>
      <p:sp>
        <p:nvSpPr>
          <p:cNvPr id="3" name="Content Placeholder 2"/>
          <p:cNvSpPr>
            <a:spLocks noGrp="1"/>
          </p:cNvSpPr>
          <p:nvPr>
            <p:ph idx="1"/>
          </p:nvPr>
        </p:nvSpPr>
        <p:spPr>
          <a:xfrm>
            <a:off x="838200" y="1825625"/>
            <a:ext cx="4866861" cy="4351338"/>
          </a:xfrm>
        </p:spPr>
        <p:txBody>
          <a:bodyPr>
            <a:noAutofit/>
          </a:bodyPr>
          <a:lstStyle/>
          <a:p>
            <a:r>
              <a:rPr lang="en-US" dirty="0"/>
              <a:t>30% - Group Project</a:t>
            </a:r>
          </a:p>
          <a:p>
            <a:pPr lvl="1"/>
            <a:r>
              <a:rPr lang="en-US" dirty="0"/>
              <a:t>Due to be presented in Class 13</a:t>
            </a:r>
          </a:p>
          <a:p>
            <a:pPr lvl="1"/>
            <a:r>
              <a:rPr lang="en-US" dirty="0"/>
              <a:t>Due to be submitted by 29/4/25</a:t>
            </a:r>
          </a:p>
          <a:p>
            <a:r>
              <a:rPr lang="en-US" dirty="0"/>
              <a:t>20% - Individual Participation</a:t>
            </a:r>
          </a:p>
          <a:p>
            <a:pPr lvl="1"/>
            <a:r>
              <a:rPr lang="en-US" dirty="0"/>
              <a:t>Assessed in each class</a:t>
            </a:r>
          </a:p>
          <a:p>
            <a:r>
              <a:rPr lang="en-US" dirty="0"/>
              <a:t>50% - Two-hour exam</a:t>
            </a:r>
          </a:p>
          <a:p>
            <a:pPr lvl="1"/>
            <a:r>
              <a:rPr lang="en-US" dirty="0"/>
              <a:t>May 2025</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4</a:t>
            </a:fld>
            <a:endParaRPr lang="en-GB"/>
          </a:p>
        </p:txBody>
      </p:sp>
      <p:sp>
        <p:nvSpPr>
          <p:cNvPr id="5" name="TextBox 4"/>
          <p:cNvSpPr txBox="1"/>
          <p:nvPr/>
        </p:nvSpPr>
        <p:spPr>
          <a:xfrm>
            <a:off x="5951552" y="1825625"/>
            <a:ext cx="5776623"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t>The course website has examples of readings</a:t>
            </a:r>
          </a:p>
        </p:txBody>
      </p:sp>
    </p:spTree>
    <p:extLst>
      <p:ext uri="{BB962C8B-B14F-4D97-AF65-F5344CB8AC3E}">
        <p14:creationId xmlns:p14="http://schemas.microsoft.com/office/powerpoint/2010/main" val="3681971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 for Today</a:t>
            </a:r>
            <a:endParaRPr lang="en-GB"/>
          </a:p>
        </p:txBody>
      </p:sp>
      <p:sp>
        <p:nvSpPr>
          <p:cNvPr id="3" name="Content Placeholder 2"/>
          <p:cNvSpPr>
            <a:spLocks noGrp="1"/>
          </p:cNvSpPr>
          <p:nvPr>
            <p:ph idx="1"/>
          </p:nvPr>
        </p:nvSpPr>
        <p:spPr/>
        <p:txBody>
          <a:bodyPr/>
          <a:lstStyle/>
          <a:p>
            <a:r>
              <a:rPr lang="en-US" dirty="0"/>
              <a:t>Definition of Consulting</a:t>
            </a:r>
          </a:p>
          <a:p>
            <a:r>
              <a:rPr lang="en-US" dirty="0"/>
              <a:t>Consulting in General</a:t>
            </a:r>
          </a:p>
          <a:p>
            <a:r>
              <a:rPr lang="en-US" dirty="0"/>
              <a:t>Types of Consulting</a:t>
            </a:r>
          </a:p>
          <a:p>
            <a:r>
              <a:rPr lang="en-US" dirty="0"/>
              <a:t>Independence of Consultants</a:t>
            </a:r>
          </a:p>
          <a:p>
            <a:r>
              <a:rPr lang="en-US" dirty="0"/>
              <a:t>Skills of Consultants</a:t>
            </a:r>
          </a:p>
          <a:p>
            <a:r>
              <a:rPr lang="en-US" dirty="0"/>
              <a:t>Academic and Practical Aspects of Consulting</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5</a:t>
            </a:fld>
            <a:endParaRPr lang="en-GB"/>
          </a:p>
        </p:txBody>
      </p:sp>
    </p:spTree>
    <p:extLst>
      <p:ext uri="{BB962C8B-B14F-4D97-AF65-F5344CB8AC3E}">
        <p14:creationId xmlns:p14="http://schemas.microsoft.com/office/powerpoint/2010/main" val="3261953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Definitions</a:t>
            </a:r>
            <a:endParaRPr lang="en-GB"/>
          </a:p>
        </p:txBody>
      </p:sp>
      <p:sp>
        <p:nvSpPr>
          <p:cNvPr id="3" name="Content Placeholder 2"/>
          <p:cNvSpPr>
            <a:spLocks noGrp="1"/>
          </p:cNvSpPr>
          <p:nvPr>
            <p:ph idx="1"/>
          </p:nvPr>
        </p:nvSpPr>
        <p:spPr/>
        <p:txBody>
          <a:bodyPr>
            <a:normAutofit lnSpcReduction="10000"/>
          </a:bodyPr>
          <a:lstStyle/>
          <a:p>
            <a:r>
              <a:rPr lang="en-US" dirty="0"/>
              <a:t>“Consulting is any form of providing help on the content, process or structure of a task or series of tasks where the consultant is not actually responsible for doing the task itself but is helping those who are”</a:t>
            </a:r>
          </a:p>
          <a:p>
            <a:pPr lvl="1"/>
            <a:r>
              <a:rPr lang="en-US" dirty="0"/>
              <a:t>Steele, 1975 (Consulting for Organizational Change, UM Press)</a:t>
            </a:r>
          </a:p>
          <a:p>
            <a:r>
              <a:rPr lang="en-US" dirty="0"/>
              <a:t>“The work done by a consulting firm which focuses on advising companies on the best ways to manage and operate their business. The firm will give advice on concepts like their business strategy and operational techniques, and also skills like time management, depending upon the needs of the company”</a:t>
            </a:r>
          </a:p>
          <a:p>
            <a:pPr lvl="1"/>
            <a:r>
              <a:rPr lang="en-GB" dirty="0">
                <a:hlinkClick r:id="rId2"/>
              </a:rPr>
              <a:t>http://www.businessdictionary.com/definition/management-consulting.html</a:t>
            </a:r>
            <a:r>
              <a:rPr lang="en-GB" dirty="0"/>
              <a:t> </a:t>
            </a:r>
          </a:p>
        </p:txBody>
      </p:sp>
      <p:sp>
        <p:nvSpPr>
          <p:cNvPr id="4" name="Slide Number Placeholder 3"/>
          <p:cNvSpPr>
            <a:spLocks noGrp="1"/>
          </p:cNvSpPr>
          <p:nvPr>
            <p:ph type="sldNum" sz="quarter" idx="12"/>
          </p:nvPr>
        </p:nvSpPr>
        <p:spPr/>
        <p:txBody>
          <a:bodyPr/>
          <a:lstStyle/>
          <a:p>
            <a:fld id="{97823715-30A8-4977-8E0F-D54D3CBF9EC7}" type="slidenum">
              <a:rPr lang="en-GB" smtClean="0"/>
              <a:t>6</a:t>
            </a:fld>
            <a:endParaRPr lang="en-GB"/>
          </a:p>
        </p:txBody>
      </p:sp>
    </p:spTree>
    <p:extLst>
      <p:ext uri="{BB962C8B-B14F-4D97-AF65-F5344CB8AC3E}">
        <p14:creationId xmlns:p14="http://schemas.microsoft.com/office/powerpoint/2010/main" val="4148832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Definitions</a:t>
            </a:r>
            <a:endParaRPr lang="en-GB"/>
          </a:p>
        </p:txBody>
      </p:sp>
      <p:sp>
        <p:nvSpPr>
          <p:cNvPr id="3" name="Content Placeholder 2"/>
          <p:cNvSpPr>
            <a:spLocks noGrp="1"/>
          </p:cNvSpPr>
          <p:nvPr>
            <p:ph idx="1"/>
          </p:nvPr>
        </p:nvSpPr>
        <p:spPr/>
        <p:txBody>
          <a:bodyPr/>
          <a:lstStyle/>
          <a:p>
            <a:r>
              <a:rPr lang="en-US" dirty="0"/>
              <a:t>“The providing of expert knowledge to a third party for a fee”</a:t>
            </a:r>
          </a:p>
          <a:p>
            <a:pPr lvl="1"/>
            <a:r>
              <a:rPr lang="en-US" dirty="0">
                <a:hlinkClick r:id="rId2"/>
              </a:rPr>
              <a:t>http://www.businessdictionary.com/definition/consulting.html</a:t>
            </a:r>
            <a:endParaRPr lang="en-US" dirty="0"/>
          </a:p>
          <a:p>
            <a:r>
              <a:rPr lang="en-US" dirty="0"/>
              <a:t>“Providing professional or expert advice”</a:t>
            </a:r>
          </a:p>
          <a:p>
            <a:pPr lvl="1"/>
            <a:r>
              <a:rPr lang="en-GB" dirty="0">
                <a:hlinkClick r:id="rId3"/>
              </a:rPr>
              <a:t>https://www.merriam-webster.com/dictionary/consulting</a:t>
            </a:r>
            <a:r>
              <a:rPr lang="en-GB" dirty="0"/>
              <a:t> </a:t>
            </a:r>
          </a:p>
          <a:p>
            <a:r>
              <a:rPr lang="en-US" dirty="0"/>
              <a:t>“Giving advice on a particular subject”</a:t>
            </a:r>
          </a:p>
          <a:p>
            <a:pPr lvl="1"/>
            <a:r>
              <a:rPr lang="en-GB" dirty="0">
                <a:hlinkClick r:id="rId4"/>
              </a:rPr>
              <a:t>http://dictionary.cambridge.org/dictionary/english/consulting</a:t>
            </a:r>
            <a:endParaRPr lang="en-GB" dirty="0"/>
          </a:p>
          <a:p>
            <a:r>
              <a:rPr lang="en-US" dirty="0"/>
              <a:t>“Engaged in the business of giving expert advice to people working in a professional or technical field.”</a:t>
            </a:r>
          </a:p>
          <a:p>
            <a:pPr lvl="1"/>
            <a:r>
              <a:rPr lang="en-GB" dirty="0">
                <a:hlinkClick r:id="rId5"/>
              </a:rPr>
              <a:t>https://en.oxforddictionaries.com/definition/consulting</a:t>
            </a:r>
            <a:r>
              <a:rPr lang="en-GB" dirty="0"/>
              <a:t> </a:t>
            </a:r>
          </a:p>
        </p:txBody>
      </p:sp>
      <p:sp>
        <p:nvSpPr>
          <p:cNvPr id="4" name="Slide Number Placeholder 3"/>
          <p:cNvSpPr>
            <a:spLocks noGrp="1"/>
          </p:cNvSpPr>
          <p:nvPr>
            <p:ph type="sldNum" sz="quarter" idx="12"/>
          </p:nvPr>
        </p:nvSpPr>
        <p:spPr/>
        <p:txBody>
          <a:bodyPr/>
          <a:lstStyle/>
          <a:p>
            <a:fld id="{97823715-30A8-4977-8E0F-D54D3CBF9EC7}" type="slidenum">
              <a:rPr lang="en-GB" smtClean="0"/>
              <a:t>7</a:t>
            </a:fld>
            <a:endParaRPr lang="en-GB"/>
          </a:p>
        </p:txBody>
      </p:sp>
    </p:spTree>
    <p:extLst>
      <p:ext uri="{BB962C8B-B14F-4D97-AF65-F5344CB8AC3E}">
        <p14:creationId xmlns:p14="http://schemas.microsoft.com/office/powerpoint/2010/main" val="2001145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Your Definition?</a:t>
            </a:r>
            <a:endParaRPr lang="en-GB"/>
          </a:p>
        </p:txBody>
      </p:sp>
      <p:sp>
        <p:nvSpPr>
          <p:cNvPr id="3" name="Content Placeholder 2"/>
          <p:cNvSpPr>
            <a:spLocks noGrp="1"/>
          </p:cNvSpPr>
          <p:nvPr>
            <p:ph idx="1"/>
          </p:nvPr>
        </p:nvSpPr>
        <p:spPr/>
        <p:txBody>
          <a:bodyPr/>
          <a:lstStyle/>
          <a:p>
            <a:r>
              <a:rPr lang="en-US"/>
              <a:t>What are the key attributes of the definition?</a:t>
            </a:r>
          </a:p>
          <a:p>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8</a:t>
            </a:fld>
            <a:endParaRPr lang="en-GB"/>
          </a:p>
        </p:txBody>
      </p:sp>
    </p:spTree>
    <p:extLst>
      <p:ext uri="{BB962C8B-B14F-4D97-AF65-F5344CB8AC3E}">
        <p14:creationId xmlns:p14="http://schemas.microsoft.com/office/powerpoint/2010/main" val="2906858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 General, What Do Consultants Do?</a:t>
            </a:r>
            <a:endParaRPr lang="en-GB"/>
          </a:p>
        </p:txBody>
      </p:sp>
      <p:sp>
        <p:nvSpPr>
          <p:cNvPr id="3" name="Content Placeholder 2"/>
          <p:cNvSpPr>
            <a:spLocks noGrp="1"/>
          </p:cNvSpPr>
          <p:nvPr>
            <p:ph idx="1"/>
          </p:nvPr>
        </p:nvSpPr>
        <p:spPr/>
        <p:txBody>
          <a:bodyPr/>
          <a:lstStyle/>
          <a:p>
            <a:r>
              <a:rPr lang="en-US"/>
              <a:t>They investigate problems and make practical recommendations</a:t>
            </a:r>
          </a:p>
          <a:p>
            <a:r>
              <a:rPr lang="en-US"/>
              <a:t>They employ different tools, techniques and theories that support their investigations</a:t>
            </a:r>
          </a:p>
          <a:p>
            <a:r>
              <a:rPr lang="en-US"/>
              <a:t>They engage with client stakeholders at different stages of the process</a:t>
            </a:r>
          </a:p>
          <a:p>
            <a:pPr lvl="1"/>
            <a:r>
              <a:rPr lang="en-US"/>
              <a:t>Fact finding, Exploring directions, Training, Enacting changes, Evaluating progress, Reporting</a:t>
            </a:r>
          </a:p>
          <a:p>
            <a:r>
              <a:rPr lang="en-US"/>
              <a:t>They do a lot of communicating with different people</a:t>
            </a:r>
          </a:p>
          <a:p>
            <a:r>
              <a:rPr lang="en-US"/>
              <a:t>They need to learn about unfamiliar situations quickly</a:t>
            </a:r>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9</a:t>
            </a:fld>
            <a:endParaRPr lang="en-GB"/>
          </a:p>
        </p:txBody>
      </p:sp>
    </p:spTree>
    <p:extLst>
      <p:ext uri="{BB962C8B-B14F-4D97-AF65-F5344CB8AC3E}">
        <p14:creationId xmlns:p14="http://schemas.microsoft.com/office/powerpoint/2010/main" val="1611440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Consultants and Relationships</a:t>
            </a:r>
            <a:endParaRPr lang="en-GB"/>
          </a:p>
        </p:txBody>
      </p:sp>
      <p:sp>
        <p:nvSpPr>
          <p:cNvPr id="3" name="Content Placeholder 2"/>
          <p:cNvSpPr>
            <a:spLocks noGrp="1"/>
          </p:cNvSpPr>
          <p:nvPr>
            <p:ph idx="1"/>
          </p:nvPr>
        </p:nvSpPr>
        <p:spPr/>
        <p:txBody>
          <a:bodyPr>
            <a:normAutofit lnSpcReduction="10000"/>
          </a:bodyPr>
          <a:lstStyle/>
          <a:p>
            <a:r>
              <a:rPr lang="en-US"/>
              <a:t>One of the most difficult skills to learn is how to persuade your client to trust you. </a:t>
            </a:r>
          </a:p>
          <a:p>
            <a:r>
              <a:rPr lang="en-US"/>
              <a:t>They must trust you quickly and not lose the trust. </a:t>
            </a:r>
          </a:p>
          <a:p>
            <a:r>
              <a:rPr lang="en-US"/>
              <a:t>You have to be trustworthy. </a:t>
            </a:r>
          </a:p>
          <a:p>
            <a:r>
              <a:rPr lang="en-US"/>
              <a:t>You need to meet the client’s expectations for your behaviour. </a:t>
            </a:r>
          </a:p>
          <a:p>
            <a:r>
              <a:rPr lang="en-US"/>
              <a:t>This can vary from firm to firm, from culture to culture. </a:t>
            </a:r>
          </a:p>
          <a:p>
            <a:r>
              <a:rPr lang="en-US"/>
              <a:t>There are many other skills…</a:t>
            </a:r>
          </a:p>
          <a:p>
            <a:pPr lvl="1"/>
            <a:r>
              <a:rPr lang="en-US"/>
              <a:t>communication, patience, analytical intelligence, friendliness, etc.</a:t>
            </a:r>
          </a:p>
          <a:p>
            <a:r>
              <a:rPr lang="en-US"/>
              <a:t>…each of which will open up new opportunities for professional development.</a:t>
            </a:r>
            <a:endParaRPr lang="en-GB"/>
          </a:p>
          <a:p>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10</a:t>
            </a:fld>
            <a:endParaRPr lang="en-GB"/>
          </a:p>
        </p:txBody>
      </p:sp>
    </p:spTree>
    <p:extLst>
      <p:ext uri="{BB962C8B-B14F-4D97-AF65-F5344CB8AC3E}">
        <p14:creationId xmlns:p14="http://schemas.microsoft.com/office/powerpoint/2010/main" val="2119055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Types of Consulting I</a:t>
            </a:r>
            <a:endParaRPr lang="en-GB"/>
          </a:p>
        </p:txBody>
      </p:sp>
      <p:sp>
        <p:nvSpPr>
          <p:cNvPr id="3" name="Content Placeholder 2"/>
          <p:cNvSpPr>
            <a:spLocks noGrp="1"/>
          </p:cNvSpPr>
          <p:nvPr>
            <p:ph idx="1"/>
          </p:nvPr>
        </p:nvSpPr>
        <p:spPr/>
        <p:txBody>
          <a:bodyPr/>
          <a:lstStyle/>
          <a:p>
            <a:r>
              <a:rPr lang="en-US" dirty="0"/>
              <a:t>We can divide consultants into three groups, based on where they work, and two more groups, depending on what they do</a:t>
            </a:r>
          </a:p>
          <a:p>
            <a:r>
              <a:rPr lang="en-US" dirty="0"/>
              <a:t>Consultants may be in-house, internal or external</a:t>
            </a:r>
          </a:p>
          <a:p>
            <a:r>
              <a:rPr lang="en-US" dirty="0"/>
              <a:t>They may also be process focused or knowledge focused</a:t>
            </a:r>
          </a:p>
          <a:p>
            <a:r>
              <a:rPr lang="en-US" dirty="0"/>
              <a:t>In-house consultants are highly qualified experts who provide a range of consulting activities across different organizational functions</a:t>
            </a:r>
          </a:p>
          <a:p>
            <a:pPr lvl="1"/>
            <a:r>
              <a:rPr lang="en-US" dirty="0"/>
              <a:t>These are regular employees, who also help out internally</a:t>
            </a:r>
          </a:p>
          <a:p>
            <a:pPr lvl="1"/>
            <a:r>
              <a:rPr lang="en-US" dirty="0"/>
              <a:t>They help to keep knowledge inside the </a:t>
            </a:r>
            <a:r>
              <a:rPr lang="en-US" dirty="0" err="1"/>
              <a:t>organisation</a:t>
            </a:r>
            <a:r>
              <a:rPr lang="en-US" dirty="0"/>
              <a:t> and prevent outsiders from learning too much</a:t>
            </a:r>
          </a:p>
          <a:p>
            <a:pPr lvl="1"/>
            <a:r>
              <a:rPr lang="en-US" dirty="0"/>
              <a:t>They are often promoted to senior management positions later</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11</a:t>
            </a:fld>
            <a:endParaRPr lang="en-GB"/>
          </a:p>
        </p:txBody>
      </p:sp>
    </p:spTree>
    <p:extLst>
      <p:ext uri="{BB962C8B-B14F-4D97-AF65-F5344CB8AC3E}">
        <p14:creationId xmlns:p14="http://schemas.microsoft.com/office/powerpoint/2010/main" val="996853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Types of Consulting II</a:t>
            </a:r>
            <a:endParaRPr lang="en-GB"/>
          </a:p>
        </p:txBody>
      </p:sp>
      <p:sp>
        <p:nvSpPr>
          <p:cNvPr id="3" name="Content Placeholder 2"/>
          <p:cNvSpPr>
            <a:spLocks noGrp="1"/>
          </p:cNvSpPr>
          <p:nvPr>
            <p:ph idx="1"/>
          </p:nvPr>
        </p:nvSpPr>
        <p:spPr/>
        <p:txBody>
          <a:bodyPr/>
          <a:lstStyle/>
          <a:p>
            <a:r>
              <a:rPr lang="en-US"/>
              <a:t>Internal Consultants</a:t>
            </a:r>
          </a:p>
          <a:p>
            <a:pPr lvl="1"/>
            <a:r>
              <a:rPr lang="en-US"/>
              <a:t>These are similar to in-house consultants, but they operate at a lower level</a:t>
            </a:r>
          </a:p>
          <a:p>
            <a:pPr lvl="1"/>
            <a:r>
              <a:rPr lang="en-US"/>
              <a:t>They may be provided by the HR unit with a focus on admin tasks and routine issues such as IT, workflow, employee work-life balance, etc.</a:t>
            </a:r>
          </a:p>
          <a:p>
            <a:r>
              <a:rPr lang="en-US"/>
              <a:t>External Consultants</a:t>
            </a:r>
          </a:p>
          <a:p>
            <a:pPr lvl="1"/>
            <a:r>
              <a:rPr lang="en-US"/>
              <a:t>While in-house and internal consultants are regular employees, external consultants are outsiders, who expect to be paid</a:t>
            </a:r>
          </a:p>
          <a:p>
            <a:pPr lvl="1"/>
            <a:r>
              <a:rPr lang="en-US"/>
              <a:t>They may be independent individuals, or else work for a consulting firm</a:t>
            </a:r>
            <a:r>
              <a:rPr lang="en-GB"/>
              <a:t> under contract to the client</a:t>
            </a:r>
          </a:p>
          <a:p>
            <a:pPr lvl="1"/>
            <a:r>
              <a:rPr lang="en-US"/>
              <a:t>They are often experts in specific domains, e.g. ERP, SCM, CRM, Work Process Redesign,  and even specific software (SAP, Oracle, Kingdee)</a:t>
            </a:r>
          </a:p>
        </p:txBody>
      </p:sp>
      <p:sp>
        <p:nvSpPr>
          <p:cNvPr id="4" name="Slide Number Placeholder 3"/>
          <p:cNvSpPr>
            <a:spLocks noGrp="1"/>
          </p:cNvSpPr>
          <p:nvPr>
            <p:ph type="sldNum" sz="quarter" idx="12"/>
          </p:nvPr>
        </p:nvSpPr>
        <p:spPr/>
        <p:txBody>
          <a:bodyPr/>
          <a:lstStyle/>
          <a:p>
            <a:fld id="{97823715-30A8-4977-8E0F-D54D3CBF9EC7}" type="slidenum">
              <a:rPr lang="en-GB" smtClean="0"/>
              <a:t>12</a:t>
            </a:fld>
            <a:endParaRPr lang="en-GB"/>
          </a:p>
        </p:txBody>
      </p:sp>
    </p:spTree>
    <p:extLst>
      <p:ext uri="{BB962C8B-B14F-4D97-AF65-F5344CB8AC3E}">
        <p14:creationId xmlns:p14="http://schemas.microsoft.com/office/powerpoint/2010/main" val="338932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Types of Consulting III</a:t>
            </a:r>
            <a:endParaRPr lang="en-GB"/>
          </a:p>
        </p:txBody>
      </p:sp>
      <p:sp>
        <p:nvSpPr>
          <p:cNvPr id="3" name="Content Placeholder 2"/>
          <p:cNvSpPr>
            <a:spLocks noGrp="1"/>
          </p:cNvSpPr>
          <p:nvPr>
            <p:ph idx="1"/>
          </p:nvPr>
        </p:nvSpPr>
        <p:spPr/>
        <p:txBody>
          <a:bodyPr>
            <a:normAutofit fontScale="92500" lnSpcReduction="10000"/>
          </a:bodyPr>
          <a:lstStyle/>
          <a:p>
            <a:r>
              <a:rPr lang="en-US" dirty="0"/>
              <a:t>Expert and Process Consulting</a:t>
            </a:r>
          </a:p>
          <a:p>
            <a:r>
              <a:rPr lang="en-US" dirty="0"/>
              <a:t>Expert consulting relates to content based on the consultant’s expert knowledge and experience. It focuses on what: what to do, what is a good practice, what is a suitable technology or software?</a:t>
            </a:r>
          </a:p>
          <a:p>
            <a:r>
              <a:rPr lang="en-US" dirty="0"/>
              <a:t>Process consulting relates to the how, the process. It examines the process of working, making decisions, using technology, improving situations for stakeholders,</a:t>
            </a:r>
          </a:p>
          <a:p>
            <a:r>
              <a:rPr lang="en-US" dirty="0"/>
              <a:t>The art of consulting also involves the art of persuasion: consultants cannot assume that their great ideas will be quickly accepted</a:t>
            </a:r>
          </a:p>
          <a:p>
            <a:r>
              <a:rPr lang="en-US" dirty="0"/>
              <a:t>Employees may resist or question changes especially if the consultant is culturally or contextually insensitive</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13</a:t>
            </a:fld>
            <a:endParaRPr lang="en-GB"/>
          </a:p>
        </p:txBody>
      </p:sp>
    </p:spTree>
    <p:extLst>
      <p:ext uri="{BB962C8B-B14F-4D97-AF65-F5344CB8AC3E}">
        <p14:creationId xmlns:p14="http://schemas.microsoft.com/office/powerpoint/2010/main" val="3689996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Consultant Independence</a:t>
            </a:r>
            <a:endParaRPr lang="en-GB"/>
          </a:p>
        </p:txBody>
      </p:sp>
      <p:sp>
        <p:nvSpPr>
          <p:cNvPr id="3" name="Content Placeholder 2"/>
          <p:cNvSpPr>
            <a:spLocks noGrp="1"/>
          </p:cNvSpPr>
          <p:nvPr>
            <p:ph idx="1"/>
          </p:nvPr>
        </p:nvSpPr>
        <p:spPr/>
        <p:txBody>
          <a:bodyPr>
            <a:normAutofit lnSpcReduction="10000"/>
          </a:bodyPr>
          <a:lstStyle/>
          <a:p>
            <a:r>
              <a:rPr lang="en-US"/>
              <a:t>It is important that a consultant can work independently</a:t>
            </a:r>
            <a:endParaRPr lang="en-GB"/>
          </a:p>
          <a:p>
            <a:r>
              <a:rPr lang="en-US"/>
              <a:t>In this way, a situation can be analysed carefully and without prejudice</a:t>
            </a:r>
          </a:p>
          <a:p>
            <a:r>
              <a:rPr lang="en-US"/>
              <a:t>Consultants must understand the problems they face, and must do their own analysis</a:t>
            </a:r>
          </a:p>
          <a:p>
            <a:r>
              <a:rPr lang="en-US"/>
              <a:t>If the client simply gives them the problem and analysis, it may be biased, misleading or wrong</a:t>
            </a:r>
          </a:p>
          <a:p>
            <a:r>
              <a:rPr lang="en-US"/>
              <a:t>Being independent also means that the consultant is an outsider, unfamiliar with internal politics and culture. They can see internal situations through fresh eyes.</a:t>
            </a:r>
          </a:p>
        </p:txBody>
      </p:sp>
      <p:sp>
        <p:nvSpPr>
          <p:cNvPr id="4" name="Slide Number Placeholder 3"/>
          <p:cNvSpPr>
            <a:spLocks noGrp="1"/>
          </p:cNvSpPr>
          <p:nvPr>
            <p:ph type="sldNum" sz="quarter" idx="12"/>
          </p:nvPr>
        </p:nvSpPr>
        <p:spPr/>
        <p:txBody>
          <a:bodyPr/>
          <a:lstStyle/>
          <a:p>
            <a:fld id="{97823715-30A8-4977-8E0F-D54D3CBF9EC7}" type="slidenum">
              <a:rPr lang="en-GB" smtClean="0"/>
              <a:t>14</a:t>
            </a:fld>
            <a:endParaRPr lang="en-GB"/>
          </a:p>
        </p:txBody>
      </p:sp>
    </p:spTree>
    <p:extLst>
      <p:ext uri="{BB962C8B-B14F-4D97-AF65-F5344CB8AC3E}">
        <p14:creationId xmlns:p14="http://schemas.microsoft.com/office/powerpoint/2010/main" val="1952956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Independence and Learning</a:t>
            </a:r>
            <a:endParaRPr lang="en-GB"/>
          </a:p>
        </p:txBody>
      </p:sp>
      <p:sp>
        <p:nvSpPr>
          <p:cNvPr id="3" name="Content Placeholder 2"/>
          <p:cNvSpPr>
            <a:spLocks noGrp="1"/>
          </p:cNvSpPr>
          <p:nvPr>
            <p:ph idx="1"/>
          </p:nvPr>
        </p:nvSpPr>
        <p:spPr/>
        <p:txBody>
          <a:bodyPr/>
          <a:lstStyle/>
          <a:p>
            <a:r>
              <a:rPr lang="en-US" dirty="0"/>
              <a:t>But as outsiders, consultants are also ignorant (!)</a:t>
            </a:r>
          </a:p>
          <a:p>
            <a:pPr lvl="1"/>
            <a:r>
              <a:rPr lang="en-US" dirty="0"/>
              <a:t>They don’t understand internal politics or squabbles</a:t>
            </a:r>
          </a:p>
          <a:p>
            <a:pPr lvl="1"/>
            <a:r>
              <a:rPr lang="en-US"/>
              <a:t>They may not </a:t>
            </a:r>
            <a:r>
              <a:rPr lang="en-US" dirty="0"/>
              <a:t>even care, so long as they </a:t>
            </a:r>
            <a:r>
              <a:rPr lang="en-US"/>
              <a:t>get paid!</a:t>
            </a:r>
            <a:endParaRPr lang="en-US" dirty="0"/>
          </a:p>
          <a:p>
            <a:r>
              <a:rPr lang="en-US" dirty="0"/>
              <a:t>They </a:t>
            </a:r>
            <a:r>
              <a:rPr lang="en-US"/>
              <a:t>are unlikely to be </a:t>
            </a:r>
            <a:r>
              <a:rPr lang="en-US" dirty="0"/>
              <a:t>familiar with the jargon or terminology used by employees</a:t>
            </a:r>
          </a:p>
          <a:p>
            <a:pPr lvl="1"/>
            <a:r>
              <a:rPr lang="en-US" dirty="0"/>
              <a:t>So they have to learn quickly</a:t>
            </a:r>
          </a:p>
          <a:p>
            <a:pPr lvl="1"/>
            <a:r>
              <a:rPr lang="en-US" dirty="0"/>
              <a:t>What are the local best practices?</a:t>
            </a:r>
          </a:p>
          <a:p>
            <a:pPr lvl="1"/>
            <a:r>
              <a:rPr lang="en-US" dirty="0"/>
              <a:t>The learning curve is steep if the consultant is to interact with internal stakeholders seamlessly</a:t>
            </a:r>
          </a:p>
          <a:p>
            <a:pPr lvl="1"/>
            <a:r>
              <a:rPr lang="en-US" dirty="0"/>
              <a:t>Consultants must be good listeners and quick learners</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15</a:t>
            </a:fld>
            <a:endParaRPr lang="en-GB"/>
          </a:p>
        </p:txBody>
      </p:sp>
    </p:spTree>
    <p:extLst>
      <p:ext uri="{BB962C8B-B14F-4D97-AF65-F5344CB8AC3E}">
        <p14:creationId xmlns:p14="http://schemas.microsoft.com/office/powerpoint/2010/main" val="2380705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Consultant Attitudes and Aptitudes</a:t>
            </a:r>
            <a:endParaRPr lang="en-GB"/>
          </a:p>
        </p:txBody>
      </p:sp>
      <p:sp>
        <p:nvSpPr>
          <p:cNvPr id="3" name="Content Placeholder 2"/>
          <p:cNvSpPr>
            <a:spLocks noGrp="1"/>
          </p:cNvSpPr>
          <p:nvPr>
            <p:ph idx="1"/>
          </p:nvPr>
        </p:nvSpPr>
        <p:spPr/>
        <p:txBody>
          <a:bodyPr>
            <a:normAutofit lnSpcReduction="10000"/>
          </a:bodyPr>
          <a:lstStyle/>
          <a:p>
            <a:r>
              <a:rPr lang="en-US"/>
              <a:t>Consulting requires the right attitude. </a:t>
            </a:r>
          </a:p>
          <a:p>
            <a:pPr lvl="1"/>
            <a:r>
              <a:rPr lang="en-US"/>
              <a:t>About work, ethics, dressing, and the long hours. </a:t>
            </a:r>
          </a:p>
          <a:p>
            <a:pPr lvl="1"/>
            <a:r>
              <a:rPr lang="en-US"/>
              <a:t>About being away from home a lot. </a:t>
            </a:r>
          </a:p>
          <a:p>
            <a:pPr lvl="1"/>
            <a:r>
              <a:rPr lang="en-US"/>
              <a:t>About persisting, striving to make sure that the client is satisfied. </a:t>
            </a:r>
          </a:p>
          <a:p>
            <a:r>
              <a:rPr lang="en-US"/>
              <a:t>Consulting requires team players, leaders, followers. </a:t>
            </a:r>
          </a:p>
          <a:p>
            <a:pPr lvl="1"/>
            <a:r>
              <a:rPr lang="en-US"/>
              <a:t>You need to be all of these. </a:t>
            </a:r>
          </a:p>
          <a:p>
            <a:r>
              <a:rPr lang="en-US"/>
              <a:t>Can you control your temper?</a:t>
            </a:r>
          </a:p>
          <a:p>
            <a:pPr lvl="1"/>
            <a:r>
              <a:rPr lang="en-US"/>
              <a:t>If you can’t, then find another job!</a:t>
            </a:r>
          </a:p>
          <a:p>
            <a:r>
              <a:rPr lang="en-US"/>
              <a:t>Attitude is not GPA, where you studied or where you were born.</a:t>
            </a:r>
          </a:p>
          <a:p>
            <a:pPr lvl="1"/>
            <a:r>
              <a:rPr lang="en-US"/>
              <a:t>Attitude is aptitude</a:t>
            </a:r>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16</a:t>
            </a:fld>
            <a:endParaRPr lang="en-GB"/>
          </a:p>
        </p:txBody>
      </p:sp>
    </p:spTree>
    <p:extLst>
      <p:ext uri="{BB962C8B-B14F-4D97-AF65-F5344CB8AC3E}">
        <p14:creationId xmlns:p14="http://schemas.microsoft.com/office/powerpoint/2010/main" val="4177001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Glamour of Consulting?</a:t>
            </a:r>
            <a:endParaRPr lang="en-GB"/>
          </a:p>
        </p:txBody>
      </p:sp>
      <p:sp>
        <p:nvSpPr>
          <p:cNvPr id="3" name="Content Placeholder 2"/>
          <p:cNvSpPr>
            <a:spLocks noGrp="1"/>
          </p:cNvSpPr>
          <p:nvPr>
            <p:ph idx="1"/>
          </p:nvPr>
        </p:nvSpPr>
        <p:spPr/>
        <p:txBody>
          <a:bodyPr/>
          <a:lstStyle/>
          <a:p>
            <a:r>
              <a:rPr lang="en-US"/>
              <a:t>Consulting can be global… but like many things, the things you don’t have often appear to be nicer than the things you do have</a:t>
            </a:r>
          </a:p>
          <a:p>
            <a:pPr lvl="1"/>
            <a:r>
              <a:rPr lang="en-US"/>
              <a:t>International travel? Nice hotels? </a:t>
            </a:r>
          </a:p>
          <a:p>
            <a:r>
              <a:rPr lang="en-US"/>
              <a:t>Yes, but you may be in meetings 14 hours a day and not see the sun at all</a:t>
            </a:r>
          </a:p>
          <a:p>
            <a:pPr lvl="1"/>
            <a:r>
              <a:rPr lang="en-US"/>
              <a:t>No beach, no relaxing evenings with cocktails. Just hours and hours of work. </a:t>
            </a:r>
          </a:p>
          <a:p>
            <a:r>
              <a:rPr lang="en-US"/>
              <a:t>The client wants value. Flying at strange times. Multicultural and multilingual teams. Cultural differences to manage.</a:t>
            </a:r>
          </a:p>
          <a:p>
            <a:r>
              <a:rPr lang="en-US"/>
              <a:t>See the world? </a:t>
            </a:r>
          </a:p>
          <a:p>
            <a:pPr lvl="1"/>
            <a:r>
              <a:rPr lang="en-US"/>
              <a:t>Well, some bits of it and the insides of a lot of office buildings!</a:t>
            </a:r>
            <a:endParaRPr lang="en-GB"/>
          </a:p>
          <a:p>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17</a:t>
            </a:fld>
            <a:endParaRPr lang="en-GB"/>
          </a:p>
        </p:txBody>
      </p:sp>
    </p:spTree>
    <p:extLst>
      <p:ext uri="{BB962C8B-B14F-4D97-AF65-F5344CB8AC3E}">
        <p14:creationId xmlns:p14="http://schemas.microsoft.com/office/powerpoint/2010/main" val="145806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Symbolic Convergence</a:t>
            </a:r>
            <a:endParaRPr lang="en-GB"/>
          </a:p>
        </p:txBody>
      </p:sp>
      <p:sp>
        <p:nvSpPr>
          <p:cNvPr id="3" name="Content Placeholder 2"/>
          <p:cNvSpPr>
            <a:spLocks noGrp="1"/>
          </p:cNvSpPr>
          <p:nvPr>
            <p:ph idx="1"/>
          </p:nvPr>
        </p:nvSpPr>
        <p:spPr>
          <a:xfrm>
            <a:off x="838200" y="1825624"/>
            <a:ext cx="10515600" cy="4698005"/>
          </a:xfrm>
        </p:spPr>
        <p:txBody>
          <a:bodyPr>
            <a:normAutofit/>
          </a:bodyPr>
          <a:lstStyle/>
          <a:p>
            <a:r>
              <a:rPr lang="en-US" dirty="0"/>
              <a:t>When people like consultants interact with others, there is a collision of their symbolic worlds</a:t>
            </a:r>
          </a:p>
          <a:p>
            <a:pPr lvl="1"/>
            <a:r>
              <a:rPr lang="en-US" dirty="0"/>
              <a:t>This is because each world has its own rules, terms, culture, norms, symbols</a:t>
            </a:r>
          </a:p>
          <a:p>
            <a:r>
              <a:rPr lang="en-US" dirty="0"/>
              <a:t>As they communicate more closely, so their symbolic worlds become attuned to each other, making the communication easier</a:t>
            </a:r>
          </a:p>
          <a:p>
            <a:pPr lvl="1"/>
            <a:r>
              <a:rPr lang="en-US" dirty="0"/>
              <a:t>Does that sound familiar? Can you think of or imagine other examples?</a:t>
            </a:r>
          </a:p>
          <a:p>
            <a:r>
              <a:rPr lang="en-US" dirty="0"/>
              <a:t>This symbolic convergence involves mutual understanding, with each side coming to see the same problem in a similar way</a:t>
            </a:r>
          </a:p>
          <a:p>
            <a:pPr lvl="1"/>
            <a:r>
              <a:rPr lang="en-US" dirty="0"/>
              <a:t>The consultants must learn about the client’s world, and vice versa</a:t>
            </a:r>
          </a:p>
          <a:p>
            <a:pPr lvl="1"/>
            <a:r>
              <a:rPr lang="en-US" dirty="0"/>
              <a:t>Communication quality can be enhanced when symbolic convergence is achieved, and problems will be understood or appreciated better</a:t>
            </a:r>
          </a:p>
          <a:p>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18</a:t>
            </a:fld>
            <a:endParaRPr lang="en-GB"/>
          </a:p>
        </p:txBody>
      </p:sp>
    </p:spTree>
    <p:extLst>
      <p:ext uri="{BB962C8B-B14F-4D97-AF65-F5344CB8AC3E}">
        <p14:creationId xmlns:p14="http://schemas.microsoft.com/office/powerpoint/2010/main" val="1266579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Symbolic Convergence</a:t>
            </a:r>
            <a:endParaRPr lang="en-GB"/>
          </a:p>
        </p:txBody>
      </p:sp>
      <p:sp>
        <p:nvSpPr>
          <p:cNvPr id="3" name="Content Placeholder 2"/>
          <p:cNvSpPr>
            <a:spLocks noGrp="1"/>
          </p:cNvSpPr>
          <p:nvPr>
            <p:ph idx="1"/>
          </p:nvPr>
        </p:nvSpPr>
        <p:spPr/>
        <p:txBody>
          <a:bodyPr/>
          <a:lstStyle/>
          <a:p>
            <a:r>
              <a:rPr lang="en-US" dirty="0"/>
              <a:t>For instance, imagine that you are a consultant who receives a call from a potential client</a:t>
            </a:r>
          </a:p>
          <a:p>
            <a:pPr lvl="1"/>
            <a:r>
              <a:rPr lang="en-US" dirty="0"/>
              <a:t>The client has a firm policy that social media applications may not be used in the workplace</a:t>
            </a:r>
          </a:p>
          <a:p>
            <a:pPr lvl="1"/>
            <a:r>
              <a:rPr lang="en-US" dirty="0"/>
              <a:t>However, many employees break the rules and the policy seems ineffective</a:t>
            </a:r>
          </a:p>
          <a:p>
            <a:pPr lvl="1"/>
            <a:r>
              <a:rPr lang="en-US" dirty="0"/>
              <a:t>The clients wants your help, perhaps a training </a:t>
            </a:r>
            <a:r>
              <a:rPr lang="en-US" dirty="0" err="1"/>
              <a:t>programme</a:t>
            </a:r>
            <a:r>
              <a:rPr lang="en-US" dirty="0"/>
              <a:t> with seminars and advice to push employees to obey!</a:t>
            </a:r>
          </a:p>
          <a:p>
            <a:r>
              <a:rPr lang="en-US" dirty="0"/>
              <a:t>You talk to the CIO to understand the problem better, to understand her world.</a:t>
            </a:r>
            <a:r>
              <a:rPr lang="en-GB" dirty="0"/>
              <a:t> </a:t>
            </a:r>
          </a:p>
          <a:p>
            <a:r>
              <a:rPr lang="en-GB" dirty="0"/>
              <a:t>You ask to talk to a few employees, but she refuses.</a:t>
            </a:r>
            <a:endParaRPr lang="en-US" dirty="0"/>
          </a:p>
        </p:txBody>
      </p:sp>
      <p:sp>
        <p:nvSpPr>
          <p:cNvPr id="4" name="Slide Number Placeholder 3"/>
          <p:cNvSpPr>
            <a:spLocks noGrp="1"/>
          </p:cNvSpPr>
          <p:nvPr>
            <p:ph type="sldNum" sz="quarter" idx="12"/>
          </p:nvPr>
        </p:nvSpPr>
        <p:spPr/>
        <p:txBody>
          <a:bodyPr/>
          <a:lstStyle/>
          <a:p>
            <a:fld id="{97823715-30A8-4977-8E0F-D54D3CBF9EC7}" type="slidenum">
              <a:rPr lang="en-GB" smtClean="0"/>
              <a:t>19</a:t>
            </a:fld>
            <a:endParaRPr lang="en-GB"/>
          </a:p>
        </p:txBody>
      </p:sp>
    </p:spTree>
    <p:extLst>
      <p:ext uri="{BB962C8B-B14F-4D97-AF65-F5344CB8AC3E}">
        <p14:creationId xmlns:p14="http://schemas.microsoft.com/office/powerpoint/2010/main" val="711816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Symbolic Divergence</a:t>
            </a:r>
            <a:endParaRPr lang="en-GB"/>
          </a:p>
        </p:txBody>
      </p:sp>
      <p:sp>
        <p:nvSpPr>
          <p:cNvPr id="3" name="Content Placeholder 2"/>
          <p:cNvSpPr>
            <a:spLocks noGrp="1"/>
          </p:cNvSpPr>
          <p:nvPr>
            <p:ph idx="1"/>
          </p:nvPr>
        </p:nvSpPr>
        <p:spPr/>
        <p:txBody>
          <a:bodyPr/>
          <a:lstStyle/>
          <a:p>
            <a:r>
              <a:rPr lang="en-US" dirty="0"/>
              <a:t>Do you share similar values with the client?</a:t>
            </a:r>
          </a:p>
          <a:p>
            <a:r>
              <a:rPr lang="en-US" dirty="0"/>
              <a:t>Do you think in the same way?</a:t>
            </a:r>
          </a:p>
          <a:p>
            <a:r>
              <a:rPr lang="en-US" dirty="0"/>
              <a:t>Is it likely that your two symbolic mindscapes can interact effectively?</a:t>
            </a:r>
          </a:p>
          <a:p>
            <a:r>
              <a:rPr lang="en-US" dirty="0"/>
              <a:t>If you are not allowed to talk to the employees so as to understand their perspective, how can you independently analyse the problem and propose a solution that might actually work?</a:t>
            </a:r>
          </a:p>
          <a:p>
            <a:r>
              <a:rPr lang="en-US" dirty="0"/>
              <a:t>Do you really want to work on this project, or is it better to decline?</a:t>
            </a:r>
          </a:p>
          <a:p>
            <a:r>
              <a:rPr lang="en-US" dirty="0"/>
              <a:t>Do you want to implement a solution that violates your own values?</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20</a:t>
            </a:fld>
            <a:endParaRPr lang="en-GB"/>
          </a:p>
        </p:txBody>
      </p:sp>
    </p:spTree>
    <p:extLst>
      <p:ext uri="{BB962C8B-B14F-4D97-AF65-F5344CB8AC3E}">
        <p14:creationId xmlns:p14="http://schemas.microsoft.com/office/powerpoint/2010/main" val="3560956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Consulting Skills</a:t>
            </a:r>
            <a:endParaRPr lang="en-GB"/>
          </a:p>
        </p:txBody>
      </p:sp>
      <p:sp>
        <p:nvSpPr>
          <p:cNvPr id="3" name="Content Placeholder 2"/>
          <p:cNvSpPr>
            <a:spLocks noGrp="1"/>
          </p:cNvSpPr>
          <p:nvPr>
            <p:ph idx="1"/>
          </p:nvPr>
        </p:nvSpPr>
        <p:spPr>
          <a:xfrm>
            <a:off x="838200" y="1771032"/>
            <a:ext cx="10515600" cy="4725301"/>
          </a:xfrm>
        </p:spPr>
        <p:txBody>
          <a:bodyPr>
            <a:normAutofit lnSpcReduction="10000"/>
          </a:bodyPr>
          <a:lstStyle/>
          <a:p>
            <a:r>
              <a:rPr lang="en-US" dirty="0"/>
              <a:t>You may imagine that IS consultants are primarily technical people, but actually they must have many other skills</a:t>
            </a:r>
          </a:p>
          <a:p>
            <a:r>
              <a:rPr lang="en-US" dirty="0"/>
              <a:t>They need to be excellent communicators, able to interact seamlessly with a wide variety of people</a:t>
            </a:r>
          </a:p>
          <a:p>
            <a:r>
              <a:rPr lang="en-US" dirty="0"/>
              <a:t>They must be practical and methodical, paying much attention to detail: they have to be excellent problem identifiers and solvers!</a:t>
            </a:r>
          </a:p>
          <a:p>
            <a:r>
              <a:rPr lang="en-US" dirty="0"/>
              <a:t>They must be able to analyse complex situations from multiple perspectives so as to reach a sensible outcome or proposal</a:t>
            </a:r>
          </a:p>
          <a:p>
            <a:r>
              <a:rPr lang="en-US" dirty="0"/>
              <a:t>They need to master the art of persuasion, to push clients gently in a feasible direction, rationalizing change in a sensible way so as to enable later institutionalization of the change </a:t>
            </a:r>
          </a:p>
          <a:p>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21</a:t>
            </a:fld>
            <a:endParaRPr lang="en-GB"/>
          </a:p>
        </p:txBody>
      </p:sp>
    </p:spTree>
    <p:extLst>
      <p:ext uri="{BB962C8B-B14F-4D97-AF65-F5344CB8AC3E}">
        <p14:creationId xmlns:p14="http://schemas.microsoft.com/office/powerpoint/2010/main" val="3423186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Consulting Skills</a:t>
            </a:r>
            <a:endParaRPr lang="en-GB"/>
          </a:p>
        </p:txBody>
      </p:sp>
      <p:sp>
        <p:nvSpPr>
          <p:cNvPr id="3" name="Content Placeholder 2"/>
          <p:cNvSpPr>
            <a:spLocks noGrp="1"/>
          </p:cNvSpPr>
          <p:nvPr>
            <p:ph idx="1"/>
          </p:nvPr>
        </p:nvSpPr>
        <p:spPr/>
        <p:txBody>
          <a:bodyPr>
            <a:normAutofit lnSpcReduction="10000"/>
          </a:bodyPr>
          <a:lstStyle/>
          <a:p>
            <a:r>
              <a:rPr lang="en-US" dirty="0"/>
              <a:t>Although IS consultants must have excellent product and technical knowledge, they must also know the process: how to use the product, how the technology works, how the technology can solve the clients’ problems</a:t>
            </a:r>
          </a:p>
          <a:p>
            <a:r>
              <a:rPr lang="en-US" dirty="0"/>
              <a:t>Ideally, they have good memories: about what worked in other contexts, other firms.</a:t>
            </a:r>
          </a:p>
          <a:p>
            <a:pPr lvl="1"/>
            <a:r>
              <a:rPr lang="en-US" dirty="0"/>
              <a:t>They need good </a:t>
            </a:r>
            <a:r>
              <a:rPr lang="en-US" dirty="0" err="1"/>
              <a:t>transactive</a:t>
            </a:r>
            <a:r>
              <a:rPr lang="en-US" dirty="0"/>
              <a:t> memory networks as well</a:t>
            </a:r>
          </a:p>
          <a:p>
            <a:r>
              <a:rPr lang="en-US" dirty="0"/>
              <a:t>They must also be adaptable, because each consulting assignment is unique, so a unique solution must be created specifically for it.</a:t>
            </a:r>
          </a:p>
          <a:p>
            <a:r>
              <a:rPr lang="en-US" dirty="0"/>
              <a:t>Consultants need to be systematic and methodical, paying a lot of attention to detail in everything that they do</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22</a:t>
            </a:fld>
            <a:endParaRPr lang="en-GB"/>
          </a:p>
        </p:txBody>
      </p:sp>
    </p:spTree>
    <p:extLst>
      <p:ext uri="{BB962C8B-B14F-4D97-AF65-F5344CB8AC3E}">
        <p14:creationId xmlns:p14="http://schemas.microsoft.com/office/powerpoint/2010/main" val="3849512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Standardising Systematicity and Method</a:t>
            </a:r>
            <a:endParaRPr lang="en-GB"/>
          </a:p>
        </p:txBody>
      </p:sp>
      <p:sp>
        <p:nvSpPr>
          <p:cNvPr id="3" name="Content Placeholder 2"/>
          <p:cNvSpPr>
            <a:spLocks noGrp="1"/>
          </p:cNvSpPr>
          <p:nvPr>
            <p:ph idx="1"/>
          </p:nvPr>
        </p:nvSpPr>
        <p:spPr>
          <a:xfrm>
            <a:off x="838200" y="1555845"/>
            <a:ext cx="10515600" cy="4926842"/>
          </a:xfrm>
        </p:spPr>
        <p:txBody>
          <a:bodyPr>
            <a:normAutofit lnSpcReduction="10000"/>
          </a:bodyPr>
          <a:lstStyle/>
          <a:p>
            <a:r>
              <a:rPr lang="en-US" dirty="0"/>
              <a:t>In order to be systematic, we need to apply tools in a consistent way</a:t>
            </a:r>
          </a:p>
          <a:p>
            <a:r>
              <a:rPr lang="en-US" dirty="0"/>
              <a:t>This is easier when you are very familiar with tools that you use all the time</a:t>
            </a:r>
          </a:p>
          <a:p>
            <a:r>
              <a:rPr lang="en-US" dirty="0"/>
              <a:t>These tools may help you to engage in communication with stakeholders</a:t>
            </a:r>
          </a:p>
          <a:p>
            <a:pPr lvl="1"/>
            <a:r>
              <a:rPr lang="en-US" dirty="0"/>
              <a:t>Focus group techniques, question styles, positive feedback</a:t>
            </a:r>
          </a:p>
          <a:p>
            <a:r>
              <a:rPr lang="en-US" dirty="0"/>
              <a:t>They can also be tools that help you analyse a problem</a:t>
            </a:r>
          </a:p>
          <a:p>
            <a:pPr lvl="1"/>
            <a:r>
              <a:rPr lang="en-US" dirty="0"/>
              <a:t>Modelling tools, instrumental theories, research methods</a:t>
            </a:r>
          </a:p>
          <a:p>
            <a:r>
              <a:rPr lang="en-US" dirty="0"/>
              <a:t>Or plan for change</a:t>
            </a:r>
          </a:p>
          <a:p>
            <a:pPr lvl="1"/>
            <a:r>
              <a:rPr lang="en-US" dirty="0"/>
              <a:t>Action-oriented theories or methods designed to enact change</a:t>
            </a:r>
          </a:p>
          <a:p>
            <a:r>
              <a:rPr lang="en-US" dirty="0"/>
              <a:t>We will look at many examples in later classes, but first …</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23</a:t>
            </a:fld>
            <a:endParaRPr lang="en-GB"/>
          </a:p>
        </p:txBody>
      </p:sp>
    </p:spTree>
    <p:extLst>
      <p:ext uri="{BB962C8B-B14F-4D97-AF65-F5344CB8AC3E}">
        <p14:creationId xmlns:p14="http://schemas.microsoft.com/office/powerpoint/2010/main" val="1617685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7205"/>
          </a:xfrm>
        </p:spPr>
        <p:txBody>
          <a:bodyPr/>
          <a:lstStyle/>
          <a:p>
            <a:r>
              <a:rPr lang="en-US"/>
              <a:t>Consulting Methods</a:t>
            </a:r>
            <a:endParaRPr lang="en-GB"/>
          </a:p>
        </p:txBody>
      </p:sp>
      <p:sp>
        <p:nvSpPr>
          <p:cNvPr id="3" name="Content Placeholder 2"/>
          <p:cNvSpPr>
            <a:spLocks noGrp="1"/>
          </p:cNvSpPr>
          <p:nvPr>
            <p:ph idx="1"/>
          </p:nvPr>
        </p:nvSpPr>
        <p:spPr>
          <a:xfrm>
            <a:off x="838200" y="1558456"/>
            <a:ext cx="10515600" cy="5019765"/>
          </a:xfrm>
        </p:spPr>
        <p:txBody>
          <a:bodyPr>
            <a:normAutofit/>
          </a:bodyPr>
          <a:lstStyle/>
          <a:p>
            <a:r>
              <a:rPr lang="en-US"/>
              <a:t>Elsewhere you may have </a:t>
            </a:r>
            <a:r>
              <a:rPr lang="en-US" dirty="0"/>
              <a:t>encountered a wide range of methodological </a:t>
            </a:r>
            <a:r>
              <a:rPr lang="en-US"/>
              <a:t>approaches such as:</a:t>
            </a:r>
            <a:endParaRPr lang="en-US" dirty="0"/>
          </a:p>
          <a:p>
            <a:pPr lvl="1"/>
            <a:r>
              <a:rPr lang="en-US" dirty="0"/>
              <a:t>Surveys, Case Studies</a:t>
            </a:r>
            <a:r>
              <a:rPr lang="en-US"/>
              <a:t>, Process-based interventions, etc</a:t>
            </a:r>
            <a:r>
              <a:rPr lang="en-US" dirty="0"/>
              <a:t>.</a:t>
            </a:r>
          </a:p>
          <a:p>
            <a:r>
              <a:rPr lang="en-US"/>
              <a:t>These same methods are </a:t>
            </a:r>
            <a:r>
              <a:rPr lang="en-US" dirty="0"/>
              <a:t>also relevant for consultants</a:t>
            </a:r>
          </a:p>
          <a:p>
            <a:r>
              <a:rPr lang="en-US" dirty="0"/>
              <a:t>Indeed, consultants are researchers, but instead of just observing, they also make recommendations for change</a:t>
            </a:r>
          </a:p>
          <a:p>
            <a:r>
              <a:rPr lang="en-US" dirty="0"/>
              <a:t>One research method that is very suited to practicing consultants is called Action Research (AR)</a:t>
            </a:r>
          </a:p>
          <a:p>
            <a:pPr lvl="1"/>
            <a:r>
              <a:rPr lang="en-US" dirty="0"/>
              <a:t>We will explore AR in much more detail in </a:t>
            </a:r>
            <a:r>
              <a:rPr lang="en-US"/>
              <a:t>Class 3</a:t>
            </a:r>
          </a:p>
          <a:p>
            <a:r>
              <a:rPr lang="en-US"/>
              <a:t>Each consulting firm protects its proprietary method, so I can’t teach you the McKinsey Way, but AR will be very similar.</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24</a:t>
            </a:fld>
            <a:endParaRPr lang="en-GB"/>
          </a:p>
        </p:txBody>
      </p:sp>
    </p:spTree>
    <p:extLst>
      <p:ext uri="{BB962C8B-B14F-4D97-AF65-F5344CB8AC3E}">
        <p14:creationId xmlns:p14="http://schemas.microsoft.com/office/powerpoint/2010/main" val="3252238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Consulting in IS &amp; Digital Transformation</a:t>
            </a:r>
            <a:endParaRPr lang="en-GB" dirty="0"/>
          </a:p>
        </p:txBody>
      </p:sp>
      <p:sp>
        <p:nvSpPr>
          <p:cNvPr id="3" name="Content Placeholder 2"/>
          <p:cNvSpPr>
            <a:spLocks noGrp="1"/>
          </p:cNvSpPr>
          <p:nvPr>
            <p:ph idx="1"/>
          </p:nvPr>
        </p:nvSpPr>
        <p:spPr/>
        <p:txBody>
          <a:bodyPr/>
          <a:lstStyle/>
          <a:p>
            <a:r>
              <a:rPr lang="en-US" dirty="0"/>
              <a:t>So far, I have been talking about consulting in a general sense</a:t>
            </a:r>
          </a:p>
          <a:p>
            <a:r>
              <a:rPr lang="en-US" dirty="0"/>
              <a:t>In this course, we will mostly look at consulting from a broad IS perspective with particular attention to Digital Transformation (DT), from a global perspective</a:t>
            </a:r>
          </a:p>
          <a:p>
            <a:r>
              <a:rPr lang="en-US" dirty="0"/>
              <a:t>What are the special features of IS and DT that are salient to consulting? </a:t>
            </a:r>
          </a:p>
          <a:p>
            <a:r>
              <a:rPr lang="en-US" dirty="0"/>
              <a:t>Does global add to this? What is global anyway?</a:t>
            </a:r>
          </a:p>
          <a:p>
            <a:r>
              <a:rPr lang="en-US" dirty="0"/>
              <a:t>How does global make things more complex for the consultant?</a:t>
            </a:r>
          </a:p>
          <a:p>
            <a:r>
              <a:rPr lang="en-US" dirty="0"/>
              <a:t>Even in a local firm, there may be global people. </a:t>
            </a:r>
          </a:p>
          <a:p>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25</a:t>
            </a:fld>
            <a:endParaRPr lang="en-GB"/>
          </a:p>
        </p:txBody>
      </p:sp>
    </p:spTree>
    <p:extLst>
      <p:ext uri="{BB962C8B-B14F-4D97-AF65-F5344CB8AC3E}">
        <p14:creationId xmlns:p14="http://schemas.microsoft.com/office/powerpoint/2010/main" val="91863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Background – Local or Global?</a:t>
            </a:r>
            <a:endParaRPr lang="en-GB" dirty="0"/>
          </a:p>
        </p:txBody>
      </p:sp>
      <p:sp>
        <p:nvSpPr>
          <p:cNvPr id="3" name="Content Placeholder 2"/>
          <p:cNvSpPr>
            <a:spLocks noGrp="1"/>
          </p:cNvSpPr>
          <p:nvPr>
            <p:ph idx="1"/>
          </p:nvPr>
        </p:nvSpPr>
        <p:spPr/>
        <p:txBody>
          <a:bodyPr>
            <a:normAutofit fontScale="92500"/>
          </a:bodyPr>
          <a:lstStyle/>
          <a:p>
            <a:r>
              <a:rPr lang="en-US" dirty="0"/>
              <a:t>You are an in-house consultant working for Freddy, a local logistics company that helps customers to ship their goods from Hong Kong to global destinations</a:t>
            </a:r>
          </a:p>
          <a:p>
            <a:r>
              <a:rPr lang="en-US" dirty="0"/>
              <a:t>Your job is mostly to trouble-shoot IT problems as they appear, helping to ensure that Freddy’s staff can work effectively and efficiently</a:t>
            </a:r>
          </a:p>
          <a:p>
            <a:r>
              <a:rPr lang="en-US" dirty="0"/>
              <a:t>You also sit on Freddy’s IT Advisory board, responsible for ensuring that Freddy will always have the most up-to-date IT facilities and technologies</a:t>
            </a:r>
          </a:p>
          <a:p>
            <a:r>
              <a:rPr lang="en-US" dirty="0"/>
              <a:t>One morning, your boss the CIO is on the phone, asking you to work with employees in the global shipping department who are failing to use the new shipping system effectively. Here is a brief transcript of the call:</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26</a:t>
            </a:fld>
            <a:endParaRPr lang="en-GB"/>
          </a:p>
        </p:txBody>
      </p:sp>
    </p:spTree>
    <p:extLst>
      <p:ext uri="{BB962C8B-B14F-4D97-AF65-F5344CB8AC3E}">
        <p14:creationId xmlns:p14="http://schemas.microsoft.com/office/powerpoint/2010/main" val="1855421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Phone Call</a:t>
            </a:r>
            <a:endParaRPr lang="en-GB"/>
          </a:p>
        </p:txBody>
      </p:sp>
      <p:sp>
        <p:nvSpPr>
          <p:cNvPr id="3" name="Content Placeholder 2"/>
          <p:cNvSpPr>
            <a:spLocks noGrp="1"/>
          </p:cNvSpPr>
          <p:nvPr>
            <p:ph idx="1"/>
          </p:nvPr>
        </p:nvSpPr>
        <p:spPr>
          <a:xfrm>
            <a:off x="838200" y="1825625"/>
            <a:ext cx="10765536" cy="4351338"/>
          </a:xfrm>
        </p:spPr>
        <p:txBody>
          <a:bodyPr>
            <a:normAutofit fontScale="92500"/>
          </a:bodyPr>
          <a:lstStyle/>
          <a:p>
            <a:r>
              <a:rPr lang="en-US" dirty="0"/>
              <a:t>CIO: “Hey, I need you to work with the shipping department today. It seems that they are having problems with the new Global Shipping Systems (GSS)”</a:t>
            </a:r>
          </a:p>
          <a:p>
            <a:r>
              <a:rPr lang="en-US" dirty="0"/>
              <a:t>You: “Was that the system that we outsourced from </a:t>
            </a:r>
            <a:r>
              <a:rPr lang="en-US" dirty="0" err="1"/>
              <a:t>Xeneotic</a:t>
            </a:r>
            <a:r>
              <a:rPr lang="en-US" dirty="0"/>
              <a:t> Technologies? The system that was cheap … but nasty?!”</a:t>
            </a:r>
          </a:p>
          <a:p>
            <a:r>
              <a:rPr lang="en-US" dirty="0"/>
              <a:t>CIO: “Yes, that’s right. Our agreement did not include much maintenance, so we have to fix things ourselves.”</a:t>
            </a:r>
          </a:p>
          <a:p>
            <a:r>
              <a:rPr lang="en-US" dirty="0"/>
              <a:t>You: “Can you tell me any more about the problem? Who reported it? How long has it been happening?”</a:t>
            </a:r>
          </a:p>
          <a:p>
            <a:r>
              <a:rPr lang="en-US" dirty="0"/>
              <a:t>CIO: “Jimmy, the CSO, told me 5 </a:t>
            </a:r>
            <a:r>
              <a:rPr lang="en-US" dirty="0" err="1"/>
              <a:t>mins</a:t>
            </a:r>
            <a:r>
              <a:rPr lang="en-US" dirty="0"/>
              <a:t> ago. But I know no more.”</a:t>
            </a:r>
          </a:p>
          <a:p>
            <a:r>
              <a:rPr lang="en-US" dirty="0"/>
              <a:t>You: “Hmm, OK, I will go down to GSS and see what’s up.”</a:t>
            </a:r>
          </a:p>
          <a:p>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27</a:t>
            </a:fld>
            <a:endParaRPr lang="en-GB"/>
          </a:p>
        </p:txBody>
      </p:sp>
    </p:spTree>
    <p:extLst>
      <p:ext uri="{BB962C8B-B14F-4D97-AF65-F5344CB8AC3E}">
        <p14:creationId xmlns:p14="http://schemas.microsoft.com/office/powerpoint/2010/main" val="2526144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Actions</a:t>
            </a:r>
            <a:endParaRPr lang="en-GB"/>
          </a:p>
        </p:txBody>
      </p:sp>
      <p:sp>
        <p:nvSpPr>
          <p:cNvPr id="3" name="Content Placeholder 2"/>
          <p:cNvSpPr>
            <a:spLocks noGrp="1"/>
          </p:cNvSpPr>
          <p:nvPr>
            <p:ph idx="1"/>
          </p:nvPr>
        </p:nvSpPr>
        <p:spPr/>
        <p:txBody>
          <a:bodyPr/>
          <a:lstStyle/>
          <a:p>
            <a:r>
              <a:rPr lang="en-US" dirty="0"/>
              <a:t>This is just the start of the situation, but you as the in-house consultant will need to start investigating.</a:t>
            </a:r>
          </a:p>
          <a:p>
            <a:r>
              <a:rPr lang="en-US" dirty="0"/>
              <a:t>What steps do you think that you should take?</a:t>
            </a:r>
          </a:p>
          <a:p>
            <a:r>
              <a:rPr lang="en-US" dirty="0"/>
              <a:t>Who would you want to talk to?</a:t>
            </a:r>
          </a:p>
          <a:p>
            <a:r>
              <a:rPr lang="en-US" dirty="0"/>
              <a:t>What is a CSO?</a:t>
            </a:r>
          </a:p>
          <a:p>
            <a:r>
              <a:rPr lang="en-US" dirty="0"/>
              <a:t>How can you find out why the GSS employees have problems?</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28</a:t>
            </a:fld>
            <a:endParaRPr lang="en-GB"/>
          </a:p>
        </p:txBody>
      </p:sp>
    </p:spTree>
    <p:extLst>
      <p:ext uri="{BB962C8B-B14F-4D97-AF65-F5344CB8AC3E}">
        <p14:creationId xmlns:p14="http://schemas.microsoft.com/office/powerpoint/2010/main" val="2502673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Coursework</a:t>
            </a:r>
            <a:endParaRPr lang="en-GB"/>
          </a:p>
        </p:txBody>
      </p:sp>
      <p:sp>
        <p:nvSpPr>
          <p:cNvPr id="3" name="Content Placeholder 2"/>
          <p:cNvSpPr>
            <a:spLocks noGrp="1"/>
          </p:cNvSpPr>
          <p:nvPr>
            <p:ph idx="1"/>
          </p:nvPr>
        </p:nvSpPr>
        <p:spPr/>
        <p:txBody>
          <a:bodyPr>
            <a:normAutofit lnSpcReduction="10000"/>
          </a:bodyPr>
          <a:lstStyle/>
          <a:p>
            <a:r>
              <a:rPr lang="en-US" dirty="0"/>
              <a:t>For this course, you need to work on a single group project – related to consulting – see detailed specifications</a:t>
            </a:r>
          </a:p>
          <a:p>
            <a:r>
              <a:rPr lang="en-US" dirty="0"/>
              <a:t>You need to start work on this now – time will pass fast</a:t>
            </a:r>
          </a:p>
          <a:p>
            <a:r>
              <a:rPr lang="en-US" dirty="0"/>
              <a:t>You need to prepare a proposal for a consulting project in a real firm</a:t>
            </a:r>
          </a:p>
          <a:p>
            <a:r>
              <a:rPr lang="en-US" dirty="0"/>
              <a:t>You will need to interview some stakeholders in the firm and </a:t>
            </a:r>
            <a:r>
              <a:rPr lang="en-US" dirty="0" err="1"/>
              <a:t>analyse</a:t>
            </a:r>
            <a:r>
              <a:rPr lang="en-US" dirty="0"/>
              <a:t> what they say, so as to identify a problem, before suggesting actions to take to fix the problem.</a:t>
            </a:r>
          </a:p>
          <a:p>
            <a:r>
              <a:rPr lang="en-US" dirty="0"/>
              <a:t>By week 7, I want to see a brief outline of your ideas presented in class. In week 13, you will need to do a formal presentation</a:t>
            </a:r>
          </a:p>
          <a:p>
            <a:r>
              <a:rPr lang="en-US" dirty="0"/>
              <a:t>I suggest that you start thinking and planning now!</a:t>
            </a:r>
            <a:endParaRPr lang="en-GB" dirty="0"/>
          </a:p>
        </p:txBody>
      </p:sp>
      <p:sp>
        <p:nvSpPr>
          <p:cNvPr id="4" name="Slide Number Placeholder 3"/>
          <p:cNvSpPr>
            <a:spLocks noGrp="1"/>
          </p:cNvSpPr>
          <p:nvPr>
            <p:ph type="sldNum" sz="quarter" idx="12"/>
          </p:nvPr>
        </p:nvSpPr>
        <p:spPr/>
        <p:txBody>
          <a:bodyPr/>
          <a:lstStyle/>
          <a:p>
            <a:fld id="{97823715-30A8-4977-8E0F-D54D3CBF9EC7}" type="slidenum">
              <a:rPr lang="en-GB" smtClean="0"/>
              <a:t>29</a:t>
            </a:fld>
            <a:endParaRPr lang="en-GB"/>
          </a:p>
        </p:txBody>
      </p:sp>
    </p:spTree>
    <p:extLst>
      <p:ext uri="{BB962C8B-B14F-4D97-AF65-F5344CB8AC3E}">
        <p14:creationId xmlns:p14="http://schemas.microsoft.com/office/powerpoint/2010/main" val="3638786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2642</Words>
  <Application>Microsoft Office PowerPoint</Application>
  <PresentationFormat>Widescreen</PresentationFormat>
  <Paragraphs>239</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IS6602 – Seminar I</vt:lpstr>
      <vt:lpstr>Origins and Purposes</vt:lpstr>
      <vt:lpstr>Structure of IS6602</vt:lpstr>
      <vt:lpstr>Assessments &amp; Readings</vt:lpstr>
      <vt:lpstr>Agenda for Today</vt:lpstr>
      <vt:lpstr>Definitions</vt:lpstr>
      <vt:lpstr>Definitions</vt:lpstr>
      <vt:lpstr>What is Your Definition?</vt:lpstr>
      <vt:lpstr>In General, What Do Consultants Do?</vt:lpstr>
      <vt:lpstr>Consultants and Relationships</vt:lpstr>
      <vt:lpstr>Types of Consulting I</vt:lpstr>
      <vt:lpstr>Types of Consulting II</vt:lpstr>
      <vt:lpstr>Types of Consulting III</vt:lpstr>
      <vt:lpstr>Consultant Independence</vt:lpstr>
      <vt:lpstr>Independence and Learning</vt:lpstr>
      <vt:lpstr>Consultant Attitudes and Aptitudes</vt:lpstr>
      <vt:lpstr>The Glamour of Consulting?</vt:lpstr>
      <vt:lpstr>Symbolic Convergence</vt:lpstr>
      <vt:lpstr>Symbolic Convergence</vt:lpstr>
      <vt:lpstr>Symbolic Divergence</vt:lpstr>
      <vt:lpstr>Consulting Skills</vt:lpstr>
      <vt:lpstr>Consulting Skills</vt:lpstr>
      <vt:lpstr>Standardising Systematicity and Method</vt:lpstr>
      <vt:lpstr>Consulting Methods</vt:lpstr>
      <vt:lpstr>Consulting in IS &amp; Digital Transformation</vt:lpstr>
      <vt:lpstr>Case Background – Local or Global?</vt:lpstr>
      <vt:lpstr>Case Phone Call</vt:lpstr>
      <vt:lpstr>Actions</vt:lpstr>
      <vt:lpstr>Coursework</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IS6602 – Seminar I</dc:title>
  <dc:creator>Prof. Robert M DAVISON</dc:creator>
  <cp:lastModifiedBy>Robert M Davison</cp:lastModifiedBy>
  <cp:revision>48</cp:revision>
  <dcterms:created xsi:type="dcterms:W3CDTF">2017-08-08T07:13:58Z</dcterms:created>
  <dcterms:modified xsi:type="dcterms:W3CDTF">2024-12-24T04:58:07Z</dcterms:modified>
</cp:coreProperties>
</file>