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11" r:id="rId4"/>
    <p:sldId id="270" r:id="rId5"/>
    <p:sldId id="351" r:id="rId6"/>
    <p:sldId id="316" r:id="rId7"/>
    <p:sldId id="341" r:id="rId8"/>
    <p:sldId id="336" r:id="rId9"/>
    <p:sldId id="348" r:id="rId10"/>
    <p:sldId id="349" r:id="rId11"/>
    <p:sldId id="331" r:id="rId12"/>
    <p:sldId id="332" r:id="rId13"/>
    <p:sldId id="393" r:id="rId14"/>
    <p:sldId id="397" r:id="rId15"/>
    <p:sldId id="39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876"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41141\Desktop\6000\wenjua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41141\Desktop\6000\wenjuan.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US" altLang="zh-CN"/>
              <a:t>They</a:t>
            </a:r>
            <a:r>
              <a:rPr lang="en-US"/>
              <a:t> often get the information of the platform from __ </a:t>
            </a:r>
          </a:p>
        </c:rich>
      </c:tx>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[wenjuan.xlsx]Sheet1!$B$73:$B$79</c:f>
              <c:strCache>
                <c:ptCount val="7"/>
                <c:pt idx="0">
                  <c:v>recommendation from search engine</c:v>
                </c:pt>
                <c:pt idx="1">
                  <c:v>website related to real estate</c:v>
                </c:pt>
                <c:pt idx="2">
                  <c:v>mass media advertisement</c:v>
                </c:pt>
                <c:pt idx="3">
                  <c:v>website of intermediary platform</c:v>
                </c:pt>
                <c:pt idx="4">
                  <c:v>Weibo  Wechat  forum</c:v>
                </c:pt>
                <c:pt idx="5">
                  <c:v>word-of-mouth promotion</c:v>
                </c:pt>
                <c:pt idx="6">
                  <c:v>others</c:v>
                </c:pt>
              </c:strCache>
            </c:strRef>
          </c:cat>
          <c:val>
            <c:numRef>
              <c:f>[wenjuan.xlsx]Sheet1!$C$73:$C$79</c:f>
              <c:numCache>
                <c:formatCode>0.00%</c:formatCode>
                <c:ptCount val="7"/>
                <c:pt idx="0">
                  <c:v>0.33700000000000002</c:v>
                </c:pt>
                <c:pt idx="1">
                  <c:v>0.25840000000000002</c:v>
                </c:pt>
                <c:pt idx="2">
                  <c:v>0.62919999999999998</c:v>
                </c:pt>
                <c:pt idx="3">
                  <c:v>0.39329999999999998</c:v>
                </c:pt>
                <c:pt idx="4">
                  <c:v>0.47189999999999999</c:v>
                </c:pt>
                <c:pt idx="5">
                  <c:v>0.58430000000000004</c:v>
                </c:pt>
                <c:pt idx="6">
                  <c:v>0.16850000000000001</c:v>
                </c:pt>
              </c:numCache>
            </c:numRef>
          </c:val>
          <c:extLst>
            <c:ext xmlns:c16="http://schemas.microsoft.com/office/drawing/2014/chart" uri="{C3380CC4-5D6E-409C-BE32-E72D297353CC}">
              <c16:uniqueId val="{00000000-25D7-4B68-9DB3-C6C6AEF0D992}"/>
            </c:ext>
          </c:extLst>
        </c:ser>
        <c:dLbls>
          <c:showLegendKey val="0"/>
          <c:showVal val="1"/>
          <c:showCatName val="0"/>
          <c:showSerName val="0"/>
          <c:showPercent val="0"/>
          <c:showBubbleSize val="0"/>
        </c:dLbls>
        <c:gapWidth val="219"/>
        <c:overlap val="-27"/>
        <c:axId val="502370184"/>
        <c:axId val="502370840"/>
      </c:barChart>
      <c:catAx>
        <c:axId val="50237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en-US"/>
          </a:p>
        </c:txPr>
        <c:crossAx val="502370840"/>
        <c:crosses val="autoZero"/>
        <c:auto val="1"/>
        <c:lblAlgn val="ctr"/>
        <c:lblOffset val="100"/>
        <c:noMultiLvlLbl val="0"/>
      </c:catAx>
      <c:valAx>
        <c:axId val="5023708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en-US"/>
          </a:p>
        </c:txPr>
        <c:crossAx val="502370184"/>
        <c:crosses val="autoZero"/>
        <c:crossBetween val="between"/>
      </c:valAx>
      <c:spPr>
        <a:noFill/>
        <a:ln>
          <a:noFill/>
        </a:ln>
        <a:effectLst/>
      </c:spPr>
    </c:plotArea>
    <c:plotVisOnly val="1"/>
    <c:dispBlanksAs val="gap"/>
    <c:showDLblsOverMax val="0"/>
  </c:chart>
  <c:spPr>
    <a:noFill/>
    <a:ln w="9525" cap="flat" cmpd="sng" algn="ctr">
      <a:solidFill>
        <a:schemeClr val="tx1">
          <a:lumMod val="15000"/>
          <a:lumOff val="85000"/>
        </a:schemeClr>
      </a:solidFill>
      <a:round/>
    </a:ln>
    <a:effectLst/>
  </c:spPr>
  <c:txPr>
    <a:bodyPr/>
    <a:lstStyle/>
    <a:p>
      <a:pPr>
        <a:defRPr lang="zh-CN"/>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US" altLang="zh-CN"/>
              <a:t>They</a:t>
            </a:r>
            <a:r>
              <a:rPr lang="en-US"/>
              <a:t> often get the information of the platform from __ </a:t>
            </a:r>
          </a:p>
        </c:rich>
      </c:tx>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[wenjuan.xlsx]Sheet1!$B$73:$B$79</c:f>
              <c:strCache>
                <c:ptCount val="7"/>
                <c:pt idx="0">
                  <c:v>recommendation from search engine</c:v>
                </c:pt>
                <c:pt idx="1">
                  <c:v>website related to real estate</c:v>
                </c:pt>
                <c:pt idx="2">
                  <c:v>mass media advertisement</c:v>
                </c:pt>
                <c:pt idx="3">
                  <c:v>website of intermediary platform</c:v>
                </c:pt>
                <c:pt idx="4">
                  <c:v>Weibo  Wechat  forum</c:v>
                </c:pt>
                <c:pt idx="5">
                  <c:v>word-of-mouth promotion</c:v>
                </c:pt>
                <c:pt idx="6">
                  <c:v>others</c:v>
                </c:pt>
              </c:strCache>
            </c:strRef>
          </c:cat>
          <c:val>
            <c:numRef>
              <c:f>[wenjuan.xlsx]Sheet1!$C$73:$C$79</c:f>
              <c:numCache>
                <c:formatCode>0.00%</c:formatCode>
                <c:ptCount val="7"/>
                <c:pt idx="0">
                  <c:v>0.33700000000000002</c:v>
                </c:pt>
                <c:pt idx="1">
                  <c:v>0.25840000000000002</c:v>
                </c:pt>
                <c:pt idx="2">
                  <c:v>0.62919999999999998</c:v>
                </c:pt>
                <c:pt idx="3">
                  <c:v>0.39329999999999998</c:v>
                </c:pt>
                <c:pt idx="4">
                  <c:v>0.47189999999999999</c:v>
                </c:pt>
                <c:pt idx="5">
                  <c:v>0.58430000000000004</c:v>
                </c:pt>
                <c:pt idx="6">
                  <c:v>0.16850000000000001</c:v>
                </c:pt>
              </c:numCache>
            </c:numRef>
          </c:val>
          <c:extLst>
            <c:ext xmlns:c16="http://schemas.microsoft.com/office/drawing/2014/chart" uri="{C3380CC4-5D6E-409C-BE32-E72D297353CC}">
              <c16:uniqueId val="{00000000-25D7-4B68-9DB3-C6C6AEF0D992}"/>
            </c:ext>
          </c:extLst>
        </c:ser>
        <c:dLbls>
          <c:showLegendKey val="0"/>
          <c:showVal val="1"/>
          <c:showCatName val="0"/>
          <c:showSerName val="0"/>
          <c:showPercent val="0"/>
          <c:showBubbleSize val="0"/>
        </c:dLbls>
        <c:gapWidth val="219"/>
        <c:shape val="box"/>
        <c:axId val="502370184"/>
        <c:axId val="502370840"/>
        <c:axId val="0"/>
      </c:bar3DChart>
      <c:catAx>
        <c:axId val="50237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en-US"/>
          </a:p>
        </c:txPr>
        <c:crossAx val="502370840"/>
        <c:crosses val="autoZero"/>
        <c:auto val="1"/>
        <c:lblAlgn val="ctr"/>
        <c:lblOffset val="100"/>
        <c:noMultiLvlLbl val="0"/>
      </c:catAx>
      <c:valAx>
        <c:axId val="5023708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en-US"/>
          </a:p>
        </c:txPr>
        <c:crossAx val="502370184"/>
        <c:crosses val="autoZero"/>
        <c:crossBetween val="between"/>
      </c:valAx>
      <c:spPr>
        <a:noFill/>
        <a:ln>
          <a:noFill/>
        </a:ln>
        <a:effectLst/>
      </c:spPr>
    </c:plotArea>
    <c:plotVisOnly val="1"/>
    <c:dispBlanksAs val="gap"/>
    <c:showDLblsOverMax val="0"/>
  </c:chart>
  <c:spPr>
    <a:noFill/>
    <a:ln w="9525" cap="flat" cmpd="sng" algn="ctr">
      <a:solidFill>
        <a:schemeClr val="tx1">
          <a:lumMod val="15000"/>
          <a:lumOff val="85000"/>
        </a:schemeClr>
      </a:solidFill>
      <a:round/>
    </a:ln>
    <a:effectLst/>
  </c:spPr>
  <c:txPr>
    <a:bodyPr/>
    <a:lstStyle/>
    <a:p>
      <a:pPr>
        <a:defRPr lang="zh-CN"/>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8AE9E7-4B1F-49F1-8FAA-51BC9E59C6A5}" type="datetimeFigureOut">
              <a:rPr lang="en-HK" smtClean="0"/>
              <a:t>19/2/2025</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E031DE-4FEC-437B-8B2B-A5D3DF236C14}" type="slidenum">
              <a:rPr lang="en-HK" smtClean="0"/>
              <a:t>‹#›</a:t>
            </a:fld>
            <a:endParaRPr lang="en-HK"/>
          </a:p>
        </p:txBody>
      </p:sp>
    </p:spTree>
    <p:extLst>
      <p:ext uri="{BB962C8B-B14F-4D97-AF65-F5344CB8AC3E}">
        <p14:creationId xmlns:p14="http://schemas.microsoft.com/office/powerpoint/2010/main" val="398541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90F81-0B44-5544-A673-21D78450F00E}" type="slidenum">
              <a:rPr kumimoji="1"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1428339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2A3A82D-A44C-4400-90EE-0E97CC7226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513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0" name="Shape 34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87747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8" name="Shape 34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89062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E2A6-8536-427A-81F0-C375D998E3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CA2B38-55A4-4EE9-B167-462F0C9A6E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C5A268-67C2-4211-84ED-001742363B9B}"/>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5" name="Footer Placeholder 4">
            <a:extLst>
              <a:ext uri="{FF2B5EF4-FFF2-40B4-BE49-F238E27FC236}">
                <a16:creationId xmlns:a16="http://schemas.microsoft.com/office/drawing/2014/main" id="{86CCB526-E9F6-4F51-B643-E3DB694EC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2E5663-5457-4D6E-8459-5509DC6B5757}"/>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1021904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22C8-1265-4BEB-BB9F-42444F821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DD88D1-BB08-4F9D-A80C-5D1B85BB27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E69116-DA40-4ED9-9B08-1F2F2F116BEA}"/>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5" name="Footer Placeholder 4">
            <a:extLst>
              <a:ext uri="{FF2B5EF4-FFF2-40B4-BE49-F238E27FC236}">
                <a16:creationId xmlns:a16="http://schemas.microsoft.com/office/drawing/2014/main" id="{3A02324F-6BE9-42CC-8B3C-FB1D5092C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B3520-0173-4F89-9C43-8C1943680789}"/>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59786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094A-6ABE-40D9-8BF7-2626720FD6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209061-6675-4363-9840-5AA9FEF972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9E2E758-FF95-49AC-B8B2-A3BB5D3EB5AA}"/>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5" name="Footer Placeholder 4">
            <a:extLst>
              <a:ext uri="{FF2B5EF4-FFF2-40B4-BE49-F238E27FC236}">
                <a16:creationId xmlns:a16="http://schemas.microsoft.com/office/drawing/2014/main" id="{42E185F2-7F20-4695-B850-77C3A2118A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DB9956-D7CC-4C20-8681-1BC57F55996D}"/>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3470977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0243A-D1C2-4ED1-A789-3C76B59090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D52B59-BAFA-4E4E-B28A-9C5D1EDD245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845EFC-F466-49C3-B488-99739B6DC3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42E99C-F74F-42CB-A87D-B83E7E723B87}"/>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6" name="Footer Placeholder 5">
            <a:extLst>
              <a:ext uri="{FF2B5EF4-FFF2-40B4-BE49-F238E27FC236}">
                <a16:creationId xmlns:a16="http://schemas.microsoft.com/office/drawing/2014/main" id="{694BAE05-0C03-4E27-85F7-9FBAA1C92F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2BC91B-FC65-46E4-92C5-5F161D3D1514}"/>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116240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0585A-A045-4464-A27B-4C07734EC1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B228F1-14AB-4D78-85E5-F8D151E36E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C3891E-D5DE-4B05-85BA-EB2817CB54F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2C138D-B873-4DFB-BF0F-B4F50486C4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A533DA6-F59E-4089-9758-EABD8EB8C2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8362FB-22AF-470C-AA5C-F97041E30960}"/>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8" name="Footer Placeholder 7">
            <a:extLst>
              <a:ext uri="{FF2B5EF4-FFF2-40B4-BE49-F238E27FC236}">
                <a16:creationId xmlns:a16="http://schemas.microsoft.com/office/drawing/2014/main" id="{E4E6CB98-5B3D-49A5-8637-FEE1D00415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732172-DC2B-433B-A06E-FD4A44FA6E37}"/>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3695682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11D30-1E58-465E-A67D-723D019F00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711A5E-F8AD-49BA-A721-5D253AA15BB6}"/>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4" name="Footer Placeholder 3">
            <a:extLst>
              <a:ext uri="{FF2B5EF4-FFF2-40B4-BE49-F238E27FC236}">
                <a16:creationId xmlns:a16="http://schemas.microsoft.com/office/drawing/2014/main" id="{DB54F3DD-8CD4-4AF7-B638-947A91CB9F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E7001C-6E4D-410B-BAF4-9D493AB41110}"/>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66158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6A2E93-4FF3-453B-8159-9BA4450C4011}"/>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3" name="Footer Placeholder 2">
            <a:extLst>
              <a:ext uri="{FF2B5EF4-FFF2-40B4-BE49-F238E27FC236}">
                <a16:creationId xmlns:a16="http://schemas.microsoft.com/office/drawing/2014/main" id="{4C87C0EA-EAA9-43D9-BC9A-F9D40906A4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3D177E-F73C-48F6-9E71-FA4FABCC451B}"/>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1303146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17B0-E963-42A4-9A1D-042BC2568A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E55AF4-3CF3-4BF8-939B-E56A232959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F59CD0-6B92-48B1-9F7B-D560BF021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53AC44-589A-4EAB-A340-086E37AFC8A1}"/>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6" name="Footer Placeholder 5">
            <a:extLst>
              <a:ext uri="{FF2B5EF4-FFF2-40B4-BE49-F238E27FC236}">
                <a16:creationId xmlns:a16="http://schemas.microsoft.com/office/drawing/2014/main" id="{C2E41598-A500-4FD2-AC26-CA2833B88E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A9336D-5825-4B5C-861E-4C94D15DDD90}"/>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221191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ABD02-F86F-404E-AC87-25636D90B9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D467BE-922E-4C53-9402-E96110B963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4874B-47C4-4ECB-A448-6AC64AD7B9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89C0F1-DB6F-4A3D-AD08-6760874EDCB0}"/>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6" name="Footer Placeholder 5">
            <a:extLst>
              <a:ext uri="{FF2B5EF4-FFF2-40B4-BE49-F238E27FC236}">
                <a16:creationId xmlns:a16="http://schemas.microsoft.com/office/drawing/2014/main" id="{10F255D0-6F27-4091-AC66-0549181B34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831282-ECCB-4134-9FCB-99228FF352DA}"/>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347291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452FE-BFED-4635-B786-B9EEBF99F8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0AE25C-50D4-48FC-AB6E-268891FCD78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7D7CC5-9A57-4ACB-BE65-CC6006E0C32B}"/>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5" name="Footer Placeholder 4">
            <a:extLst>
              <a:ext uri="{FF2B5EF4-FFF2-40B4-BE49-F238E27FC236}">
                <a16:creationId xmlns:a16="http://schemas.microsoft.com/office/drawing/2014/main" id="{90BC9034-F306-4810-938F-66BFE98581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23B94-9805-49B5-ABF6-89F8BE763042}"/>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95356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320AA3-B779-43A9-878B-962FC9F2BE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359561-12A5-4EAF-BC27-3964F10CE2D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D2AB6D-8726-4E3E-AA7F-E5977207C227}"/>
              </a:ext>
            </a:extLst>
          </p:cNvPr>
          <p:cNvSpPr>
            <a:spLocks noGrp="1"/>
          </p:cNvSpPr>
          <p:nvPr>
            <p:ph type="dt" sz="half" idx="10"/>
          </p:nvPr>
        </p:nvSpPr>
        <p:spPr/>
        <p:txBody>
          <a:bodyPr/>
          <a:lstStyle/>
          <a:p>
            <a:fld id="{0FE52DFC-7813-4398-925A-CE7F6C0DB9EE}" type="datetimeFigureOut">
              <a:rPr lang="en-US" smtClean="0"/>
              <a:t>2/19/2025</a:t>
            </a:fld>
            <a:endParaRPr lang="en-US"/>
          </a:p>
        </p:txBody>
      </p:sp>
      <p:sp>
        <p:nvSpPr>
          <p:cNvPr id="5" name="Footer Placeholder 4">
            <a:extLst>
              <a:ext uri="{FF2B5EF4-FFF2-40B4-BE49-F238E27FC236}">
                <a16:creationId xmlns:a16="http://schemas.microsoft.com/office/drawing/2014/main" id="{11D299C2-E904-4E9A-AB68-95802C644A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6E2FCF-6ECA-4EC2-8E59-422A479BE669}"/>
              </a:ext>
            </a:extLst>
          </p:cNvPr>
          <p:cNvSpPr>
            <a:spLocks noGrp="1"/>
          </p:cNvSpPr>
          <p:nvPr>
            <p:ph type="sldNum" sz="quarter" idx="12"/>
          </p:nvPr>
        </p:nvSpPr>
        <p:spPr/>
        <p:txBody>
          <a:bodyPr/>
          <a:lstStyle/>
          <a:p>
            <a:fld id="{D3A1503F-D662-4EF8-9FD7-C0EDAC4008B3}" type="slidenum">
              <a:rPr lang="en-US" smtClean="0"/>
              <a:t>‹#›</a:t>
            </a:fld>
            <a:endParaRPr lang="en-US"/>
          </a:p>
        </p:txBody>
      </p:sp>
    </p:spTree>
    <p:extLst>
      <p:ext uri="{BB962C8B-B14F-4D97-AF65-F5344CB8AC3E}">
        <p14:creationId xmlns:p14="http://schemas.microsoft.com/office/powerpoint/2010/main" val="1591911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41"/>
        <p:cNvGrpSpPr/>
        <p:nvPr/>
      </p:nvGrpSpPr>
      <p:grpSpPr>
        <a:xfrm>
          <a:off x="0" y="0"/>
          <a:ext cx="0" cy="0"/>
          <a:chOff x="0" y="0"/>
          <a:chExt cx="0" cy="0"/>
        </a:xfrm>
      </p:grpSpPr>
      <p:grpSp>
        <p:nvGrpSpPr>
          <p:cNvPr id="42" name="Shape 42"/>
          <p:cNvGrpSpPr/>
          <p:nvPr/>
        </p:nvGrpSpPr>
        <p:grpSpPr>
          <a:xfrm>
            <a:off x="0" y="508002"/>
            <a:ext cx="1383800" cy="1355049"/>
            <a:chOff x="0" y="381001"/>
            <a:chExt cx="1037850" cy="1016287"/>
          </a:xfrm>
        </p:grpSpPr>
        <p:sp>
          <p:nvSpPr>
            <p:cNvPr id="43" name="Shape 43"/>
            <p:cNvSpPr/>
            <p:nvPr/>
          </p:nvSpPr>
          <p:spPr>
            <a:xfrm rot="-5400000">
              <a:off x="0" y="381001"/>
              <a:ext cx="808800" cy="808800"/>
            </a:xfrm>
            <a:prstGeom prst="diagStripe">
              <a:avLst>
                <a:gd name="adj" fmla="val 50000"/>
              </a:avLst>
            </a:prstGeom>
            <a:solidFill>
              <a:schemeClr val="accent1"/>
            </a:solidFill>
            <a:ln>
              <a:noFill/>
            </a:ln>
          </p:spPr>
          <p:txBody>
            <a:bodyPr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Shape 44"/>
            <p:cNvSpPr/>
            <p:nvPr/>
          </p:nvSpPr>
          <p:spPr>
            <a:xfrm flipH="1">
              <a:off x="229050" y="588489"/>
              <a:ext cx="808800" cy="808800"/>
            </a:xfrm>
            <a:prstGeom prst="diagStripe">
              <a:avLst>
                <a:gd name="adj" fmla="val 50000"/>
              </a:avLst>
            </a:prstGeom>
            <a:solidFill>
              <a:schemeClr val="lt2"/>
            </a:solidFill>
            <a:ln>
              <a:noFill/>
            </a:ln>
          </p:spPr>
          <p:txBody>
            <a:bodyPr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5" name="Shape 45"/>
          <p:cNvSpPr txBox="1">
            <a:spLocks noGrp="1"/>
          </p:cNvSpPr>
          <p:nvPr>
            <p:ph type="title"/>
          </p:nvPr>
        </p:nvSpPr>
        <p:spPr>
          <a:xfrm>
            <a:off x="1730000" y="525000"/>
            <a:ext cx="9385200" cy="1218800"/>
          </a:xfrm>
          <a:prstGeom prst="rect">
            <a:avLst/>
          </a:prstGeom>
        </p:spPr>
        <p:txBody>
          <a:bodyPr wrap="square" lIns="91425" tIns="91425" rIns="91425" bIns="91425" anchor="t" anchorCtr="0"/>
          <a:lstStyle>
            <a:lvl1pPr lvl="0" rtl="0">
              <a:spcBef>
                <a:spcPts val="0"/>
              </a:spcBef>
              <a:buSzPct val="100000"/>
              <a:defRPr sz="3200"/>
            </a:lvl1pPr>
            <a:lvl2pPr lvl="1" rtl="0">
              <a:spcBef>
                <a:spcPts val="0"/>
              </a:spcBef>
              <a:buSzPct val="100000"/>
              <a:defRPr sz="3200"/>
            </a:lvl2pPr>
            <a:lvl3pPr lvl="2" rtl="0">
              <a:spcBef>
                <a:spcPts val="0"/>
              </a:spcBef>
              <a:buSzPct val="100000"/>
              <a:defRPr sz="3200"/>
            </a:lvl3pPr>
            <a:lvl4pPr lvl="3" rtl="0">
              <a:spcBef>
                <a:spcPts val="0"/>
              </a:spcBef>
              <a:buSzPct val="100000"/>
              <a:defRPr sz="3200"/>
            </a:lvl4pPr>
            <a:lvl5pPr lvl="4" rtl="0">
              <a:spcBef>
                <a:spcPts val="0"/>
              </a:spcBef>
              <a:buSzPct val="100000"/>
              <a:defRPr sz="3200"/>
            </a:lvl5pPr>
            <a:lvl6pPr lvl="5" rtl="0">
              <a:spcBef>
                <a:spcPts val="0"/>
              </a:spcBef>
              <a:buSzPct val="100000"/>
              <a:defRPr sz="3200"/>
            </a:lvl6pPr>
            <a:lvl7pPr lvl="6" rtl="0">
              <a:spcBef>
                <a:spcPts val="0"/>
              </a:spcBef>
              <a:buSzPct val="100000"/>
              <a:defRPr sz="3200"/>
            </a:lvl7pPr>
            <a:lvl8pPr lvl="7" rtl="0">
              <a:spcBef>
                <a:spcPts val="0"/>
              </a:spcBef>
              <a:buSzPct val="100000"/>
              <a:defRPr sz="3200"/>
            </a:lvl8pPr>
            <a:lvl9pPr lvl="8" rtl="0">
              <a:spcBef>
                <a:spcPts val="0"/>
              </a:spcBef>
              <a:buSzPct val="100000"/>
              <a:defRPr sz="3200"/>
            </a:lvl9pPr>
          </a:lstStyle>
          <a:p>
            <a:endParaRPr/>
          </a:p>
        </p:txBody>
      </p:sp>
      <p:sp>
        <p:nvSpPr>
          <p:cNvPr id="46" name="Shape 46"/>
          <p:cNvSpPr txBox="1">
            <a:spLocks noGrp="1"/>
          </p:cNvSpPr>
          <p:nvPr>
            <p:ph type="body" idx="1"/>
          </p:nvPr>
        </p:nvSpPr>
        <p:spPr>
          <a:xfrm>
            <a:off x="1730000" y="2090067"/>
            <a:ext cx="9385200" cy="3881600"/>
          </a:xfrm>
          <a:prstGeom prst="rect">
            <a:avLst/>
          </a:prstGeom>
        </p:spPr>
        <p:txBody>
          <a:bodyPr wrap="square"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7" name="Shape 47"/>
          <p:cNvSpPr txBox="1">
            <a:spLocks noGrp="1"/>
          </p:cNvSpPr>
          <p:nvPr>
            <p:ph type="sldNum" idx="12"/>
          </p:nvPr>
        </p:nvSpPr>
        <p:spPr>
          <a:xfrm>
            <a:off x="11296611" y="6217623"/>
            <a:ext cx="731600" cy="524800"/>
          </a:xfrm>
          <a:prstGeom prst="rect">
            <a:avLst/>
          </a:prstGeom>
        </p:spPr>
        <p:txBody>
          <a:bodyPr wrap="square" lIns="91425" tIns="91425" rIns="91425" bIns="91425" anchor="ctr" anchorCtr="0">
            <a:noAutofit/>
          </a:bodyPr>
          <a:lstStyle/>
          <a:p>
            <a:pPr defTabSz="1219170"/>
            <a:fld id="{00000000-1234-1234-1234-123412341234}" type="slidenum">
              <a:rPr lang="en-GB" sz="1867" kern="0" smtClean="0">
                <a:solidFill>
                  <a:srgbClr val="000000"/>
                </a:solidFill>
                <a:cs typeface="Arial"/>
                <a:sym typeface="Arial"/>
              </a:rPr>
              <a:pPr defTabSz="1219170"/>
              <a:t>‹#›</a:t>
            </a:fld>
            <a:endParaRPr lang="en-GB" sz="1867" kern="0">
              <a:solidFill>
                <a:srgbClr val="000000"/>
              </a:solidFill>
              <a:cs typeface="Arial"/>
              <a:sym typeface="Arial"/>
            </a:endParaRPr>
          </a:p>
        </p:txBody>
      </p:sp>
    </p:spTree>
    <p:extLst>
      <p:ext uri="{BB962C8B-B14F-4D97-AF65-F5344CB8AC3E}">
        <p14:creationId xmlns:p14="http://schemas.microsoft.com/office/powerpoint/2010/main" val="8570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37089B-23E9-4965-B99E-20CF4C15F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5EC46E-2BD1-4507-BAE7-721E5BE94D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18BE24-574B-42A1-BC78-755EC95F0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52DFC-7813-4398-925A-CE7F6C0DB9EE}" type="datetimeFigureOut">
              <a:rPr lang="en-US" smtClean="0"/>
              <a:t>2/19/2025</a:t>
            </a:fld>
            <a:endParaRPr lang="en-US"/>
          </a:p>
        </p:txBody>
      </p:sp>
      <p:sp>
        <p:nvSpPr>
          <p:cNvPr id="5" name="Footer Placeholder 4">
            <a:extLst>
              <a:ext uri="{FF2B5EF4-FFF2-40B4-BE49-F238E27FC236}">
                <a16:creationId xmlns:a16="http://schemas.microsoft.com/office/drawing/2014/main" id="{7D916922-4309-42DC-9723-831AAE5FE2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C4CADB-494E-4644-B3DC-7DCC54815D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A1503F-D662-4EF8-9FD7-C0EDAC4008B3}" type="slidenum">
              <a:rPr lang="en-US" smtClean="0"/>
              <a:t>‹#›</a:t>
            </a:fld>
            <a:endParaRPr lang="en-US"/>
          </a:p>
        </p:txBody>
      </p:sp>
    </p:spTree>
    <p:extLst>
      <p:ext uri="{BB962C8B-B14F-4D97-AF65-F5344CB8AC3E}">
        <p14:creationId xmlns:p14="http://schemas.microsoft.com/office/powerpoint/2010/main" val="171271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6F76-7FD5-43CC-9ECB-ADFCFD83F008}"/>
              </a:ext>
            </a:extLst>
          </p:cNvPr>
          <p:cNvSpPr>
            <a:spLocks noGrp="1"/>
          </p:cNvSpPr>
          <p:nvPr>
            <p:ph type="ctrTitle"/>
          </p:nvPr>
        </p:nvSpPr>
        <p:spPr>
          <a:xfrm>
            <a:off x="1524000" y="1122363"/>
            <a:ext cx="9144000" cy="874217"/>
          </a:xfrm>
        </p:spPr>
        <p:txBody>
          <a:bodyPr>
            <a:normAutofit fontScale="90000"/>
          </a:bodyPr>
          <a:lstStyle/>
          <a:p>
            <a:r>
              <a:rPr lang="en-US" dirty="0"/>
              <a:t>Guidelines for Week 7 Class</a:t>
            </a:r>
          </a:p>
        </p:txBody>
      </p:sp>
      <p:sp>
        <p:nvSpPr>
          <p:cNvPr id="3" name="Subtitle 2">
            <a:extLst>
              <a:ext uri="{FF2B5EF4-FFF2-40B4-BE49-F238E27FC236}">
                <a16:creationId xmlns:a16="http://schemas.microsoft.com/office/drawing/2014/main" id="{064EAE9D-CBDF-4128-A2CA-10CEE0FC4AC6}"/>
              </a:ext>
            </a:extLst>
          </p:cNvPr>
          <p:cNvSpPr>
            <a:spLocks noGrp="1"/>
          </p:cNvSpPr>
          <p:nvPr>
            <p:ph type="subTitle" idx="1"/>
          </p:nvPr>
        </p:nvSpPr>
        <p:spPr>
          <a:xfrm>
            <a:off x="690465" y="2105637"/>
            <a:ext cx="10534262" cy="4320330"/>
          </a:xfrm>
        </p:spPr>
        <p:txBody>
          <a:bodyPr>
            <a:normAutofit/>
          </a:bodyPr>
          <a:lstStyle/>
          <a:p>
            <a:r>
              <a:rPr lang="en-US" dirty="0">
                <a:latin typeface="Times New Roman" panose="02020603050405020304" pitchFamily="18" charset="0"/>
                <a:cs typeface="Times New Roman" panose="02020603050405020304" pitchFamily="18" charset="0"/>
              </a:rPr>
              <a:t>Each person in a group has to present at least once, either in week 7 or 13!</a:t>
            </a:r>
          </a:p>
          <a:p>
            <a:r>
              <a:rPr lang="en-US" dirty="0">
                <a:latin typeface="Times New Roman" panose="02020603050405020304" pitchFamily="18" charset="0"/>
                <a:cs typeface="Times New Roman" panose="02020603050405020304" pitchFamily="18" charset="0"/>
              </a:rPr>
              <a:t>For week 7, please send me your ppt slides no later than 1700 on March 4</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(Tuesday)</a:t>
            </a:r>
          </a:p>
          <a:p>
            <a:r>
              <a:rPr lang="en-US" dirty="0">
                <a:latin typeface="Times New Roman" panose="02020603050405020304" pitchFamily="18" charset="0"/>
                <a:cs typeface="Times New Roman" panose="02020603050405020304" pitchFamily="18" charset="0"/>
              </a:rPr>
              <a:t>There are 12 groups, that’s 4 per hour (if there are no breaks)</a:t>
            </a:r>
          </a:p>
          <a:p>
            <a:r>
              <a:rPr lang="en-US" dirty="0">
                <a:latin typeface="Times New Roman" panose="02020603050405020304" pitchFamily="18" charset="0"/>
                <a:cs typeface="Times New Roman" panose="02020603050405020304" pitchFamily="18" charset="0"/>
              </a:rPr>
              <a:t>So please target not presenting for more than 10 mins – to allow a little time for questions</a:t>
            </a:r>
          </a:p>
          <a:p>
            <a:r>
              <a:rPr lang="en-US" dirty="0">
                <a:latin typeface="Times New Roman" panose="02020603050405020304" pitchFamily="18" charset="0"/>
                <a:cs typeface="Times New Roman" panose="02020603050405020304" pitchFamily="18" charset="0"/>
              </a:rPr>
              <a:t>I will preload all the ppts to the classroom computer in advance – so as to speed up the change-over time from group to group</a:t>
            </a:r>
          </a:p>
          <a:p>
            <a:r>
              <a:rPr lang="en-US" dirty="0">
                <a:latin typeface="Times New Roman" panose="02020603050405020304" pitchFamily="18" charset="0"/>
                <a:cs typeface="Times New Roman" panose="02020603050405020304" pitchFamily="18" charset="0"/>
              </a:rPr>
              <a:t>What to present? A summary of the work that you did so far, but also include any problems where you would like feedback</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5399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E72F0-F4A2-DE46-3306-297976CAF97A}"/>
              </a:ext>
            </a:extLst>
          </p:cNvPr>
          <p:cNvSpPr>
            <a:spLocks noGrp="1"/>
          </p:cNvSpPr>
          <p:nvPr>
            <p:ph type="title"/>
          </p:nvPr>
        </p:nvSpPr>
        <p:spPr/>
        <p:txBody>
          <a:bodyPr/>
          <a:lstStyle/>
          <a:p>
            <a:r>
              <a:rPr lang="en-HK" dirty="0"/>
              <a:t>Guidelines for Presentations 1</a:t>
            </a:r>
          </a:p>
        </p:txBody>
      </p:sp>
      <p:sp>
        <p:nvSpPr>
          <p:cNvPr id="3" name="Content Placeholder 2">
            <a:extLst>
              <a:ext uri="{FF2B5EF4-FFF2-40B4-BE49-F238E27FC236}">
                <a16:creationId xmlns:a16="http://schemas.microsoft.com/office/drawing/2014/main" id="{431CC03F-D9BD-1B88-6298-1DCD126735AB}"/>
              </a:ext>
            </a:extLst>
          </p:cNvPr>
          <p:cNvSpPr>
            <a:spLocks noGrp="1"/>
          </p:cNvSpPr>
          <p:nvPr>
            <p:ph idx="1"/>
          </p:nvPr>
        </p:nvSpPr>
        <p:spPr/>
        <p:txBody>
          <a:bodyPr/>
          <a:lstStyle/>
          <a:p>
            <a:r>
              <a:rPr lang="en-US" dirty="0"/>
              <a:t>Have a title slide with the title and names of the students in the team</a:t>
            </a:r>
          </a:p>
          <a:p>
            <a:r>
              <a:rPr lang="en-US" dirty="0"/>
              <a:t>Don’t put too much content on the slides</a:t>
            </a:r>
          </a:p>
          <a:p>
            <a:r>
              <a:rPr lang="en-US" dirty="0"/>
              <a:t>Simplify your graphics and backgrounds</a:t>
            </a:r>
          </a:p>
          <a:p>
            <a:r>
              <a:rPr lang="en-US" dirty="0"/>
              <a:t>Use animations and transitions sparingly</a:t>
            </a:r>
          </a:p>
          <a:p>
            <a:r>
              <a:rPr lang="en-HK" dirty="0"/>
              <a:t>Make sure that all the words are big enough to read – some people are far from the screen</a:t>
            </a:r>
          </a:p>
          <a:p>
            <a:r>
              <a:rPr lang="en-HK" dirty="0"/>
              <a:t>Each presenter’s name should appear on the slide that they are presenting</a:t>
            </a:r>
          </a:p>
        </p:txBody>
      </p:sp>
    </p:spTree>
    <p:extLst>
      <p:ext uri="{BB962C8B-B14F-4D97-AF65-F5344CB8AC3E}">
        <p14:creationId xmlns:p14="http://schemas.microsoft.com/office/powerpoint/2010/main" val="3204619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0B93-5A38-46AD-BE76-70723B11778E}"/>
              </a:ext>
            </a:extLst>
          </p:cNvPr>
          <p:cNvSpPr>
            <a:spLocks noGrp="1"/>
          </p:cNvSpPr>
          <p:nvPr>
            <p:ph type="title"/>
          </p:nvPr>
        </p:nvSpPr>
        <p:spPr/>
        <p:txBody>
          <a:bodyPr/>
          <a:lstStyle/>
          <a:p>
            <a:r>
              <a:rPr lang="en-HK" dirty="0"/>
              <a:t>Guidelines for Presentations 2</a:t>
            </a:r>
            <a:endParaRPr lang="en-US" dirty="0"/>
          </a:p>
        </p:txBody>
      </p:sp>
      <p:sp>
        <p:nvSpPr>
          <p:cNvPr id="3" name="Content Placeholder 2">
            <a:extLst>
              <a:ext uri="{FF2B5EF4-FFF2-40B4-BE49-F238E27FC236}">
                <a16:creationId xmlns:a16="http://schemas.microsoft.com/office/drawing/2014/main" id="{52ADAB84-1237-400B-95DF-EC68AD33A3E5}"/>
              </a:ext>
            </a:extLst>
          </p:cNvPr>
          <p:cNvSpPr>
            <a:spLocks noGrp="1"/>
          </p:cNvSpPr>
          <p:nvPr>
            <p:ph idx="1"/>
          </p:nvPr>
        </p:nvSpPr>
        <p:spPr/>
        <p:txBody>
          <a:bodyPr>
            <a:normAutofit/>
          </a:bodyPr>
          <a:lstStyle/>
          <a:p>
            <a:r>
              <a:rPr lang="en-US" dirty="0"/>
              <a:t>Know your technology</a:t>
            </a:r>
          </a:p>
          <a:p>
            <a:r>
              <a:rPr lang="en-US" dirty="0"/>
              <a:t>Practice: don’t read off a script</a:t>
            </a:r>
          </a:p>
          <a:p>
            <a:r>
              <a:rPr lang="en-US" dirty="0"/>
              <a:t>Don’t talk to the wall</a:t>
            </a:r>
          </a:p>
          <a:p>
            <a:r>
              <a:rPr lang="en-US" dirty="0"/>
              <a:t>Do make eye contact with the audience</a:t>
            </a:r>
          </a:p>
          <a:p>
            <a:r>
              <a:rPr lang="en-US" dirty="0"/>
              <a:t>Manage time carefully – if you take too much time, I will cut you off</a:t>
            </a:r>
          </a:p>
          <a:p>
            <a:r>
              <a:rPr lang="en-US" dirty="0"/>
              <a:t>Dress appropriately (you decide what that means)</a:t>
            </a:r>
          </a:p>
          <a:p>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1536B6A3-9FCD-4717-B0EE-320A62D734AC}"/>
              </a:ext>
            </a:extLst>
          </p:cNvPr>
          <p:cNvSpPr>
            <a:spLocks noGrp="1"/>
          </p:cNvSpPr>
          <p:nvPr>
            <p:ph type="sldNum" sz="quarter" idx="12"/>
          </p:nvPr>
        </p:nvSpPr>
        <p:spPr/>
        <p:txBody>
          <a:bodyPr/>
          <a:lstStyle/>
          <a:p>
            <a:fld id="{109D9FE8-917B-4CE3-9607-12A495174D5E}" type="slidenum">
              <a:rPr lang="en-US" altLang="en-US" smtClean="0"/>
              <a:pPr/>
              <a:t>3</a:t>
            </a:fld>
            <a:endParaRPr lang="en-US" altLang="en-US"/>
          </a:p>
        </p:txBody>
      </p:sp>
    </p:spTree>
    <p:extLst>
      <p:ext uri="{BB962C8B-B14F-4D97-AF65-F5344CB8AC3E}">
        <p14:creationId xmlns:p14="http://schemas.microsoft.com/office/powerpoint/2010/main" val="763722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HK" dirty="0"/>
              <a:t>Guidelines for Presentations 3</a:t>
            </a:r>
            <a:endParaRPr lang="en-US" altLang="en-US" dirty="0"/>
          </a:p>
        </p:txBody>
      </p:sp>
      <p:sp>
        <p:nvSpPr>
          <p:cNvPr id="20483" name="Rectangle 3"/>
          <p:cNvSpPr>
            <a:spLocks noGrp="1" noChangeArrowheads="1"/>
          </p:cNvSpPr>
          <p:nvPr>
            <p:ph idx="1"/>
          </p:nvPr>
        </p:nvSpPr>
        <p:spPr/>
        <p:txBody>
          <a:bodyPr/>
          <a:lstStyle/>
          <a:p>
            <a:r>
              <a:rPr lang="en-US" altLang="en-US" dirty="0"/>
              <a:t>Unless you are an experienced presenter, you are likely to be nervous about presenting</a:t>
            </a:r>
          </a:p>
          <a:p>
            <a:r>
              <a:rPr lang="en-US" altLang="en-US" dirty="0"/>
              <a:t>You don’t need to memorize the presentation, but you do need to know what you will talk about</a:t>
            </a:r>
          </a:p>
          <a:p>
            <a:r>
              <a:rPr lang="en-US" altLang="en-US" dirty="0"/>
              <a:t>Rehearsing the presentation is a good idea</a:t>
            </a:r>
          </a:p>
          <a:p>
            <a:pPr lvl="1"/>
            <a:r>
              <a:rPr lang="en-US" altLang="en-US" dirty="0"/>
              <a:t>And everyone needs to be involved</a:t>
            </a:r>
          </a:p>
          <a:p>
            <a:pPr lvl="1"/>
            <a:r>
              <a:rPr lang="en-US" altLang="en-US" dirty="0"/>
              <a:t>Get feedback so as to make it better</a:t>
            </a:r>
          </a:p>
          <a:p>
            <a:r>
              <a:rPr lang="en-US" altLang="en-US" dirty="0"/>
              <a:t>Manage time carefully</a:t>
            </a:r>
          </a:p>
          <a:p>
            <a:r>
              <a:rPr lang="en-HK" dirty="0"/>
              <a:t>On the next few slides are some bad examples – what not to do!</a:t>
            </a:r>
          </a:p>
          <a:p>
            <a:endParaRPr lang="en-US" altLang="en-US" dirty="0"/>
          </a:p>
        </p:txBody>
      </p:sp>
      <p:sp>
        <p:nvSpPr>
          <p:cNvPr id="4" name="Slide Number Placeholder 5"/>
          <p:cNvSpPr>
            <a:spLocks noGrp="1"/>
          </p:cNvSpPr>
          <p:nvPr>
            <p:ph type="sldNum" sz="quarter" idx="12"/>
          </p:nvPr>
        </p:nvSpPr>
        <p:spPr/>
        <p:txBody>
          <a:bodyPr/>
          <a:lstStyle/>
          <a:p>
            <a:fld id="{00294F9F-A935-4F53-9E79-0261835BC0DA}"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84478" y="247426"/>
            <a:ext cx="11190838" cy="6509441"/>
          </a:xfrm>
        </p:spPr>
        <p:txBody>
          <a:bodyPr/>
          <a:lstStyle/>
          <a:p>
            <a:pPr marL="0" indent="0">
              <a:buNone/>
            </a:pPr>
            <a:r>
              <a:rPr lang="en-US" altLang="zh-CN" dirty="0"/>
              <a:t>  </a:t>
            </a:r>
          </a:p>
          <a:p>
            <a:pPr marL="0" indent="0">
              <a:buNone/>
            </a:pPr>
            <a:r>
              <a:rPr lang="en-US" altLang="zh-CN" dirty="0"/>
              <a:t> </a:t>
            </a:r>
            <a:r>
              <a:rPr lang="zh-CN" altLang="en-US" dirty="0"/>
              <a:t>   </a:t>
            </a:r>
            <a:r>
              <a:rPr lang="en-US" altLang="zh-CN" dirty="0"/>
              <a:t>Advertisement mainly encourages the consumption through:</a:t>
            </a:r>
          </a:p>
          <a:p>
            <a:pPr marL="0" indent="0">
              <a:buNone/>
            </a:pPr>
            <a:r>
              <a:rPr lang="en-US" altLang="zh-CN" dirty="0"/>
              <a:t>    </a:t>
            </a:r>
            <a:r>
              <a:rPr lang="en-US" altLang="zh-CN" b="1" dirty="0"/>
              <a:t>hearing, reading, and seeing (Zhang,2015)</a:t>
            </a:r>
            <a:r>
              <a:rPr lang="en-US" altLang="zh-CN" dirty="0"/>
              <a:t>.</a:t>
            </a:r>
          </a:p>
          <a:p>
            <a:pPr marL="0" indent="0">
              <a:buNone/>
            </a:pPr>
            <a:endParaRPr lang="en-US" altLang="zh-CN" dirty="0"/>
          </a:p>
          <a:p>
            <a:pPr marL="0" indent="0" algn="r">
              <a:buNone/>
            </a:pPr>
            <a:r>
              <a:rPr lang="en-US" altLang="zh-CN" dirty="0"/>
              <a:t>The paper will discuss the seeing and reading and find the</a:t>
            </a:r>
            <a:r>
              <a:rPr lang="zh-CN" altLang="en-US" dirty="0"/>
              <a:t> </a:t>
            </a:r>
            <a:r>
              <a:rPr lang="en-US" altLang="zh-CN" dirty="0"/>
              <a:t>relationship with the consumption behavior.</a:t>
            </a:r>
          </a:p>
          <a:p>
            <a:pPr marL="0" indent="0">
              <a:buNone/>
            </a:pPr>
            <a:endParaRPr lang="en-US" altLang="zh-CN" dirty="0"/>
          </a:p>
          <a:p>
            <a:pPr marL="0" indent="0">
              <a:buNone/>
            </a:pPr>
            <a:r>
              <a:rPr lang="en-US" altLang="zh-CN" dirty="0"/>
              <a:t>Argument : the words and the pictures of the advertising article have the relationship with the consumption behavior</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519" y="4221919"/>
            <a:ext cx="2045527" cy="1517781"/>
          </a:xfrm>
          <a:prstGeom prst="rect">
            <a:avLst/>
          </a:prstGeom>
        </p:spPr>
      </p:pic>
      <p:sp>
        <p:nvSpPr>
          <p:cNvPr id="5" name="文本框 4"/>
          <p:cNvSpPr txBox="1"/>
          <p:nvPr/>
        </p:nvSpPr>
        <p:spPr>
          <a:xfrm>
            <a:off x="3601844" y="5480273"/>
            <a:ext cx="108093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entury Gothic" panose="020B0502020202020204"/>
                <a:ea typeface="等线" panose="02010600030101010101" pitchFamily="2" charset="-122"/>
                <a:cs typeface="+mn-cs"/>
              </a:rPr>
              <a:t>Has more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entury Gothic" panose="020B0502020202020204"/>
                <a:ea typeface="等线" panose="02010600030101010101" pitchFamily="2" charset="-122"/>
                <a:cs typeface="+mn-cs"/>
              </a:rPr>
              <a:t>words</a:t>
            </a:r>
            <a:endParaRPr kumimoji="0" lang="zh-CN" altLang="en-US" sz="1800" b="0" i="0" u="none" strike="noStrike" kern="1200" cap="none" spc="0" normalizeH="0" baseline="0" noProof="0" dirty="0">
              <a:ln>
                <a:noFill/>
              </a:ln>
              <a:solidFill>
                <a:prstClr val="black"/>
              </a:solidFill>
              <a:effectLst/>
              <a:uLnTx/>
              <a:uFillTx/>
              <a:latin typeface="Century Gothic" panose="020B0502020202020204"/>
              <a:ea typeface="等线" panose="02010600030101010101" pitchFamily="2" charset="-122"/>
              <a:cs typeface="+mn-cs"/>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2751" y="3743386"/>
            <a:ext cx="3466772" cy="2191000"/>
          </a:xfrm>
          <a:prstGeom prst="rect">
            <a:avLst/>
          </a:prstGeom>
        </p:spPr>
      </p:pic>
      <p:sp>
        <p:nvSpPr>
          <p:cNvPr id="7" name="文本框 6"/>
          <p:cNvSpPr txBox="1"/>
          <p:nvPr/>
        </p:nvSpPr>
        <p:spPr>
          <a:xfrm>
            <a:off x="6327533" y="4838886"/>
            <a:ext cx="13492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entury Gothic" panose="020B0502020202020204"/>
                <a:ea typeface="等线" panose="02010600030101010101" pitchFamily="2" charset="-122"/>
                <a:cs typeface="+mn-cs"/>
              </a:rPr>
              <a:t>Clearer style</a:t>
            </a:r>
            <a:endParaRPr kumimoji="0" lang="zh-CN" altLang="en-US" sz="1800" b="0" i="0" u="none" strike="noStrike" kern="1200" cap="none" spc="0" normalizeH="0" baseline="0" noProof="0" dirty="0">
              <a:ln>
                <a:noFill/>
              </a:ln>
              <a:solidFill>
                <a:prstClr val="black"/>
              </a:solidFill>
              <a:effectLst/>
              <a:uLnTx/>
              <a:uFillTx/>
              <a:latin typeface="Century Gothic" panose="020B0502020202020204"/>
              <a:ea typeface="等线" panose="02010600030101010101" pitchFamily="2" charset="-122"/>
              <a:cs typeface="+mn-cs"/>
            </a:endParaRPr>
          </a:p>
        </p:txBody>
      </p:sp>
    </p:spTree>
    <p:extLst>
      <p:ext uri="{BB962C8B-B14F-4D97-AF65-F5344CB8AC3E}">
        <p14:creationId xmlns:p14="http://schemas.microsoft.com/office/powerpoint/2010/main" val="3746478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8549-4F38-4B0A-BDF4-32643397E5ED}"/>
              </a:ext>
            </a:extLst>
          </p:cNvPr>
          <p:cNvSpPr>
            <a:spLocks noGrp="1"/>
          </p:cNvSpPr>
          <p:nvPr>
            <p:ph type="title"/>
          </p:nvPr>
        </p:nvSpPr>
        <p:spPr/>
        <p:txBody>
          <a:bodyPr/>
          <a:lstStyle/>
          <a:p>
            <a:r>
              <a:rPr lang="en-US" altLang="zh-TW" dirty="0">
                <a:solidFill>
                  <a:schemeClr val="tx1"/>
                </a:solidFill>
                <a:effectLst/>
                <a:latin typeface="Calibri" panose="020F0502020204030204" pitchFamily="34" charset="0"/>
                <a:cs typeface="Calibri" panose="020F0502020204030204" pitchFamily="34" charset="0"/>
              </a:rPr>
              <a:t>Literature Review</a:t>
            </a:r>
            <a:endParaRPr lang="en-US" dirty="0">
              <a:solidFill>
                <a:schemeClr val="tx1"/>
              </a:solidFill>
              <a:effectLst/>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EBC0CA5-D64C-4907-9256-D62A3E38485D}"/>
              </a:ext>
            </a:extLst>
          </p:cNvPr>
          <p:cNvSpPr>
            <a:spLocks noGrp="1"/>
          </p:cNvSpPr>
          <p:nvPr>
            <p:ph idx="1"/>
          </p:nvPr>
        </p:nvSpPr>
        <p:spPr>
          <a:xfrm>
            <a:off x="913795" y="1732449"/>
            <a:ext cx="7017631" cy="4058751"/>
          </a:xfrm>
        </p:spPr>
        <p:txBody>
          <a:bodyPr>
            <a:normAutofit fontScale="77500" lnSpcReduction="20000"/>
          </a:bodyPr>
          <a:lstStyle/>
          <a:p>
            <a:pPr marL="342900" lvl="1" indent="-306000">
              <a:lnSpc>
                <a:spcPct val="150000"/>
              </a:lnSpc>
              <a:buFont typeface="Wingdings 2" charset="2"/>
              <a:buChar char=""/>
            </a:pPr>
            <a:r>
              <a:rPr lang="en-US" altLang="zh-TW" sz="2000" dirty="0">
                <a:solidFill>
                  <a:schemeClr val="tx1"/>
                </a:solidFill>
                <a:effectLst/>
                <a:latin typeface="Calibri" panose="020F0502020204030204" pitchFamily="34" charset="0"/>
                <a:cs typeface="Calibri" panose="020F0502020204030204" pitchFamily="34" charset="0"/>
              </a:rPr>
              <a:t>Job Satisfaction </a:t>
            </a:r>
            <a:r>
              <a:rPr kumimoji="1" lang="en-US" altLang="zh-TW" dirty="0">
                <a:solidFill>
                  <a:schemeClr val="tx1"/>
                </a:solidFill>
                <a:effectLst/>
                <a:latin typeface="Calibri" panose="020F0502020204030204" pitchFamily="34" charset="0"/>
                <a:cs typeface="Calibri" panose="020F0502020204030204" pitchFamily="34" charset="0"/>
              </a:rPr>
              <a:t>(Thompson E.R. &amp; </a:t>
            </a:r>
            <a:r>
              <a:rPr kumimoji="1" lang="en-US" altLang="zh-TW" dirty="0" err="1">
                <a:solidFill>
                  <a:schemeClr val="tx1"/>
                </a:solidFill>
                <a:effectLst/>
                <a:latin typeface="Calibri" panose="020F0502020204030204" pitchFamily="34" charset="0"/>
                <a:cs typeface="Calibri" panose="020F0502020204030204" pitchFamily="34" charset="0"/>
              </a:rPr>
              <a:t>Phua</a:t>
            </a:r>
            <a:r>
              <a:rPr kumimoji="1" lang="en-US" altLang="zh-TW" dirty="0">
                <a:solidFill>
                  <a:schemeClr val="tx1"/>
                </a:solidFill>
                <a:effectLst/>
                <a:latin typeface="Calibri" panose="020F0502020204030204" pitchFamily="34" charset="0"/>
                <a:cs typeface="Calibri" panose="020F0502020204030204" pitchFamily="34" charset="0"/>
              </a:rPr>
              <a:t> F.T.T., 2012)</a:t>
            </a:r>
          </a:p>
          <a:p>
            <a:pPr lvl="1">
              <a:lnSpc>
                <a:spcPct val="150000"/>
              </a:lnSpc>
            </a:pPr>
            <a:r>
              <a:rPr kumimoji="1" lang="en-US" altLang="zh-TW" dirty="0">
                <a:solidFill>
                  <a:schemeClr val="tx1"/>
                </a:solidFill>
                <a:effectLst/>
                <a:latin typeface="Calibri" panose="020F0502020204030204" pitchFamily="34" charset="0"/>
                <a:cs typeface="Calibri" panose="020F0502020204030204" pitchFamily="34" charset="0"/>
              </a:rPr>
              <a:t>the subjective and emotive evaluation by the job holder towards the job and work context</a:t>
            </a:r>
          </a:p>
          <a:p>
            <a:pPr marL="342900" lvl="1" indent="-306000">
              <a:lnSpc>
                <a:spcPct val="150000"/>
              </a:lnSpc>
              <a:buFont typeface="Wingdings 2" charset="2"/>
              <a:buChar char=""/>
            </a:pPr>
            <a:r>
              <a:rPr lang="en-US" altLang="zh-TW" sz="2000" dirty="0">
                <a:solidFill>
                  <a:schemeClr val="tx1"/>
                </a:solidFill>
                <a:effectLst/>
                <a:latin typeface="Calibri" panose="020F0502020204030204" pitchFamily="34" charset="0"/>
                <a:cs typeface="Calibri" panose="020F0502020204030204" pitchFamily="34" charset="0"/>
              </a:rPr>
              <a:t>Needs hierarchy theory </a:t>
            </a:r>
            <a:r>
              <a:rPr kumimoji="1" lang="en-US" altLang="zh-TW" dirty="0">
                <a:solidFill>
                  <a:schemeClr val="tx1"/>
                </a:solidFill>
                <a:effectLst/>
                <a:latin typeface="Calibri" panose="020F0502020204030204" pitchFamily="34" charset="0"/>
                <a:cs typeface="Calibri" panose="020F0502020204030204" pitchFamily="34" charset="0"/>
              </a:rPr>
              <a:t>(Maslow A.H., 1943)</a:t>
            </a:r>
          </a:p>
          <a:p>
            <a:pPr lvl="1">
              <a:lnSpc>
                <a:spcPct val="150000"/>
              </a:lnSpc>
            </a:pPr>
            <a:r>
              <a:rPr lang="en-US" altLang="zh-TW" sz="1600" dirty="0">
                <a:solidFill>
                  <a:schemeClr val="tx1"/>
                </a:solidFill>
                <a:effectLst/>
                <a:latin typeface="Calibri" panose="020F0502020204030204" pitchFamily="34" charset="0"/>
                <a:cs typeface="Calibri" panose="020F0502020204030204" pitchFamily="34" charset="0"/>
              </a:rPr>
              <a:t>e.g.</a:t>
            </a:r>
            <a:r>
              <a:rPr lang="zh-TW" altLang="zh-TW" sz="1600" dirty="0">
                <a:solidFill>
                  <a:schemeClr val="tx1"/>
                </a:solidFill>
                <a:effectLst/>
                <a:latin typeface="Calibri" panose="020F0502020204030204" pitchFamily="34" charset="0"/>
                <a:cs typeface="Calibri" panose="020F0502020204030204" pitchFamily="34" charset="0"/>
              </a:rPr>
              <a:t> </a:t>
            </a:r>
            <a:r>
              <a:rPr kumimoji="1" lang="en-US" altLang="zh-TW" sz="1600" dirty="0">
                <a:solidFill>
                  <a:schemeClr val="tx1"/>
                </a:solidFill>
                <a:effectLst/>
                <a:latin typeface="Calibri" panose="020F0502020204030204" pitchFamily="34" charset="0"/>
                <a:cs typeface="Calibri" panose="020F0502020204030204" pitchFamily="34" charset="0"/>
              </a:rPr>
              <a:t>Take care of family and more interactions with colleagues, etc.</a:t>
            </a:r>
            <a:endParaRPr kumimoji="1" lang="zh-TW" altLang="en-US" sz="1600" dirty="0">
              <a:solidFill>
                <a:schemeClr val="tx1"/>
              </a:solidFill>
              <a:effectLst/>
              <a:latin typeface="Calibri" panose="020F0502020204030204" pitchFamily="34" charset="0"/>
              <a:cs typeface="Calibri" panose="020F0502020204030204" pitchFamily="34" charset="0"/>
            </a:endParaRPr>
          </a:p>
          <a:p>
            <a:pPr>
              <a:lnSpc>
                <a:spcPct val="150000"/>
              </a:lnSpc>
            </a:pPr>
            <a:r>
              <a:rPr lang="en-US" altLang="zh-TW" dirty="0">
                <a:solidFill>
                  <a:schemeClr val="tx1"/>
                </a:solidFill>
                <a:effectLst/>
                <a:latin typeface="Calibri" panose="020F0502020204030204" pitchFamily="34" charset="0"/>
                <a:cs typeface="Calibri" panose="020F0502020204030204" pitchFamily="34" charset="0"/>
              </a:rPr>
              <a:t>Theoretical Framework</a:t>
            </a:r>
            <a:r>
              <a:rPr lang="zh-TW" altLang="zh-TW" dirty="0">
                <a:solidFill>
                  <a:schemeClr val="tx1"/>
                </a:solidFill>
                <a:effectLst/>
                <a:latin typeface="Calibri" panose="020F0502020204030204" pitchFamily="34" charset="0"/>
                <a:cs typeface="Calibri" panose="020F0502020204030204" pitchFamily="34" charset="0"/>
              </a:rPr>
              <a:t> </a:t>
            </a:r>
            <a:r>
              <a:rPr kumimoji="1" lang="en-US" altLang="zh-TW" sz="1800" dirty="0">
                <a:solidFill>
                  <a:schemeClr val="tx1"/>
                </a:solidFill>
                <a:effectLst/>
                <a:latin typeface="Calibri" panose="020F0502020204030204" pitchFamily="34" charset="0"/>
                <a:cs typeface="Calibri" panose="020F0502020204030204" pitchFamily="34" charset="0"/>
              </a:rPr>
              <a:t>(</a:t>
            </a:r>
            <a:r>
              <a:rPr kumimoji="1" lang="en-US" altLang="zh-TW" sz="1800" dirty="0" err="1">
                <a:solidFill>
                  <a:schemeClr val="tx1"/>
                </a:solidFill>
                <a:effectLst/>
                <a:latin typeface="Calibri" panose="020F0502020204030204" pitchFamily="34" charset="0"/>
                <a:cs typeface="Calibri" panose="020F0502020204030204" pitchFamily="34" charset="0"/>
              </a:rPr>
              <a:t>Gajendran</a:t>
            </a:r>
            <a:r>
              <a:rPr kumimoji="1" lang="en-US" altLang="zh-TW" sz="1800" dirty="0">
                <a:solidFill>
                  <a:schemeClr val="tx1"/>
                </a:solidFill>
                <a:effectLst/>
                <a:latin typeface="Calibri" panose="020F0502020204030204" pitchFamily="34" charset="0"/>
                <a:cs typeface="Calibri" panose="020F0502020204030204" pitchFamily="34" charset="0"/>
              </a:rPr>
              <a:t> R.S. and Harrison D.A., 2007)</a:t>
            </a:r>
          </a:p>
          <a:p>
            <a:pPr marL="36900" indent="0">
              <a:lnSpc>
                <a:spcPct val="150000"/>
              </a:lnSpc>
              <a:buNone/>
            </a:pPr>
            <a:r>
              <a:rPr lang="en-US" altLang="zh-TW" sz="1600" dirty="0">
                <a:solidFill>
                  <a:schemeClr val="tx1"/>
                </a:solidFill>
                <a:effectLst/>
                <a:latin typeface="Calibri" panose="020F0502020204030204" pitchFamily="34" charset="0"/>
                <a:cs typeface="Calibri" panose="020F0502020204030204" pitchFamily="34" charset="0"/>
              </a:rPr>
              <a:t>        3 Psychological mediators: </a:t>
            </a:r>
          </a:p>
          <a:p>
            <a:pPr lvl="1">
              <a:lnSpc>
                <a:spcPct val="150000"/>
              </a:lnSpc>
            </a:pPr>
            <a:r>
              <a:rPr lang="en-US" altLang="zh-TW" sz="1600" dirty="0">
                <a:solidFill>
                  <a:schemeClr val="tx1"/>
                </a:solidFill>
                <a:effectLst/>
                <a:latin typeface="Calibri" panose="020F0502020204030204" pitchFamily="34" charset="0"/>
                <a:cs typeface="Calibri" panose="020F0502020204030204" pitchFamily="34" charset="0"/>
              </a:rPr>
              <a:t>Autonomy</a:t>
            </a:r>
          </a:p>
          <a:p>
            <a:pPr lvl="1">
              <a:lnSpc>
                <a:spcPct val="150000"/>
              </a:lnSpc>
            </a:pPr>
            <a:r>
              <a:rPr lang="en-US" altLang="zh-TW" sz="1600" dirty="0">
                <a:solidFill>
                  <a:schemeClr val="tx1"/>
                </a:solidFill>
                <a:effectLst/>
                <a:latin typeface="Calibri" panose="020F0502020204030204" pitchFamily="34" charset="0"/>
                <a:cs typeface="Calibri" panose="020F0502020204030204" pitchFamily="34" charset="0"/>
              </a:rPr>
              <a:t>Work-family Conflict</a:t>
            </a:r>
          </a:p>
          <a:p>
            <a:pPr lvl="1">
              <a:lnSpc>
                <a:spcPct val="150000"/>
              </a:lnSpc>
            </a:pPr>
            <a:r>
              <a:rPr lang="en-US" altLang="zh-TW" sz="1600" dirty="0">
                <a:solidFill>
                  <a:schemeClr val="tx1"/>
                </a:solidFill>
                <a:effectLst/>
                <a:latin typeface="Calibri" panose="020F0502020204030204" pitchFamily="34" charset="0"/>
                <a:cs typeface="Calibri" panose="020F0502020204030204" pitchFamily="34" charset="0"/>
              </a:rPr>
              <a:t>Relationship with supervisor &amp; colleagues</a:t>
            </a:r>
            <a:endParaRPr lang="en-US" sz="1600" dirty="0">
              <a:solidFill>
                <a:schemeClr val="tx1"/>
              </a:solidFill>
              <a:effectLst/>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58170E38-A062-4AC5-AA1A-B210C34122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2501" y="5556069"/>
            <a:ext cx="1675580" cy="1060328"/>
          </a:xfrm>
          <a:prstGeom prst="rect">
            <a:avLst/>
          </a:prstGeom>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9198" y="2567934"/>
            <a:ext cx="2828925" cy="2000250"/>
          </a:xfrm>
          <a:prstGeom prst="rect">
            <a:avLst/>
          </a:prstGeom>
        </p:spPr>
      </p:pic>
      <p:sp>
        <p:nvSpPr>
          <p:cNvPr id="6" name="文字方塊 5"/>
          <p:cNvSpPr txBox="1"/>
          <p:nvPr/>
        </p:nvSpPr>
        <p:spPr>
          <a:xfrm>
            <a:off x="8798883" y="4733511"/>
            <a:ext cx="188955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Calibri" panose="020F0502020204030204" pitchFamily="34" charset="0"/>
              </a:rPr>
              <a:t>Needs hierarchy theory</a:t>
            </a:r>
            <a:endParaRPr kumimoji="0" lang="zh-HK" altLang="en-US" sz="1400" b="0" i="0" u="none" strike="noStrike" kern="1200" cap="none" spc="0" normalizeH="0" baseline="0" noProof="0" dirty="0">
              <a:ln>
                <a:noFill/>
              </a:ln>
              <a:solidFill>
                <a:prstClr val="white"/>
              </a:solidFill>
              <a:effectLst/>
              <a:uLnTx/>
              <a:uFillTx/>
              <a:latin typeface="Calisto MT" panose="02040603050505030304"/>
              <a:ea typeface="微軟正黑體" panose="020B0604030504040204" pitchFamily="34" charset="-120"/>
              <a:cs typeface="+mn-cs"/>
            </a:endParaRPr>
          </a:p>
        </p:txBody>
      </p:sp>
    </p:spTree>
    <p:extLst>
      <p:ext uri="{BB962C8B-B14F-4D97-AF65-F5344CB8AC3E}">
        <p14:creationId xmlns:p14="http://schemas.microsoft.com/office/powerpoint/2010/main" val="2638103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83665" y="149225"/>
            <a:ext cx="161544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3600" b="1" i="0" u="none" strike="noStrike" kern="1200" cap="none" spc="0" normalizeH="0" baseline="0" noProof="0" dirty="0">
                <a:ln>
                  <a:noFill/>
                </a:ln>
                <a:solidFill>
                  <a:prstClr val="black"/>
                </a:solidFill>
                <a:effectLst/>
                <a:uLnTx/>
                <a:uFillTx/>
                <a:latin typeface="Arial"/>
                <a:ea typeface="Times" charset="0"/>
                <a:cs typeface="Times" charset="0"/>
              </a:rPr>
              <a:t>Result</a:t>
            </a:r>
            <a:endParaRPr kumimoji="1" lang="zh-CN" altLang="en-US" sz="3600" b="1" i="0" u="none" strike="noStrike" kern="1200" cap="none" spc="0" normalizeH="0" baseline="0" noProof="0" dirty="0">
              <a:ln>
                <a:noFill/>
              </a:ln>
              <a:solidFill>
                <a:prstClr val="black"/>
              </a:solidFill>
              <a:effectLst/>
              <a:uLnTx/>
              <a:uFillTx/>
              <a:latin typeface="Arial"/>
              <a:ea typeface="Times" charset="0"/>
              <a:cs typeface="Times" charset="0"/>
            </a:endParaRPr>
          </a:p>
        </p:txBody>
      </p:sp>
      <p:sp>
        <p:nvSpPr>
          <p:cNvPr id="5" name="文本框 4"/>
          <p:cNvSpPr txBox="1"/>
          <p:nvPr/>
        </p:nvSpPr>
        <p:spPr>
          <a:xfrm>
            <a:off x="1059180" y="1736725"/>
            <a:ext cx="9403481" cy="338455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Wingdings" panose="05000000000000000000" charset="0"/>
              <a:buChar char=""/>
              <a:tabLst/>
              <a:defRPr/>
            </a:pPr>
            <a:r>
              <a:rPr kumimoji="0" lang="en-US" altLang="zh-CN" sz="2800" b="0" i="0" u="none" strike="noStrike" kern="1200" cap="none" spc="0" normalizeH="0" baseline="0" noProof="0" dirty="0">
                <a:ln>
                  <a:noFill/>
                </a:ln>
                <a:solidFill>
                  <a:prstClr val="black"/>
                </a:solidFill>
                <a:effectLst/>
                <a:uLnTx/>
                <a:uFillTx/>
                <a:latin typeface="Times" charset="0"/>
                <a:ea typeface="Times" charset="0"/>
                <a:cs typeface="Times" charset="0"/>
              </a:rPr>
              <a:t>Through analysis and discussing these variables, the result is pretty clear that security, time saving, user-friendly and convenience are important factors for the banking apps. When people think these four aspects are done well, they would give a high score for the apps and they would like to use the apps. Therefore,  the bank  can appeal to more </a:t>
            </a:r>
            <a:r>
              <a:rPr kumimoji="0" lang="en-US" altLang="zh-CN" sz="2800" b="0" i="0" u="none" strike="noStrike" kern="1200" cap="none" spc="0" normalizeH="0" baseline="0" noProof="0" dirty="0" err="1">
                <a:ln>
                  <a:noFill/>
                </a:ln>
                <a:solidFill>
                  <a:prstClr val="black"/>
                </a:solidFill>
                <a:effectLst/>
                <a:uLnTx/>
                <a:uFillTx/>
                <a:latin typeface="Times" charset="0"/>
                <a:ea typeface="Times" charset="0"/>
                <a:cs typeface="Times" charset="0"/>
              </a:rPr>
              <a:t>peo</a:t>
            </a:r>
            <a:r>
              <a:rPr kumimoji="0" lang="en-US" altLang="zh-CN" sz="2800" b="0" i="0" u="none" strike="noStrike" kern="1200" cap="none" spc="0" normalizeH="0" baseline="0" noProof="0" dirty="0">
                <a:ln>
                  <a:noFill/>
                </a:ln>
                <a:solidFill>
                  <a:prstClr val="black"/>
                </a:solidFill>
                <a:effectLst/>
                <a:uLnTx/>
                <a:uFillTx/>
                <a:latin typeface="Times" charset="0"/>
                <a:ea typeface="Times" charset="0"/>
                <a:cs typeface="Times" charset="0"/>
              </a:rPr>
              <a:t> </a:t>
            </a:r>
            <a:r>
              <a:rPr kumimoji="0" lang="en-US" altLang="zh-CN" sz="2800" b="0" i="0" u="none" strike="noStrike" kern="1200" cap="none" spc="0" normalizeH="0" baseline="0" noProof="0" dirty="0" err="1">
                <a:ln>
                  <a:noFill/>
                </a:ln>
                <a:solidFill>
                  <a:prstClr val="black"/>
                </a:solidFill>
                <a:effectLst/>
                <a:uLnTx/>
                <a:uFillTx/>
                <a:latin typeface="Times" charset="0"/>
                <a:ea typeface="Times" charset="0"/>
                <a:cs typeface="Times" charset="0"/>
              </a:rPr>
              <a:t>ple</a:t>
            </a:r>
            <a:r>
              <a:rPr kumimoji="0" lang="en-US" altLang="zh-CN" sz="2800" b="0" i="0" u="none" strike="noStrike" kern="1200" cap="none" spc="0" normalizeH="0" baseline="0" noProof="0" dirty="0">
                <a:ln>
                  <a:noFill/>
                </a:ln>
                <a:solidFill>
                  <a:prstClr val="black"/>
                </a:solidFill>
                <a:effectLst/>
                <a:uLnTx/>
                <a:uFillTx/>
                <a:latin typeface="Times" charset="0"/>
                <a:ea typeface="Times" charset="0"/>
                <a:cs typeface="Times" charset="0"/>
              </a:rPr>
              <a:t> to use the apps by promoting these four factors.</a:t>
            </a:r>
            <a:endParaRPr kumimoji="0" lang="zh-CN" altLang="zh-CN" sz="2800" b="0" i="0" u="none" strike="noStrike" kern="1200" cap="none" spc="0" normalizeH="0" baseline="0" noProof="0" dirty="0">
              <a:ln>
                <a:noFill/>
              </a:ln>
              <a:solidFill>
                <a:prstClr val="black"/>
              </a:solidFill>
              <a:effectLst/>
              <a:uLnTx/>
              <a:uFillTx/>
              <a:latin typeface="Times" charset="0"/>
              <a:ea typeface="Times" charset="0"/>
              <a:cs typeface="Times"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Arial"/>
              <a:ea typeface="黑体" panose="02010609060101010101" pitchFamily="49" charset="-122"/>
              <a:cs typeface="+mn-cs"/>
            </a:endParaRPr>
          </a:p>
        </p:txBody>
      </p:sp>
    </p:spTree>
    <p:extLst>
      <p:ext uri="{BB962C8B-B14F-4D97-AF65-F5344CB8AC3E}">
        <p14:creationId xmlns:p14="http://schemas.microsoft.com/office/powerpoint/2010/main" val="3736314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89413" y="159719"/>
            <a:ext cx="5426242"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4000" b="1" i="0" u="none" strike="noStrike" kern="1200" cap="none" spc="0" normalizeH="0" baseline="0" noProof="0" dirty="0">
                <a:ln>
                  <a:noFill/>
                </a:ln>
                <a:solidFill>
                  <a:prstClr val="black"/>
                </a:solidFill>
                <a:effectLst/>
                <a:uLnTx/>
                <a:uFillTx/>
                <a:latin typeface="Arial"/>
                <a:ea typeface="Times" charset="0"/>
                <a:cs typeface="Times" charset="0"/>
              </a:rPr>
              <a:t>Discussion</a:t>
            </a:r>
          </a:p>
        </p:txBody>
      </p:sp>
      <p:sp>
        <p:nvSpPr>
          <p:cNvPr id="5" name="文本框 4"/>
          <p:cNvSpPr txBox="1"/>
          <p:nvPr/>
        </p:nvSpPr>
        <p:spPr>
          <a:xfrm>
            <a:off x="1262380" y="1134745"/>
            <a:ext cx="6000115" cy="181483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
              <a:tabLst/>
              <a:defRPr/>
            </a:pPr>
            <a:r>
              <a:rPr kumimoji="1" lang="en-US" altLang="zh-CN" sz="2800" b="0" i="0" u="none" strike="noStrike" kern="1200" cap="none" spc="0" normalizeH="0" baseline="0" noProof="0" dirty="0">
                <a:ln>
                  <a:noFill/>
                </a:ln>
                <a:solidFill>
                  <a:srgbClr val="5B9BD5">
                    <a:lumMod val="75000"/>
                  </a:srgbClr>
                </a:solidFill>
                <a:effectLst/>
                <a:uLnTx/>
                <a:uFillTx/>
                <a:latin typeface="Arial"/>
                <a:ea typeface="Times" charset="0"/>
                <a:cs typeface="Times" charset="0"/>
              </a:rPr>
              <a:t>Security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
              <a:tabLst/>
              <a:defRPr/>
            </a:pPr>
            <a:r>
              <a:rPr kumimoji="1" lang="en-US" altLang="zh-CN" sz="2800" b="0" i="0" u="none" strike="noStrike" kern="1200" cap="none" spc="0" normalizeH="0" baseline="0" noProof="0" dirty="0">
                <a:ln>
                  <a:noFill/>
                </a:ln>
                <a:solidFill>
                  <a:srgbClr val="5B9BD5">
                    <a:lumMod val="75000"/>
                  </a:srgbClr>
                </a:solidFill>
                <a:effectLst/>
                <a:uLnTx/>
                <a:uFillTx/>
                <a:latin typeface="Arial"/>
                <a:ea typeface="Times" charset="0"/>
                <a:cs typeface="Times" charset="0"/>
              </a:rPr>
              <a:t>User-friendly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
              <a:tabLst/>
              <a:defRPr/>
            </a:pPr>
            <a:r>
              <a:rPr kumimoji="1" lang="en-US" altLang="zh-CN" sz="2800" b="0" i="0" u="none" strike="noStrike" kern="1200" cap="none" spc="0" normalizeH="0" baseline="0" noProof="0" dirty="0">
                <a:ln>
                  <a:noFill/>
                </a:ln>
                <a:solidFill>
                  <a:srgbClr val="5B9BD5">
                    <a:lumMod val="75000"/>
                  </a:srgbClr>
                </a:solidFill>
                <a:effectLst/>
                <a:uLnTx/>
                <a:uFillTx/>
                <a:latin typeface="Arial"/>
                <a:ea typeface="Times" charset="0"/>
                <a:cs typeface="Times" charset="0"/>
              </a:rPr>
              <a:t>Time saving</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
              <a:tabLst/>
              <a:defRPr/>
            </a:pPr>
            <a:r>
              <a:rPr kumimoji="1" lang="en-US" altLang="zh-CN" sz="2800" b="0" i="0" u="none" strike="noStrike" kern="1200" cap="none" spc="0" normalizeH="0" baseline="0" noProof="0" dirty="0">
                <a:ln>
                  <a:noFill/>
                </a:ln>
                <a:solidFill>
                  <a:srgbClr val="5B9BD5">
                    <a:lumMod val="75000"/>
                  </a:srgbClr>
                </a:solidFill>
                <a:effectLst/>
                <a:uLnTx/>
                <a:uFillTx/>
                <a:latin typeface="Arial"/>
                <a:ea typeface="Times" charset="0"/>
                <a:cs typeface="Times" charset="0"/>
              </a:rPr>
              <a:t>Convenience</a:t>
            </a:r>
          </a:p>
        </p:txBody>
      </p:sp>
      <p:sp>
        <p:nvSpPr>
          <p:cNvPr id="6" name="文本框 5"/>
          <p:cNvSpPr txBox="1"/>
          <p:nvPr/>
        </p:nvSpPr>
        <p:spPr>
          <a:xfrm>
            <a:off x="553085" y="3133090"/>
            <a:ext cx="11086465" cy="267652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charset="0"/>
              <a:buChar char=""/>
              <a:tabLst/>
              <a:defRPr/>
            </a:pPr>
            <a:r>
              <a:rPr kumimoji="0" lang="en-US" altLang="zh-CN" sz="2800" b="0" i="0" u="none" strike="noStrike" kern="1200" cap="none" spc="0" normalizeH="0" baseline="0" noProof="0" dirty="0">
                <a:ln>
                  <a:noFill/>
                </a:ln>
                <a:solidFill>
                  <a:prstClr val="black"/>
                </a:solidFill>
                <a:effectLst/>
                <a:uLnTx/>
                <a:uFillTx/>
                <a:latin typeface="Arial"/>
                <a:ea typeface="Times" charset="0"/>
                <a:cs typeface="Times" charset="0"/>
              </a:rPr>
              <a:t>In this part, we used Excel to analysis and discuss our data which we have collected. We would find the importance of security, convenient and other several factors for the banking apps by using Regression analysis. Regression analysis refers to a statistical analysis method for determining quantitative relationships between two or more variables.</a:t>
            </a:r>
            <a:endParaRPr kumimoji="1" lang="en-US" altLang="zh-CN" sz="2800" b="0" i="0" u="none" strike="noStrike" kern="1200" cap="none" spc="0" normalizeH="0" baseline="0" noProof="0" dirty="0">
              <a:ln>
                <a:noFill/>
              </a:ln>
              <a:solidFill>
                <a:prstClr val="black"/>
              </a:solidFill>
              <a:effectLst/>
              <a:uLnTx/>
              <a:uFillTx/>
              <a:latin typeface="Arial"/>
              <a:ea typeface="Times" charset="0"/>
              <a:cs typeface="Times" charset="0"/>
            </a:endParaRPr>
          </a:p>
        </p:txBody>
      </p:sp>
    </p:spTree>
    <p:extLst>
      <p:ext uri="{BB962C8B-B14F-4D97-AF65-F5344CB8AC3E}">
        <p14:creationId xmlns:p14="http://schemas.microsoft.com/office/powerpoint/2010/main" val="665766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a:spLocks noGrp="1"/>
          </p:cNvSpPr>
          <p:nvPr>
            <p:ph type="title"/>
          </p:nvPr>
        </p:nvSpPr>
        <p:spPr>
          <a:xfrm>
            <a:off x="1145933" y="1315517"/>
            <a:ext cx="10610384" cy="1218800"/>
          </a:xfrm>
          <a:prstGeom prst="rect">
            <a:avLst/>
          </a:prstGeom>
        </p:spPr>
        <p:txBody>
          <a:bodyPr wrap="square" lIns="121900" tIns="121900" rIns="121900" bIns="121900" anchor="t" anchorCtr="0">
            <a:noAutofit/>
          </a:bodyPr>
          <a:lstStyle/>
          <a:p>
            <a:pPr marL="609585" indent="-440256">
              <a:buChar char="-"/>
            </a:pPr>
            <a:r>
              <a:rPr lang="en-GB" sz="2133" dirty="0">
                <a:latin typeface="Times New Roman" panose="02020603050405020304" pitchFamily="18" charset="0"/>
                <a:cs typeface="Times New Roman" panose="02020603050405020304" pitchFamily="18" charset="0"/>
              </a:rPr>
              <a:t>Influence factors of e-sport game players’ selection on live streaming platform </a:t>
            </a:r>
          </a:p>
        </p:txBody>
      </p:sp>
      <p:pic>
        <p:nvPicPr>
          <p:cNvPr id="343" name="Shape 343"/>
          <p:cNvPicPr preferRelativeResize="0"/>
          <p:nvPr/>
        </p:nvPicPr>
        <p:blipFill>
          <a:blip r:embed="rId3">
            <a:alphaModFix/>
          </a:blip>
          <a:stretch>
            <a:fillRect/>
          </a:stretch>
        </p:blipFill>
        <p:spPr>
          <a:xfrm>
            <a:off x="6358874" y="2242601"/>
            <a:ext cx="5272293" cy="3950135"/>
          </a:xfrm>
          <a:prstGeom prst="rect">
            <a:avLst/>
          </a:prstGeom>
          <a:noFill/>
          <a:ln>
            <a:noFill/>
          </a:ln>
        </p:spPr>
      </p:pic>
      <p:pic>
        <p:nvPicPr>
          <p:cNvPr id="344" name="Shape 344"/>
          <p:cNvPicPr preferRelativeResize="0"/>
          <p:nvPr/>
        </p:nvPicPr>
        <p:blipFill>
          <a:blip r:embed="rId4">
            <a:alphaModFix/>
          </a:blip>
          <a:stretch>
            <a:fillRect/>
          </a:stretch>
        </p:blipFill>
        <p:spPr>
          <a:xfrm>
            <a:off x="700700" y="2260534"/>
            <a:ext cx="5224467" cy="3914268"/>
          </a:xfrm>
          <a:prstGeom prst="rect">
            <a:avLst/>
          </a:prstGeom>
          <a:noFill/>
          <a:ln>
            <a:noFill/>
          </a:ln>
        </p:spPr>
      </p:pic>
      <p:sp>
        <p:nvSpPr>
          <p:cNvPr id="345" name="Shape 345"/>
          <p:cNvSpPr txBox="1">
            <a:spLocks noGrp="1"/>
          </p:cNvSpPr>
          <p:nvPr>
            <p:ph type="title"/>
          </p:nvPr>
        </p:nvSpPr>
        <p:spPr>
          <a:xfrm>
            <a:off x="1145933" y="352567"/>
            <a:ext cx="9385200" cy="1218800"/>
          </a:xfrm>
          <a:prstGeom prst="rect">
            <a:avLst/>
          </a:prstGeom>
        </p:spPr>
        <p:txBody>
          <a:bodyPr wrap="square" lIns="121900" tIns="121900" rIns="121900" bIns="121900" anchor="t" anchorCtr="0">
            <a:noAutofit/>
          </a:bodyPr>
          <a:lstStyle/>
          <a:p>
            <a:pPr lvl="0">
              <a:lnSpc>
                <a:spcPct val="125000"/>
              </a:lnSpc>
            </a:pPr>
            <a:r>
              <a:rPr lang="en-US" altLang="zh-CN" sz="3733" b="1" dirty="0">
                <a:latin typeface="Arial"/>
                <a:ea typeface="Arial"/>
                <a:cs typeface="Arial"/>
                <a:sym typeface="Arial"/>
              </a:rPr>
              <a:t>Descriptive </a:t>
            </a:r>
            <a:r>
              <a:rPr lang="en-GB" altLang="zh-CN" sz="3733" b="1" dirty="0">
                <a:latin typeface="Arial"/>
                <a:ea typeface="Arial"/>
                <a:cs typeface="Arial"/>
                <a:sym typeface="Arial"/>
              </a:rPr>
              <a:t>s</a:t>
            </a:r>
            <a:r>
              <a:rPr lang="en-GB" sz="3733" b="1" dirty="0">
                <a:latin typeface="Arial"/>
                <a:ea typeface="Arial"/>
                <a:cs typeface="Arial"/>
                <a:sym typeface="Arial"/>
              </a:rPr>
              <a:t>tatistics </a:t>
            </a:r>
            <a:r>
              <a:rPr lang="en-US" altLang="zh-CN" sz="3733" b="1" dirty="0">
                <a:latin typeface="Arial"/>
                <a:ea typeface="Arial"/>
                <a:cs typeface="Arial"/>
                <a:sym typeface="Arial"/>
              </a:rPr>
              <a:t>report</a:t>
            </a:r>
            <a:endParaRPr lang="en-GB" sz="3733" b="1" dirty="0">
              <a:latin typeface="Arial"/>
              <a:ea typeface="Arial"/>
              <a:cs typeface="Arial"/>
              <a:sym typeface="Arial"/>
            </a:endParaRPr>
          </a:p>
        </p:txBody>
      </p:sp>
    </p:spTree>
    <p:extLst>
      <p:ext uri="{BB962C8B-B14F-4D97-AF65-F5344CB8AC3E}">
        <p14:creationId xmlns:p14="http://schemas.microsoft.com/office/powerpoint/2010/main" val="2037197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1403400" y="682633"/>
            <a:ext cx="9385200" cy="962800"/>
          </a:xfrm>
          <a:prstGeom prst="rect">
            <a:avLst/>
          </a:prstGeom>
        </p:spPr>
        <p:txBody>
          <a:bodyPr wrap="square" lIns="121900" tIns="121900" rIns="121900" bIns="121900" anchor="t" anchorCtr="0">
            <a:noAutofit/>
          </a:bodyPr>
          <a:lstStyle/>
          <a:p>
            <a:pPr>
              <a:lnSpc>
                <a:spcPct val="125000"/>
              </a:lnSpc>
            </a:pPr>
            <a:r>
              <a:rPr lang="en-GB" sz="3733" b="1" dirty="0">
                <a:latin typeface="Times New Roman"/>
                <a:ea typeface="Times New Roman"/>
                <a:cs typeface="Times New Roman"/>
                <a:sym typeface="Times New Roman"/>
              </a:rPr>
              <a:t>Cross-over analysis</a:t>
            </a:r>
          </a:p>
          <a:p>
            <a:endParaRPr dirty="0"/>
          </a:p>
        </p:txBody>
      </p:sp>
      <p:pic>
        <p:nvPicPr>
          <p:cNvPr id="351" name="Shape 351"/>
          <p:cNvPicPr preferRelativeResize="0"/>
          <p:nvPr/>
        </p:nvPicPr>
        <p:blipFill>
          <a:blip r:embed="rId3">
            <a:alphaModFix/>
          </a:blip>
          <a:stretch>
            <a:fillRect/>
          </a:stretch>
        </p:blipFill>
        <p:spPr>
          <a:xfrm>
            <a:off x="1620151" y="2125333"/>
            <a:ext cx="8985532" cy="3845467"/>
          </a:xfrm>
          <a:prstGeom prst="rect">
            <a:avLst/>
          </a:prstGeom>
          <a:noFill/>
          <a:ln>
            <a:noFill/>
          </a:ln>
        </p:spPr>
      </p:pic>
      <p:sp>
        <p:nvSpPr>
          <p:cNvPr id="352" name="Shape 352"/>
          <p:cNvSpPr txBox="1"/>
          <p:nvPr/>
        </p:nvSpPr>
        <p:spPr>
          <a:xfrm>
            <a:off x="2628584" y="2125333"/>
            <a:ext cx="8574000" cy="574000"/>
          </a:xfrm>
          <a:prstGeom prst="rect">
            <a:avLst/>
          </a:prstGeom>
          <a:noFill/>
          <a:ln>
            <a:noFill/>
          </a:ln>
        </p:spPr>
        <p:txBody>
          <a:bodyPr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1976D2"/>
                </a:solidFill>
                <a:effectLst/>
                <a:uLnTx/>
                <a:uFillTx/>
                <a:latin typeface="Lato"/>
                <a:ea typeface="Lato"/>
                <a:cs typeface="Lato"/>
                <a:sym typeface="Lato"/>
              </a:rPr>
              <a:t>Monthly cost on live streaming platforms and Monthly cost on e-sport games</a:t>
            </a:r>
          </a:p>
        </p:txBody>
      </p:sp>
    </p:spTree>
    <p:extLst>
      <p:ext uri="{BB962C8B-B14F-4D97-AF65-F5344CB8AC3E}">
        <p14:creationId xmlns:p14="http://schemas.microsoft.com/office/powerpoint/2010/main" val="120050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20140" y="228601"/>
            <a:ext cx="10350500" cy="725408"/>
          </a:xfrm>
        </p:spPr>
        <p:txBody>
          <a:bodyPr>
            <a:normAutofit/>
          </a:bodyPr>
          <a:lstStyle/>
          <a:p>
            <a:r>
              <a:rPr lang="en-US" altLang="zh-CN" b="1" dirty="0">
                <a:sym typeface="+mn-ea"/>
              </a:rPr>
              <a:t>Data Collection and Analysis</a:t>
            </a:r>
            <a:r>
              <a:rPr lang="en-US" altLang="zh-CN" dirty="0">
                <a:latin typeface="Times New Roman" panose="02020603050405020304" charset="0"/>
                <a:sym typeface="+mn-ea"/>
              </a:rPr>
              <a:t> </a:t>
            </a:r>
            <a:endParaRPr lang="zh-CN" altLang="en-US" dirty="0"/>
          </a:p>
        </p:txBody>
      </p:sp>
      <p:pic>
        <p:nvPicPr>
          <p:cNvPr id="7" name="图片 7"/>
          <p:cNvPicPr>
            <a:picLocks noGrp="1" noChangeAspect="1"/>
          </p:cNvPicPr>
          <p:nvPr>
            <p:ph idx="1"/>
          </p:nvPr>
        </p:nvPicPr>
        <p:blipFill>
          <a:blip r:embed="rId2"/>
          <a:stretch>
            <a:fillRect/>
          </a:stretch>
        </p:blipFill>
        <p:spPr>
          <a:xfrm>
            <a:off x="236855" y="1496060"/>
            <a:ext cx="11617325" cy="4115435"/>
          </a:xfrm>
          <a:prstGeom prst="rect">
            <a:avLst/>
          </a:prstGeom>
          <a:noFill/>
          <a:ln w="9525">
            <a:noFill/>
          </a:ln>
        </p:spPr>
      </p:pic>
    </p:spTree>
    <p:extLst>
      <p:ext uri="{BB962C8B-B14F-4D97-AF65-F5344CB8AC3E}">
        <p14:creationId xmlns:p14="http://schemas.microsoft.com/office/powerpoint/2010/main" val="2064270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5860" y="145416"/>
            <a:ext cx="10350500" cy="725408"/>
          </a:xfrm>
        </p:spPr>
        <p:txBody>
          <a:bodyPr>
            <a:normAutofit/>
          </a:bodyPr>
          <a:lstStyle/>
          <a:p>
            <a:r>
              <a:rPr lang="en-US" altLang="zh-CN" b="1" dirty="0">
                <a:sym typeface="+mn-ea"/>
              </a:rPr>
              <a:t>online banking </a:t>
            </a:r>
            <a:r>
              <a:rPr lang="en-US" altLang="zh-CN" b="1" dirty="0" err="1">
                <a:sym typeface="+mn-ea"/>
              </a:rPr>
              <a:t>analysiss</a:t>
            </a:r>
            <a:endParaRPr lang="zh-CN" altLang="en-US" b="1" dirty="0"/>
          </a:p>
        </p:txBody>
      </p:sp>
      <p:sp>
        <p:nvSpPr>
          <p:cNvPr id="3" name="内容占位符 2"/>
          <p:cNvSpPr>
            <a:spLocks noGrp="1"/>
          </p:cNvSpPr>
          <p:nvPr>
            <p:ph idx="1"/>
          </p:nvPr>
        </p:nvSpPr>
        <p:spPr/>
        <p:txBody>
          <a:bodyPr/>
          <a:lstStyle/>
          <a:p>
            <a:pPr marL="0" indent="0">
              <a:buNone/>
            </a:pPr>
            <a:endParaRPr lang="en-US" altLang="zh-CN" dirty="0"/>
          </a:p>
          <a:p>
            <a:endParaRPr lang="zh-CN" altLang="en-US" dirty="0"/>
          </a:p>
        </p:txBody>
      </p:sp>
      <p:pic>
        <p:nvPicPr>
          <p:cNvPr id="4" name="图片 3"/>
          <p:cNvPicPr>
            <a:picLocks noChangeAspect="1"/>
          </p:cNvPicPr>
          <p:nvPr/>
        </p:nvPicPr>
        <p:blipFill>
          <a:blip r:embed="rId2"/>
          <a:stretch>
            <a:fillRect/>
          </a:stretch>
        </p:blipFill>
        <p:spPr>
          <a:xfrm>
            <a:off x="1434465" y="1257935"/>
            <a:ext cx="9222740" cy="3983990"/>
          </a:xfrm>
          <a:prstGeom prst="rect">
            <a:avLst/>
          </a:prstGeom>
        </p:spPr>
      </p:pic>
      <p:sp>
        <p:nvSpPr>
          <p:cNvPr id="6" name="文本框 5"/>
          <p:cNvSpPr txBox="1"/>
          <p:nvPr/>
        </p:nvSpPr>
        <p:spPr>
          <a:xfrm>
            <a:off x="1165860" y="5699125"/>
            <a:ext cx="927989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Arial"/>
                <a:ea typeface="黑体" panose="02010609060101010101" pitchFamily="49" charset="-122"/>
                <a:cs typeface="+mn-cs"/>
              </a:rPr>
              <a:t>Please rate for online bank —— Convenient </a:t>
            </a:r>
          </a:p>
        </p:txBody>
      </p:sp>
    </p:spTree>
    <p:extLst>
      <p:ext uri="{BB962C8B-B14F-4D97-AF65-F5344CB8AC3E}">
        <p14:creationId xmlns:p14="http://schemas.microsoft.com/office/powerpoint/2010/main" val="3874152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26579" y="404664"/>
            <a:ext cx="5109412"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1F497D">
                    <a:lumMod val="60000"/>
                    <a:lumOff val="40000"/>
                  </a:srgbClr>
                </a:solidFill>
                <a:effectLst/>
                <a:uLnTx/>
                <a:uFillTx/>
                <a:latin typeface="Helvetica" charset="0"/>
                <a:ea typeface="宋体" panose="02010600030101010101" pitchFamily="2" charset="-122"/>
                <a:cs typeface="+mn-cs"/>
              </a:rPr>
              <a:t>different</a:t>
            </a:r>
            <a:r>
              <a:rPr kumimoji="0" lang="zh-CN" altLang="en-US" sz="4000" b="0" i="0" u="none" strike="noStrike" kern="1200" cap="none" spc="0" normalizeH="0" baseline="0" noProof="0" dirty="0">
                <a:ln>
                  <a:noFill/>
                </a:ln>
                <a:solidFill>
                  <a:srgbClr val="1F497D">
                    <a:lumMod val="60000"/>
                    <a:lumOff val="40000"/>
                  </a:srgbClr>
                </a:solidFill>
                <a:effectLst/>
                <a:uLnTx/>
                <a:uFillTx/>
                <a:latin typeface="Helvetica" charset="0"/>
                <a:ea typeface="宋体" panose="02010600030101010101" pitchFamily="2" charset="-122"/>
                <a:cs typeface="+mn-cs"/>
              </a:rPr>
              <a:t> </a:t>
            </a:r>
            <a:r>
              <a:rPr kumimoji="0" lang="en-HK" altLang="zh-CN" sz="4000" b="0" i="0" u="none" strike="noStrike" kern="1200" cap="none" spc="0" normalizeH="0" baseline="0" noProof="0" dirty="0">
                <a:ln>
                  <a:noFill/>
                </a:ln>
                <a:solidFill>
                  <a:srgbClr val="1F497D">
                    <a:lumMod val="60000"/>
                    <a:lumOff val="40000"/>
                  </a:srgbClr>
                </a:solidFill>
                <a:effectLst/>
                <a:uLnTx/>
                <a:uFillTx/>
                <a:latin typeface="Helvetica" charset="0"/>
                <a:ea typeface="宋体" panose="02010600030101010101" pitchFamily="2" charset="-122"/>
                <a:cs typeface="+mn-cs"/>
              </a:rPr>
              <a:t>P</a:t>
            </a:r>
            <a:r>
              <a:rPr kumimoji="0" lang="en-US" altLang="zh-CN" sz="4000" b="0" i="0" u="none" strike="noStrike" kern="1200" cap="none" spc="0" normalizeH="0" baseline="0" noProof="0" dirty="0" err="1">
                <a:ln>
                  <a:noFill/>
                </a:ln>
                <a:solidFill>
                  <a:srgbClr val="1F497D">
                    <a:lumMod val="60000"/>
                    <a:lumOff val="40000"/>
                  </a:srgbClr>
                </a:solidFill>
                <a:effectLst/>
                <a:uLnTx/>
                <a:uFillTx/>
                <a:latin typeface="Helvetica" charset="0"/>
                <a:ea typeface="宋体" panose="02010600030101010101" pitchFamily="2" charset="-122"/>
                <a:cs typeface="+mn-cs"/>
              </a:rPr>
              <a:t>erspectives</a:t>
            </a:r>
            <a:endParaRPr kumimoji="0" lang="zh-CN" altLang="en-US" sz="4000" b="0" i="0" u="none" strike="noStrike" kern="1200" cap="none" spc="0" normalizeH="0" baseline="0" noProof="0" dirty="0">
              <a:ln>
                <a:noFill/>
              </a:ln>
              <a:solidFill>
                <a:srgbClr val="1F497D">
                  <a:lumMod val="60000"/>
                  <a:lumOff val="40000"/>
                </a:srgbClr>
              </a:solidFill>
              <a:effectLst/>
              <a:uLnTx/>
              <a:uFillTx/>
              <a:latin typeface="Calibri"/>
              <a:ea typeface="宋体" panose="02010600030101010101" pitchFamily="2" charset="-122"/>
              <a:cs typeface="+mn-cs"/>
            </a:endParaRPr>
          </a:p>
        </p:txBody>
      </p:sp>
      <p:graphicFrame>
        <p:nvGraphicFramePr>
          <p:cNvPr id="3" name="图表 2"/>
          <p:cNvGraphicFramePr/>
          <p:nvPr/>
        </p:nvGraphicFramePr>
        <p:xfrm>
          <a:off x="2320925" y="1278890"/>
          <a:ext cx="7550150" cy="47294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774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26579" y="404664"/>
            <a:ext cx="513884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srgbClr val="1F497D">
                    <a:lumMod val="60000"/>
                    <a:lumOff val="40000"/>
                  </a:srgbClr>
                </a:solidFill>
                <a:effectLst/>
                <a:uLnTx/>
                <a:uFillTx/>
                <a:latin typeface="Helvetica" charset="0"/>
                <a:ea typeface="宋体" panose="02010600030101010101" pitchFamily="2" charset="-122"/>
                <a:cs typeface="+mn-cs"/>
              </a:rPr>
              <a:t>Different</a:t>
            </a:r>
            <a:r>
              <a:rPr kumimoji="0" lang="zh-CN" altLang="en-US" sz="4000" b="0" i="0" u="none" strike="noStrike" kern="1200" cap="none" spc="0" normalizeH="0" baseline="0" noProof="0" dirty="0">
                <a:ln>
                  <a:noFill/>
                </a:ln>
                <a:solidFill>
                  <a:srgbClr val="1F497D">
                    <a:lumMod val="60000"/>
                    <a:lumOff val="40000"/>
                  </a:srgbClr>
                </a:solidFill>
                <a:effectLst/>
                <a:uLnTx/>
                <a:uFillTx/>
                <a:latin typeface="Helvetica" charset="0"/>
                <a:ea typeface="宋体" panose="02010600030101010101" pitchFamily="2" charset="-122"/>
                <a:cs typeface="+mn-cs"/>
              </a:rPr>
              <a:t> </a:t>
            </a:r>
            <a:r>
              <a:rPr kumimoji="0" lang="en-US" altLang="zh-CN" sz="4000" b="0" i="0" u="none" strike="noStrike" kern="1200" cap="none" spc="0" normalizeH="0" baseline="0" noProof="0" dirty="0">
                <a:ln>
                  <a:noFill/>
                </a:ln>
                <a:solidFill>
                  <a:srgbClr val="1F497D">
                    <a:lumMod val="60000"/>
                    <a:lumOff val="40000"/>
                  </a:srgbClr>
                </a:solidFill>
                <a:effectLst/>
                <a:uLnTx/>
                <a:uFillTx/>
                <a:latin typeface="Helvetica" charset="0"/>
                <a:ea typeface="宋体" panose="02010600030101010101" pitchFamily="2" charset="-122"/>
                <a:cs typeface="+mn-cs"/>
              </a:rPr>
              <a:t>perspectives</a:t>
            </a:r>
            <a:endParaRPr kumimoji="0" lang="zh-CN" altLang="en-US" sz="4000" b="0" i="0" u="none" strike="noStrike" kern="1200" cap="none" spc="0" normalizeH="0" baseline="0" noProof="0" dirty="0">
              <a:ln>
                <a:noFill/>
              </a:ln>
              <a:solidFill>
                <a:srgbClr val="1F497D">
                  <a:lumMod val="60000"/>
                  <a:lumOff val="40000"/>
                </a:srgbClr>
              </a:solidFill>
              <a:effectLst/>
              <a:uLnTx/>
              <a:uFillTx/>
              <a:latin typeface="Calibri"/>
              <a:ea typeface="宋体" panose="02010600030101010101" pitchFamily="2" charset="-122"/>
              <a:cs typeface="+mn-cs"/>
            </a:endParaRPr>
          </a:p>
        </p:txBody>
      </p:sp>
      <p:graphicFrame>
        <p:nvGraphicFramePr>
          <p:cNvPr id="3" name="图表 2"/>
          <p:cNvGraphicFramePr/>
          <p:nvPr/>
        </p:nvGraphicFramePr>
        <p:xfrm>
          <a:off x="2320925" y="1278890"/>
          <a:ext cx="7550150" cy="47294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151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9F2B-0C14-DC94-5EE4-038764434CB9}"/>
              </a:ext>
            </a:extLst>
          </p:cNvPr>
          <p:cNvSpPr>
            <a:spLocks noGrp="1"/>
          </p:cNvSpPr>
          <p:nvPr>
            <p:ph type="title"/>
          </p:nvPr>
        </p:nvSpPr>
        <p:spPr/>
        <p:txBody>
          <a:bodyPr/>
          <a:lstStyle/>
          <a:p>
            <a:r>
              <a:rPr lang="en-HK" dirty="0"/>
              <a:t>Don’t Worry!</a:t>
            </a:r>
          </a:p>
        </p:txBody>
      </p:sp>
      <p:sp>
        <p:nvSpPr>
          <p:cNvPr id="3" name="Content Placeholder 2">
            <a:extLst>
              <a:ext uri="{FF2B5EF4-FFF2-40B4-BE49-F238E27FC236}">
                <a16:creationId xmlns:a16="http://schemas.microsoft.com/office/drawing/2014/main" id="{480B6439-F8D4-60D3-1457-0CEB42D32714}"/>
              </a:ext>
            </a:extLst>
          </p:cNvPr>
          <p:cNvSpPr>
            <a:spLocks noGrp="1"/>
          </p:cNvSpPr>
          <p:nvPr>
            <p:ph idx="1"/>
          </p:nvPr>
        </p:nvSpPr>
        <p:spPr/>
        <p:txBody>
          <a:bodyPr/>
          <a:lstStyle/>
          <a:p>
            <a:r>
              <a:rPr lang="en-HK" dirty="0"/>
              <a:t>The presentations should be fun and we, the audience, should enjoy them</a:t>
            </a:r>
          </a:p>
          <a:p>
            <a:r>
              <a:rPr lang="en-HK" dirty="0"/>
              <a:t>I hope that there will be a little time after each presentation to ask questions</a:t>
            </a:r>
          </a:p>
          <a:p>
            <a:pPr lvl="1"/>
            <a:r>
              <a:rPr lang="en-HK" dirty="0"/>
              <a:t>I will have 1-2 questions for each group, but everyone in the audience is also invited to ask questions, or offer comments/suggestions</a:t>
            </a:r>
          </a:p>
          <a:p>
            <a:pPr lvl="1"/>
            <a:r>
              <a:rPr lang="en-HK" dirty="0"/>
              <a:t>This is not a zero-sum game. There are no winners and losers.</a:t>
            </a:r>
          </a:p>
          <a:p>
            <a:r>
              <a:rPr lang="en-HK" dirty="0"/>
              <a:t>When I teach, I walk around – that’s allowed for you too</a:t>
            </a:r>
            <a:r>
              <a:rPr lang="en-HK"/>
              <a:t>! </a:t>
            </a:r>
          </a:p>
        </p:txBody>
      </p:sp>
    </p:spTree>
    <p:extLst>
      <p:ext uri="{BB962C8B-B14F-4D97-AF65-F5344CB8AC3E}">
        <p14:creationId xmlns:p14="http://schemas.microsoft.com/office/powerpoint/2010/main" val="836024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807</Words>
  <Application>Microsoft Office PowerPoint</Application>
  <PresentationFormat>Widescreen</PresentationFormat>
  <Paragraphs>80</Paragraphs>
  <Slides>15</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vt:i4>
      </vt:variant>
    </vt:vector>
  </HeadingPairs>
  <TitlesOfParts>
    <vt:vector size="29" baseType="lpstr">
      <vt:lpstr>DengXian</vt:lpstr>
      <vt:lpstr>Aptos</vt:lpstr>
      <vt:lpstr>Arial</vt:lpstr>
      <vt:lpstr>Calibri</vt:lpstr>
      <vt:lpstr>Calibri Light</vt:lpstr>
      <vt:lpstr>Calisto MT</vt:lpstr>
      <vt:lpstr>Century Gothic</vt:lpstr>
      <vt:lpstr>Helvetica</vt:lpstr>
      <vt:lpstr>Lato</vt:lpstr>
      <vt:lpstr>Times</vt:lpstr>
      <vt:lpstr>Times New Roman</vt:lpstr>
      <vt:lpstr>Wingdings</vt:lpstr>
      <vt:lpstr>Wingdings 2</vt:lpstr>
      <vt:lpstr>Office Theme</vt:lpstr>
      <vt:lpstr>Guidelines for Week 7 Class</vt:lpstr>
      <vt:lpstr>Guidelines for Presentations 1</vt:lpstr>
      <vt:lpstr>Guidelines for Presentations 2</vt:lpstr>
      <vt:lpstr>Guidelines for Presentations 3</vt:lpstr>
      <vt:lpstr>PowerPoint Presentation</vt:lpstr>
      <vt:lpstr>Literature Review</vt:lpstr>
      <vt:lpstr>PowerPoint Presentation</vt:lpstr>
      <vt:lpstr>PowerPoint Presentation</vt:lpstr>
      <vt:lpstr>Influence factors of e-sport game players’ selection on live streaming platform </vt:lpstr>
      <vt:lpstr>Cross-over analysis </vt:lpstr>
      <vt:lpstr>Data Collection and Analysis </vt:lpstr>
      <vt:lpstr>online banking analysiss</vt:lpstr>
      <vt:lpstr>PowerPoint Presentation</vt:lpstr>
      <vt:lpstr>PowerPoint Presentation</vt:lpstr>
      <vt:lpstr>Don’t Worry!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Week 7 Class</dc:title>
  <dc:creator>City University of Hong Kong</dc:creator>
  <cp:lastModifiedBy>Robert M Davison</cp:lastModifiedBy>
  <cp:revision>6</cp:revision>
  <dcterms:created xsi:type="dcterms:W3CDTF">2023-02-22T11:05:16Z</dcterms:created>
  <dcterms:modified xsi:type="dcterms:W3CDTF">2025-02-19T01:31:08Z</dcterms:modified>
</cp:coreProperties>
</file>