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0" r:id="rId5"/>
    <p:sldId id="274" r:id="rId6"/>
    <p:sldId id="275" r:id="rId7"/>
    <p:sldId id="276" r:id="rId8"/>
    <p:sldId id="277" r:id="rId9"/>
    <p:sldId id="278" r:id="rId10"/>
    <p:sldId id="259" r:id="rId11"/>
    <p:sldId id="261" r:id="rId12"/>
    <p:sldId id="262" r:id="rId13"/>
    <p:sldId id="263" r:id="rId14"/>
    <p:sldId id="264" r:id="rId15"/>
    <p:sldId id="266" r:id="rId16"/>
    <p:sldId id="267" r:id="rId17"/>
    <p:sldId id="268" r:id="rId18"/>
    <p:sldId id="269" r:id="rId19"/>
    <p:sldId id="270" r:id="rId20"/>
    <p:sldId id="271" r:id="rId21"/>
    <p:sldId id="272" r:id="rId22"/>
    <p:sldId id="273"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F9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9" d="100"/>
          <a:sy n="99"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1FEC37-D66B-4E8B-8245-F0E092C30E27}" type="datetimeFigureOut">
              <a:rPr lang="en-HK" smtClean="0"/>
              <a:t>21/1/2026</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25562-7A86-4FB0-BE31-86AC08C16335}" type="slidenum">
              <a:rPr lang="en-HK" smtClean="0"/>
              <a:t>‹#›</a:t>
            </a:fld>
            <a:endParaRPr lang="en-HK"/>
          </a:p>
        </p:txBody>
      </p:sp>
    </p:spTree>
    <p:extLst>
      <p:ext uri="{BB962C8B-B14F-4D97-AF65-F5344CB8AC3E}">
        <p14:creationId xmlns:p14="http://schemas.microsoft.com/office/powerpoint/2010/main" val="307632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2CC6-0DE8-4C89-8FD5-281D61691A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HK"/>
          </a:p>
        </p:txBody>
      </p:sp>
      <p:sp>
        <p:nvSpPr>
          <p:cNvPr id="3" name="Subtitle 2">
            <a:extLst>
              <a:ext uri="{FF2B5EF4-FFF2-40B4-BE49-F238E27FC236}">
                <a16:creationId xmlns:a16="http://schemas.microsoft.com/office/drawing/2014/main" id="{CFE60014-DC71-46F5-A0A3-6E2C45F793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HK"/>
          </a:p>
        </p:txBody>
      </p:sp>
      <p:sp>
        <p:nvSpPr>
          <p:cNvPr id="4" name="Date Placeholder 3">
            <a:extLst>
              <a:ext uri="{FF2B5EF4-FFF2-40B4-BE49-F238E27FC236}">
                <a16:creationId xmlns:a16="http://schemas.microsoft.com/office/drawing/2014/main" id="{C536F074-99F3-4FDF-81DE-6805FCF7D633}"/>
              </a:ext>
            </a:extLst>
          </p:cNvPr>
          <p:cNvSpPr>
            <a:spLocks noGrp="1"/>
          </p:cNvSpPr>
          <p:nvPr>
            <p:ph type="dt" sz="half" idx="10"/>
          </p:nvPr>
        </p:nvSpPr>
        <p:spPr/>
        <p:txBody>
          <a:bodyPr/>
          <a:lstStyle/>
          <a:p>
            <a:fld id="{F91F7EC4-74C4-4364-BE67-F30CFD43F1AD}" type="datetime1">
              <a:rPr lang="en-HK" smtClean="0"/>
              <a:t>21/1/2026</a:t>
            </a:fld>
            <a:endParaRPr lang="en-HK"/>
          </a:p>
        </p:txBody>
      </p:sp>
      <p:sp>
        <p:nvSpPr>
          <p:cNvPr id="5" name="Footer Placeholder 4">
            <a:extLst>
              <a:ext uri="{FF2B5EF4-FFF2-40B4-BE49-F238E27FC236}">
                <a16:creationId xmlns:a16="http://schemas.microsoft.com/office/drawing/2014/main" id="{BCF9AF44-9535-403B-BD72-B0CCA209BD7D}"/>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6C5DE8DD-4112-42B6-A896-7639593B374A}"/>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45710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B370-5CEF-49FD-B988-57B29F79A5DC}"/>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D10F3D56-3001-4557-97B7-0AE582010E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803F48A8-0ABD-47B3-B3EE-053428E5CC4B}"/>
              </a:ext>
            </a:extLst>
          </p:cNvPr>
          <p:cNvSpPr>
            <a:spLocks noGrp="1"/>
          </p:cNvSpPr>
          <p:nvPr>
            <p:ph type="dt" sz="half" idx="10"/>
          </p:nvPr>
        </p:nvSpPr>
        <p:spPr/>
        <p:txBody>
          <a:bodyPr/>
          <a:lstStyle/>
          <a:p>
            <a:fld id="{87B63CF3-A76C-4F14-84B7-ABFE059BA30A}" type="datetime1">
              <a:rPr lang="en-HK" smtClean="0"/>
              <a:t>21/1/2026</a:t>
            </a:fld>
            <a:endParaRPr lang="en-HK"/>
          </a:p>
        </p:txBody>
      </p:sp>
      <p:sp>
        <p:nvSpPr>
          <p:cNvPr id="5" name="Footer Placeholder 4">
            <a:extLst>
              <a:ext uri="{FF2B5EF4-FFF2-40B4-BE49-F238E27FC236}">
                <a16:creationId xmlns:a16="http://schemas.microsoft.com/office/drawing/2014/main" id="{B31672CE-F182-4B31-BE8C-E74A5C0B7C3F}"/>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814A034F-0F05-43B4-8DCC-36BAB4BE22F8}"/>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554950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8D0FA-0807-49F5-A0E7-31B99F0531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HK"/>
          </a:p>
        </p:txBody>
      </p:sp>
      <p:sp>
        <p:nvSpPr>
          <p:cNvPr id="3" name="Text Placeholder 2">
            <a:extLst>
              <a:ext uri="{FF2B5EF4-FFF2-40B4-BE49-F238E27FC236}">
                <a16:creationId xmlns:a16="http://schemas.microsoft.com/office/drawing/2014/main" id="{6F2ECE8E-9099-40DE-80C2-82C4E4CF89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66A6024-9B19-4435-B5F3-2A53824C1431}"/>
              </a:ext>
            </a:extLst>
          </p:cNvPr>
          <p:cNvSpPr>
            <a:spLocks noGrp="1"/>
          </p:cNvSpPr>
          <p:nvPr>
            <p:ph type="dt" sz="half" idx="10"/>
          </p:nvPr>
        </p:nvSpPr>
        <p:spPr/>
        <p:txBody>
          <a:bodyPr/>
          <a:lstStyle/>
          <a:p>
            <a:fld id="{79588464-5CD9-476F-987C-05415DF0F442}" type="datetime1">
              <a:rPr lang="en-HK" smtClean="0"/>
              <a:t>21/1/2026</a:t>
            </a:fld>
            <a:endParaRPr lang="en-HK"/>
          </a:p>
        </p:txBody>
      </p:sp>
      <p:sp>
        <p:nvSpPr>
          <p:cNvPr id="5" name="Footer Placeholder 4">
            <a:extLst>
              <a:ext uri="{FF2B5EF4-FFF2-40B4-BE49-F238E27FC236}">
                <a16:creationId xmlns:a16="http://schemas.microsoft.com/office/drawing/2014/main" id="{FA7F4912-3437-4AEC-9D4E-C757BDCF36CB}"/>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EE674BCC-8923-4B9C-849B-F0C5A22C8DC6}"/>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278617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CF52-7D99-4CC2-939A-B854696D84F8}"/>
              </a:ext>
            </a:extLst>
          </p:cNvPr>
          <p:cNvSpPr>
            <a:spLocks noGrp="1"/>
          </p:cNvSpPr>
          <p:nvPr>
            <p:ph type="title"/>
          </p:nvPr>
        </p:nvSpPr>
        <p:spPr/>
        <p:txBody>
          <a:bodyPr/>
          <a:lstStyle/>
          <a:p>
            <a:r>
              <a:rPr lang="en-US"/>
              <a:t>Click to edit Master title style</a:t>
            </a:r>
            <a:endParaRPr lang="en-HK"/>
          </a:p>
        </p:txBody>
      </p:sp>
      <p:sp>
        <p:nvSpPr>
          <p:cNvPr id="3" name="Content Placeholder 2">
            <a:extLst>
              <a:ext uri="{FF2B5EF4-FFF2-40B4-BE49-F238E27FC236}">
                <a16:creationId xmlns:a16="http://schemas.microsoft.com/office/drawing/2014/main" id="{B2675188-A5CC-4F1D-929B-1847B58141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Content Placeholder 3">
            <a:extLst>
              <a:ext uri="{FF2B5EF4-FFF2-40B4-BE49-F238E27FC236}">
                <a16:creationId xmlns:a16="http://schemas.microsoft.com/office/drawing/2014/main" id="{95AD4EA5-F992-467E-A7D9-1B44294FA96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Date Placeholder 4">
            <a:extLst>
              <a:ext uri="{FF2B5EF4-FFF2-40B4-BE49-F238E27FC236}">
                <a16:creationId xmlns:a16="http://schemas.microsoft.com/office/drawing/2014/main" id="{1F06CE94-1838-4D58-B9E7-3C377E672569}"/>
              </a:ext>
            </a:extLst>
          </p:cNvPr>
          <p:cNvSpPr>
            <a:spLocks noGrp="1"/>
          </p:cNvSpPr>
          <p:nvPr>
            <p:ph type="dt" sz="half" idx="10"/>
          </p:nvPr>
        </p:nvSpPr>
        <p:spPr/>
        <p:txBody>
          <a:bodyPr/>
          <a:lstStyle/>
          <a:p>
            <a:fld id="{9C33DFF2-E095-4330-B107-4096D2779199}" type="datetime1">
              <a:rPr lang="en-HK" smtClean="0"/>
              <a:t>21/1/2026</a:t>
            </a:fld>
            <a:endParaRPr lang="en-HK"/>
          </a:p>
        </p:txBody>
      </p:sp>
      <p:sp>
        <p:nvSpPr>
          <p:cNvPr id="6" name="Footer Placeholder 5">
            <a:extLst>
              <a:ext uri="{FF2B5EF4-FFF2-40B4-BE49-F238E27FC236}">
                <a16:creationId xmlns:a16="http://schemas.microsoft.com/office/drawing/2014/main" id="{2D34DEC6-031B-4038-AAB4-11D4BCDA1BCE}"/>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1263CBD6-862F-46D0-86AD-C1941F4391C5}"/>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475223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D7F2-AA94-48CE-87F6-E1D3FEE68DEC}"/>
              </a:ext>
            </a:extLst>
          </p:cNvPr>
          <p:cNvSpPr>
            <a:spLocks noGrp="1"/>
          </p:cNvSpPr>
          <p:nvPr>
            <p:ph type="title"/>
          </p:nvPr>
        </p:nvSpPr>
        <p:spPr>
          <a:xfrm>
            <a:off x="839788" y="365125"/>
            <a:ext cx="10515600" cy="1325563"/>
          </a:xfrm>
        </p:spPr>
        <p:txBody>
          <a:bodyPr/>
          <a:lstStyle/>
          <a:p>
            <a:r>
              <a:rPr lang="en-US"/>
              <a:t>Click to edit Master title style</a:t>
            </a:r>
            <a:endParaRPr lang="en-HK"/>
          </a:p>
        </p:txBody>
      </p:sp>
      <p:sp>
        <p:nvSpPr>
          <p:cNvPr id="3" name="Text Placeholder 2">
            <a:extLst>
              <a:ext uri="{FF2B5EF4-FFF2-40B4-BE49-F238E27FC236}">
                <a16:creationId xmlns:a16="http://schemas.microsoft.com/office/drawing/2014/main" id="{5067DC2B-6E05-4304-B8BA-D4EA158A74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366390-6E08-4DF4-93D4-8C63D1421C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5" name="Text Placeholder 4">
            <a:extLst>
              <a:ext uri="{FF2B5EF4-FFF2-40B4-BE49-F238E27FC236}">
                <a16:creationId xmlns:a16="http://schemas.microsoft.com/office/drawing/2014/main" id="{B0556B5D-FDE3-43B6-8278-170F181A02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F31BE11-024E-4528-8B26-C4AA20D31F4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7" name="Date Placeholder 6">
            <a:extLst>
              <a:ext uri="{FF2B5EF4-FFF2-40B4-BE49-F238E27FC236}">
                <a16:creationId xmlns:a16="http://schemas.microsoft.com/office/drawing/2014/main" id="{157CBCC0-22C9-461F-A07B-5C8734DC4FA3}"/>
              </a:ext>
            </a:extLst>
          </p:cNvPr>
          <p:cNvSpPr>
            <a:spLocks noGrp="1"/>
          </p:cNvSpPr>
          <p:nvPr>
            <p:ph type="dt" sz="half" idx="10"/>
          </p:nvPr>
        </p:nvSpPr>
        <p:spPr/>
        <p:txBody>
          <a:bodyPr/>
          <a:lstStyle/>
          <a:p>
            <a:fld id="{3A6D33EA-4DBB-43D2-B549-7074F8C91655}" type="datetime1">
              <a:rPr lang="en-HK" smtClean="0"/>
              <a:t>21/1/2026</a:t>
            </a:fld>
            <a:endParaRPr lang="en-HK"/>
          </a:p>
        </p:txBody>
      </p:sp>
      <p:sp>
        <p:nvSpPr>
          <p:cNvPr id="8" name="Footer Placeholder 7">
            <a:extLst>
              <a:ext uri="{FF2B5EF4-FFF2-40B4-BE49-F238E27FC236}">
                <a16:creationId xmlns:a16="http://schemas.microsoft.com/office/drawing/2014/main" id="{4D0A1E40-6DB1-4077-86FB-345217DF8DF5}"/>
              </a:ext>
            </a:extLst>
          </p:cNvPr>
          <p:cNvSpPr>
            <a:spLocks noGrp="1"/>
          </p:cNvSpPr>
          <p:nvPr>
            <p:ph type="ftr" sz="quarter" idx="11"/>
          </p:nvPr>
        </p:nvSpPr>
        <p:spPr/>
        <p:txBody>
          <a:bodyPr/>
          <a:lstStyle/>
          <a:p>
            <a:endParaRPr lang="en-HK"/>
          </a:p>
        </p:txBody>
      </p:sp>
      <p:sp>
        <p:nvSpPr>
          <p:cNvPr id="9" name="Slide Number Placeholder 8">
            <a:extLst>
              <a:ext uri="{FF2B5EF4-FFF2-40B4-BE49-F238E27FC236}">
                <a16:creationId xmlns:a16="http://schemas.microsoft.com/office/drawing/2014/main" id="{2B3FC84B-15D3-4825-8553-54AF35CEE821}"/>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1542100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FA405-6D84-4280-AD12-6E154130E50E}"/>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9A635EC9-B55A-425D-B1BE-76E899D30AB9}"/>
              </a:ext>
            </a:extLst>
          </p:cNvPr>
          <p:cNvSpPr>
            <a:spLocks noGrp="1"/>
          </p:cNvSpPr>
          <p:nvPr>
            <p:ph type="dt" sz="half" idx="10"/>
          </p:nvPr>
        </p:nvSpPr>
        <p:spPr/>
        <p:txBody>
          <a:bodyPr/>
          <a:lstStyle/>
          <a:p>
            <a:fld id="{32794EFF-FBD9-434C-83F5-C63EC9CF83DA}" type="datetime1">
              <a:rPr lang="en-HK" smtClean="0"/>
              <a:t>21/1/2026</a:t>
            </a:fld>
            <a:endParaRPr lang="en-HK"/>
          </a:p>
        </p:txBody>
      </p:sp>
      <p:sp>
        <p:nvSpPr>
          <p:cNvPr id="4" name="Footer Placeholder 3">
            <a:extLst>
              <a:ext uri="{FF2B5EF4-FFF2-40B4-BE49-F238E27FC236}">
                <a16:creationId xmlns:a16="http://schemas.microsoft.com/office/drawing/2014/main" id="{F60D45B0-8108-4DD8-8E5C-CA90F040F4BE}"/>
              </a:ext>
            </a:extLst>
          </p:cNvPr>
          <p:cNvSpPr>
            <a:spLocks noGrp="1"/>
          </p:cNvSpPr>
          <p:nvPr>
            <p:ph type="ftr" sz="quarter" idx="11"/>
          </p:nvPr>
        </p:nvSpPr>
        <p:spPr/>
        <p:txBody>
          <a:bodyPr/>
          <a:lstStyle/>
          <a:p>
            <a:endParaRPr lang="en-HK"/>
          </a:p>
        </p:txBody>
      </p:sp>
      <p:sp>
        <p:nvSpPr>
          <p:cNvPr id="5" name="Slide Number Placeholder 4">
            <a:extLst>
              <a:ext uri="{FF2B5EF4-FFF2-40B4-BE49-F238E27FC236}">
                <a16:creationId xmlns:a16="http://schemas.microsoft.com/office/drawing/2014/main" id="{F880227E-0789-4FFB-B43F-6E3625EE50AB}"/>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571249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4AA122-BC54-4976-B39D-B25BBBBE5C67}"/>
              </a:ext>
            </a:extLst>
          </p:cNvPr>
          <p:cNvSpPr>
            <a:spLocks noGrp="1"/>
          </p:cNvSpPr>
          <p:nvPr>
            <p:ph type="dt" sz="half" idx="10"/>
          </p:nvPr>
        </p:nvSpPr>
        <p:spPr/>
        <p:txBody>
          <a:bodyPr/>
          <a:lstStyle/>
          <a:p>
            <a:fld id="{6408595B-33F8-43D7-A7C7-57F77AC9829E}" type="datetime1">
              <a:rPr lang="en-HK" smtClean="0"/>
              <a:t>21/1/2026</a:t>
            </a:fld>
            <a:endParaRPr lang="en-HK"/>
          </a:p>
        </p:txBody>
      </p:sp>
      <p:sp>
        <p:nvSpPr>
          <p:cNvPr id="3" name="Footer Placeholder 2">
            <a:extLst>
              <a:ext uri="{FF2B5EF4-FFF2-40B4-BE49-F238E27FC236}">
                <a16:creationId xmlns:a16="http://schemas.microsoft.com/office/drawing/2014/main" id="{D162A426-EB16-4392-AE05-2FF96D9A6842}"/>
              </a:ext>
            </a:extLst>
          </p:cNvPr>
          <p:cNvSpPr>
            <a:spLocks noGrp="1"/>
          </p:cNvSpPr>
          <p:nvPr>
            <p:ph type="ftr" sz="quarter" idx="11"/>
          </p:nvPr>
        </p:nvSpPr>
        <p:spPr/>
        <p:txBody>
          <a:bodyPr/>
          <a:lstStyle/>
          <a:p>
            <a:endParaRPr lang="en-HK"/>
          </a:p>
        </p:txBody>
      </p:sp>
      <p:sp>
        <p:nvSpPr>
          <p:cNvPr id="4" name="Slide Number Placeholder 3">
            <a:extLst>
              <a:ext uri="{FF2B5EF4-FFF2-40B4-BE49-F238E27FC236}">
                <a16:creationId xmlns:a16="http://schemas.microsoft.com/office/drawing/2014/main" id="{ACB5821E-AA54-43AE-96D8-7DAE6A816426}"/>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232908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BBBF4-27CD-4676-B705-A415634508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Content Placeholder 2">
            <a:extLst>
              <a:ext uri="{FF2B5EF4-FFF2-40B4-BE49-F238E27FC236}">
                <a16:creationId xmlns:a16="http://schemas.microsoft.com/office/drawing/2014/main" id="{742C0FD9-886E-4038-B7BD-15563EC2A1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Text Placeholder 3">
            <a:extLst>
              <a:ext uri="{FF2B5EF4-FFF2-40B4-BE49-F238E27FC236}">
                <a16:creationId xmlns:a16="http://schemas.microsoft.com/office/drawing/2014/main" id="{6B88CA24-5CCA-43DF-BE67-DAC8B4C20C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83424B-628B-4256-9D73-F4ED5B01AF74}"/>
              </a:ext>
            </a:extLst>
          </p:cNvPr>
          <p:cNvSpPr>
            <a:spLocks noGrp="1"/>
          </p:cNvSpPr>
          <p:nvPr>
            <p:ph type="dt" sz="half" idx="10"/>
          </p:nvPr>
        </p:nvSpPr>
        <p:spPr/>
        <p:txBody>
          <a:bodyPr/>
          <a:lstStyle/>
          <a:p>
            <a:fld id="{B2B0C162-1E9E-4F61-8F52-DE54DB90FE98}" type="datetime1">
              <a:rPr lang="en-HK" smtClean="0"/>
              <a:t>21/1/2026</a:t>
            </a:fld>
            <a:endParaRPr lang="en-HK"/>
          </a:p>
        </p:txBody>
      </p:sp>
      <p:sp>
        <p:nvSpPr>
          <p:cNvPr id="6" name="Footer Placeholder 5">
            <a:extLst>
              <a:ext uri="{FF2B5EF4-FFF2-40B4-BE49-F238E27FC236}">
                <a16:creationId xmlns:a16="http://schemas.microsoft.com/office/drawing/2014/main" id="{FAC46B7D-FCD9-4786-BA91-2F0FAA957A37}"/>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3B7F205B-4AC3-42FB-9F1B-CCEC60959040}"/>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15796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D58CB-2C5B-48C1-8F28-B366B103E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HK"/>
          </a:p>
        </p:txBody>
      </p:sp>
      <p:sp>
        <p:nvSpPr>
          <p:cNvPr id="3" name="Picture Placeholder 2">
            <a:extLst>
              <a:ext uri="{FF2B5EF4-FFF2-40B4-BE49-F238E27FC236}">
                <a16:creationId xmlns:a16="http://schemas.microsoft.com/office/drawing/2014/main" id="{A9FFA1F3-CA23-4251-AE15-9F446361F8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K"/>
          </a:p>
        </p:txBody>
      </p:sp>
      <p:sp>
        <p:nvSpPr>
          <p:cNvPr id="4" name="Text Placeholder 3">
            <a:extLst>
              <a:ext uri="{FF2B5EF4-FFF2-40B4-BE49-F238E27FC236}">
                <a16:creationId xmlns:a16="http://schemas.microsoft.com/office/drawing/2014/main" id="{16080526-D7C8-43A6-9008-F46D1D73D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F51CAA-BDE8-4F77-B5CF-399F369D8537}"/>
              </a:ext>
            </a:extLst>
          </p:cNvPr>
          <p:cNvSpPr>
            <a:spLocks noGrp="1"/>
          </p:cNvSpPr>
          <p:nvPr>
            <p:ph type="dt" sz="half" idx="10"/>
          </p:nvPr>
        </p:nvSpPr>
        <p:spPr/>
        <p:txBody>
          <a:bodyPr/>
          <a:lstStyle/>
          <a:p>
            <a:fld id="{B60AF312-06B5-4556-95F3-87634C4FADA5}" type="datetime1">
              <a:rPr lang="en-HK" smtClean="0"/>
              <a:t>21/1/2026</a:t>
            </a:fld>
            <a:endParaRPr lang="en-HK"/>
          </a:p>
        </p:txBody>
      </p:sp>
      <p:sp>
        <p:nvSpPr>
          <p:cNvPr id="6" name="Footer Placeholder 5">
            <a:extLst>
              <a:ext uri="{FF2B5EF4-FFF2-40B4-BE49-F238E27FC236}">
                <a16:creationId xmlns:a16="http://schemas.microsoft.com/office/drawing/2014/main" id="{26047BA2-0184-4334-9F76-3C190FB6B298}"/>
              </a:ext>
            </a:extLst>
          </p:cNvPr>
          <p:cNvSpPr>
            <a:spLocks noGrp="1"/>
          </p:cNvSpPr>
          <p:nvPr>
            <p:ph type="ftr" sz="quarter" idx="11"/>
          </p:nvPr>
        </p:nvSpPr>
        <p:spPr/>
        <p:txBody>
          <a:bodyPr/>
          <a:lstStyle/>
          <a:p>
            <a:endParaRPr lang="en-HK"/>
          </a:p>
        </p:txBody>
      </p:sp>
      <p:sp>
        <p:nvSpPr>
          <p:cNvPr id="7" name="Slide Number Placeholder 6">
            <a:extLst>
              <a:ext uri="{FF2B5EF4-FFF2-40B4-BE49-F238E27FC236}">
                <a16:creationId xmlns:a16="http://schemas.microsoft.com/office/drawing/2014/main" id="{7D63B47F-74D5-431E-8B9E-59DABA891A38}"/>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1340788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163C-80D7-4028-B0E6-C290014D8676}"/>
              </a:ext>
            </a:extLst>
          </p:cNvPr>
          <p:cNvSpPr>
            <a:spLocks noGrp="1"/>
          </p:cNvSpPr>
          <p:nvPr>
            <p:ph type="title"/>
          </p:nvPr>
        </p:nvSpPr>
        <p:spPr/>
        <p:txBody>
          <a:bodyPr/>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06AD5FB8-FAA5-48E4-A24B-16759A46C19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F26FFA56-D9D2-468F-A127-EC28EB5E5748}"/>
              </a:ext>
            </a:extLst>
          </p:cNvPr>
          <p:cNvSpPr>
            <a:spLocks noGrp="1"/>
          </p:cNvSpPr>
          <p:nvPr>
            <p:ph type="dt" sz="half" idx="10"/>
          </p:nvPr>
        </p:nvSpPr>
        <p:spPr/>
        <p:txBody>
          <a:bodyPr/>
          <a:lstStyle/>
          <a:p>
            <a:fld id="{06EEAFFD-1407-467B-A626-D8806A0D7FE0}" type="datetime1">
              <a:rPr lang="en-HK" smtClean="0"/>
              <a:t>21/1/2026</a:t>
            </a:fld>
            <a:endParaRPr lang="en-HK"/>
          </a:p>
        </p:txBody>
      </p:sp>
      <p:sp>
        <p:nvSpPr>
          <p:cNvPr id="5" name="Footer Placeholder 4">
            <a:extLst>
              <a:ext uri="{FF2B5EF4-FFF2-40B4-BE49-F238E27FC236}">
                <a16:creationId xmlns:a16="http://schemas.microsoft.com/office/drawing/2014/main" id="{30C6F9B3-A230-4A5A-9F6E-BE57CB3AA348}"/>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505F433C-A3F2-41A0-B9C0-7662AB68C058}"/>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475934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10F72C-B1EF-45F3-B6E8-CC7A831F9B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HK"/>
          </a:p>
        </p:txBody>
      </p:sp>
      <p:sp>
        <p:nvSpPr>
          <p:cNvPr id="3" name="Vertical Text Placeholder 2">
            <a:extLst>
              <a:ext uri="{FF2B5EF4-FFF2-40B4-BE49-F238E27FC236}">
                <a16:creationId xmlns:a16="http://schemas.microsoft.com/office/drawing/2014/main" id="{D484F8E7-A1FD-4B05-A9A0-6842BC423CA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8841C22A-CECD-40B7-9232-7A0CC4A45556}"/>
              </a:ext>
            </a:extLst>
          </p:cNvPr>
          <p:cNvSpPr>
            <a:spLocks noGrp="1"/>
          </p:cNvSpPr>
          <p:nvPr>
            <p:ph type="dt" sz="half" idx="10"/>
          </p:nvPr>
        </p:nvSpPr>
        <p:spPr/>
        <p:txBody>
          <a:bodyPr/>
          <a:lstStyle/>
          <a:p>
            <a:fld id="{6EDCA119-2688-487E-904D-CA731BAFC3C6}" type="datetime1">
              <a:rPr lang="en-HK" smtClean="0"/>
              <a:t>21/1/2026</a:t>
            </a:fld>
            <a:endParaRPr lang="en-HK"/>
          </a:p>
        </p:txBody>
      </p:sp>
      <p:sp>
        <p:nvSpPr>
          <p:cNvPr id="5" name="Footer Placeholder 4">
            <a:extLst>
              <a:ext uri="{FF2B5EF4-FFF2-40B4-BE49-F238E27FC236}">
                <a16:creationId xmlns:a16="http://schemas.microsoft.com/office/drawing/2014/main" id="{1F0B88B3-CFAD-4694-B7C3-D6805AE1DC2D}"/>
              </a:ext>
            </a:extLst>
          </p:cNvPr>
          <p:cNvSpPr>
            <a:spLocks noGrp="1"/>
          </p:cNvSpPr>
          <p:nvPr>
            <p:ph type="ftr" sz="quarter" idx="11"/>
          </p:nvPr>
        </p:nvSpPr>
        <p:spPr/>
        <p:txBody>
          <a:bodyPr/>
          <a:lstStyle/>
          <a:p>
            <a:endParaRPr lang="en-HK"/>
          </a:p>
        </p:txBody>
      </p:sp>
      <p:sp>
        <p:nvSpPr>
          <p:cNvPr id="6" name="Slide Number Placeholder 5">
            <a:extLst>
              <a:ext uri="{FF2B5EF4-FFF2-40B4-BE49-F238E27FC236}">
                <a16:creationId xmlns:a16="http://schemas.microsoft.com/office/drawing/2014/main" id="{BDF1772E-4EE7-4258-A904-23D6DD09093A}"/>
              </a:ext>
            </a:extLst>
          </p:cNvPr>
          <p:cNvSpPr>
            <a:spLocks noGrp="1"/>
          </p:cNvSpPr>
          <p:nvPr>
            <p:ph type="sldNum" sz="quarter" idx="12"/>
          </p:nvPr>
        </p:nvSpPr>
        <p:spPr/>
        <p:txBody>
          <a:bodyPr/>
          <a:lstStyle/>
          <a:p>
            <a:fld id="{769188A1-221D-43AD-B80F-13C40FB2D4B4}" type="slidenum">
              <a:rPr lang="en-HK" smtClean="0"/>
              <a:t>‹#›</a:t>
            </a:fld>
            <a:endParaRPr lang="en-HK"/>
          </a:p>
        </p:txBody>
      </p:sp>
    </p:spTree>
    <p:extLst>
      <p:ext uri="{BB962C8B-B14F-4D97-AF65-F5344CB8AC3E}">
        <p14:creationId xmlns:p14="http://schemas.microsoft.com/office/powerpoint/2010/main" val="302791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BBA1F1-4252-4E33-842F-898784CA5E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HK"/>
          </a:p>
        </p:txBody>
      </p:sp>
      <p:sp>
        <p:nvSpPr>
          <p:cNvPr id="3" name="Text Placeholder 2">
            <a:extLst>
              <a:ext uri="{FF2B5EF4-FFF2-40B4-BE49-F238E27FC236}">
                <a16:creationId xmlns:a16="http://schemas.microsoft.com/office/drawing/2014/main" id="{0C092600-A131-4DF5-AF13-B571248D93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4" name="Date Placeholder 3">
            <a:extLst>
              <a:ext uri="{FF2B5EF4-FFF2-40B4-BE49-F238E27FC236}">
                <a16:creationId xmlns:a16="http://schemas.microsoft.com/office/drawing/2014/main" id="{01060959-705C-4AED-B873-8DBE377405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F4614-B30F-4440-9CED-244A776F059C}" type="datetime1">
              <a:rPr lang="en-HK" smtClean="0"/>
              <a:t>21/1/2026</a:t>
            </a:fld>
            <a:endParaRPr lang="en-HK"/>
          </a:p>
        </p:txBody>
      </p:sp>
      <p:sp>
        <p:nvSpPr>
          <p:cNvPr id="5" name="Footer Placeholder 4">
            <a:extLst>
              <a:ext uri="{FF2B5EF4-FFF2-40B4-BE49-F238E27FC236}">
                <a16:creationId xmlns:a16="http://schemas.microsoft.com/office/drawing/2014/main" id="{0A808E47-06D7-4D3C-A772-C94A1D922D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HK"/>
          </a:p>
        </p:txBody>
      </p:sp>
      <p:sp>
        <p:nvSpPr>
          <p:cNvPr id="6" name="Slide Number Placeholder 5">
            <a:extLst>
              <a:ext uri="{FF2B5EF4-FFF2-40B4-BE49-F238E27FC236}">
                <a16:creationId xmlns:a16="http://schemas.microsoft.com/office/drawing/2014/main" id="{F30BF45C-DB54-4F23-AEF1-CCAF691B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188A1-221D-43AD-B80F-13C40FB2D4B4}" type="slidenum">
              <a:rPr lang="en-HK" smtClean="0"/>
              <a:t>‹#›</a:t>
            </a:fld>
            <a:endParaRPr lang="en-HK"/>
          </a:p>
        </p:txBody>
      </p:sp>
    </p:spTree>
    <p:extLst>
      <p:ext uri="{BB962C8B-B14F-4D97-AF65-F5344CB8AC3E}">
        <p14:creationId xmlns:p14="http://schemas.microsoft.com/office/powerpoint/2010/main" val="3487506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mailto:isrobert@cityu.edu.h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isrobert@cityu.edu.h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isrobert@cityu.edu.h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isrobert@cityu.edu.h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72AD4-A930-4E74-879B-285FEDAA53C4}"/>
              </a:ext>
            </a:extLst>
          </p:cNvPr>
          <p:cNvSpPr>
            <a:spLocks noGrp="1"/>
          </p:cNvSpPr>
          <p:nvPr>
            <p:ph type="ctrTitle"/>
          </p:nvPr>
        </p:nvSpPr>
        <p:spPr/>
        <p:txBody>
          <a:bodyPr>
            <a:normAutofit fontScale="90000"/>
          </a:bodyPr>
          <a:lstStyle/>
          <a:p>
            <a:r>
              <a:rPr lang="en-US" dirty="0"/>
              <a:t>FB6894</a:t>
            </a:r>
            <a:br>
              <a:rPr lang="en-US" dirty="0"/>
            </a:br>
            <a:r>
              <a:rPr lang="en-US" dirty="0"/>
              <a:t>Digitization and Technology Management</a:t>
            </a:r>
            <a:endParaRPr lang="en-HK" dirty="0"/>
          </a:p>
        </p:txBody>
      </p:sp>
      <p:sp>
        <p:nvSpPr>
          <p:cNvPr id="3" name="Subtitle 2">
            <a:extLst>
              <a:ext uri="{FF2B5EF4-FFF2-40B4-BE49-F238E27FC236}">
                <a16:creationId xmlns:a16="http://schemas.microsoft.com/office/drawing/2014/main" id="{CA617E3A-9D91-4BC4-93BA-F3D776426076}"/>
              </a:ext>
            </a:extLst>
          </p:cNvPr>
          <p:cNvSpPr>
            <a:spLocks noGrp="1"/>
          </p:cNvSpPr>
          <p:nvPr>
            <p:ph type="subTitle" idx="1"/>
          </p:nvPr>
        </p:nvSpPr>
        <p:spPr/>
        <p:txBody>
          <a:bodyPr>
            <a:normAutofit/>
          </a:bodyPr>
          <a:lstStyle/>
          <a:p>
            <a:r>
              <a:rPr lang="en-US" sz="4000" dirty="0"/>
              <a:t>Pre-Class Information Session</a:t>
            </a:r>
            <a:endParaRPr lang="en-HK" sz="4000" dirty="0"/>
          </a:p>
        </p:txBody>
      </p:sp>
      <p:sp>
        <p:nvSpPr>
          <p:cNvPr id="4" name="Slide Number Placeholder 3">
            <a:extLst>
              <a:ext uri="{FF2B5EF4-FFF2-40B4-BE49-F238E27FC236}">
                <a16:creationId xmlns:a16="http://schemas.microsoft.com/office/drawing/2014/main" id="{63CA4B61-3540-451B-A686-F2BDD8329E12}"/>
              </a:ext>
            </a:extLst>
          </p:cNvPr>
          <p:cNvSpPr>
            <a:spLocks noGrp="1"/>
          </p:cNvSpPr>
          <p:nvPr>
            <p:ph type="sldNum" sz="quarter" idx="12"/>
          </p:nvPr>
        </p:nvSpPr>
        <p:spPr/>
        <p:txBody>
          <a:bodyPr/>
          <a:lstStyle/>
          <a:p>
            <a:fld id="{769188A1-221D-43AD-B80F-13C40FB2D4B4}" type="slidenum">
              <a:rPr lang="en-HK" smtClean="0"/>
              <a:t>1</a:t>
            </a:fld>
            <a:endParaRPr lang="en-HK"/>
          </a:p>
        </p:txBody>
      </p:sp>
    </p:spTree>
    <p:extLst>
      <p:ext uri="{BB962C8B-B14F-4D97-AF65-F5344CB8AC3E}">
        <p14:creationId xmlns:p14="http://schemas.microsoft.com/office/powerpoint/2010/main" val="3035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B0BA-9510-4EC3-AEFF-408339A21039}"/>
              </a:ext>
            </a:extLst>
          </p:cNvPr>
          <p:cNvSpPr>
            <a:spLocks noGrp="1"/>
          </p:cNvSpPr>
          <p:nvPr>
            <p:ph type="title"/>
          </p:nvPr>
        </p:nvSpPr>
        <p:spPr/>
        <p:txBody>
          <a:bodyPr/>
          <a:lstStyle/>
          <a:p>
            <a:r>
              <a:rPr lang="en-US" dirty="0"/>
              <a:t>Introduction</a:t>
            </a:r>
            <a:endParaRPr lang="en-HK" dirty="0"/>
          </a:p>
        </p:txBody>
      </p:sp>
      <p:sp>
        <p:nvSpPr>
          <p:cNvPr id="3" name="Content Placeholder 2">
            <a:extLst>
              <a:ext uri="{FF2B5EF4-FFF2-40B4-BE49-F238E27FC236}">
                <a16:creationId xmlns:a16="http://schemas.microsoft.com/office/drawing/2014/main" id="{79BA3BA2-8D09-4739-997A-B792AE9494BE}"/>
              </a:ext>
            </a:extLst>
          </p:cNvPr>
          <p:cNvSpPr>
            <a:spLocks noGrp="1"/>
          </p:cNvSpPr>
          <p:nvPr>
            <p:ph idx="1"/>
          </p:nvPr>
        </p:nvSpPr>
        <p:spPr/>
        <p:txBody>
          <a:bodyPr>
            <a:normAutofit lnSpcReduction="10000"/>
          </a:bodyPr>
          <a:lstStyle/>
          <a:p>
            <a:r>
              <a:rPr lang="en-US" dirty="0"/>
              <a:t>The scope of this course is wide</a:t>
            </a:r>
          </a:p>
          <a:p>
            <a:r>
              <a:rPr lang="en-US" dirty="0"/>
              <a:t>There are many possible technologies that could be introduced and discussed. These include:</a:t>
            </a:r>
          </a:p>
          <a:p>
            <a:pPr lvl="1"/>
            <a:r>
              <a:rPr lang="en-US" dirty="0"/>
              <a:t>Electronic Commerce, Enterprise Systems, Project Management</a:t>
            </a:r>
          </a:p>
          <a:p>
            <a:pPr lvl="1"/>
            <a:r>
              <a:rPr lang="en-US" dirty="0"/>
              <a:t>Artificial Intelligence, Office Applications, Communication, Social Media, Etc.</a:t>
            </a:r>
          </a:p>
          <a:p>
            <a:r>
              <a:rPr lang="en-US" dirty="0"/>
              <a:t>In addition, there are different perspectives that can be applied to the study of these technologies, e.g.:</a:t>
            </a:r>
          </a:p>
          <a:p>
            <a:pPr lvl="1"/>
            <a:r>
              <a:rPr lang="en-US" dirty="0"/>
              <a:t>Strategic, Operational, (Cross)-cultural, Hedonic</a:t>
            </a:r>
          </a:p>
          <a:p>
            <a:r>
              <a:rPr lang="en-US" dirty="0"/>
              <a:t>We could also examine how technology has an impact on:</a:t>
            </a:r>
          </a:p>
          <a:p>
            <a:pPr lvl="1"/>
            <a:r>
              <a:rPr lang="en-US" dirty="0"/>
              <a:t>People (users, citizens, consumers), Organisations (local, global, large, small), Societal Institutions (Public, Private), the Environment, etc. </a:t>
            </a:r>
            <a:endParaRPr lang="en-HK" dirty="0"/>
          </a:p>
        </p:txBody>
      </p:sp>
      <p:sp>
        <p:nvSpPr>
          <p:cNvPr id="4" name="Slide Number Placeholder 3">
            <a:extLst>
              <a:ext uri="{FF2B5EF4-FFF2-40B4-BE49-F238E27FC236}">
                <a16:creationId xmlns:a16="http://schemas.microsoft.com/office/drawing/2014/main" id="{1BF6CCDE-1AE1-494D-966E-B0D1C6A32652}"/>
              </a:ext>
            </a:extLst>
          </p:cNvPr>
          <p:cNvSpPr>
            <a:spLocks noGrp="1"/>
          </p:cNvSpPr>
          <p:nvPr>
            <p:ph type="sldNum" sz="quarter" idx="12"/>
          </p:nvPr>
        </p:nvSpPr>
        <p:spPr/>
        <p:txBody>
          <a:bodyPr/>
          <a:lstStyle/>
          <a:p>
            <a:fld id="{769188A1-221D-43AD-B80F-13C40FB2D4B4}" type="slidenum">
              <a:rPr lang="en-HK" smtClean="0"/>
              <a:t>2</a:t>
            </a:fld>
            <a:endParaRPr lang="en-HK"/>
          </a:p>
        </p:txBody>
      </p:sp>
    </p:spTree>
    <p:extLst>
      <p:ext uri="{BB962C8B-B14F-4D97-AF65-F5344CB8AC3E}">
        <p14:creationId xmlns:p14="http://schemas.microsoft.com/office/powerpoint/2010/main" val="244981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4D8C-1215-4B2D-97BA-FE55EC9FA1F1}"/>
              </a:ext>
            </a:extLst>
          </p:cNvPr>
          <p:cNvSpPr>
            <a:spLocks noGrp="1"/>
          </p:cNvSpPr>
          <p:nvPr>
            <p:ph type="title"/>
          </p:nvPr>
        </p:nvSpPr>
        <p:spPr/>
        <p:txBody>
          <a:bodyPr/>
          <a:lstStyle/>
          <a:p>
            <a:r>
              <a:rPr lang="en-US" dirty="0"/>
              <a:t>Structure of FB6894</a:t>
            </a:r>
            <a:endParaRPr lang="en-HK" dirty="0"/>
          </a:p>
        </p:txBody>
      </p:sp>
      <p:sp>
        <p:nvSpPr>
          <p:cNvPr id="3" name="Content Placeholder 2">
            <a:extLst>
              <a:ext uri="{FF2B5EF4-FFF2-40B4-BE49-F238E27FC236}">
                <a16:creationId xmlns:a16="http://schemas.microsoft.com/office/drawing/2014/main" id="{074C523C-6AFF-4B65-86AC-F2948B1D3D4E}"/>
              </a:ext>
            </a:extLst>
          </p:cNvPr>
          <p:cNvSpPr>
            <a:spLocks noGrp="1"/>
          </p:cNvSpPr>
          <p:nvPr>
            <p:ph idx="1"/>
          </p:nvPr>
        </p:nvSpPr>
        <p:spPr/>
        <p:txBody>
          <a:bodyPr/>
          <a:lstStyle/>
          <a:p>
            <a:r>
              <a:rPr lang="en-US" dirty="0"/>
              <a:t>The five intensive days (March 4-8) of the class will feature multiple guest speakers</a:t>
            </a:r>
          </a:p>
          <a:p>
            <a:r>
              <a:rPr lang="en-US" dirty="0"/>
              <a:t>Each of them is an expert in their own right. Many of them are very senior actors in their respective organisations</a:t>
            </a:r>
          </a:p>
          <a:p>
            <a:r>
              <a:rPr lang="en-US" dirty="0"/>
              <a:t>Each speaker will present for one hour and engage with you in a Q&amp;A for a further 30 minutes.</a:t>
            </a:r>
          </a:p>
          <a:p>
            <a:r>
              <a:rPr lang="en-US" dirty="0"/>
              <a:t>I will facilitate/moderate these guest speakers, and I will also engage with you in a summary / discussion session at the end of each day</a:t>
            </a:r>
            <a:endParaRPr lang="en-HK" dirty="0"/>
          </a:p>
        </p:txBody>
      </p:sp>
      <p:sp>
        <p:nvSpPr>
          <p:cNvPr id="4" name="Slide Number Placeholder 3">
            <a:extLst>
              <a:ext uri="{FF2B5EF4-FFF2-40B4-BE49-F238E27FC236}">
                <a16:creationId xmlns:a16="http://schemas.microsoft.com/office/drawing/2014/main" id="{9A578DAE-5F79-4E3B-ACD0-54914B741803}"/>
              </a:ext>
            </a:extLst>
          </p:cNvPr>
          <p:cNvSpPr>
            <a:spLocks noGrp="1"/>
          </p:cNvSpPr>
          <p:nvPr>
            <p:ph type="sldNum" sz="quarter" idx="12"/>
          </p:nvPr>
        </p:nvSpPr>
        <p:spPr/>
        <p:txBody>
          <a:bodyPr/>
          <a:lstStyle/>
          <a:p>
            <a:fld id="{769188A1-221D-43AD-B80F-13C40FB2D4B4}" type="slidenum">
              <a:rPr lang="en-HK" smtClean="0"/>
              <a:t>3</a:t>
            </a:fld>
            <a:endParaRPr lang="en-HK"/>
          </a:p>
        </p:txBody>
      </p:sp>
    </p:spTree>
    <p:extLst>
      <p:ext uri="{BB962C8B-B14F-4D97-AF65-F5344CB8AC3E}">
        <p14:creationId xmlns:p14="http://schemas.microsoft.com/office/powerpoint/2010/main" val="1414518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1653-7312-4F21-9D5C-371A8AA2C407}"/>
              </a:ext>
            </a:extLst>
          </p:cNvPr>
          <p:cNvSpPr>
            <a:spLocks noGrp="1"/>
          </p:cNvSpPr>
          <p:nvPr>
            <p:ph type="title"/>
          </p:nvPr>
        </p:nvSpPr>
        <p:spPr>
          <a:xfrm>
            <a:off x="838200" y="365126"/>
            <a:ext cx="10515600" cy="717226"/>
          </a:xfrm>
        </p:spPr>
        <p:txBody>
          <a:bodyPr/>
          <a:lstStyle/>
          <a:p>
            <a:r>
              <a:rPr lang="en-US" dirty="0"/>
              <a:t>Schedules</a:t>
            </a:r>
            <a:endParaRPr lang="en-HK" dirty="0"/>
          </a:p>
        </p:txBody>
      </p:sp>
      <p:sp>
        <p:nvSpPr>
          <p:cNvPr id="3" name="Content Placeholder 2">
            <a:extLst>
              <a:ext uri="{FF2B5EF4-FFF2-40B4-BE49-F238E27FC236}">
                <a16:creationId xmlns:a16="http://schemas.microsoft.com/office/drawing/2014/main" id="{C46EEE6A-C3CF-47CA-ADDE-0046AB7C8B06}"/>
              </a:ext>
            </a:extLst>
          </p:cNvPr>
          <p:cNvSpPr>
            <a:spLocks noGrp="1"/>
          </p:cNvSpPr>
          <p:nvPr>
            <p:ph sz="half" idx="1"/>
          </p:nvPr>
        </p:nvSpPr>
        <p:spPr>
          <a:xfrm>
            <a:off x="838200" y="1082353"/>
            <a:ext cx="5181600" cy="3424334"/>
          </a:xfrm>
        </p:spPr>
        <p:txBody>
          <a:bodyPr/>
          <a:lstStyle/>
          <a:p>
            <a:r>
              <a:rPr lang="en-US" dirty="0">
                <a:solidFill>
                  <a:srgbClr val="FF0000"/>
                </a:solidFill>
              </a:rPr>
              <a:t>Wednesday, Thursday, Saturday</a:t>
            </a:r>
          </a:p>
          <a:p>
            <a:pPr lvl="1"/>
            <a:r>
              <a:rPr lang="en-US" dirty="0"/>
              <a:t>1400-1530 – Session 1</a:t>
            </a:r>
          </a:p>
          <a:p>
            <a:pPr lvl="2"/>
            <a:r>
              <a:rPr lang="en-US" dirty="0"/>
              <a:t>30 mins Tea Break</a:t>
            </a:r>
          </a:p>
          <a:p>
            <a:pPr lvl="1"/>
            <a:r>
              <a:rPr lang="en-US" dirty="0"/>
              <a:t>1600-1730 – Session 2</a:t>
            </a:r>
          </a:p>
          <a:p>
            <a:pPr lvl="2"/>
            <a:r>
              <a:rPr lang="en-US" dirty="0"/>
              <a:t>90 mins Dinner Break</a:t>
            </a:r>
          </a:p>
          <a:p>
            <a:pPr lvl="1"/>
            <a:r>
              <a:rPr lang="en-US" dirty="0"/>
              <a:t>1900-2030 – Session 3</a:t>
            </a:r>
          </a:p>
          <a:p>
            <a:pPr lvl="2"/>
            <a:r>
              <a:rPr lang="en-US" dirty="0"/>
              <a:t>30 mins Evening break</a:t>
            </a:r>
          </a:p>
          <a:p>
            <a:pPr lvl="1"/>
            <a:r>
              <a:rPr lang="en-US" dirty="0"/>
              <a:t>2100-2200 – Summary &amp; Discussion</a:t>
            </a:r>
            <a:endParaRPr lang="en-HK" dirty="0"/>
          </a:p>
        </p:txBody>
      </p:sp>
      <p:sp>
        <p:nvSpPr>
          <p:cNvPr id="4" name="Content Placeholder 3">
            <a:extLst>
              <a:ext uri="{FF2B5EF4-FFF2-40B4-BE49-F238E27FC236}">
                <a16:creationId xmlns:a16="http://schemas.microsoft.com/office/drawing/2014/main" id="{D7A4F4EB-1940-4263-BC12-45A289BCFD68}"/>
              </a:ext>
            </a:extLst>
          </p:cNvPr>
          <p:cNvSpPr>
            <a:spLocks noGrp="1"/>
          </p:cNvSpPr>
          <p:nvPr>
            <p:ph sz="half" idx="2"/>
          </p:nvPr>
        </p:nvSpPr>
        <p:spPr>
          <a:xfrm>
            <a:off x="6172200" y="1082353"/>
            <a:ext cx="5522166" cy="3545632"/>
          </a:xfrm>
        </p:spPr>
        <p:txBody>
          <a:bodyPr/>
          <a:lstStyle/>
          <a:p>
            <a:r>
              <a:rPr lang="en-US" dirty="0">
                <a:solidFill>
                  <a:srgbClr val="00B0F0"/>
                </a:solidFill>
              </a:rPr>
              <a:t>Friday</a:t>
            </a:r>
          </a:p>
          <a:p>
            <a:pPr lvl="1"/>
            <a:r>
              <a:rPr lang="en-US" dirty="0"/>
              <a:t>0900-1200 – Session 1 Company Visit</a:t>
            </a:r>
          </a:p>
          <a:p>
            <a:pPr lvl="2"/>
            <a:r>
              <a:rPr lang="en-US" dirty="0"/>
              <a:t>1300-1500 Lunch Break</a:t>
            </a:r>
          </a:p>
          <a:p>
            <a:pPr lvl="1"/>
            <a:r>
              <a:rPr lang="en-US" dirty="0"/>
              <a:t>1500-1600 – Summary &amp; Discussion 1</a:t>
            </a:r>
          </a:p>
          <a:p>
            <a:pPr lvl="1"/>
            <a:r>
              <a:rPr lang="en-US" dirty="0"/>
              <a:t>1600-1730 – Session 2</a:t>
            </a:r>
          </a:p>
          <a:p>
            <a:pPr lvl="2"/>
            <a:r>
              <a:rPr lang="en-US" dirty="0"/>
              <a:t>90 Mins dinner break</a:t>
            </a:r>
          </a:p>
          <a:p>
            <a:pPr lvl="1"/>
            <a:r>
              <a:rPr lang="en-US" dirty="0"/>
              <a:t>1900-2030 – Session 3</a:t>
            </a:r>
          </a:p>
          <a:p>
            <a:pPr lvl="1"/>
            <a:r>
              <a:rPr lang="en-US" dirty="0"/>
              <a:t>2030-2100 – Summary &amp; Discussion 2</a:t>
            </a:r>
          </a:p>
          <a:p>
            <a:pPr lvl="1"/>
            <a:endParaRPr lang="en-US" dirty="0"/>
          </a:p>
          <a:p>
            <a:pPr lvl="1"/>
            <a:endParaRPr lang="en-HK" dirty="0"/>
          </a:p>
        </p:txBody>
      </p:sp>
      <p:sp>
        <p:nvSpPr>
          <p:cNvPr id="5" name="TextBox 4">
            <a:extLst>
              <a:ext uri="{FF2B5EF4-FFF2-40B4-BE49-F238E27FC236}">
                <a16:creationId xmlns:a16="http://schemas.microsoft.com/office/drawing/2014/main" id="{1C502C57-0FCB-4FFB-8520-63208702CB9F}"/>
              </a:ext>
            </a:extLst>
          </p:cNvPr>
          <p:cNvSpPr txBox="1"/>
          <p:nvPr/>
        </p:nvSpPr>
        <p:spPr>
          <a:xfrm>
            <a:off x="838200" y="4627985"/>
            <a:ext cx="5257800" cy="2154436"/>
          </a:xfrm>
          <a:prstGeom prst="rect">
            <a:avLst/>
          </a:prstGeom>
          <a:noFill/>
        </p:spPr>
        <p:txBody>
          <a:bodyPr wrap="square" rtlCol="0">
            <a:spAutoFit/>
          </a:bodyPr>
          <a:lstStyle/>
          <a:p>
            <a:pPr marL="354013" indent="-354013">
              <a:buFont typeface="Arial" panose="020B0604020202020204" pitchFamily="34" charset="0"/>
              <a:buChar char="•"/>
            </a:pPr>
            <a:r>
              <a:rPr lang="en-US" sz="2800" dirty="0">
                <a:solidFill>
                  <a:srgbClr val="6DF927"/>
                </a:solidFill>
              </a:rPr>
              <a:t>Sunday</a:t>
            </a:r>
          </a:p>
          <a:p>
            <a:pPr marL="719138" indent="-271463">
              <a:buFont typeface="Arial" panose="020B0604020202020204" pitchFamily="34" charset="0"/>
              <a:buChar char="•"/>
            </a:pPr>
            <a:r>
              <a:rPr lang="en-US" sz="2400" dirty="0"/>
              <a:t>1000-1130 – Session 1</a:t>
            </a:r>
          </a:p>
          <a:p>
            <a:pPr marL="1166813" indent="-271463">
              <a:buFont typeface="Arial" panose="020B0604020202020204" pitchFamily="34" charset="0"/>
              <a:buChar char="•"/>
            </a:pPr>
            <a:r>
              <a:rPr lang="en-US" sz="2000" dirty="0"/>
              <a:t>90 mins Lunch</a:t>
            </a:r>
          </a:p>
          <a:p>
            <a:pPr marL="801688" indent="-342900">
              <a:buFont typeface="Arial" panose="020B0604020202020204" pitchFamily="34" charset="0"/>
              <a:buChar char="•"/>
            </a:pPr>
            <a:r>
              <a:rPr lang="en-US" sz="2400" dirty="0"/>
              <a:t>1300-1430 – Session 2</a:t>
            </a:r>
          </a:p>
          <a:p>
            <a:pPr marL="1166813" indent="-250825">
              <a:buFont typeface="Arial" panose="020B0604020202020204" pitchFamily="34" charset="0"/>
              <a:buChar char="•"/>
            </a:pPr>
            <a:r>
              <a:rPr lang="en-US" sz="2000" dirty="0"/>
              <a:t>30 mins Tea Break</a:t>
            </a:r>
          </a:p>
          <a:p>
            <a:endParaRPr lang="en-HK" dirty="0"/>
          </a:p>
        </p:txBody>
      </p:sp>
      <p:sp>
        <p:nvSpPr>
          <p:cNvPr id="7" name="TextBox 6">
            <a:extLst>
              <a:ext uri="{FF2B5EF4-FFF2-40B4-BE49-F238E27FC236}">
                <a16:creationId xmlns:a16="http://schemas.microsoft.com/office/drawing/2014/main" id="{63214F08-60A8-4D55-893D-4A73E991C4CB}"/>
              </a:ext>
            </a:extLst>
          </p:cNvPr>
          <p:cNvSpPr txBox="1"/>
          <p:nvPr/>
        </p:nvSpPr>
        <p:spPr>
          <a:xfrm>
            <a:off x="6019799" y="4627985"/>
            <a:ext cx="5522167" cy="1846659"/>
          </a:xfrm>
          <a:prstGeom prst="rect">
            <a:avLst/>
          </a:prstGeom>
          <a:noFill/>
        </p:spPr>
        <p:txBody>
          <a:bodyPr wrap="square" rtlCol="0">
            <a:spAutoFit/>
          </a:bodyPr>
          <a:lstStyle/>
          <a:p>
            <a:pPr marL="354013" indent="-354013">
              <a:buFont typeface="Arial" panose="020B0604020202020204" pitchFamily="34" charset="0"/>
              <a:buChar char="•"/>
            </a:pPr>
            <a:r>
              <a:rPr lang="en-US" sz="2800" dirty="0">
                <a:solidFill>
                  <a:srgbClr val="6DF927"/>
                </a:solidFill>
              </a:rPr>
              <a:t>Sunday</a:t>
            </a:r>
          </a:p>
          <a:p>
            <a:pPr marL="719138" indent="-271463">
              <a:buFont typeface="Arial" panose="020B0604020202020204" pitchFamily="34" charset="0"/>
              <a:buChar char="•"/>
            </a:pPr>
            <a:r>
              <a:rPr lang="en-US" sz="2400" dirty="0"/>
              <a:t>1500-1630 – Session 3</a:t>
            </a:r>
          </a:p>
          <a:p>
            <a:pPr marL="1166813" indent="-271463">
              <a:buFont typeface="Arial" panose="020B0604020202020204" pitchFamily="34" charset="0"/>
              <a:buChar char="•"/>
            </a:pPr>
            <a:r>
              <a:rPr lang="en-US" sz="2000" dirty="0"/>
              <a:t>30 mins Break</a:t>
            </a:r>
          </a:p>
          <a:p>
            <a:pPr marL="801688" indent="-342900">
              <a:buFont typeface="Arial" panose="020B0604020202020204" pitchFamily="34" charset="0"/>
              <a:buChar char="•"/>
            </a:pPr>
            <a:r>
              <a:rPr lang="en-US" sz="2400" dirty="0"/>
              <a:t>1700-1800 – Summary &amp; Discussion</a:t>
            </a:r>
            <a:endParaRPr lang="en-US" sz="2000" dirty="0"/>
          </a:p>
          <a:p>
            <a:endParaRPr lang="en-HK" dirty="0"/>
          </a:p>
        </p:txBody>
      </p:sp>
      <p:sp>
        <p:nvSpPr>
          <p:cNvPr id="8" name="Slide Number Placeholder 7">
            <a:extLst>
              <a:ext uri="{FF2B5EF4-FFF2-40B4-BE49-F238E27FC236}">
                <a16:creationId xmlns:a16="http://schemas.microsoft.com/office/drawing/2014/main" id="{045DA033-68B4-4377-B352-0F2E766B199D}"/>
              </a:ext>
            </a:extLst>
          </p:cNvPr>
          <p:cNvSpPr>
            <a:spLocks noGrp="1"/>
          </p:cNvSpPr>
          <p:nvPr>
            <p:ph type="sldNum" sz="quarter" idx="12"/>
          </p:nvPr>
        </p:nvSpPr>
        <p:spPr/>
        <p:txBody>
          <a:bodyPr/>
          <a:lstStyle/>
          <a:p>
            <a:fld id="{769188A1-221D-43AD-B80F-13C40FB2D4B4}" type="slidenum">
              <a:rPr lang="en-HK" smtClean="0"/>
              <a:t>4</a:t>
            </a:fld>
            <a:endParaRPr lang="en-HK"/>
          </a:p>
        </p:txBody>
      </p:sp>
    </p:spTree>
    <p:extLst>
      <p:ext uri="{BB962C8B-B14F-4D97-AF65-F5344CB8AC3E}">
        <p14:creationId xmlns:p14="http://schemas.microsoft.com/office/powerpoint/2010/main" val="2719903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FE751-1D09-4605-B45D-2A8408758653}"/>
              </a:ext>
            </a:extLst>
          </p:cNvPr>
          <p:cNvSpPr>
            <a:spLocks noGrp="1"/>
          </p:cNvSpPr>
          <p:nvPr>
            <p:ph type="title"/>
          </p:nvPr>
        </p:nvSpPr>
        <p:spPr/>
        <p:txBody>
          <a:bodyPr/>
          <a:lstStyle/>
          <a:p>
            <a:r>
              <a:rPr lang="en-US" dirty="0"/>
              <a:t>Coursework Requirements I: Pre-Class Individual Assignment (25%)</a:t>
            </a:r>
            <a:endParaRPr lang="en-HK" dirty="0"/>
          </a:p>
        </p:txBody>
      </p:sp>
      <p:sp>
        <p:nvSpPr>
          <p:cNvPr id="5" name="Content Placeholder 4">
            <a:extLst>
              <a:ext uri="{FF2B5EF4-FFF2-40B4-BE49-F238E27FC236}">
                <a16:creationId xmlns:a16="http://schemas.microsoft.com/office/drawing/2014/main" id="{9E018177-AAFB-4F3E-89C4-6F9F592B2D53}"/>
              </a:ext>
            </a:extLst>
          </p:cNvPr>
          <p:cNvSpPr>
            <a:spLocks noGrp="1"/>
          </p:cNvSpPr>
          <p:nvPr>
            <p:ph idx="1"/>
          </p:nvPr>
        </p:nvSpPr>
        <p:spPr/>
        <p:txBody>
          <a:bodyPr>
            <a:normAutofit fontScale="92500" lnSpcReduction="10000"/>
          </a:bodyPr>
          <a:lstStyle/>
          <a:p>
            <a:pPr marL="0" indent="0">
              <a:buNone/>
            </a:pPr>
            <a:r>
              <a:rPr lang="en-US" dirty="0"/>
              <a:t>You need to </a:t>
            </a:r>
            <a:r>
              <a:rPr lang="en-HK" dirty="0"/>
              <a:t>undertake an assessment of how digital technologies are used in one specific function of </a:t>
            </a:r>
            <a:r>
              <a:rPr lang="en-HK" u="sng" dirty="0"/>
              <a:t>your current employer/organisation</a:t>
            </a:r>
            <a:r>
              <a:rPr lang="en-HK" dirty="0"/>
              <a:t>. </a:t>
            </a:r>
          </a:p>
          <a:p>
            <a:pPr marL="0" indent="0">
              <a:buNone/>
            </a:pPr>
            <a:r>
              <a:rPr lang="en-HK" dirty="0"/>
              <a:t>Please focus in particular on how these technologies create value for employees (both managerial and non-managerial). </a:t>
            </a:r>
          </a:p>
          <a:p>
            <a:pPr marL="0" indent="0">
              <a:buNone/>
            </a:pPr>
            <a:r>
              <a:rPr lang="en-HK" dirty="0"/>
              <a:t>A diagram that explains how the digital technologies are set up would be helpful. </a:t>
            </a:r>
          </a:p>
          <a:p>
            <a:pPr marL="0" indent="0">
              <a:buNone/>
            </a:pPr>
            <a:r>
              <a:rPr lang="en-HK" dirty="0"/>
              <a:t>I suggest that you write between 1000 and 1500 words. Please submit by email to </a:t>
            </a:r>
            <a:r>
              <a:rPr lang="en-HK" u="sng" dirty="0">
                <a:hlinkClick r:id="rId2"/>
              </a:rPr>
              <a:t>isrobert@cityu.edu.hk</a:t>
            </a:r>
            <a:r>
              <a:rPr lang="en-HK" dirty="0"/>
              <a:t> by March 1</a:t>
            </a:r>
            <a:r>
              <a:rPr lang="en-HK" baseline="30000" dirty="0"/>
              <a:t>st</a:t>
            </a:r>
            <a:r>
              <a:rPr lang="en-HK" dirty="0"/>
              <a:t>.</a:t>
            </a:r>
          </a:p>
          <a:p>
            <a:pPr marL="0" indent="0">
              <a:buNone/>
            </a:pPr>
            <a:r>
              <a:rPr lang="en-HK" dirty="0"/>
              <a:t>Alter, S. (2012) The Work System Method: Systems Thinking for Business Professionals, </a:t>
            </a:r>
            <a:r>
              <a:rPr lang="en-HK" i="1" dirty="0"/>
              <a:t>Proceedings of the 2012 Industrial and Systems Engineering Research Conference</a:t>
            </a:r>
            <a:endParaRPr lang="en-HK" dirty="0"/>
          </a:p>
          <a:p>
            <a:pPr marL="971550" lvl="1" indent="-514350">
              <a:buFont typeface="+mj-lt"/>
              <a:buAutoNum type="arabicPeriod"/>
            </a:pPr>
            <a:endParaRPr lang="en-HK" dirty="0"/>
          </a:p>
        </p:txBody>
      </p:sp>
      <p:sp>
        <p:nvSpPr>
          <p:cNvPr id="6" name="Slide Number Placeholder 5">
            <a:extLst>
              <a:ext uri="{FF2B5EF4-FFF2-40B4-BE49-F238E27FC236}">
                <a16:creationId xmlns:a16="http://schemas.microsoft.com/office/drawing/2014/main" id="{EF71F929-C3E5-46CD-8B59-F1596494709F}"/>
              </a:ext>
            </a:extLst>
          </p:cNvPr>
          <p:cNvSpPr>
            <a:spLocks noGrp="1"/>
          </p:cNvSpPr>
          <p:nvPr>
            <p:ph type="sldNum" sz="quarter" idx="12"/>
          </p:nvPr>
        </p:nvSpPr>
        <p:spPr/>
        <p:txBody>
          <a:bodyPr/>
          <a:lstStyle/>
          <a:p>
            <a:fld id="{769188A1-221D-43AD-B80F-13C40FB2D4B4}" type="slidenum">
              <a:rPr lang="en-HK" smtClean="0"/>
              <a:t>5</a:t>
            </a:fld>
            <a:endParaRPr lang="en-HK"/>
          </a:p>
        </p:txBody>
      </p:sp>
    </p:spTree>
    <p:extLst>
      <p:ext uri="{BB962C8B-B14F-4D97-AF65-F5344CB8AC3E}">
        <p14:creationId xmlns:p14="http://schemas.microsoft.com/office/powerpoint/2010/main" val="3379661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C63E-4C5D-4447-A0AB-E620E62D2340}"/>
              </a:ext>
            </a:extLst>
          </p:cNvPr>
          <p:cNvSpPr>
            <a:spLocks noGrp="1"/>
          </p:cNvSpPr>
          <p:nvPr>
            <p:ph type="title"/>
          </p:nvPr>
        </p:nvSpPr>
        <p:spPr>
          <a:xfrm>
            <a:off x="838200" y="365125"/>
            <a:ext cx="10713098" cy="1325563"/>
          </a:xfrm>
        </p:spPr>
        <p:txBody>
          <a:bodyPr>
            <a:noAutofit/>
          </a:bodyPr>
          <a:lstStyle/>
          <a:p>
            <a:r>
              <a:rPr lang="en-US" dirty="0"/>
              <a:t>Coursework Requirements II: In-Class Individual Contributions and Reflections (25%)</a:t>
            </a:r>
            <a:endParaRPr lang="en-HK" dirty="0"/>
          </a:p>
        </p:txBody>
      </p:sp>
      <p:sp>
        <p:nvSpPr>
          <p:cNvPr id="3" name="Content Placeholder 2">
            <a:extLst>
              <a:ext uri="{FF2B5EF4-FFF2-40B4-BE49-F238E27FC236}">
                <a16:creationId xmlns:a16="http://schemas.microsoft.com/office/drawing/2014/main" id="{12E9E793-F914-4DAB-8706-16D0D508AE3F}"/>
              </a:ext>
            </a:extLst>
          </p:cNvPr>
          <p:cNvSpPr>
            <a:spLocks noGrp="1"/>
          </p:cNvSpPr>
          <p:nvPr>
            <p:ph idx="1"/>
          </p:nvPr>
        </p:nvSpPr>
        <p:spPr/>
        <p:txBody>
          <a:bodyPr/>
          <a:lstStyle/>
          <a:p>
            <a:r>
              <a:rPr lang="en-HK" dirty="0"/>
              <a:t>Each Learning Partner should complete a daily 300-word summary of what they learned, and submit this by email to </a:t>
            </a:r>
            <a:r>
              <a:rPr lang="en-HK" dirty="0">
                <a:hlinkClick r:id="rId2"/>
              </a:rPr>
              <a:t>isrobert@cityu.edu.hk</a:t>
            </a:r>
            <a:r>
              <a:rPr lang="en-HK" dirty="0"/>
              <a:t>  before midnight each day</a:t>
            </a:r>
          </a:p>
          <a:p>
            <a:r>
              <a:rPr lang="en-US" dirty="0"/>
              <a:t>I also look forward to your participation in classes, e.g. by raising questions to the guest speakers and engaging in conversations</a:t>
            </a:r>
            <a:endParaRPr lang="en-HK" dirty="0"/>
          </a:p>
        </p:txBody>
      </p:sp>
      <p:sp>
        <p:nvSpPr>
          <p:cNvPr id="4" name="Slide Number Placeholder 3">
            <a:extLst>
              <a:ext uri="{FF2B5EF4-FFF2-40B4-BE49-F238E27FC236}">
                <a16:creationId xmlns:a16="http://schemas.microsoft.com/office/drawing/2014/main" id="{D2C2BE6F-1FC3-4B8E-ADD5-E48821AF8D3D}"/>
              </a:ext>
            </a:extLst>
          </p:cNvPr>
          <p:cNvSpPr>
            <a:spLocks noGrp="1"/>
          </p:cNvSpPr>
          <p:nvPr>
            <p:ph type="sldNum" sz="quarter" idx="12"/>
          </p:nvPr>
        </p:nvSpPr>
        <p:spPr/>
        <p:txBody>
          <a:bodyPr/>
          <a:lstStyle/>
          <a:p>
            <a:fld id="{769188A1-221D-43AD-B80F-13C40FB2D4B4}" type="slidenum">
              <a:rPr lang="en-HK" smtClean="0"/>
              <a:t>6</a:t>
            </a:fld>
            <a:endParaRPr lang="en-HK"/>
          </a:p>
        </p:txBody>
      </p:sp>
    </p:spTree>
    <p:extLst>
      <p:ext uri="{BB962C8B-B14F-4D97-AF65-F5344CB8AC3E}">
        <p14:creationId xmlns:p14="http://schemas.microsoft.com/office/powerpoint/2010/main" val="207270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6A766-F2BA-42EE-96DD-2B3FE37F3810}"/>
              </a:ext>
            </a:extLst>
          </p:cNvPr>
          <p:cNvSpPr>
            <a:spLocks noGrp="1"/>
          </p:cNvSpPr>
          <p:nvPr>
            <p:ph type="title"/>
          </p:nvPr>
        </p:nvSpPr>
        <p:spPr/>
        <p:txBody>
          <a:bodyPr>
            <a:normAutofit/>
          </a:bodyPr>
          <a:lstStyle/>
          <a:p>
            <a:r>
              <a:rPr lang="en-US" dirty="0"/>
              <a:t>Coursework Requirements III: Post-Class Individual Assignment (25%)</a:t>
            </a:r>
            <a:endParaRPr lang="en-HK" dirty="0"/>
          </a:p>
        </p:txBody>
      </p:sp>
      <p:sp>
        <p:nvSpPr>
          <p:cNvPr id="3" name="Content Placeholder 2">
            <a:extLst>
              <a:ext uri="{FF2B5EF4-FFF2-40B4-BE49-F238E27FC236}">
                <a16:creationId xmlns:a16="http://schemas.microsoft.com/office/drawing/2014/main" id="{3D9A058E-D642-4189-9534-C87CF07FD522}"/>
              </a:ext>
            </a:extLst>
          </p:cNvPr>
          <p:cNvSpPr>
            <a:spLocks noGrp="1"/>
          </p:cNvSpPr>
          <p:nvPr>
            <p:ph idx="1"/>
          </p:nvPr>
        </p:nvSpPr>
        <p:spPr>
          <a:xfrm>
            <a:off x="838200" y="1825625"/>
            <a:ext cx="10515600" cy="4667250"/>
          </a:xfrm>
        </p:spPr>
        <p:txBody>
          <a:bodyPr>
            <a:normAutofit fontScale="92500" lnSpcReduction="20000"/>
          </a:bodyPr>
          <a:lstStyle/>
          <a:p>
            <a:r>
              <a:rPr lang="en-HK" dirty="0"/>
              <a:t>You need to identify lessons from at least </a:t>
            </a:r>
            <a:r>
              <a:rPr lang="en-HK" u="sng" dirty="0"/>
              <a:t>three</a:t>
            </a:r>
            <a:r>
              <a:rPr lang="en-HK" dirty="0"/>
              <a:t> of the guest speaker sessions and synthesise a cohesive set of recommendations that you can present to your own organisation so as to achieve specific digitalization and / or technology related goals within the broad context of managing business innovation. </a:t>
            </a:r>
          </a:p>
          <a:p>
            <a:pPr lvl="1"/>
            <a:r>
              <a:rPr lang="en-HK" dirty="0"/>
              <a:t>Please include a diagram that shows how the three sessions are linked. </a:t>
            </a:r>
          </a:p>
          <a:p>
            <a:r>
              <a:rPr lang="en-HK" dirty="0"/>
              <a:t>You must incorporate both a brief business plan (rationale) and an implementation plan (relating to specific work practices), in addition considering how your recommendations will synchronise with current corporate strategy and also how they are likely to be received by the people who will be most directly affected by the changes that your recommendations will bring.</a:t>
            </a:r>
          </a:p>
          <a:p>
            <a:r>
              <a:rPr lang="en-HK" dirty="0"/>
              <a:t>I suggest a minimum of 1500 and a maximum of 2000 words.</a:t>
            </a:r>
          </a:p>
          <a:p>
            <a:r>
              <a:rPr lang="en-HK" dirty="0"/>
              <a:t>Please submit by email to </a:t>
            </a:r>
            <a:r>
              <a:rPr lang="en-HK" u="sng" dirty="0">
                <a:hlinkClick r:id="rId2"/>
              </a:rPr>
              <a:t>isrobert@cityu.edu.hk</a:t>
            </a:r>
            <a:r>
              <a:rPr lang="en-HK" dirty="0"/>
              <a:t> by April 8th</a:t>
            </a:r>
          </a:p>
          <a:p>
            <a:endParaRPr lang="en-HK" dirty="0"/>
          </a:p>
        </p:txBody>
      </p:sp>
      <p:sp>
        <p:nvSpPr>
          <p:cNvPr id="4" name="Slide Number Placeholder 3">
            <a:extLst>
              <a:ext uri="{FF2B5EF4-FFF2-40B4-BE49-F238E27FC236}">
                <a16:creationId xmlns:a16="http://schemas.microsoft.com/office/drawing/2014/main" id="{4B7A9169-6C51-4904-87A2-DFC258311147}"/>
              </a:ext>
            </a:extLst>
          </p:cNvPr>
          <p:cNvSpPr>
            <a:spLocks noGrp="1"/>
          </p:cNvSpPr>
          <p:nvPr>
            <p:ph type="sldNum" sz="quarter" idx="12"/>
          </p:nvPr>
        </p:nvSpPr>
        <p:spPr/>
        <p:txBody>
          <a:bodyPr/>
          <a:lstStyle/>
          <a:p>
            <a:fld id="{769188A1-221D-43AD-B80F-13C40FB2D4B4}" type="slidenum">
              <a:rPr lang="en-HK" smtClean="0"/>
              <a:t>7</a:t>
            </a:fld>
            <a:endParaRPr lang="en-HK"/>
          </a:p>
        </p:txBody>
      </p:sp>
    </p:spTree>
    <p:extLst>
      <p:ext uri="{BB962C8B-B14F-4D97-AF65-F5344CB8AC3E}">
        <p14:creationId xmlns:p14="http://schemas.microsoft.com/office/powerpoint/2010/main" val="1756408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5D0A-49F8-46E4-9322-AB1EC2C3BBDD}"/>
              </a:ext>
            </a:extLst>
          </p:cNvPr>
          <p:cNvSpPr>
            <a:spLocks noGrp="1"/>
          </p:cNvSpPr>
          <p:nvPr>
            <p:ph type="title"/>
          </p:nvPr>
        </p:nvSpPr>
        <p:spPr/>
        <p:txBody>
          <a:bodyPr/>
          <a:lstStyle/>
          <a:p>
            <a:r>
              <a:rPr lang="en-US" dirty="0"/>
              <a:t>Coursework Requirements IV: Post-Class Group Assignment (25%)</a:t>
            </a:r>
            <a:endParaRPr lang="en-HK" dirty="0"/>
          </a:p>
        </p:txBody>
      </p:sp>
      <p:sp>
        <p:nvSpPr>
          <p:cNvPr id="3" name="Content Placeholder 2">
            <a:extLst>
              <a:ext uri="{FF2B5EF4-FFF2-40B4-BE49-F238E27FC236}">
                <a16:creationId xmlns:a16="http://schemas.microsoft.com/office/drawing/2014/main" id="{5374D326-449E-49B1-A6F2-22F03DCD046B}"/>
              </a:ext>
            </a:extLst>
          </p:cNvPr>
          <p:cNvSpPr>
            <a:spLocks noGrp="1"/>
          </p:cNvSpPr>
          <p:nvPr>
            <p:ph idx="1"/>
          </p:nvPr>
        </p:nvSpPr>
        <p:spPr/>
        <p:txBody>
          <a:bodyPr>
            <a:normAutofit fontScale="92500" lnSpcReduction="20000"/>
          </a:bodyPr>
          <a:lstStyle/>
          <a:p>
            <a:r>
              <a:rPr lang="en-HK" dirty="0"/>
              <a:t>As a group of no more than 3 members and based on what you learned during the 15 sessions, you need to deliver a report in which you assess the strategic implications of how </a:t>
            </a:r>
            <a:r>
              <a:rPr lang="en-HK" u="sng" dirty="0"/>
              <a:t>one particular digital technology </a:t>
            </a:r>
            <a:r>
              <a:rPr lang="en-HK" dirty="0"/>
              <a:t>that we have studied in the course is likely to have an impact on a global market of your choice. </a:t>
            </a:r>
          </a:p>
          <a:p>
            <a:r>
              <a:rPr lang="en-HK" dirty="0"/>
              <a:t>You should describe how you expect this one digital technology to develop over the short to medium term (3-5 years). </a:t>
            </a:r>
          </a:p>
          <a:p>
            <a:r>
              <a:rPr lang="en-HK" dirty="0"/>
              <a:t>Your report needs to be as realistic as you can make it, while your analysis needs to be critical and balanced, i.e. with an appreciation for both positive and negative impacts on different stakeholders. </a:t>
            </a:r>
          </a:p>
          <a:p>
            <a:r>
              <a:rPr lang="en-HK" dirty="0"/>
              <a:t>I suggest a minimum of 2000 words and a maximum of 4000 words. </a:t>
            </a:r>
          </a:p>
          <a:p>
            <a:r>
              <a:rPr lang="en-HK" dirty="0"/>
              <a:t>Please submit by email to </a:t>
            </a:r>
            <a:r>
              <a:rPr lang="en-HK" u="sng" dirty="0">
                <a:hlinkClick r:id="rId2"/>
              </a:rPr>
              <a:t>isrobert@cityu.edu.hk</a:t>
            </a:r>
            <a:r>
              <a:rPr lang="en-HK" dirty="0"/>
              <a:t> by April 8th.</a:t>
            </a:r>
          </a:p>
          <a:p>
            <a:endParaRPr lang="en-HK" dirty="0"/>
          </a:p>
        </p:txBody>
      </p:sp>
      <p:sp>
        <p:nvSpPr>
          <p:cNvPr id="4" name="Slide Number Placeholder 3">
            <a:extLst>
              <a:ext uri="{FF2B5EF4-FFF2-40B4-BE49-F238E27FC236}">
                <a16:creationId xmlns:a16="http://schemas.microsoft.com/office/drawing/2014/main" id="{4E2BD13D-CF22-4105-9B3E-F5F893A2843B}"/>
              </a:ext>
            </a:extLst>
          </p:cNvPr>
          <p:cNvSpPr>
            <a:spLocks noGrp="1"/>
          </p:cNvSpPr>
          <p:nvPr>
            <p:ph type="sldNum" sz="quarter" idx="12"/>
          </p:nvPr>
        </p:nvSpPr>
        <p:spPr/>
        <p:txBody>
          <a:bodyPr/>
          <a:lstStyle/>
          <a:p>
            <a:fld id="{769188A1-221D-43AD-B80F-13C40FB2D4B4}" type="slidenum">
              <a:rPr lang="en-HK" smtClean="0"/>
              <a:t>8</a:t>
            </a:fld>
            <a:endParaRPr lang="en-HK"/>
          </a:p>
        </p:txBody>
      </p:sp>
    </p:spTree>
    <p:extLst>
      <p:ext uri="{BB962C8B-B14F-4D97-AF65-F5344CB8AC3E}">
        <p14:creationId xmlns:p14="http://schemas.microsoft.com/office/powerpoint/2010/main" val="301724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6F52-3A13-41DE-93C0-EE3B4B2411EA}"/>
              </a:ext>
            </a:extLst>
          </p:cNvPr>
          <p:cNvSpPr>
            <a:spLocks noGrp="1"/>
          </p:cNvSpPr>
          <p:nvPr>
            <p:ph type="title"/>
          </p:nvPr>
        </p:nvSpPr>
        <p:spPr/>
        <p:txBody>
          <a:bodyPr/>
          <a:lstStyle/>
          <a:p>
            <a:r>
              <a:rPr lang="en-US" dirty="0"/>
              <a:t>Generative AI Policy</a:t>
            </a:r>
            <a:endParaRPr lang="en-HK" dirty="0"/>
          </a:p>
        </p:txBody>
      </p:sp>
      <p:sp>
        <p:nvSpPr>
          <p:cNvPr id="3" name="Content Placeholder 2">
            <a:extLst>
              <a:ext uri="{FF2B5EF4-FFF2-40B4-BE49-F238E27FC236}">
                <a16:creationId xmlns:a16="http://schemas.microsoft.com/office/drawing/2014/main" id="{C317DF8D-47E9-4467-B26D-E46A480751F6}"/>
              </a:ext>
            </a:extLst>
          </p:cNvPr>
          <p:cNvSpPr>
            <a:spLocks noGrp="1"/>
          </p:cNvSpPr>
          <p:nvPr>
            <p:ph idx="1"/>
          </p:nvPr>
        </p:nvSpPr>
        <p:spPr/>
        <p:txBody>
          <a:bodyPr/>
          <a:lstStyle/>
          <a:p>
            <a:r>
              <a:rPr lang="en-HK" dirty="0"/>
              <a:t>Consistent with University policy, you are encouraged (but not required) to make use of Generative AI programmes to assist your </a:t>
            </a:r>
            <a:r>
              <a:rPr lang="en-HK" u="sng" dirty="0"/>
              <a:t>learning</a:t>
            </a:r>
            <a:r>
              <a:rPr lang="en-HK" dirty="0"/>
              <a:t>. </a:t>
            </a:r>
          </a:p>
          <a:p>
            <a:r>
              <a:rPr lang="en-HK" dirty="0"/>
              <a:t>However, you must not rely on these programmes when writing up your assignments. You alone can be responsible for what you submit.</a:t>
            </a:r>
          </a:p>
          <a:p>
            <a:r>
              <a:rPr lang="en-HK" dirty="0"/>
              <a:t>All intellectual tasks must be completed by Learning Partners. </a:t>
            </a:r>
          </a:p>
          <a:p>
            <a:r>
              <a:rPr lang="en-HK" dirty="0"/>
              <a:t>All submitted assignments must be 100% your work, whether as individuals or teams. </a:t>
            </a:r>
          </a:p>
          <a:p>
            <a:endParaRPr lang="en-HK" dirty="0"/>
          </a:p>
        </p:txBody>
      </p:sp>
      <p:sp>
        <p:nvSpPr>
          <p:cNvPr id="4" name="Slide Number Placeholder 3">
            <a:extLst>
              <a:ext uri="{FF2B5EF4-FFF2-40B4-BE49-F238E27FC236}">
                <a16:creationId xmlns:a16="http://schemas.microsoft.com/office/drawing/2014/main" id="{D316AF31-3A37-4287-BF16-A3D3AF7D0CF1}"/>
              </a:ext>
            </a:extLst>
          </p:cNvPr>
          <p:cNvSpPr>
            <a:spLocks noGrp="1"/>
          </p:cNvSpPr>
          <p:nvPr>
            <p:ph type="sldNum" sz="quarter" idx="12"/>
          </p:nvPr>
        </p:nvSpPr>
        <p:spPr/>
        <p:txBody>
          <a:bodyPr/>
          <a:lstStyle/>
          <a:p>
            <a:fld id="{769188A1-221D-43AD-B80F-13C40FB2D4B4}" type="slidenum">
              <a:rPr lang="en-HK" smtClean="0"/>
              <a:t>9</a:t>
            </a:fld>
            <a:endParaRPr lang="en-HK"/>
          </a:p>
        </p:txBody>
      </p:sp>
    </p:spTree>
    <p:extLst>
      <p:ext uri="{BB962C8B-B14F-4D97-AF65-F5344CB8AC3E}">
        <p14:creationId xmlns:p14="http://schemas.microsoft.com/office/powerpoint/2010/main" val="541329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9226-9F4A-454B-AD56-9B03230F2A53}"/>
              </a:ext>
            </a:extLst>
          </p:cNvPr>
          <p:cNvSpPr>
            <a:spLocks noGrp="1"/>
          </p:cNvSpPr>
          <p:nvPr>
            <p:ph type="title"/>
          </p:nvPr>
        </p:nvSpPr>
        <p:spPr/>
        <p:txBody>
          <a:bodyPr/>
          <a:lstStyle/>
          <a:p>
            <a:r>
              <a:rPr lang="en-US" dirty="0"/>
              <a:t>Wednesday March 4</a:t>
            </a:r>
            <a:r>
              <a:rPr lang="en-US" baseline="30000" dirty="0"/>
              <a:t>th</a:t>
            </a:r>
            <a:endParaRPr lang="en-HK" dirty="0"/>
          </a:p>
        </p:txBody>
      </p:sp>
      <p:sp>
        <p:nvSpPr>
          <p:cNvPr id="3" name="Content Placeholder 2">
            <a:extLst>
              <a:ext uri="{FF2B5EF4-FFF2-40B4-BE49-F238E27FC236}">
                <a16:creationId xmlns:a16="http://schemas.microsoft.com/office/drawing/2014/main" id="{2A0909C8-905E-424E-A822-C0A13ED81289}"/>
              </a:ext>
            </a:extLst>
          </p:cNvPr>
          <p:cNvSpPr>
            <a:spLocks noGrp="1"/>
          </p:cNvSpPr>
          <p:nvPr>
            <p:ph idx="1"/>
          </p:nvPr>
        </p:nvSpPr>
        <p:spPr/>
        <p:txBody>
          <a:bodyPr>
            <a:normAutofit/>
          </a:bodyPr>
          <a:lstStyle/>
          <a:p>
            <a:r>
              <a:rPr lang="en-US" dirty="0"/>
              <a:t>1400</a:t>
            </a:r>
          </a:p>
          <a:p>
            <a:pPr lvl="1"/>
            <a:r>
              <a:rPr lang="en-US" dirty="0"/>
              <a:t>Robert Davison, Professor of Information Systems CityUHK</a:t>
            </a:r>
          </a:p>
          <a:p>
            <a:pPr lvl="1"/>
            <a:r>
              <a:rPr lang="en-US" dirty="0"/>
              <a:t>Introduction to </a:t>
            </a:r>
            <a:r>
              <a:rPr lang="en-US" dirty="0" err="1"/>
              <a:t>Digitisation</a:t>
            </a:r>
            <a:r>
              <a:rPr lang="en-US" dirty="0"/>
              <a:t> and Technology Management: Local and Global Perspectives</a:t>
            </a:r>
          </a:p>
          <a:p>
            <a:r>
              <a:rPr lang="en-US" dirty="0"/>
              <a:t>1600</a:t>
            </a:r>
          </a:p>
          <a:p>
            <a:pPr lvl="1"/>
            <a:r>
              <a:rPr lang="en-US" dirty="0"/>
              <a:t>Ricky Chong, MD Ricoh Hong Kong</a:t>
            </a:r>
          </a:p>
          <a:p>
            <a:pPr lvl="1"/>
            <a:r>
              <a:rPr lang="en-US" dirty="0"/>
              <a:t>Transforming a Traditional Business into a Digital Service Provider</a:t>
            </a:r>
          </a:p>
          <a:p>
            <a:r>
              <a:rPr lang="en-US" dirty="0"/>
              <a:t>1900</a:t>
            </a:r>
          </a:p>
          <a:p>
            <a:pPr lvl="1"/>
            <a:r>
              <a:rPr lang="en-US" dirty="0"/>
              <a:t>Fareeda Cassumbhoy, CDO Pico Group and DBA Graduate</a:t>
            </a:r>
          </a:p>
          <a:p>
            <a:pPr lvl="1"/>
            <a:r>
              <a:rPr lang="en-US" dirty="0"/>
              <a:t>Demystification of Digital Transformation, Comparing Pico and FBCN</a:t>
            </a:r>
            <a:endParaRPr lang="en-HK" dirty="0"/>
          </a:p>
        </p:txBody>
      </p:sp>
      <p:sp>
        <p:nvSpPr>
          <p:cNvPr id="4" name="Slide Number Placeholder 3">
            <a:extLst>
              <a:ext uri="{FF2B5EF4-FFF2-40B4-BE49-F238E27FC236}">
                <a16:creationId xmlns:a16="http://schemas.microsoft.com/office/drawing/2014/main" id="{6C0D1138-DA37-4ACE-A232-B0DBBD93A49F}"/>
              </a:ext>
            </a:extLst>
          </p:cNvPr>
          <p:cNvSpPr>
            <a:spLocks noGrp="1"/>
          </p:cNvSpPr>
          <p:nvPr>
            <p:ph type="sldNum" sz="quarter" idx="12"/>
          </p:nvPr>
        </p:nvSpPr>
        <p:spPr/>
        <p:txBody>
          <a:bodyPr/>
          <a:lstStyle/>
          <a:p>
            <a:fld id="{769188A1-221D-43AD-B80F-13C40FB2D4B4}" type="slidenum">
              <a:rPr lang="en-HK" smtClean="0"/>
              <a:t>10</a:t>
            </a:fld>
            <a:endParaRPr lang="en-HK"/>
          </a:p>
        </p:txBody>
      </p:sp>
    </p:spTree>
    <p:extLst>
      <p:ext uri="{BB962C8B-B14F-4D97-AF65-F5344CB8AC3E}">
        <p14:creationId xmlns:p14="http://schemas.microsoft.com/office/powerpoint/2010/main" val="4174988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A7B6-FAF3-4CD7-8534-0782D013DF8A}"/>
              </a:ext>
            </a:extLst>
          </p:cNvPr>
          <p:cNvSpPr>
            <a:spLocks noGrp="1"/>
          </p:cNvSpPr>
          <p:nvPr>
            <p:ph type="title"/>
          </p:nvPr>
        </p:nvSpPr>
        <p:spPr/>
        <p:txBody>
          <a:bodyPr/>
          <a:lstStyle/>
          <a:p>
            <a:r>
              <a:rPr lang="en-US" dirty="0"/>
              <a:t>Thursday March 5</a:t>
            </a:r>
            <a:r>
              <a:rPr lang="en-US" baseline="30000" dirty="0"/>
              <a:t>th</a:t>
            </a:r>
            <a:endParaRPr lang="en-HK" dirty="0"/>
          </a:p>
        </p:txBody>
      </p:sp>
      <p:sp>
        <p:nvSpPr>
          <p:cNvPr id="3" name="Content Placeholder 2">
            <a:extLst>
              <a:ext uri="{FF2B5EF4-FFF2-40B4-BE49-F238E27FC236}">
                <a16:creationId xmlns:a16="http://schemas.microsoft.com/office/drawing/2014/main" id="{EA9B367E-5C20-44A8-9EC9-3BE2DE1D3311}"/>
              </a:ext>
            </a:extLst>
          </p:cNvPr>
          <p:cNvSpPr>
            <a:spLocks noGrp="1"/>
          </p:cNvSpPr>
          <p:nvPr>
            <p:ph idx="1"/>
          </p:nvPr>
        </p:nvSpPr>
        <p:spPr/>
        <p:txBody>
          <a:bodyPr>
            <a:normAutofit/>
          </a:bodyPr>
          <a:lstStyle/>
          <a:p>
            <a:r>
              <a:rPr lang="en-US" dirty="0"/>
              <a:t>1400</a:t>
            </a:r>
          </a:p>
          <a:p>
            <a:pPr lvl="1"/>
            <a:r>
              <a:rPr lang="en-US" dirty="0"/>
              <a:t>Jason Chiu, Founder </a:t>
            </a:r>
            <a:r>
              <a:rPr lang="en-US" dirty="0" err="1"/>
              <a:t>CherryPicks</a:t>
            </a:r>
            <a:endParaRPr lang="en-US" dirty="0"/>
          </a:p>
          <a:p>
            <a:pPr lvl="1"/>
            <a:r>
              <a:rPr lang="en-US" dirty="0"/>
              <a:t>Next Frontier of AI: World Models and Robots/Drones/Embodied AI</a:t>
            </a:r>
          </a:p>
          <a:p>
            <a:r>
              <a:rPr lang="en-US" dirty="0"/>
              <a:t>1600</a:t>
            </a:r>
          </a:p>
          <a:p>
            <a:pPr lvl="1"/>
            <a:r>
              <a:rPr lang="en-US" dirty="0"/>
              <a:t>Michelle Chan, MD &amp; Co-founder Transcend International</a:t>
            </a:r>
          </a:p>
          <a:p>
            <a:pPr lvl="1"/>
            <a:r>
              <a:rPr lang="en-US" dirty="0"/>
              <a:t>More Human in the Age of AI</a:t>
            </a:r>
          </a:p>
          <a:p>
            <a:r>
              <a:rPr lang="en-US" dirty="0"/>
              <a:t>1900</a:t>
            </a:r>
          </a:p>
          <a:p>
            <a:pPr lvl="1"/>
            <a:r>
              <a:rPr lang="en-US" dirty="0"/>
              <a:t>Alex Fong, Adjunct Professor @ CityUHK</a:t>
            </a:r>
          </a:p>
          <a:p>
            <a:pPr lvl="1"/>
            <a:r>
              <a:rPr lang="en-US" dirty="0"/>
              <a:t>Humans and AI: Buddies or Rivals?</a:t>
            </a:r>
          </a:p>
          <a:p>
            <a:endParaRPr lang="en-HK" dirty="0"/>
          </a:p>
        </p:txBody>
      </p:sp>
      <p:sp>
        <p:nvSpPr>
          <p:cNvPr id="4" name="Slide Number Placeholder 3">
            <a:extLst>
              <a:ext uri="{FF2B5EF4-FFF2-40B4-BE49-F238E27FC236}">
                <a16:creationId xmlns:a16="http://schemas.microsoft.com/office/drawing/2014/main" id="{7BC365AF-1651-499E-BBFF-56A4AA11F721}"/>
              </a:ext>
            </a:extLst>
          </p:cNvPr>
          <p:cNvSpPr>
            <a:spLocks noGrp="1"/>
          </p:cNvSpPr>
          <p:nvPr>
            <p:ph type="sldNum" sz="quarter" idx="12"/>
          </p:nvPr>
        </p:nvSpPr>
        <p:spPr/>
        <p:txBody>
          <a:bodyPr/>
          <a:lstStyle/>
          <a:p>
            <a:fld id="{769188A1-221D-43AD-B80F-13C40FB2D4B4}" type="slidenum">
              <a:rPr lang="en-HK" smtClean="0"/>
              <a:t>11</a:t>
            </a:fld>
            <a:endParaRPr lang="en-HK"/>
          </a:p>
        </p:txBody>
      </p:sp>
    </p:spTree>
    <p:extLst>
      <p:ext uri="{BB962C8B-B14F-4D97-AF65-F5344CB8AC3E}">
        <p14:creationId xmlns:p14="http://schemas.microsoft.com/office/powerpoint/2010/main" val="180150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2A6E1-672E-4097-915B-C14EC12C7889}"/>
              </a:ext>
            </a:extLst>
          </p:cNvPr>
          <p:cNvSpPr>
            <a:spLocks noGrp="1"/>
          </p:cNvSpPr>
          <p:nvPr>
            <p:ph type="title"/>
          </p:nvPr>
        </p:nvSpPr>
        <p:spPr/>
        <p:txBody>
          <a:bodyPr/>
          <a:lstStyle/>
          <a:p>
            <a:r>
              <a:rPr lang="en-US" dirty="0"/>
              <a:t>Friday March 6</a:t>
            </a:r>
            <a:r>
              <a:rPr lang="en-US" baseline="30000" dirty="0"/>
              <a:t>th </a:t>
            </a:r>
            <a:endParaRPr lang="en-HK" dirty="0"/>
          </a:p>
        </p:txBody>
      </p:sp>
      <p:sp>
        <p:nvSpPr>
          <p:cNvPr id="3" name="Content Placeholder 2">
            <a:extLst>
              <a:ext uri="{FF2B5EF4-FFF2-40B4-BE49-F238E27FC236}">
                <a16:creationId xmlns:a16="http://schemas.microsoft.com/office/drawing/2014/main" id="{E28DFF2C-5CF2-47BE-9E51-22F853E8B61A}"/>
              </a:ext>
            </a:extLst>
          </p:cNvPr>
          <p:cNvSpPr>
            <a:spLocks noGrp="1"/>
          </p:cNvSpPr>
          <p:nvPr>
            <p:ph idx="1"/>
          </p:nvPr>
        </p:nvSpPr>
        <p:spPr/>
        <p:txBody>
          <a:bodyPr>
            <a:normAutofit lnSpcReduction="10000"/>
          </a:bodyPr>
          <a:lstStyle/>
          <a:p>
            <a:r>
              <a:rPr lang="en-US" dirty="0"/>
              <a:t>0900</a:t>
            </a:r>
          </a:p>
          <a:p>
            <a:pPr lvl="1"/>
            <a:r>
              <a:rPr lang="en-US" dirty="0"/>
              <a:t>Eric Chan, Chief Public Mission Officer HK Cyberport </a:t>
            </a:r>
          </a:p>
          <a:p>
            <a:pPr lvl="1"/>
            <a:r>
              <a:rPr lang="en-US" dirty="0"/>
              <a:t>Visit to Cyberport Digital Technology Experience Centre</a:t>
            </a:r>
          </a:p>
          <a:p>
            <a:r>
              <a:rPr lang="en-US" dirty="0"/>
              <a:t>1600</a:t>
            </a:r>
          </a:p>
          <a:p>
            <a:pPr lvl="1"/>
            <a:r>
              <a:rPr lang="en-US" dirty="0"/>
              <a:t>Daniel Cheung, Deputy Commissioner (Digital Infrastructures) HKSAR Government</a:t>
            </a:r>
          </a:p>
          <a:p>
            <a:pPr lvl="1"/>
            <a:r>
              <a:rPr lang="en-US" dirty="0"/>
              <a:t>Digital Economy Development in Hong Kong </a:t>
            </a:r>
          </a:p>
          <a:p>
            <a:r>
              <a:rPr lang="en-US" dirty="0"/>
              <a:t>1900</a:t>
            </a:r>
          </a:p>
          <a:p>
            <a:pPr lvl="1"/>
            <a:r>
              <a:rPr lang="en-US" dirty="0"/>
              <a:t>Forrest Chai, CIO Hang Seng Bank</a:t>
            </a:r>
          </a:p>
          <a:p>
            <a:pPr lvl="1"/>
            <a:r>
              <a:rPr lang="en-US" dirty="0"/>
              <a:t>The CIO’s agenda for digital initiatives from idea to impact (successes and failures)</a:t>
            </a:r>
          </a:p>
          <a:p>
            <a:endParaRPr lang="en-HK" dirty="0"/>
          </a:p>
        </p:txBody>
      </p:sp>
      <p:sp>
        <p:nvSpPr>
          <p:cNvPr id="4" name="Slide Number Placeholder 3">
            <a:extLst>
              <a:ext uri="{FF2B5EF4-FFF2-40B4-BE49-F238E27FC236}">
                <a16:creationId xmlns:a16="http://schemas.microsoft.com/office/drawing/2014/main" id="{5264A8E6-D231-4D78-B610-CC2A929CAA1A}"/>
              </a:ext>
            </a:extLst>
          </p:cNvPr>
          <p:cNvSpPr>
            <a:spLocks noGrp="1"/>
          </p:cNvSpPr>
          <p:nvPr>
            <p:ph type="sldNum" sz="quarter" idx="12"/>
          </p:nvPr>
        </p:nvSpPr>
        <p:spPr/>
        <p:txBody>
          <a:bodyPr/>
          <a:lstStyle/>
          <a:p>
            <a:fld id="{769188A1-221D-43AD-B80F-13C40FB2D4B4}" type="slidenum">
              <a:rPr lang="en-HK" smtClean="0"/>
              <a:t>12</a:t>
            </a:fld>
            <a:endParaRPr lang="en-HK"/>
          </a:p>
        </p:txBody>
      </p:sp>
    </p:spTree>
    <p:extLst>
      <p:ext uri="{BB962C8B-B14F-4D97-AF65-F5344CB8AC3E}">
        <p14:creationId xmlns:p14="http://schemas.microsoft.com/office/powerpoint/2010/main" val="2971365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35D6-FCD8-471E-8698-0EB3CA2607FA}"/>
              </a:ext>
            </a:extLst>
          </p:cNvPr>
          <p:cNvSpPr>
            <a:spLocks noGrp="1"/>
          </p:cNvSpPr>
          <p:nvPr>
            <p:ph type="title"/>
          </p:nvPr>
        </p:nvSpPr>
        <p:spPr/>
        <p:txBody>
          <a:bodyPr/>
          <a:lstStyle/>
          <a:p>
            <a:r>
              <a:rPr lang="en-US" dirty="0"/>
              <a:t>Saturday March 7</a:t>
            </a:r>
            <a:r>
              <a:rPr lang="en-US" baseline="30000" dirty="0"/>
              <a:t>th</a:t>
            </a:r>
            <a:r>
              <a:rPr lang="en-US" dirty="0"/>
              <a:t> </a:t>
            </a:r>
            <a:endParaRPr lang="en-HK" dirty="0"/>
          </a:p>
        </p:txBody>
      </p:sp>
      <p:sp>
        <p:nvSpPr>
          <p:cNvPr id="3" name="Content Placeholder 2">
            <a:extLst>
              <a:ext uri="{FF2B5EF4-FFF2-40B4-BE49-F238E27FC236}">
                <a16:creationId xmlns:a16="http://schemas.microsoft.com/office/drawing/2014/main" id="{A79F187D-44C8-46A1-BD43-3AE5637B0B2B}"/>
              </a:ext>
            </a:extLst>
          </p:cNvPr>
          <p:cNvSpPr>
            <a:spLocks noGrp="1"/>
          </p:cNvSpPr>
          <p:nvPr>
            <p:ph idx="1"/>
          </p:nvPr>
        </p:nvSpPr>
        <p:spPr/>
        <p:txBody>
          <a:bodyPr/>
          <a:lstStyle/>
          <a:p>
            <a:r>
              <a:rPr lang="en-US" dirty="0"/>
              <a:t>1400</a:t>
            </a:r>
          </a:p>
          <a:p>
            <a:pPr lvl="1"/>
            <a:r>
              <a:rPr lang="en-US" dirty="0"/>
              <a:t>Matthew Lee, Professor of Digital Business and AI, HKMU</a:t>
            </a:r>
          </a:p>
          <a:p>
            <a:pPr lvl="1"/>
            <a:r>
              <a:rPr lang="en-US" dirty="0"/>
              <a:t>AI in Business: Ethical, Regulatory, and Government Issues</a:t>
            </a:r>
          </a:p>
          <a:p>
            <a:r>
              <a:rPr lang="en-US" dirty="0"/>
              <a:t>1600</a:t>
            </a:r>
          </a:p>
          <a:p>
            <a:pPr lvl="1"/>
            <a:r>
              <a:rPr lang="en-US" dirty="0"/>
              <a:t>Christophe Viguerie, Adjunct Prof @ CityUHK &amp; DBA Graduate</a:t>
            </a:r>
          </a:p>
          <a:p>
            <a:pPr lvl="1"/>
            <a:r>
              <a:rPr lang="en-US" dirty="0"/>
              <a:t>Coalition Formation for Sustainable Blockchain Governance</a:t>
            </a:r>
          </a:p>
          <a:p>
            <a:r>
              <a:rPr lang="en-US" dirty="0"/>
              <a:t>1900</a:t>
            </a:r>
          </a:p>
          <a:p>
            <a:pPr lvl="1"/>
            <a:r>
              <a:rPr lang="en-US" dirty="0"/>
              <a:t>Maris Martinsons, Professor of Strategic Management @ CityUHK</a:t>
            </a:r>
          </a:p>
          <a:p>
            <a:pPr lvl="1"/>
            <a:r>
              <a:rPr lang="en-US" dirty="0"/>
              <a:t>Linking Strategic Management to Digital Technology</a:t>
            </a:r>
            <a:endParaRPr lang="en-HK" dirty="0"/>
          </a:p>
        </p:txBody>
      </p:sp>
      <p:sp>
        <p:nvSpPr>
          <p:cNvPr id="4" name="Slide Number Placeholder 3">
            <a:extLst>
              <a:ext uri="{FF2B5EF4-FFF2-40B4-BE49-F238E27FC236}">
                <a16:creationId xmlns:a16="http://schemas.microsoft.com/office/drawing/2014/main" id="{848C0248-E639-4D8A-A05A-FB93B63F097D}"/>
              </a:ext>
            </a:extLst>
          </p:cNvPr>
          <p:cNvSpPr>
            <a:spLocks noGrp="1"/>
          </p:cNvSpPr>
          <p:nvPr>
            <p:ph type="sldNum" sz="quarter" idx="12"/>
          </p:nvPr>
        </p:nvSpPr>
        <p:spPr/>
        <p:txBody>
          <a:bodyPr/>
          <a:lstStyle/>
          <a:p>
            <a:fld id="{769188A1-221D-43AD-B80F-13C40FB2D4B4}" type="slidenum">
              <a:rPr lang="en-HK" smtClean="0"/>
              <a:t>13</a:t>
            </a:fld>
            <a:endParaRPr lang="en-HK"/>
          </a:p>
        </p:txBody>
      </p:sp>
    </p:spTree>
    <p:extLst>
      <p:ext uri="{BB962C8B-B14F-4D97-AF65-F5344CB8AC3E}">
        <p14:creationId xmlns:p14="http://schemas.microsoft.com/office/powerpoint/2010/main" val="346157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875D-B5DF-45B9-822E-E843A1CABA68}"/>
              </a:ext>
            </a:extLst>
          </p:cNvPr>
          <p:cNvSpPr>
            <a:spLocks noGrp="1"/>
          </p:cNvSpPr>
          <p:nvPr>
            <p:ph type="title"/>
          </p:nvPr>
        </p:nvSpPr>
        <p:spPr/>
        <p:txBody>
          <a:bodyPr/>
          <a:lstStyle/>
          <a:p>
            <a:r>
              <a:rPr lang="en-US" dirty="0"/>
              <a:t>Sunday March 8</a:t>
            </a:r>
            <a:r>
              <a:rPr lang="en-US" baseline="30000" dirty="0"/>
              <a:t>th</a:t>
            </a:r>
            <a:r>
              <a:rPr lang="en-US" dirty="0"/>
              <a:t> </a:t>
            </a:r>
            <a:endParaRPr lang="en-HK" dirty="0"/>
          </a:p>
        </p:txBody>
      </p:sp>
      <p:sp>
        <p:nvSpPr>
          <p:cNvPr id="3" name="Content Placeholder 2">
            <a:extLst>
              <a:ext uri="{FF2B5EF4-FFF2-40B4-BE49-F238E27FC236}">
                <a16:creationId xmlns:a16="http://schemas.microsoft.com/office/drawing/2014/main" id="{C33F5A30-D7ED-4FA0-8D1F-F4B73131F91F}"/>
              </a:ext>
            </a:extLst>
          </p:cNvPr>
          <p:cNvSpPr>
            <a:spLocks noGrp="1"/>
          </p:cNvSpPr>
          <p:nvPr>
            <p:ph idx="1"/>
          </p:nvPr>
        </p:nvSpPr>
        <p:spPr>
          <a:xfrm>
            <a:off x="838199" y="1825625"/>
            <a:ext cx="11272935" cy="4351338"/>
          </a:xfrm>
        </p:spPr>
        <p:txBody>
          <a:bodyPr>
            <a:normAutofit fontScale="92500"/>
          </a:bodyPr>
          <a:lstStyle/>
          <a:p>
            <a:r>
              <a:rPr lang="en-US" dirty="0"/>
              <a:t>1000</a:t>
            </a:r>
          </a:p>
          <a:p>
            <a:pPr lvl="1"/>
            <a:r>
              <a:rPr lang="en-US" dirty="0"/>
              <a:t>Adrian Leung, GM Change Management @ Milford </a:t>
            </a:r>
            <a:r>
              <a:rPr lang="en-US" dirty="0" err="1"/>
              <a:t>Nutriproduct</a:t>
            </a:r>
            <a:r>
              <a:rPr lang="en-US"/>
              <a:t> (HK) Ltd &amp; ABA Ltd </a:t>
            </a:r>
            <a:endParaRPr lang="en-US" dirty="0"/>
          </a:p>
          <a:p>
            <a:pPr lvl="1"/>
            <a:r>
              <a:rPr lang="en-US" dirty="0"/>
              <a:t>Christophe Viguerie, Adjunct Prof @ CityUHK &amp; DBA Graduate</a:t>
            </a:r>
          </a:p>
          <a:p>
            <a:pPr lvl="1"/>
            <a:r>
              <a:rPr lang="en-US" dirty="0"/>
              <a:t>Louie Wong, Professor @ Nagoya University of Commerce and Business</a:t>
            </a:r>
          </a:p>
          <a:p>
            <a:pPr lvl="1"/>
            <a:r>
              <a:rPr lang="en-US" dirty="0"/>
              <a:t>Panel Discussion: Future Developments in </a:t>
            </a:r>
            <a:r>
              <a:rPr lang="en-US" dirty="0" err="1"/>
              <a:t>Digitisation</a:t>
            </a:r>
            <a:r>
              <a:rPr lang="en-US" dirty="0"/>
              <a:t> &amp; Technology Management for SMEs</a:t>
            </a:r>
          </a:p>
          <a:p>
            <a:r>
              <a:rPr lang="en-US" dirty="0"/>
              <a:t>1300</a:t>
            </a:r>
          </a:p>
          <a:p>
            <a:pPr lvl="1"/>
            <a:r>
              <a:rPr lang="en-US" dirty="0"/>
              <a:t>Christophe Viguerie, Adjunct Prof @ CityUHK &amp; DBA Graduate</a:t>
            </a:r>
          </a:p>
          <a:p>
            <a:pPr lvl="1"/>
            <a:r>
              <a:rPr lang="en-US" dirty="0" err="1"/>
              <a:t>Tokenisation</a:t>
            </a:r>
            <a:r>
              <a:rPr lang="en-US" dirty="0"/>
              <a:t>: A Foundation for </a:t>
            </a:r>
            <a:r>
              <a:rPr lang="en-US" dirty="0" err="1"/>
              <a:t>Digitised</a:t>
            </a:r>
            <a:r>
              <a:rPr lang="en-US" dirty="0"/>
              <a:t> Inter-Organisational Relationships</a:t>
            </a:r>
          </a:p>
          <a:p>
            <a:r>
              <a:rPr lang="en-US" dirty="0"/>
              <a:t>1500</a:t>
            </a:r>
          </a:p>
          <a:p>
            <a:pPr lvl="1"/>
            <a:r>
              <a:rPr lang="en-US" dirty="0"/>
              <a:t>Delman Lee, Vice Chairman TAL Apparel</a:t>
            </a:r>
          </a:p>
          <a:p>
            <a:pPr lvl="1"/>
            <a:r>
              <a:rPr lang="en-US" dirty="0"/>
              <a:t>Everything Everywhere All at Once: An Apparel Manufacturer Case</a:t>
            </a:r>
            <a:endParaRPr lang="en-HK" dirty="0"/>
          </a:p>
        </p:txBody>
      </p:sp>
      <p:sp>
        <p:nvSpPr>
          <p:cNvPr id="5" name="Slide Number Placeholder 4">
            <a:extLst>
              <a:ext uri="{FF2B5EF4-FFF2-40B4-BE49-F238E27FC236}">
                <a16:creationId xmlns:a16="http://schemas.microsoft.com/office/drawing/2014/main" id="{90F05E76-F966-4254-A20F-65115832C77D}"/>
              </a:ext>
            </a:extLst>
          </p:cNvPr>
          <p:cNvSpPr>
            <a:spLocks noGrp="1"/>
          </p:cNvSpPr>
          <p:nvPr>
            <p:ph type="sldNum" sz="quarter" idx="12"/>
          </p:nvPr>
        </p:nvSpPr>
        <p:spPr/>
        <p:txBody>
          <a:bodyPr/>
          <a:lstStyle/>
          <a:p>
            <a:fld id="{769188A1-221D-43AD-B80F-13C40FB2D4B4}" type="slidenum">
              <a:rPr lang="en-HK" smtClean="0"/>
              <a:t>14</a:t>
            </a:fld>
            <a:endParaRPr lang="en-HK"/>
          </a:p>
        </p:txBody>
      </p:sp>
    </p:spTree>
    <p:extLst>
      <p:ext uri="{BB962C8B-B14F-4D97-AF65-F5344CB8AC3E}">
        <p14:creationId xmlns:p14="http://schemas.microsoft.com/office/powerpoint/2010/main" val="3571985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C6037-6CCE-40DC-A194-F5BE3351E88F}"/>
              </a:ext>
            </a:extLst>
          </p:cNvPr>
          <p:cNvSpPr>
            <a:spLocks noGrp="1"/>
          </p:cNvSpPr>
          <p:nvPr>
            <p:ph type="title"/>
          </p:nvPr>
        </p:nvSpPr>
        <p:spPr/>
        <p:txBody>
          <a:bodyPr/>
          <a:lstStyle/>
          <a:p>
            <a:r>
              <a:rPr lang="en-US" dirty="0"/>
              <a:t>Fareeda Cassumbhoy, Group CDO @ Pico Global Services &amp; DBA Graduate</a:t>
            </a:r>
            <a:endParaRPr lang="en-HK" dirty="0"/>
          </a:p>
        </p:txBody>
      </p:sp>
      <p:sp>
        <p:nvSpPr>
          <p:cNvPr id="3" name="Content Placeholder 2">
            <a:extLst>
              <a:ext uri="{FF2B5EF4-FFF2-40B4-BE49-F238E27FC236}">
                <a16:creationId xmlns:a16="http://schemas.microsoft.com/office/drawing/2014/main" id="{7E678AE4-0AB9-40EC-9A61-0476F5E273A4}"/>
              </a:ext>
            </a:extLst>
          </p:cNvPr>
          <p:cNvSpPr>
            <a:spLocks noGrp="1"/>
          </p:cNvSpPr>
          <p:nvPr>
            <p:ph idx="1"/>
          </p:nvPr>
        </p:nvSpPr>
        <p:spPr/>
        <p:txBody>
          <a:bodyPr>
            <a:normAutofit lnSpcReduction="10000"/>
          </a:bodyPr>
          <a:lstStyle/>
          <a:p>
            <a:r>
              <a:rPr lang="en-HK" dirty="0" err="1"/>
              <a:t>Dr.</a:t>
            </a:r>
            <a:r>
              <a:rPr lang="en-HK" dirty="0"/>
              <a:t> Cassumbhoy synthesizes insights from her doctoral research with front-line executive experience to demystify what Digital Transformation really entails.  Through two comparative case studies: (1) Pico, a global event management company with traditional contractor roots that she is digitizing within a decentralized structure, and (2) FBCN, a Chinese fast-food retail operator confronting the breakneck pace of advanced digital technologies.  </a:t>
            </a:r>
          </a:p>
          <a:p>
            <a:r>
              <a:rPr lang="en-HK" dirty="0" err="1"/>
              <a:t>Dr.</a:t>
            </a:r>
            <a:r>
              <a:rPr lang="en-HK" dirty="0"/>
              <a:t> Cassumbhoy translates research into actionable leadership playbooks on technological innovations, governance, data and AI roadmaps, customer experience, and changing roles of digital leadership across federated organizations. </a:t>
            </a:r>
          </a:p>
          <a:p>
            <a:endParaRPr lang="en-HK" dirty="0"/>
          </a:p>
        </p:txBody>
      </p:sp>
      <p:sp>
        <p:nvSpPr>
          <p:cNvPr id="4" name="Slide Number Placeholder 3">
            <a:extLst>
              <a:ext uri="{FF2B5EF4-FFF2-40B4-BE49-F238E27FC236}">
                <a16:creationId xmlns:a16="http://schemas.microsoft.com/office/drawing/2014/main" id="{3C5474D7-CF45-45C7-A5BD-162F53798ABA}"/>
              </a:ext>
            </a:extLst>
          </p:cNvPr>
          <p:cNvSpPr>
            <a:spLocks noGrp="1"/>
          </p:cNvSpPr>
          <p:nvPr>
            <p:ph type="sldNum" sz="quarter" idx="12"/>
          </p:nvPr>
        </p:nvSpPr>
        <p:spPr/>
        <p:txBody>
          <a:bodyPr/>
          <a:lstStyle/>
          <a:p>
            <a:fld id="{769188A1-221D-43AD-B80F-13C40FB2D4B4}" type="slidenum">
              <a:rPr lang="en-HK" smtClean="0"/>
              <a:t>15</a:t>
            </a:fld>
            <a:endParaRPr lang="en-HK"/>
          </a:p>
        </p:txBody>
      </p:sp>
    </p:spTree>
    <p:extLst>
      <p:ext uri="{BB962C8B-B14F-4D97-AF65-F5344CB8AC3E}">
        <p14:creationId xmlns:p14="http://schemas.microsoft.com/office/powerpoint/2010/main" val="322372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624A7-A5BF-433B-A058-B372F5ADA71B}"/>
              </a:ext>
            </a:extLst>
          </p:cNvPr>
          <p:cNvSpPr>
            <a:spLocks noGrp="1"/>
          </p:cNvSpPr>
          <p:nvPr>
            <p:ph type="title"/>
          </p:nvPr>
        </p:nvSpPr>
        <p:spPr/>
        <p:txBody>
          <a:bodyPr/>
          <a:lstStyle/>
          <a:p>
            <a:r>
              <a:rPr lang="en-US" dirty="0"/>
              <a:t>Forrest Chai, CIO of Hang Seng Bank</a:t>
            </a:r>
            <a:endParaRPr lang="en-HK" dirty="0"/>
          </a:p>
        </p:txBody>
      </p:sp>
      <p:sp>
        <p:nvSpPr>
          <p:cNvPr id="3" name="Content Placeholder 2">
            <a:extLst>
              <a:ext uri="{FF2B5EF4-FFF2-40B4-BE49-F238E27FC236}">
                <a16:creationId xmlns:a16="http://schemas.microsoft.com/office/drawing/2014/main" id="{BA5083E2-394F-4C7C-9A1E-904F69CE11A9}"/>
              </a:ext>
            </a:extLst>
          </p:cNvPr>
          <p:cNvSpPr>
            <a:spLocks noGrp="1"/>
          </p:cNvSpPr>
          <p:nvPr>
            <p:ph idx="1"/>
          </p:nvPr>
        </p:nvSpPr>
        <p:spPr/>
        <p:txBody>
          <a:bodyPr/>
          <a:lstStyle/>
          <a:p>
            <a:r>
              <a:rPr lang="en-US" dirty="0"/>
              <a:t>Forrest Chai, CIO of Hang Seng Bank, will share his transformation experience through 4 pillars: Strategy, </a:t>
            </a:r>
            <a:r>
              <a:rPr lang="en-US" dirty="0" err="1"/>
              <a:t>Digitise</a:t>
            </a:r>
            <a:r>
              <a:rPr lang="en-US" dirty="0"/>
              <a:t>, Culture, Reimagine. You will get to understand what’s inside the CIO agenda and what it takes to put strategy into practical execution. Forrest will also touch on the “people side” of digital – culture, incentives, talent and new ways of working. He will walk through case stories of digital initiatives from idea to impact, highlighting what worked, what did not, and what future C-suite leaders should do differently in their own organisations.”</a:t>
            </a:r>
            <a:endParaRPr lang="en-HK" dirty="0"/>
          </a:p>
          <a:p>
            <a:endParaRPr lang="en-HK" dirty="0"/>
          </a:p>
        </p:txBody>
      </p:sp>
      <p:sp>
        <p:nvSpPr>
          <p:cNvPr id="4" name="Slide Number Placeholder 3">
            <a:extLst>
              <a:ext uri="{FF2B5EF4-FFF2-40B4-BE49-F238E27FC236}">
                <a16:creationId xmlns:a16="http://schemas.microsoft.com/office/drawing/2014/main" id="{FAE86F30-960C-49E1-817C-6A4B400B93B8}"/>
              </a:ext>
            </a:extLst>
          </p:cNvPr>
          <p:cNvSpPr>
            <a:spLocks noGrp="1"/>
          </p:cNvSpPr>
          <p:nvPr>
            <p:ph type="sldNum" sz="quarter" idx="12"/>
          </p:nvPr>
        </p:nvSpPr>
        <p:spPr/>
        <p:txBody>
          <a:bodyPr/>
          <a:lstStyle/>
          <a:p>
            <a:fld id="{769188A1-221D-43AD-B80F-13C40FB2D4B4}" type="slidenum">
              <a:rPr lang="en-HK" smtClean="0"/>
              <a:t>16</a:t>
            </a:fld>
            <a:endParaRPr lang="en-HK"/>
          </a:p>
        </p:txBody>
      </p:sp>
    </p:spTree>
    <p:extLst>
      <p:ext uri="{BB962C8B-B14F-4D97-AF65-F5344CB8AC3E}">
        <p14:creationId xmlns:p14="http://schemas.microsoft.com/office/powerpoint/2010/main" val="301508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FD543-B32C-4BCC-BF7E-828F165584BC}"/>
              </a:ext>
            </a:extLst>
          </p:cNvPr>
          <p:cNvSpPr>
            <a:spLocks noGrp="1"/>
          </p:cNvSpPr>
          <p:nvPr>
            <p:ph type="title"/>
          </p:nvPr>
        </p:nvSpPr>
        <p:spPr/>
        <p:txBody>
          <a:bodyPr/>
          <a:lstStyle/>
          <a:p>
            <a:r>
              <a:rPr lang="en-US" dirty="0"/>
              <a:t>Christophe Viguerie (I), DBA Graduate</a:t>
            </a:r>
            <a:endParaRPr lang="en-HK" dirty="0"/>
          </a:p>
        </p:txBody>
      </p:sp>
      <p:sp>
        <p:nvSpPr>
          <p:cNvPr id="3" name="Content Placeholder 2">
            <a:extLst>
              <a:ext uri="{FF2B5EF4-FFF2-40B4-BE49-F238E27FC236}">
                <a16:creationId xmlns:a16="http://schemas.microsoft.com/office/drawing/2014/main" id="{BB0B7347-30D4-47BD-A44E-85C16A56C26F}"/>
              </a:ext>
            </a:extLst>
          </p:cNvPr>
          <p:cNvSpPr>
            <a:spLocks noGrp="1"/>
          </p:cNvSpPr>
          <p:nvPr>
            <p:ph idx="1"/>
          </p:nvPr>
        </p:nvSpPr>
        <p:spPr/>
        <p:txBody>
          <a:bodyPr>
            <a:normAutofit fontScale="77500" lnSpcReduction="20000"/>
          </a:bodyPr>
          <a:lstStyle/>
          <a:p>
            <a:r>
              <a:rPr lang="en-HK" dirty="0"/>
              <a:t>Most enterprise blockchain initiatives fail, not from technical shortcomings, but from fundamental governance breakdowns. </a:t>
            </a:r>
          </a:p>
          <a:p>
            <a:r>
              <a:rPr lang="en-HK" dirty="0"/>
              <a:t>Drawing on post-mortem analyses of five failed blockchain ventures and an in-depth case study of Hedera's 10-year governance evolution, we will explore how coalition-based governance structures can enable sustainable multi-stakeholder platforms. </a:t>
            </a:r>
          </a:p>
          <a:p>
            <a:r>
              <a:rPr lang="en-HK" dirty="0"/>
              <a:t>You will learn three core success factors that distinguish successful blockchain networks from failed ones, understand how to design and evolve governance through distinct phases (from founder-led control to decentralized consortia), and apply the Virtuous Cycle framework to balance coalition strength, decentralization, network adoption, and value creation. </a:t>
            </a:r>
          </a:p>
          <a:p>
            <a:r>
              <a:rPr lang="en-HK" dirty="0"/>
              <a:t>While the examples are drawn from blockchain, the strategic insights are directly applicable to any context where competing organizations must collaborate on shared infrastructure, from industry consortia to data cooperatives to open-source ecosystems. This session will equip you with evidence-based frameworks for structuring governance in complex multi-stakeholder environments, a critical capability for C-suite leaders navigating today's collaborative business landscape.</a:t>
            </a:r>
          </a:p>
          <a:p>
            <a:endParaRPr lang="en-HK" dirty="0"/>
          </a:p>
        </p:txBody>
      </p:sp>
      <p:sp>
        <p:nvSpPr>
          <p:cNvPr id="4" name="Slide Number Placeholder 3">
            <a:extLst>
              <a:ext uri="{FF2B5EF4-FFF2-40B4-BE49-F238E27FC236}">
                <a16:creationId xmlns:a16="http://schemas.microsoft.com/office/drawing/2014/main" id="{0C0C03A0-14C6-4148-8F89-1CD97A4D0FB7}"/>
              </a:ext>
            </a:extLst>
          </p:cNvPr>
          <p:cNvSpPr>
            <a:spLocks noGrp="1"/>
          </p:cNvSpPr>
          <p:nvPr>
            <p:ph type="sldNum" sz="quarter" idx="12"/>
          </p:nvPr>
        </p:nvSpPr>
        <p:spPr/>
        <p:txBody>
          <a:bodyPr/>
          <a:lstStyle/>
          <a:p>
            <a:fld id="{769188A1-221D-43AD-B80F-13C40FB2D4B4}" type="slidenum">
              <a:rPr lang="en-HK" smtClean="0"/>
              <a:t>17</a:t>
            </a:fld>
            <a:endParaRPr lang="en-HK"/>
          </a:p>
        </p:txBody>
      </p:sp>
    </p:spTree>
    <p:extLst>
      <p:ext uri="{BB962C8B-B14F-4D97-AF65-F5344CB8AC3E}">
        <p14:creationId xmlns:p14="http://schemas.microsoft.com/office/powerpoint/2010/main" val="1159833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C69B0-3964-4460-BF54-9A2292B64111}"/>
              </a:ext>
            </a:extLst>
          </p:cNvPr>
          <p:cNvSpPr>
            <a:spLocks noGrp="1"/>
          </p:cNvSpPr>
          <p:nvPr>
            <p:ph type="title"/>
          </p:nvPr>
        </p:nvSpPr>
        <p:spPr/>
        <p:txBody>
          <a:bodyPr/>
          <a:lstStyle/>
          <a:p>
            <a:r>
              <a:rPr lang="en-US" dirty="0"/>
              <a:t>Christophe Viguerie (II), DBA Graduate</a:t>
            </a:r>
            <a:endParaRPr lang="en-HK" dirty="0"/>
          </a:p>
        </p:txBody>
      </p:sp>
      <p:sp>
        <p:nvSpPr>
          <p:cNvPr id="3" name="Content Placeholder 2">
            <a:extLst>
              <a:ext uri="{FF2B5EF4-FFF2-40B4-BE49-F238E27FC236}">
                <a16:creationId xmlns:a16="http://schemas.microsoft.com/office/drawing/2014/main" id="{1DDC6344-B3A6-48CE-BE98-8A90B177279B}"/>
              </a:ext>
            </a:extLst>
          </p:cNvPr>
          <p:cNvSpPr>
            <a:spLocks noGrp="1"/>
          </p:cNvSpPr>
          <p:nvPr>
            <p:ph idx="1"/>
          </p:nvPr>
        </p:nvSpPr>
        <p:spPr/>
        <p:txBody>
          <a:bodyPr>
            <a:normAutofit fontScale="62500" lnSpcReduction="20000"/>
          </a:bodyPr>
          <a:lstStyle/>
          <a:p>
            <a:r>
              <a:rPr lang="en-HK" dirty="0"/>
              <a:t>How do tokenization and blockchain technology fundamentally reshape inter-organizational collaboration? </a:t>
            </a:r>
          </a:p>
          <a:p>
            <a:r>
              <a:rPr lang="en-HK" dirty="0"/>
              <a:t>We trace the evolution of the World Wide Web through three distinct eras: Web1, which democratized access to information through decentralized content publishing; Web2, which enabled rich peer-to-peer interaction but concentrated control in the hands of platform intermediaries like Amazon, Facebook, and Uber; and the emerging Web3, which promises to redistribute ownership and control through tokenization on blockchain infrastructure. </a:t>
            </a:r>
          </a:p>
          <a:p>
            <a:r>
              <a:rPr lang="en-HK" dirty="0"/>
              <a:t>You will learn how the Token-Network-Community model provides a framework for understanding blockchain-based arrangements, how smart contracts automate complex multi-party processes while building trust between organizations, and examine real-world implementations through cases like Walmart Canada's freight invoice processing and Contour's trade finance platform. </a:t>
            </a:r>
          </a:p>
          <a:p>
            <a:r>
              <a:rPr lang="en-HK" dirty="0"/>
              <a:t>We will analyze how tokenization moves organizations beyond simple transactions to enable persistent, memory-based relationships, and explore the strategic implications of shifting from platform-mediated coordination to distributed peer-to-peer collaboration. </a:t>
            </a:r>
          </a:p>
          <a:p>
            <a:r>
              <a:rPr lang="en-HK" dirty="0"/>
              <a:t>The session addresses both the opportunities, including enhanced transparency, reduced intermediation costs, and new models of fractional ownership, and the challenges organizations face in navigating regulatory complexity, interoperability gaps, and governance model design. Whether you are evaluating blockchain for your organization or seeking to understand how Web3 will reshape competitive dynamics, this session provides the conceptual frameworks and practical insights needed to position your organization for the next era of digital collaboration.</a:t>
            </a:r>
          </a:p>
          <a:p>
            <a:endParaRPr lang="en-HK" dirty="0"/>
          </a:p>
        </p:txBody>
      </p:sp>
      <p:sp>
        <p:nvSpPr>
          <p:cNvPr id="4" name="Slide Number Placeholder 3">
            <a:extLst>
              <a:ext uri="{FF2B5EF4-FFF2-40B4-BE49-F238E27FC236}">
                <a16:creationId xmlns:a16="http://schemas.microsoft.com/office/drawing/2014/main" id="{935EAA37-6877-4B62-8E70-EAC257F2C988}"/>
              </a:ext>
            </a:extLst>
          </p:cNvPr>
          <p:cNvSpPr>
            <a:spLocks noGrp="1"/>
          </p:cNvSpPr>
          <p:nvPr>
            <p:ph type="sldNum" sz="quarter" idx="12"/>
          </p:nvPr>
        </p:nvSpPr>
        <p:spPr/>
        <p:txBody>
          <a:bodyPr/>
          <a:lstStyle/>
          <a:p>
            <a:fld id="{769188A1-221D-43AD-B80F-13C40FB2D4B4}" type="slidenum">
              <a:rPr lang="en-HK" smtClean="0"/>
              <a:t>18</a:t>
            </a:fld>
            <a:endParaRPr lang="en-HK"/>
          </a:p>
        </p:txBody>
      </p:sp>
    </p:spTree>
    <p:extLst>
      <p:ext uri="{BB962C8B-B14F-4D97-AF65-F5344CB8AC3E}">
        <p14:creationId xmlns:p14="http://schemas.microsoft.com/office/powerpoint/2010/main" val="2041671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DE81-92D9-4C8D-8D31-AB98BA1B2E8E}"/>
              </a:ext>
            </a:extLst>
          </p:cNvPr>
          <p:cNvSpPr>
            <a:spLocks noGrp="1"/>
          </p:cNvSpPr>
          <p:nvPr>
            <p:ph type="title"/>
          </p:nvPr>
        </p:nvSpPr>
        <p:spPr/>
        <p:txBody>
          <a:bodyPr/>
          <a:lstStyle/>
          <a:p>
            <a:r>
              <a:rPr lang="en-US" dirty="0"/>
              <a:t>Ricky Chong, MD Ricoh HK</a:t>
            </a:r>
            <a:endParaRPr lang="en-HK" dirty="0"/>
          </a:p>
        </p:txBody>
      </p:sp>
      <p:sp>
        <p:nvSpPr>
          <p:cNvPr id="3" name="Content Placeholder 2">
            <a:extLst>
              <a:ext uri="{FF2B5EF4-FFF2-40B4-BE49-F238E27FC236}">
                <a16:creationId xmlns:a16="http://schemas.microsoft.com/office/drawing/2014/main" id="{9B7B9E79-31A8-44A4-9AF6-A423083B2304}"/>
              </a:ext>
            </a:extLst>
          </p:cNvPr>
          <p:cNvSpPr>
            <a:spLocks noGrp="1"/>
          </p:cNvSpPr>
          <p:nvPr>
            <p:ph idx="1"/>
          </p:nvPr>
        </p:nvSpPr>
        <p:spPr/>
        <p:txBody>
          <a:bodyPr>
            <a:normAutofit fontScale="92500" lnSpcReduction="20000"/>
          </a:bodyPr>
          <a:lstStyle/>
          <a:p>
            <a:r>
              <a:rPr lang="en-HK" dirty="0"/>
              <a:t>I will share our journey transforming from a printing-centric business into a trusted digital services partner. We began by cultivating an innovation culture, shifting teams from task-based execution to purpose-driven impact, while leaders </a:t>
            </a:r>
            <a:r>
              <a:rPr lang="en-HK" dirty="0" err="1"/>
              <a:t>modeled</a:t>
            </a:r>
            <a:r>
              <a:rPr lang="en-HK" dirty="0"/>
              <a:t> the change, embraced mistakes as learning, and built a safe environment to speak up. </a:t>
            </a:r>
          </a:p>
          <a:p>
            <a:r>
              <a:rPr lang="en-HK" dirty="0"/>
              <a:t>I will then unpack the “innovation engine” we built across four gears: a continually evolving product portfolio, disciplined market development, end‑to‑end process reinvention, and a differentiated customer experience. To sustain momentum, we invest intentionally across H1 (core innovation), H2 (adjacent innovation), and H3 (inorganic growth), balancing today’s results with tomorrow’s bets. </a:t>
            </a:r>
          </a:p>
          <a:p>
            <a:r>
              <a:rPr lang="en-HK" dirty="0"/>
              <a:t>Finally, I’ll explain how we leverage and outsource non‑core activities, enabled by digital technologies, so our talent can focus on value creation and scaling the innovations that matter.</a:t>
            </a:r>
          </a:p>
          <a:p>
            <a:endParaRPr lang="en-HK" dirty="0"/>
          </a:p>
        </p:txBody>
      </p:sp>
      <p:sp>
        <p:nvSpPr>
          <p:cNvPr id="4" name="Slide Number Placeholder 3">
            <a:extLst>
              <a:ext uri="{FF2B5EF4-FFF2-40B4-BE49-F238E27FC236}">
                <a16:creationId xmlns:a16="http://schemas.microsoft.com/office/drawing/2014/main" id="{095C9D8F-A6A4-4833-A755-9666140537F6}"/>
              </a:ext>
            </a:extLst>
          </p:cNvPr>
          <p:cNvSpPr>
            <a:spLocks noGrp="1"/>
          </p:cNvSpPr>
          <p:nvPr>
            <p:ph type="sldNum" sz="quarter" idx="12"/>
          </p:nvPr>
        </p:nvSpPr>
        <p:spPr/>
        <p:txBody>
          <a:bodyPr/>
          <a:lstStyle/>
          <a:p>
            <a:fld id="{769188A1-221D-43AD-B80F-13C40FB2D4B4}" type="slidenum">
              <a:rPr lang="en-HK" smtClean="0"/>
              <a:t>19</a:t>
            </a:fld>
            <a:endParaRPr lang="en-HK"/>
          </a:p>
        </p:txBody>
      </p:sp>
    </p:spTree>
    <p:extLst>
      <p:ext uri="{BB962C8B-B14F-4D97-AF65-F5344CB8AC3E}">
        <p14:creationId xmlns:p14="http://schemas.microsoft.com/office/powerpoint/2010/main" val="4075413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6841-5161-48C9-8E83-BF5F7B8FF302}"/>
              </a:ext>
            </a:extLst>
          </p:cNvPr>
          <p:cNvSpPr>
            <a:spLocks noGrp="1"/>
          </p:cNvSpPr>
          <p:nvPr>
            <p:ph type="title"/>
          </p:nvPr>
        </p:nvSpPr>
        <p:spPr/>
        <p:txBody>
          <a:bodyPr/>
          <a:lstStyle/>
          <a:p>
            <a:r>
              <a:rPr lang="en-US" dirty="0"/>
              <a:t>Delman Lee, Vice Chairman TAL Group</a:t>
            </a:r>
            <a:endParaRPr lang="en-HK" dirty="0"/>
          </a:p>
        </p:txBody>
      </p:sp>
      <p:sp>
        <p:nvSpPr>
          <p:cNvPr id="3" name="Content Placeholder 2">
            <a:extLst>
              <a:ext uri="{FF2B5EF4-FFF2-40B4-BE49-F238E27FC236}">
                <a16:creationId xmlns:a16="http://schemas.microsoft.com/office/drawing/2014/main" id="{777C9994-4072-497F-8004-40029A59902A}"/>
              </a:ext>
            </a:extLst>
          </p:cNvPr>
          <p:cNvSpPr>
            <a:spLocks noGrp="1"/>
          </p:cNvSpPr>
          <p:nvPr>
            <p:ph idx="1"/>
          </p:nvPr>
        </p:nvSpPr>
        <p:spPr/>
        <p:txBody>
          <a:bodyPr/>
          <a:lstStyle/>
          <a:p>
            <a:r>
              <a:rPr lang="en-US" dirty="0"/>
              <a:t>The talk will cover how a manufacturer in this day and age competes with technologies and innovations. It will cover innovations in various facets of the business, whether it is production excellence, supply chain management or product design. The recent advances in Artificial Intelligence (AI) have opened up opportunities in many areas of the industry. The potential that it promises is huge. How should one start on an AI transformation journey for the business?</a:t>
            </a:r>
            <a:endParaRPr lang="en-HK" dirty="0"/>
          </a:p>
          <a:p>
            <a:endParaRPr lang="en-HK" dirty="0"/>
          </a:p>
        </p:txBody>
      </p:sp>
      <p:sp>
        <p:nvSpPr>
          <p:cNvPr id="4" name="Slide Number Placeholder 3">
            <a:extLst>
              <a:ext uri="{FF2B5EF4-FFF2-40B4-BE49-F238E27FC236}">
                <a16:creationId xmlns:a16="http://schemas.microsoft.com/office/drawing/2014/main" id="{F97A134B-F3D0-4FB4-B76E-815AF997839D}"/>
              </a:ext>
            </a:extLst>
          </p:cNvPr>
          <p:cNvSpPr>
            <a:spLocks noGrp="1"/>
          </p:cNvSpPr>
          <p:nvPr>
            <p:ph type="sldNum" sz="quarter" idx="12"/>
          </p:nvPr>
        </p:nvSpPr>
        <p:spPr/>
        <p:txBody>
          <a:bodyPr/>
          <a:lstStyle/>
          <a:p>
            <a:fld id="{769188A1-221D-43AD-B80F-13C40FB2D4B4}" type="slidenum">
              <a:rPr lang="en-HK" smtClean="0"/>
              <a:t>20</a:t>
            </a:fld>
            <a:endParaRPr lang="en-HK"/>
          </a:p>
        </p:txBody>
      </p:sp>
    </p:spTree>
    <p:extLst>
      <p:ext uri="{BB962C8B-B14F-4D97-AF65-F5344CB8AC3E}">
        <p14:creationId xmlns:p14="http://schemas.microsoft.com/office/powerpoint/2010/main" val="4269748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7696E-0B60-4EA7-AEA6-9F542A67B02D}"/>
              </a:ext>
            </a:extLst>
          </p:cNvPr>
          <p:cNvSpPr>
            <a:spLocks noGrp="1"/>
          </p:cNvSpPr>
          <p:nvPr>
            <p:ph type="title"/>
          </p:nvPr>
        </p:nvSpPr>
        <p:spPr>
          <a:xfrm>
            <a:off x="838199" y="365125"/>
            <a:ext cx="10918371" cy="1325563"/>
          </a:xfrm>
        </p:spPr>
        <p:txBody>
          <a:bodyPr/>
          <a:lstStyle/>
          <a:p>
            <a:r>
              <a:rPr lang="en-US" dirty="0"/>
              <a:t>Michelle Chan, MD &amp; Co-founder Transcend Intl</a:t>
            </a:r>
            <a:endParaRPr lang="en-HK" dirty="0"/>
          </a:p>
        </p:txBody>
      </p:sp>
      <p:sp>
        <p:nvSpPr>
          <p:cNvPr id="3" name="Content Placeholder 2">
            <a:extLst>
              <a:ext uri="{FF2B5EF4-FFF2-40B4-BE49-F238E27FC236}">
                <a16:creationId xmlns:a16="http://schemas.microsoft.com/office/drawing/2014/main" id="{BF8E0CA7-6E24-442B-BD67-F4D8F3F472A1}"/>
              </a:ext>
            </a:extLst>
          </p:cNvPr>
          <p:cNvSpPr>
            <a:spLocks noGrp="1"/>
          </p:cNvSpPr>
          <p:nvPr>
            <p:ph idx="1"/>
          </p:nvPr>
        </p:nvSpPr>
        <p:spPr/>
        <p:txBody>
          <a:bodyPr>
            <a:normAutofit fontScale="92500" lnSpcReduction="20000"/>
          </a:bodyPr>
          <a:lstStyle/>
          <a:p>
            <a:r>
              <a:rPr lang="en-US" dirty="0"/>
              <a:t>80% of leaders say AI is essential to enhance their leadership effectiveness. At the same time, only 8% of leaders feel prepared and confident to leverage the benefits of AI and manage its risks.</a:t>
            </a:r>
          </a:p>
          <a:p>
            <a:r>
              <a:rPr lang="en-US" dirty="0"/>
              <a:t>This session explores how leaders can embrace AI as a powerful enabler rather than fearing its disruptive force. We share research and client-driven insights on how best to secure the benefits of AI, and avoid the risks it poses to leaders, by doubling down on the core qualities of human leadership. We delve into the AI-Augmented Human Leader model and how the key features of AI must be married with the three mental capabilities of awareness, wisdom and compassion </a:t>
            </a:r>
          </a:p>
          <a:p>
            <a:r>
              <a:rPr lang="en-US" dirty="0"/>
              <a:t>The session brings clarity to leaders who may be unclear or anxious about how to embrace AI. This interactive session also equips leaders with practical ways to get started now. </a:t>
            </a:r>
            <a:endParaRPr lang="en-HK" dirty="0"/>
          </a:p>
        </p:txBody>
      </p:sp>
      <p:sp>
        <p:nvSpPr>
          <p:cNvPr id="4" name="Slide Number Placeholder 3">
            <a:extLst>
              <a:ext uri="{FF2B5EF4-FFF2-40B4-BE49-F238E27FC236}">
                <a16:creationId xmlns:a16="http://schemas.microsoft.com/office/drawing/2014/main" id="{DE27AFD6-8EC2-48B5-9B77-1C9592FB9ACD}"/>
              </a:ext>
            </a:extLst>
          </p:cNvPr>
          <p:cNvSpPr>
            <a:spLocks noGrp="1"/>
          </p:cNvSpPr>
          <p:nvPr>
            <p:ph type="sldNum" sz="quarter" idx="12"/>
          </p:nvPr>
        </p:nvSpPr>
        <p:spPr/>
        <p:txBody>
          <a:bodyPr/>
          <a:lstStyle/>
          <a:p>
            <a:fld id="{769188A1-221D-43AD-B80F-13C40FB2D4B4}" type="slidenum">
              <a:rPr lang="en-HK" smtClean="0"/>
              <a:t>21</a:t>
            </a:fld>
            <a:endParaRPr lang="en-HK"/>
          </a:p>
        </p:txBody>
      </p:sp>
    </p:spTree>
    <p:extLst>
      <p:ext uri="{BB962C8B-B14F-4D97-AF65-F5344CB8AC3E}">
        <p14:creationId xmlns:p14="http://schemas.microsoft.com/office/powerpoint/2010/main" val="2828946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41F4-209E-4282-AAFB-51C3571C7590}"/>
              </a:ext>
            </a:extLst>
          </p:cNvPr>
          <p:cNvSpPr>
            <a:spLocks noGrp="1"/>
          </p:cNvSpPr>
          <p:nvPr>
            <p:ph type="title"/>
          </p:nvPr>
        </p:nvSpPr>
        <p:spPr/>
        <p:txBody>
          <a:bodyPr/>
          <a:lstStyle/>
          <a:p>
            <a:r>
              <a:rPr lang="en-US" dirty="0"/>
              <a:t>Maris G Martinsons, Professor @ CityUHK</a:t>
            </a:r>
            <a:endParaRPr lang="en-HK" dirty="0"/>
          </a:p>
        </p:txBody>
      </p:sp>
      <p:sp>
        <p:nvSpPr>
          <p:cNvPr id="3" name="Content Placeholder 2">
            <a:extLst>
              <a:ext uri="{FF2B5EF4-FFF2-40B4-BE49-F238E27FC236}">
                <a16:creationId xmlns:a16="http://schemas.microsoft.com/office/drawing/2014/main" id="{08BED91E-E884-49F4-A4DE-8C9BB3DF6944}"/>
              </a:ext>
            </a:extLst>
          </p:cNvPr>
          <p:cNvSpPr>
            <a:spLocks noGrp="1"/>
          </p:cNvSpPr>
          <p:nvPr>
            <p:ph idx="1"/>
          </p:nvPr>
        </p:nvSpPr>
        <p:spPr/>
        <p:txBody>
          <a:bodyPr/>
          <a:lstStyle/>
          <a:p>
            <a:r>
              <a:rPr lang="en-HK" dirty="0"/>
              <a:t>Professor Martinsons will first summarize a few fundamentals of strategic management and business competition. We will then discuss how digital technologies can be applied to support and even shape different business-level strategies. Real-world cases will be used to illustrate the strategic management of digital transformations.</a:t>
            </a:r>
          </a:p>
          <a:p>
            <a:endParaRPr lang="en-HK" dirty="0"/>
          </a:p>
        </p:txBody>
      </p:sp>
      <p:sp>
        <p:nvSpPr>
          <p:cNvPr id="4" name="Slide Number Placeholder 3">
            <a:extLst>
              <a:ext uri="{FF2B5EF4-FFF2-40B4-BE49-F238E27FC236}">
                <a16:creationId xmlns:a16="http://schemas.microsoft.com/office/drawing/2014/main" id="{64F5C82F-4494-415C-807F-D09AB86ED172}"/>
              </a:ext>
            </a:extLst>
          </p:cNvPr>
          <p:cNvSpPr>
            <a:spLocks noGrp="1"/>
          </p:cNvSpPr>
          <p:nvPr>
            <p:ph type="sldNum" sz="quarter" idx="12"/>
          </p:nvPr>
        </p:nvSpPr>
        <p:spPr/>
        <p:txBody>
          <a:bodyPr/>
          <a:lstStyle/>
          <a:p>
            <a:fld id="{769188A1-221D-43AD-B80F-13C40FB2D4B4}" type="slidenum">
              <a:rPr lang="en-HK" smtClean="0"/>
              <a:t>22</a:t>
            </a:fld>
            <a:endParaRPr lang="en-HK"/>
          </a:p>
        </p:txBody>
      </p:sp>
    </p:spTree>
    <p:extLst>
      <p:ext uri="{BB962C8B-B14F-4D97-AF65-F5344CB8AC3E}">
        <p14:creationId xmlns:p14="http://schemas.microsoft.com/office/powerpoint/2010/main" val="3102900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5CD1-205B-1B5B-5653-941DCF802875}"/>
              </a:ext>
            </a:extLst>
          </p:cNvPr>
          <p:cNvSpPr>
            <a:spLocks noGrp="1"/>
          </p:cNvSpPr>
          <p:nvPr>
            <p:ph type="title"/>
          </p:nvPr>
        </p:nvSpPr>
        <p:spPr/>
        <p:txBody>
          <a:bodyPr>
            <a:normAutofit fontScale="90000"/>
          </a:bodyPr>
          <a:lstStyle/>
          <a:p>
            <a:r>
              <a:rPr lang="en-HK" sz="3600" dirty="0"/>
              <a:t>Jason Chiu, </a:t>
            </a:r>
            <a:r>
              <a:rPr lang="en-US" sz="3600" dirty="0"/>
              <a:t>Founder, </a:t>
            </a:r>
            <a:r>
              <a:rPr lang="en-US" sz="3600" dirty="0" err="1"/>
              <a:t>Cherrypicks</a:t>
            </a:r>
            <a:r>
              <a:rPr lang="en-US" sz="3600" dirty="0"/>
              <a:t>; Executive Chairman, </a:t>
            </a:r>
            <a:r>
              <a:rPr lang="en-US" sz="3600" dirty="0" err="1"/>
              <a:t>Collectiv</a:t>
            </a:r>
            <a:br>
              <a:rPr lang="en-US" sz="3600" dirty="0"/>
            </a:br>
            <a:r>
              <a:rPr lang="en-US" sz="3600" dirty="0"/>
              <a:t>Honorary President, Hong Kong Startup Council </a:t>
            </a:r>
            <a:endParaRPr lang="en-HK" dirty="0"/>
          </a:p>
        </p:txBody>
      </p:sp>
      <p:sp>
        <p:nvSpPr>
          <p:cNvPr id="3" name="Content Placeholder 2">
            <a:extLst>
              <a:ext uri="{FF2B5EF4-FFF2-40B4-BE49-F238E27FC236}">
                <a16:creationId xmlns:a16="http://schemas.microsoft.com/office/drawing/2014/main" id="{9F0C9BB7-016A-0FD5-C2BC-4B071DC08C5C}"/>
              </a:ext>
            </a:extLst>
          </p:cNvPr>
          <p:cNvSpPr>
            <a:spLocks noGrp="1"/>
          </p:cNvSpPr>
          <p:nvPr>
            <p:ph idx="1"/>
          </p:nvPr>
        </p:nvSpPr>
        <p:spPr/>
        <p:txBody>
          <a:bodyPr>
            <a:normAutofit fontScale="85000" lnSpcReduction="10000"/>
          </a:bodyPr>
          <a:lstStyle/>
          <a:p>
            <a:r>
              <a:rPr lang="en-US" dirty="0"/>
              <a:t>The dialogue on generative AI oscillates between two extremes: one anticipating enormous benefits for humanity and the other forewarning of a potential apocalypse. The truth likely resides in the intricate middle, but it is clear that the broader AI revolution is poised to disrupt our daily lives. In this session, we set aside abstract debates on the fate of humanity and zoom in on a more urgent challenge: how to architect human-led AI systems that sharpen judgment, scale execution, and earn trust inside real organizations.</a:t>
            </a:r>
          </a:p>
          <a:p>
            <a:r>
              <a:rPr lang="en-US" dirty="0"/>
              <a:t>We begin by examining some common failures and golden rules for the effective use of AI. Whether Artificial General Intelligence (AGI) arrives in five years, twenty, or never, one essential and ultimate question remains: how do we design a human-led, AI-enabled collaboration that preserves competence, amplifies performance, and extends trust? Institutions and executives who embrace AI with the right “co-intelligence” will win. </a:t>
            </a:r>
            <a:br>
              <a:rPr lang="en-US" dirty="0"/>
            </a:br>
            <a:endParaRPr lang="en-HK" dirty="0"/>
          </a:p>
        </p:txBody>
      </p:sp>
      <p:sp>
        <p:nvSpPr>
          <p:cNvPr id="4" name="Slide Number Placeholder 3">
            <a:extLst>
              <a:ext uri="{FF2B5EF4-FFF2-40B4-BE49-F238E27FC236}">
                <a16:creationId xmlns:a16="http://schemas.microsoft.com/office/drawing/2014/main" id="{DB4B2129-DFED-D7E4-002A-625F87C24F14}"/>
              </a:ext>
            </a:extLst>
          </p:cNvPr>
          <p:cNvSpPr>
            <a:spLocks noGrp="1"/>
          </p:cNvSpPr>
          <p:nvPr>
            <p:ph type="sldNum" sz="quarter" idx="12"/>
          </p:nvPr>
        </p:nvSpPr>
        <p:spPr/>
        <p:txBody>
          <a:bodyPr/>
          <a:lstStyle/>
          <a:p>
            <a:fld id="{769188A1-221D-43AD-B80F-13C40FB2D4B4}" type="slidenum">
              <a:rPr lang="en-HK" smtClean="0"/>
              <a:t>23</a:t>
            </a:fld>
            <a:endParaRPr lang="en-HK"/>
          </a:p>
        </p:txBody>
      </p:sp>
    </p:spTree>
    <p:extLst>
      <p:ext uri="{BB962C8B-B14F-4D97-AF65-F5344CB8AC3E}">
        <p14:creationId xmlns:p14="http://schemas.microsoft.com/office/powerpoint/2010/main" val="10331059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2565</Words>
  <Application>Microsoft Office PowerPoint</Application>
  <PresentationFormat>Widescreen</PresentationFormat>
  <Paragraphs>174</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FB6894 Digitization and Technology Management</vt:lpstr>
      <vt:lpstr>Introduction</vt:lpstr>
      <vt:lpstr>Structure of FB6894</vt:lpstr>
      <vt:lpstr>Schedules</vt:lpstr>
      <vt:lpstr>Coursework Requirements I: Pre-Class Individual Assignment (25%)</vt:lpstr>
      <vt:lpstr>Coursework Requirements II: In-Class Individual Contributions and Reflections (25%)</vt:lpstr>
      <vt:lpstr>Coursework Requirements III: Post-Class Individual Assignment (25%)</vt:lpstr>
      <vt:lpstr>Coursework Requirements IV: Post-Class Group Assignment (25%)</vt:lpstr>
      <vt:lpstr>Generative AI Policy</vt:lpstr>
      <vt:lpstr>Wednesday March 4th</vt:lpstr>
      <vt:lpstr>Thursday March 5th</vt:lpstr>
      <vt:lpstr>Friday March 6th </vt:lpstr>
      <vt:lpstr>Saturday March 7th </vt:lpstr>
      <vt:lpstr>Sunday March 8th </vt:lpstr>
      <vt:lpstr>Fareeda Cassumbhoy, Group CDO @ Pico Global Services &amp; DBA Graduate</vt:lpstr>
      <vt:lpstr>Forrest Chai, CIO of Hang Seng Bank</vt:lpstr>
      <vt:lpstr>Christophe Viguerie (I), DBA Graduate</vt:lpstr>
      <vt:lpstr>Christophe Viguerie (II), DBA Graduate</vt:lpstr>
      <vt:lpstr>Ricky Chong, MD Ricoh HK</vt:lpstr>
      <vt:lpstr>Delman Lee, Vice Chairman TAL Group</vt:lpstr>
      <vt:lpstr>Michelle Chan, MD &amp; Co-founder Transcend Intl</vt:lpstr>
      <vt:lpstr>Maris G Martinsons, Professor @ CityUHK</vt:lpstr>
      <vt:lpstr>Jason Chiu, Founder, Cherrypicks; Executive Chairman, Collectiv Honorary President, Hong Kong Startup Council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FB6894 Digitisation and Technology Management</dc:title>
  <dc:creator>Robert M DAVISON</dc:creator>
  <cp:lastModifiedBy>Robert M Davison</cp:lastModifiedBy>
  <cp:revision>20</cp:revision>
  <dcterms:created xsi:type="dcterms:W3CDTF">2026-01-15T02:32:01Z</dcterms:created>
  <dcterms:modified xsi:type="dcterms:W3CDTF">2026-01-21T12:06:41Z</dcterms:modified>
</cp:coreProperties>
</file>