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1"/>
  </p:notesMasterIdLst>
  <p:sldIdLst>
    <p:sldId id="256" r:id="rId2"/>
    <p:sldId id="263" r:id="rId3"/>
    <p:sldId id="264" r:id="rId4"/>
    <p:sldId id="265" r:id="rId5"/>
    <p:sldId id="266" r:id="rId6"/>
    <p:sldId id="311" r:id="rId7"/>
    <p:sldId id="312" r:id="rId8"/>
    <p:sldId id="326" r:id="rId9"/>
    <p:sldId id="331" r:id="rId10"/>
    <p:sldId id="332" r:id="rId11"/>
    <p:sldId id="333" r:id="rId12"/>
    <p:sldId id="334" r:id="rId13"/>
    <p:sldId id="335" r:id="rId14"/>
    <p:sldId id="336" r:id="rId15"/>
    <p:sldId id="337" r:id="rId16"/>
    <p:sldId id="338" r:id="rId17"/>
    <p:sldId id="315" r:id="rId18"/>
    <p:sldId id="316" r:id="rId19"/>
    <p:sldId id="269" r:id="rId20"/>
    <p:sldId id="317" r:id="rId21"/>
    <p:sldId id="323" r:id="rId22"/>
    <p:sldId id="324" r:id="rId23"/>
    <p:sldId id="325" r:id="rId24"/>
    <p:sldId id="313" r:id="rId25"/>
    <p:sldId id="278" r:id="rId26"/>
    <p:sldId id="327" r:id="rId27"/>
    <p:sldId id="271" r:id="rId28"/>
    <p:sldId id="318" r:id="rId29"/>
    <p:sldId id="328" r:id="rId30"/>
    <p:sldId id="329" r:id="rId31"/>
    <p:sldId id="330" r:id="rId32"/>
    <p:sldId id="319" r:id="rId33"/>
    <p:sldId id="320" r:id="rId34"/>
    <p:sldId id="321" r:id="rId35"/>
    <p:sldId id="273" r:id="rId36"/>
    <p:sldId id="274" r:id="rId37"/>
    <p:sldId id="275" r:id="rId38"/>
    <p:sldId id="289" r:id="rId39"/>
    <p:sldId id="290" r:id="rId40"/>
    <p:sldId id="291" r:id="rId41"/>
    <p:sldId id="292" r:id="rId42"/>
    <p:sldId id="294" r:id="rId43"/>
    <p:sldId id="295" r:id="rId44"/>
    <p:sldId id="296" r:id="rId45"/>
    <p:sldId id="297" r:id="rId46"/>
    <p:sldId id="298" r:id="rId47"/>
    <p:sldId id="299" r:id="rId48"/>
    <p:sldId id="300" r:id="rId49"/>
    <p:sldId id="301" r:id="rId50"/>
    <p:sldId id="302" r:id="rId51"/>
    <p:sldId id="303" r:id="rId52"/>
    <p:sldId id="314" r:id="rId53"/>
    <p:sldId id="304" r:id="rId54"/>
    <p:sldId id="305" r:id="rId55"/>
    <p:sldId id="306" r:id="rId56"/>
    <p:sldId id="307" r:id="rId57"/>
    <p:sldId id="308" r:id="rId58"/>
    <p:sldId id="309" r:id="rId59"/>
    <p:sldId id="310" r:id="rId6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77" autoAdjust="0"/>
    <p:restoredTop sz="94660"/>
  </p:normalViewPr>
  <p:slideViewPr>
    <p:cSldViewPr>
      <p:cViewPr varScale="1">
        <p:scale>
          <a:sx n="107" d="100"/>
          <a:sy n="107" d="100"/>
        </p:scale>
        <p:origin x="1233" y="69"/>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307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620B3D1C-B056-4BA5-A9E0-DB30FFCBDB1B}" type="slidenum">
              <a:rPr lang="en-US"/>
              <a:pPr>
                <a:defRPr/>
              </a:pPr>
              <a:t>‹#›</a:t>
            </a:fld>
            <a:endParaRPr lang="en-US"/>
          </a:p>
        </p:txBody>
      </p:sp>
    </p:spTree>
    <p:extLst>
      <p:ext uri="{BB962C8B-B14F-4D97-AF65-F5344CB8AC3E}">
        <p14:creationId xmlns:p14="http://schemas.microsoft.com/office/powerpoint/2010/main" val="5555561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35DE398-18E2-4858-98EA-2799786A32C4}" type="slidenum">
              <a:rPr lang="en-US" altLang="en-US" smtClean="0">
                <a:latin typeface="Arial" pitchFamily="34" charset="0"/>
              </a:rPr>
              <a:pPr/>
              <a:t>43</a:t>
            </a:fld>
            <a:endParaRPr lang="en-US" altLang="en-US">
              <a:latin typeface="Arial" pitchFamily="34" charset="0"/>
            </a:endParaRPr>
          </a:p>
        </p:txBody>
      </p:sp>
      <p:sp>
        <p:nvSpPr>
          <p:cNvPr id="54275"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en-GB" altLang="en-US"/>
          </a:p>
        </p:txBody>
      </p:sp>
      <p:sp>
        <p:nvSpPr>
          <p:cNvPr id="54276" name="Rectangle 3"/>
          <p:cNvSpPr>
            <a:spLocks noChangeArrowheads="1"/>
          </p:cNvSpPr>
          <p:nvPr/>
        </p:nvSpPr>
        <p:spPr bwMode="auto">
          <a:xfrm>
            <a:off x="3886200" y="8683625"/>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773" tIns="0" rIns="18773" bIns="0" anchor="b"/>
          <a:lstStyle>
            <a:lvl1pPr defTabSz="898525">
              <a:defRPr>
                <a:solidFill>
                  <a:schemeClr val="tx1"/>
                </a:solidFill>
                <a:latin typeface="Tahoma" pitchFamily="34" charset="0"/>
              </a:defRPr>
            </a:lvl1pPr>
            <a:lvl2pPr marL="742950" indent="-285750" defTabSz="898525">
              <a:defRPr>
                <a:solidFill>
                  <a:schemeClr val="tx1"/>
                </a:solidFill>
                <a:latin typeface="Tahoma" pitchFamily="34" charset="0"/>
              </a:defRPr>
            </a:lvl2pPr>
            <a:lvl3pPr marL="1143000" indent="-228600" defTabSz="898525">
              <a:defRPr>
                <a:solidFill>
                  <a:schemeClr val="tx1"/>
                </a:solidFill>
                <a:latin typeface="Tahoma" pitchFamily="34" charset="0"/>
              </a:defRPr>
            </a:lvl3pPr>
            <a:lvl4pPr marL="1600200" indent="-228600" defTabSz="898525">
              <a:defRPr>
                <a:solidFill>
                  <a:schemeClr val="tx1"/>
                </a:solidFill>
                <a:latin typeface="Tahoma" pitchFamily="34" charset="0"/>
              </a:defRPr>
            </a:lvl4pPr>
            <a:lvl5pPr marL="2057400" indent="-228600" defTabSz="898525">
              <a:defRPr>
                <a:solidFill>
                  <a:schemeClr val="tx1"/>
                </a:solidFill>
                <a:latin typeface="Tahoma" pitchFamily="34" charset="0"/>
              </a:defRPr>
            </a:lvl5pPr>
            <a:lvl6pPr marL="2514600" indent="-228600" defTabSz="898525" eaLnBrk="0" fontAlgn="base" hangingPunct="0">
              <a:spcBef>
                <a:spcPct val="0"/>
              </a:spcBef>
              <a:spcAft>
                <a:spcPct val="0"/>
              </a:spcAft>
              <a:defRPr>
                <a:solidFill>
                  <a:schemeClr val="tx1"/>
                </a:solidFill>
                <a:latin typeface="Tahoma" pitchFamily="34" charset="0"/>
              </a:defRPr>
            </a:lvl6pPr>
            <a:lvl7pPr marL="2971800" indent="-228600" defTabSz="898525" eaLnBrk="0" fontAlgn="base" hangingPunct="0">
              <a:spcBef>
                <a:spcPct val="0"/>
              </a:spcBef>
              <a:spcAft>
                <a:spcPct val="0"/>
              </a:spcAft>
              <a:defRPr>
                <a:solidFill>
                  <a:schemeClr val="tx1"/>
                </a:solidFill>
                <a:latin typeface="Tahoma" pitchFamily="34" charset="0"/>
              </a:defRPr>
            </a:lvl7pPr>
            <a:lvl8pPr marL="3429000" indent="-228600" defTabSz="898525" eaLnBrk="0" fontAlgn="base" hangingPunct="0">
              <a:spcBef>
                <a:spcPct val="0"/>
              </a:spcBef>
              <a:spcAft>
                <a:spcPct val="0"/>
              </a:spcAft>
              <a:defRPr>
                <a:solidFill>
                  <a:schemeClr val="tx1"/>
                </a:solidFill>
                <a:latin typeface="Tahoma" pitchFamily="34" charset="0"/>
              </a:defRPr>
            </a:lvl8pPr>
            <a:lvl9pPr marL="3886200" indent="-228600" defTabSz="898525" eaLnBrk="0" fontAlgn="base" hangingPunct="0">
              <a:spcBef>
                <a:spcPct val="0"/>
              </a:spcBef>
              <a:spcAft>
                <a:spcPct val="0"/>
              </a:spcAft>
              <a:defRPr>
                <a:solidFill>
                  <a:schemeClr val="tx1"/>
                </a:solidFill>
                <a:latin typeface="Tahoma" pitchFamily="34" charset="0"/>
              </a:defRPr>
            </a:lvl9pPr>
          </a:lstStyle>
          <a:p>
            <a:pPr algn="r"/>
            <a:r>
              <a:rPr lang="en-US" altLang="en-US" sz="1000" i="1">
                <a:latin typeface="Times" pitchFamily="18" charset="0"/>
              </a:rPr>
              <a:t>17</a:t>
            </a:r>
          </a:p>
        </p:txBody>
      </p:sp>
      <p:sp>
        <p:nvSpPr>
          <p:cNvPr id="54277" name="Rectangle 4"/>
          <p:cNvSpPr>
            <a:spLocks noChangeArrowheads="1"/>
          </p:cNvSpPr>
          <p:nvPr/>
        </p:nvSpPr>
        <p:spPr bwMode="auto">
          <a:xfrm>
            <a:off x="0" y="8683625"/>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en-GB" altLang="en-US"/>
          </a:p>
        </p:txBody>
      </p:sp>
      <p:sp>
        <p:nvSpPr>
          <p:cNvPr id="54278"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en-GB" altLang="en-US"/>
          </a:p>
        </p:txBody>
      </p:sp>
      <p:sp>
        <p:nvSpPr>
          <p:cNvPr id="54279" name="Rectangle 6"/>
          <p:cNvSpPr>
            <a:spLocks noGrp="1" noRot="1" noChangeAspect="1" noChangeArrowheads="1" noTextEdit="1"/>
          </p:cNvSpPr>
          <p:nvPr>
            <p:ph type="sldImg"/>
          </p:nvPr>
        </p:nvSpPr>
        <p:spPr>
          <a:xfrm>
            <a:off x="404813" y="688975"/>
            <a:ext cx="6040437" cy="3398838"/>
          </a:xfrm>
          <a:ln w="12700" cap="flat">
            <a:solidFill>
              <a:schemeClr val="tx1"/>
            </a:solidFill>
          </a:ln>
        </p:spPr>
      </p:sp>
      <p:sp>
        <p:nvSpPr>
          <p:cNvPr id="54280" name="Rectangle 7"/>
          <p:cNvSpPr>
            <a:spLocks noGrp="1" noChangeArrowheads="1"/>
          </p:cNvSpPr>
          <p:nvPr>
            <p:ph type="body" idx="1"/>
          </p:nvPr>
        </p:nvSpPr>
        <p:spPr>
          <a:xfrm>
            <a:off x="914400" y="4343400"/>
            <a:ext cx="5029200" cy="4111625"/>
          </a:xfrm>
          <a:noFill/>
        </p:spPr>
        <p:txBody>
          <a:bodyPr lIns="62579" tIns="31290" rIns="62579" bIns="31290"/>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C76F108-5030-452E-8EFE-17FB5D5C2097}" type="slidenum">
              <a:rPr lang="en-US" altLang="en-US" smtClean="0">
                <a:latin typeface="Arial" pitchFamily="34" charset="0"/>
              </a:rPr>
              <a:pPr/>
              <a:t>44</a:t>
            </a:fld>
            <a:endParaRPr lang="en-US" altLang="en-US">
              <a:latin typeface="Arial" pitchFamily="34" charset="0"/>
            </a:endParaRPr>
          </a:p>
        </p:txBody>
      </p:sp>
      <p:sp>
        <p:nvSpPr>
          <p:cNvPr id="55299"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en-GB" altLang="en-US"/>
          </a:p>
        </p:txBody>
      </p:sp>
      <p:sp>
        <p:nvSpPr>
          <p:cNvPr id="55300" name="Rectangle 3"/>
          <p:cNvSpPr>
            <a:spLocks noChangeArrowheads="1"/>
          </p:cNvSpPr>
          <p:nvPr/>
        </p:nvSpPr>
        <p:spPr bwMode="auto">
          <a:xfrm>
            <a:off x="3886200" y="8683625"/>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48" tIns="0" rIns="19048" bIns="0" anchor="b"/>
          <a:lstStyle>
            <a:lvl1pPr defTabSz="911225">
              <a:defRPr>
                <a:solidFill>
                  <a:schemeClr val="tx1"/>
                </a:solidFill>
                <a:latin typeface="Tahoma" pitchFamily="34" charset="0"/>
              </a:defRPr>
            </a:lvl1pPr>
            <a:lvl2pPr marL="742950" indent="-285750" defTabSz="911225">
              <a:defRPr>
                <a:solidFill>
                  <a:schemeClr val="tx1"/>
                </a:solidFill>
                <a:latin typeface="Tahoma" pitchFamily="34" charset="0"/>
              </a:defRPr>
            </a:lvl2pPr>
            <a:lvl3pPr marL="1143000" indent="-228600" defTabSz="911225">
              <a:defRPr>
                <a:solidFill>
                  <a:schemeClr val="tx1"/>
                </a:solidFill>
                <a:latin typeface="Tahoma" pitchFamily="34" charset="0"/>
              </a:defRPr>
            </a:lvl3pPr>
            <a:lvl4pPr marL="1600200" indent="-228600" defTabSz="911225">
              <a:defRPr>
                <a:solidFill>
                  <a:schemeClr val="tx1"/>
                </a:solidFill>
                <a:latin typeface="Tahoma" pitchFamily="34" charset="0"/>
              </a:defRPr>
            </a:lvl4pPr>
            <a:lvl5pPr marL="2057400" indent="-228600" defTabSz="911225">
              <a:defRPr>
                <a:solidFill>
                  <a:schemeClr val="tx1"/>
                </a:solidFill>
                <a:latin typeface="Tahoma" pitchFamily="34" charset="0"/>
              </a:defRPr>
            </a:lvl5pPr>
            <a:lvl6pPr marL="2514600" indent="-228600" defTabSz="911225" eaLnBrk="0" fontAlgn="base" hangingPunct="0">
              <a:spcBef>
                <a:spcPct val="0"/>
              </a:spcBef>
              <a:spcAft>
                <a:spcPct val="0"/>
              </a:spcAft>
              <a:defRPr>
                <a:solidFill>
                  <a:schemeClr val="tx1"/>
                </a:solidFill>
                <a:latin typeface="Tahoma" pitchFamily="34" charset="0"/>
              </a:defRPr>
            </a:lvl6pPr>
            <a:lvl7pPr marL="2971800" indent="-228600" defTabSz="911225" eaLnBrk="0" fontAlgn="base" hangingPunct="0">
              <a:spcBef>
                <a:spcPct val="0"/>
              </a:spcBef>
              <a:spcAft>
                <a:spcPct val="0"/>
              </a:spcAft>
              <a:defRPr>
                <a:solidFill>
                  <a:schemeClr val="tx1"/>
                </a:solidFill>
                <a:latin typeface="Tahoma" pitchFamily="34" charset="0"/>
              </a:defRPr>
            </a:lvl7pPr>
            <a:lvl8pPr marL="3429000" indent="-228600" defTabSz="911225" eaLnBrk="0" fontAlgn="base" hangingPunct="0">
              <a:spcBef>
                <a:spcPct val="0"/>
              </a:spcBef>
              <a:spcAft>
                <a:spcPct val="0"/>
              </a:spcAft>
              <a:defRPr>
                <a:solidFill>
                  <a:schemeClr val="tx1"/>
                </a:solidFill>
                <a:latin typeface="Tahoma" pitchFamily="34" charset="0"/>
              </a:defRPr>
            </a:lvl8pPr>
            <a:lvl9pPr marL="3886200" indent="-228600" defTabSz="911225" eaLnBrk="0" fontAlgn="base" hangingPunct="0">
              <a:spcBef>
                <a:spcPct val="0"/>
              </a:spcBef>
              <a:spcAft>
                <a:spcPct val="0"/>
              </a:spcAft>
              <a:defRPr>
                <a:solidFill>
                  <a:schemeClr val="tx1"/>
                </a:solidFill>
                <a:latin typeface="Tahoma" pitchFamily="34" charset="0"/>
              </a:defRPr>
            </a:lvl9pPr>
          </a:lstStyle>
          <a:p>
            <a:pPr algn="r"/>
            <a:r>
              <a:rPr lang="en-US" altLang="en-US" sz="1000" i="1">
                <a:latin typeface="Times" pitchFamily="18" charset="0"/>
              </a:rPr>
              <a:t>17</a:t>
            </a:r>
          </a:p>
        </p:txBody>
      </p:sp>
      <p:sp>
        <p:nvSpPr>
          <p:cNvPr id="55301" name="Rectangle 4"/>
          <p:cNvSpPr>
            <a:spLocks noChangeArrowheads="1"/>
          </p:cNvSpPr>
          <p:nvPr/>
        </p:nvSpPr>
        <p:spPr bwMode="auto">
          <a:xfrm>
            <a:off x="0" y="8683625"/>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en-GB" altLang="en-US"/>
          </a:p>
        </p:txBody>
      </p:sp>
      <p:sp>
        <p:nvSpPr>
          <p:cNvPr id="55302"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en-GB" altLang="en-US"/>
          </a:p>
        </p:txBody>
      </p:sp>
      <p:sp>
        <p:nvSpPr>
          <p:cNvPr id="55303" name="Rectangle 6"/>
          <p:cNvSpPr>
            <a:spLocks noGrp="1" noRot="1" noChangeAspect="1" noChangeArrowheads="1" noTextEdit="1"/>
          </p:cNvSpPr>
          <p:nvPr>
            <p:ph type="sldImg"/>
          </p:nvPr>
        </p:nvSpPr>
        <p:spPr>
          <a:xfrm>
            <a:off x="403225" y="688975"/>
            <a:ext cx="6037263" cy="3397250"/>
          </a:xfrm>
          <a:ln w="12700" cap="flat">
            <a:solidFill>
              <a:schemeClr val="tx1"/>
            </a:solidFill>
          </a:ln>
        </p:spPr>
      </p:sp>
      <p:sp>
        <p:nvSpPr>
          <p:cNvPr id="55304" name="Rectangle 7"/>
          <p:cNvSpPr>
            <a:spLocks noGrp="1" noChangeArrowheads="1"/>
          </p:cNvSpPr>
          <p:nvPr>
            <p:ph type="body" idx="1"/>
          </p:nvPr>
        </p:nvSpPr>
        <p:spPr>
          <a:xfrm>
            <a:off x="914400" y="4343400"/>
            <a:ext cx="5029200" cy="4113213"/>
          </a:xfrm>
          <a:noFill/>
        </p:spPr>
        <p:txBody>
          <a:bodyPr lIns="63490" tIns="31745" rIns="63490" bIns="31745"/>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12213167"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8" name="Rectangle 6"/>
            <p:cNvSpPr>
              <a:spLocks noChangeArrowheads="1"/>
            </p:cNvSpPr>
            <p:nvPr userDrawn="1"/>
          </p:nvSpPr>
          <p:spPr bwMode="hidden">
            <a:xfrm>
              <a:off x="2256" y="0"/>
              <a:ext cx="240" cy="43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5" name="Rectangle 13"/>
            <p:cNvSpPr>
              <a:spLocks noChangeArrowheads="1"/>
            </p:cNvSpPr>
            <p:nvPr userDrawn="1"/>
          </p:nvSpPr>
          <p:spPr bwMode="hidden">
            <a:xfrm>
              <a:off x="1248" y="0"/>
              <a:ext cx="144"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6" name="Rectangle 14"/>
            <p:cNvSpPr>
              <a:spLocks noChangeArrowheads="1"/>
            </p:cNvSpPr>
            <p:nvPr userDrawn="1"/>
          </p:nvSpPr>
          <p:spPr bwMode="hidden">
            <a:xfrm>
              <a:off x="3300" y="0"/>
              <a:ext cx="252"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24"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F11E8C"/>
                  </a:solidFill>
                  <a:prstDash val="solid"/>
                  <a:round/>
                  <a:headEnd/>
                  <a:tailEnd/>
                </a14:hiddenLine>
              </a:ext>
            </a:extLst>
          </p:spPr>
          <p:txBody>
            <a:bodyPr/>
            <a:lstStyle/>
            <a:p>
              <a:endParaRPr lang="en-GB"/>
            </a:p>
          </p:txBody>
        </p:sp>
        <p:sp>
          <p:nvSpPr>
            <p:cNvPr id="25"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a:defRPr/>
              </a:pPr>
              <a:endParaRPr lang="en-GB"/>
            </a:p>
          </p:txBody>
        </p:sp>
      </p:grpSp>
      <p:sp>
        <p:nvSpPr>
          <p:cNvPr id="72728" name="Rectangle 24"/>
          <p:cNvSpPr>
            <a:spLocks noGrp="1" noChangeArrowheads="1"/>
          </p:cNvSpPr>
          <p:nvPr>
            <p:ph type="ctrTitle" sz="quarter"/>
          </p:nvPr>
        </p:nvSpPr>
        <p:spPr>
          <a:xfrm>
            <a:off x="914400" y="1600200"/>
            <a:ext cx="10363200" cy="1828800"/>
          </a:xfrm>
        </p:spPr>
        <p:txBody>
          <a:bodyPr/>
          <a:lstStyle>
            <a:lvl1pPr>
              <a:defRPr sz="4800"/>
            </a:lvl1pPr>
          </a:lstStyle>
          <a:p>
            <a:pPr lvl="0"/>
            <a:r>
              <a:rPr lang="en-US" noProof="0"/>
              <a:t>Click to edit Master title style</a:t>
            </a:r>
          </a:p>
        </p:txBody>
      </p:sp>
      <p:sp>
        <p:nvSpPr>
          <p:cNvPr id="72729" name="Rectangle 25"/>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26" name="Rectangle 26"/>
          <p:cNvSpPr>
            <a:spLocks noGrp="1" noChangeArrowheads="1"/>
          </p:cNvSpPr>
          <p:nvPr>
            <p:ph type="dt" sz="quarter" idx="10"/>
          </p:nvPr>
        </p:nvSpPr>
        <p:spPr>
          <a:xfrm>
            <a:off x="609600" y="6243638"/>
            <a:ext cx="2844800" cy="457200"/>
          </a:xfrm>
        </p:spPr>
        <p:txBody>
          <a:bodyPr/>
          <a:lstStyle>
            <a:lvl1pPr>
              <a:defRPr/>
            </a:lvl1pPr>
          </a:lstStyle>
          <a:p>
            <a:pPr>
              <a:defRPr/>
            </a:pPr>
            <a:endParaRPr lang="en-US"/>
          </a:p>
        </p:txBody>
      </p:sp>
      <p:sp>
        <p:nvSpPr>
          <p:cNvPr id="27" name="Rectangle 27"/>
          <p:cNvSpPr>
            <a:spLocks noGrp="1" noChangeArrowheads="1"/>
          </p:cNvSpPr>
          <p:nvPr>
            <p:ph type="ftr" sz="quarter" idx="11"/>
          </p:nvPr>
        </p:nvSpPr>
        <p:spPr/>
        <p:txBody>
          <a:bodyPr/>
          <a:lstStyle>
            <a:lvl1pPr>
              <a:defRPr/>
            </a:lvl1pPr>
          </a:lstStyle>
          <a:p>
            <a:pPr>
              <a:defRPr/>
            </a:pPr>
            <a:endParaRPr lang="en-US"/>
          </a:p>
        </p:txBody>
      </p:sp>
      <p:sp>
        <p:nvSpPr>
          <p:cNvPr id="28" name="Rectangle 28"/>
          <p:cNvSpPr>
            <a:spLocks noGrp="1" noChangeArrowheads="1"/>
          </p:cNvSpPr>
          <p:nvPr>
            <p:ph type="sldNum" sz="quarter" idx="12"/>
          </p:nvPr>
        </p:nvSpPr>
        <p:spPr/>
        <p:txBody>
          <a:bodyPr/>
          <a:lstStyle>
            <a:lvl1pPr>
              <a:defRPr/>
            </a:lvl1pPr>
          </a:lstStyle>
          <a:p>
            <a:pPr>
              <a:defRPr/>
            </a:pPr>
            <a:fld id="{9E5F2422-55BD-4C3D-8244-C172FF9AE72B}" type="slidenum">
              <a:rPr lang="en-US"/>
              <a:pPr>
                <a:defRPr/>
              </a:pPr>
              <a:t>‹#›</a:t>
            </a:fld>
            <a:endParaRPr lang="en-US"/>
          </a:p>
        </p:txBody>
      </p:sp>
    </p:spTree>
    <p:extLst>
      <p:ext uri="{BB962C8B-B14F-4D97-AF65-F5344CB8AC3E}">
        <p14:creationId xmlns:p14="http://schemas.microsoft.com/office/powerpoint/2010/main" val="2961821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8231E10D-F448-4254-82C0-9584AC29F633}"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1600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29E9077B-4C01-495E-AB10-719BB98E6B5D}"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10993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CE4D1B67-FD39-4242-9DD7-1E785ECD7D53}"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3003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pPr>
              <a:defRPr/>
            </a:pPr>
            <a:fld id="{F68AD8B8-A494-40D8-A69F-6D3FF183E453}" type="slidenum">
              <a:rPr lang="en-US"/>
              <a:pPr>
                <a:defRPr/>
              </a:pPr>
              <a:t>‹#›</a:t>
            </a:fld>
            <a:endParaRPr 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4204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26"/>
          <p:cNvSpPr>
            <a:spLocks noGrp="1" noChangeArrowheads="1"/>
          </p:cNvSpPr>
          <p:nvPr>
            <p:ph type="ftr" sz="quarter" idx="10"/>
          </p:nvPr>
        </p:nvSpPr>
        <p:spPr>
          <a:ln/>
        </p:spPr>
        <p:txBody>
          <a:bodyPr/>
          <a:lstStyle>
            <a:lvl1pPr>
              <a:defRPr/>
            </a:lvl1pPr>
          </a:lstStyle>
          <a:p>
            <a:pPr>
              <a:defRPr/>
            </a:pPr>
            <a:endParaRPr lang="en-US"/>
          </a:p>
        </p:txBody>
      </p:sp>
      <p:sp>
        <p:nvSpPr>
          <p:cNvPr id="4" name="Rectangle 27"/>
          <p:cNvSpPr>
            <a:spLocks noGrp="1" noChangeArrowheads="1"/>
          </p:cNvSpPr>
          <p:nvPr>
            <p:ph type="sldNum" sz="quarter" idx="11"/>
          </p:nvPr>
        </p:nvSpPr>
        <p:spPr>
          <a:ln/>
        </p:spPr>
        <p:txBody>
          <a:bodyPr/>
          <a:lstStyle>
            <a:lvl1pPr>
              <a:defRPr/>
            </a:lvl1pPr>
          </a:lstStyle>
          <a:p>
            <a:pPr>
              <a:defRPr/>
            </a:pPr>
            <a:fld id="{2C0309CF-8D84-4D2A-B11E-15FFDE7A263F}" type="slidenum">
              <a:rPr lang="en-US"/>
              <a:pPr>
                <a:defRPr/>
              </a:pPr>
              <a:t>‹#›</a:t>
            </a:fld>
            <a:endParaRPr lang="en-US"/>
          </a:p>
        </p:txBody>
      </p:sp>
      <p:sp>
        <p:nvSpPr>
          <p:cNvPr id="5"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2163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en-US"/>
          </a:p>
        </p:txBody>
      </p:sp>
      <p:sp>
        <p:nvSpPr>
          <p:cNvPr id="3" name="Rectangle 27"/>
          <p:cNvSpPr>
            <a:spLocks noGrp="1" noChangeArrowheads="1"/>
          </p:cNvSpPr>
          <p:nvPr>
            <p:ph type="sldNum" sz="quarter" idx="11"/>
          </p:nvPr>
        </p:nvSpPr>
        <p:spPr>
          <a:ln/>
        </p:spPr>
        <p:txBody>
          <a:bodyPr/>
          <a:lstStyle>
            <a:lvl1pPr>
              <a:defRPr/>
            </a:lvl1pPr>
          </a:lstStyle>
          <a:p>
            <a:pPr>
              <a:defRPr/>
            </a:pPr>
            <a:fld id="{6B3EC0CC-F6B3-400A-A764-0FDDFFC9594A}" type="slidenum">
              <a:rPr lang="en-US"/>
              <a:pPr>
                <a:defRPr/>
              </a:pPr>
              <a:t>‹#›</a:t>
            </a:fld>
            <a:endParaRPr lang="en-US"/>
          </a:p>
        </p:txBody>
      </p:sp>
      <p:sp>
        <p:nvSpPr>
          <p:cNvPr id="4"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7534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97E6C7FB-55DA-4B62-963B-759439DC8D7A}"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73317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E39B1D0D-B39C-4F66-BBF8-3EC6668FFA5B}"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1982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D025EB22-1BE2-4680-A49A-34E06564AF35}"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35872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2110C7EB-C9BA-4F2E-A2A6-BA12F0084B60}"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36690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30725"/>
          </a:xfrm>
        </p:spPr>
        <p:txBody>
          <a:bodyPr/>
          <a:lstStyle/>
          <a:p>
            <a:pPr lvl="0"/>
            <a:endParaRPr lang="en-GB" noProof="0"/>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51595C20-FD38-456F-A423-931FD6EA09CB}"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24261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0"/>
            <a:ext cx="12213167" cy="6858000"/>
            <a:chOff x="0" y="0"/>
            <a:chExt cx="5770" cy="4320"/>
          </a:xfrm>
        </p:grpSpPr>
        <p:sp>
          <p:nvSpPr>
            <p:cNvPr id="71683"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033"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34"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35" name="Rectangle 6"/>
            <p:cNvSpPr>
              <a:spLocks noChangeArrowheads="1"/>
            </p:cNvSpPr>
            <p:nvPr userDrawn="1"/>
          </p:nvSpPr>
          <p:spPr bwMode="hidden">
            <a:xfrm>
              <a:off x="2256" y="0"/>
              <a:ext cx="240" cy="43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36"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37"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71689"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71690"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040"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41"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42" name="Rectangle 13"/>
            <p:cNvSpPr>
              <a:spLocks noChangeArrowheads="1"/>
            </p:cNvSpPr>
            <p:nvPr userDrawn="1"/>
          </p:nvSpPr>
          <p:spPr bwMode="hidden">
            <a:xfrm>
              <a:off x="1248" y="0"/>
              <a:ext cx="144"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43" name="Rectangle 14"/>
            <p:cNvSpPr>
              <a:spLocks noChangeArrowheads="1"/>
            </p:cNvSpPr>
            <p:nvPr userDrawn="1"/>
          </p:nvSpPr>
          <p:spPr bwMode="hidden">
            <a:xfrm>
              <a:off x="3300" y="0"/>
              <a:ext cx="252"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71695"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045"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71697"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047"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71699"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GB"/>
            </a:p>
          </p:txBody>
        </p:sp>
        <p:sp>
          <p:nvSpPr>
            <p:cNvPr id="1049"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50"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GB" altLang="en-US"/>
            </a:p>
          </p:txBody>
        </p:sp>
        <p:sp>
          <p:nvSpPr>
            <p:cNvPr id="1051"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F11E8C"/>
                  </a:solidFill>
                  <a:prstDash val="solid"/>
                  <a:round/>
                  <a:headEnd/>
                  <a:tailEnd/>
                </a14:hiddenLine>
              </a:ext>
            </a:extLst>
          </p:spPr>
          <p:txBody>
            <a:bodyPr/>
            <a:lstStyle/>
            <a:p>
              <a:endParaRPr lang="en-GB"/>
            </a:p>
          </p:txBody>
        </p:sp>
        <p:sp>
          <p:nvSpPr>
            <p:cNvPr id="71703"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a:defRPr/>
              </a:pPr>
              <a:endParaRPr lang="en-GB"/>
            </a:p>
          </p:txBody>
        </p:sp>
      </p:grpSp>
      <p:sp>
        <p:nvSpPr>
          <p:cNvPr id="71704" name="Rectangle 24"/>
          <p:cNvSpPr>
            <a:spLocks noGrp="1" noChangeArrowheads="1"/>
          </p:cNvSpPr>
          <p:nvPr>
            <p:ph type="title"/>
          </p:nvPr>
        </p:nvSpPr>
        <p:spPr bwMode="auto">
          <a:xfrm>
            <a:off x="609600" y="277814"/>
            <a:ext cx="109728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71705" name="Rectangle 25"/>
          <p:cNvSpPr>
            <a:spLocks noGrp="1" noChangeArrowheads="1"/>
          </p:cNvSpPr>
          <p:nvPr>
            <p:ph type="body" idx="1"/>
          </p:nvPr>
        </p:nvSpPr>
        <p:spPr bwMode="auto">
          <a:xfrm>
            <a:off x="609600" y="1600201"/>
            <a:ext cx="10972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706" name="Rectangle 2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71707" name="Rectangle 27"/>
          <p:cNvSpPr>
            <a:spLocks noGrp="1" noChangeArrowheads="1"/>
          </p:cNvSpPr>
          <p:nvPr>
            <p:ph type="sldNum" sz="quarter" idx="4"/>
          </p:nvPr>
        </p:nvSpPr>
        <p:spPr bwMode="auto">
          <a:xfrm>
            <a:off x="8737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543A1E86-D035-4DAC-A8A4-6059F2C59AC7}" type="slidenum">
              <a:rPr lang="en-US"/>
              <a:pPr>
                <a:defRPr/>
              </a:pPr>
              <a:t>‹#›</a:t>
            </a:fld>
            <a:endParaRPr lang="en-US"/>
          </a:p>
        </p:txBody>
      </p:sp>
      <p:sp>
        <p:nvSpPr>
          <p:cNvPr id="71708" name="Rectangle 28"/>
          <p:cNvSpPr>
            <a:spLocks noGrp="1" noChangeArrowheads="1"/>
          </p:cNvSpPr>
          <p:nvPr>
            <p:ph type="dt" sz="half" idx="2"/>
          </p:nvPr>
        </p:nvSpPr>
        <p:spPr bwMode="auto">
          <a:xfrm>
            <a:off x="60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hf hdr="0" ftr="0" dt="0"/>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pwc.com/gx/en/ceo-agenda/ceosurvey/2018/gx.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8"/>
          <p:cNvSpPr>
            <a:spLocks noGrp="1" noChangeArrowheads="1"/>
          </p:cNvSpPr>
          <p:nvPr>
            <p:ph type="sldNum" sz="quarter" idx="12"/>
          </p:nvPr>
        </p:nvSpPr>
        <p:spPr/>
        <p:txBody>
          <a:bodyPr/>
          <a:lstStyle/>
          <a:p>
            <a:pPr>
              <a:defRPr/>
            </a:pPr>
            <a:fld id="{89EDA2D0-76A2-4847-97AC-57858F7F8758}" type="slidenum">
              <a:rPr lang="en-US"/>
              <a:pPr>
                <a:defRPr/>
              </a:pPr>
              <a:t>1</a:t>
            </a:fld>
            <a:endParaRPr lang="en-US"/>
          </a:p>
        </p:txBody>
      </p:sp>
      <p:sp>
        <p:nvSpPr>
          <p:cNvPr id="2050" name="Rectangle 2"/>
          <p:cNvSpPr>
            <a:spLocks noGrp="1" noChangeArrowheads="1"/>
          </p:cNvSpPr>
          <p:nvPr>
            <p:ph type="ctrTitle"/>
          </p:nvPr>
        </p:nvSpPr>
        <p:spPr>
          <a:xfrm>
            <a:off x="304800" y="601662"/>
            <a:ext cx="4876800" cy="1470025"/>
          </a:xfrm>
        </p:spPr>
        <p:txBody>
          <a:bodyPr/>
          <a:lstStyle/>
          <a:p>
            <a:pPr algn="r" eaLnBrk="1" hangingPunct="1">
              <a:defRPr/>
            </a:pPr>
            <a:r>
              <a:rPr lang="en-US"/>
              <a:t>FB5003-7</a:t>
            </a:r>
            <a:endParaRPr lang="en-US" dirty="0"/>
          </a:p>
        </p:txBody>
      </p:sp>
      <p:sp>
        <p:nvSpPr>
          <p:cNvPr id="2051" name="Rectangle 3"/>
          <p:cNvSpPr>
            <a:spLocks noGrp="1" noChangeArrowheads="1"/>
          </p:cNvSpPr>
          <p:nvPr>
            <p:ph type="subTitle" idx="1"/>
          </p:nvPr>
        </p:nvSpPr>
        <p:spPr>
          <a:xfrm>
            <a:off x="2171700" y="2286000"/>
            <a:ext cx="6019800" cy="1752600"/>
          </a:xfrm>
        </p:spPr>
        <p:txBody>
          <a:bodyPr/>
          <a:lstStyle/>
          <a:p>
            <a:pPr eaLnBrk="1" hangingPunct="1">
              <a:defRPr/>
            </a:pPr>
            <a:r>
              <a:rPr lang="en-US" sz="4400" dirty="0">
                <a:solidFill>
                  <a:srgbClr val="FFFF00"/>
                </a:solidFill>
              </a:rPr>
              <a:t>Strategic IS Planning</a:t>
            </a:r>
          </a:p>
        </p:txBody>
      </p:sp>
      <p:sp>
        <p:nvSpPr>
          <p:cNvPr id="3077" name="Text Box 4"/>
          <p:cNvSpPr txBox="1">
            <a:spLocks noChangeArrowheads="1"/>
          </p:cNvSpPr>
          <p:nvPr/>
        </p:nvSpPr>
        <p:spPr bwMode="auto">
          <a:xfrm rot="763025">
            <a:off x="533400" y="4057650"/>
            <a:ext cx="10287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hangingPunct="1">
              <a:spcBef>
                <a:spcPct val="50000"/>
              </a:spcBef>
              <a:buClrTx/>
              <a:buSzTx/>
              <a:buFontTx/>
              <a:buNone/>
            </a:pPr>
            <a:r>
              <a:rPr lang="en-US" altLang="en-US" sz="2400" dirty="0">
                <a:solidFill>
                  <a:srgbClr val="00B0F0"/>
                </a:solidFill>
                <a:latin typeface="Times New Roman" pitchFamily="18" charset="0"/>
              </a:rPr>
              <a:t>“We don’t do IT projects at JetBlue. We do Business Projects” – CIO Joseph Eng.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a:defRPr/>
            </a:pPr>
            <a:fld id="{FD3CBA96-3D43-46C8-8CA5-33F01F4A1F93}" type="slidenum">
              <a:rPr lang="en-US"/>
              <a:pPr>
                <a:defRPr/>
              </a:pPr>
              <a:t>2</a:t>
            </a:fld>
            <a:endParaRPr lang="en-US"/>
          </a:p>
        </p:txBody>
      </p:sp>
      <p:sp>
        <p:nvSpPr>
          <p:cNvPr id="9218" name="Rectangle 2"/>
          <p:cNvSpPr>
            <a:spLocks noGrp="1" noChangeArrowheads="1"/>
          </p:cNvSpPr>
          <p:nvPr>
            <p:ph type="title"/>
          </p:nvPr>
        </p:nvSpPr>
        <p:spPr>
          <a:xfrm>
            <a:off x="609600" y="152400"/>
            <a:ext cx="10972800" cy="636586"/>
          </a:xfrm>
        </p:spPr>
        <p:txBody>
          <a:bodyPr/>
          <a:lstStyle/>
          <a:p>
            <a:pPr eaLnBrk="1" hangingPunct="1">
              <a:defRPr/>
            </a:pPr>
            <a:r>
              <a:rPr lang="en-US" dirty="0">
                <a:solidFill>
                  <a:srgbClr val="00B0F0"/>
                </a:solidFill>
              </a:rPr>
              <a:t>Story One</a:t>
            </a:r>
          </a:p>
        </p:txBody>
      </p:sp>
      <p:sp>
        <p:nvSpPr>
          <p:cNvPr id="9219" name="Rectangle 3"/>
          <p:cNvSpPr>
            <a:spLocks noGrp="1" noChangeArrowheads="1"/>
          </p:cNvSpPr>
          <p:nvPr>
            <p:ph type="body" idx="1"/>
          </p:nvPr>
        </p:nvSpPr>
        <p:spPr>
          <a:xfrm>
            <a:off x="609600" y="990601"/>
            <a:ext cx="10972800" cy="5140326"/>
          </a:xfrm>
        </p:spPr>
        <p:txBody>
          <a:bodyPr/>
          <a:lstStyle/>
          <a:p>
            <a:pPr eaLnBrk="1" hangingPunct="1">
              <a:lnSpc>
                <a:spcPct val="90000"/>
              </a:lnSpc>
              <a:defRPr/>
            </a:pPr>
            <a:r>
              <a:rPr lang="en-US" dirty="0">
                <a:latin typeface="TimesNewRoman" charset="0"/>
                <a:cs typeface="Times New Roman" pitchFamily="18" charset="0"/>
              </a:rPr>
              <a:t>The CEO of an insurance company wonders why a key competitor seems so much more innovative and responsive to customer needs. </a:t>
            </a:r>
          </a:p>
          <a:p>
            <a:pPr eaLnBrk="1" hangingPunct="1">
              <a:lnSpc>
                <a:spcPct val="90000"/>
              </a:lnSpc>
              <a:defRPr/>
            </a:pPr>
            <a:r>
              <a:rPr lang="en-US" dirty="0">
                <a:latin typeface="TimesNewRoman" charset="0"/>
                <a:cs typeface="Times New Roman" pitchFamily="18" charset="0"/>
              </a:rPr>
              <a:t>“How do they manage to initiate, customize, and support such a variety of insurance products so quickly?” </a:t>
            </a:r>
          </a:p>
          <a:p>
            <a:pPr eaLnBrk="1" hangingPunct="1">
              <a:lnSpc>
                <a:spcPct val="90000"/>
              </a:lnSpc>
              <a:defRPr/>
            </a:pPr>
            <a:r>
              <a:rPr lang="en-US" dirty="0">
                <a:latin typeface="TimesNewRoman" charset="0"/>
                <a:cs typeface="Times New Roman" pitchFamily="18" charset="0"/>
              </a:rPr>
              <a:t>“We could not cope with the complex information processing that must be required! What are they doing differently with their people and technology? Our systems personnel are always bogged down with last year’s priorities…”</a:t>
            </a:r>
            <a:endParaRPr lang="en-US" dirty="0"/>
          </a:p>
        </p:txBody>
      </p:sp>
      <p:sp>
        <p:nvSpPr>
          <p:cNvPr id="4101" name="Text Box 4"/>
          <p:cNvSpPr txBox="1">
            <a:spLocks noChangeArrowheads="1"/>
          </p:cNvSpPr>
          <p:nvPr/>
        </p:nvSpPr>
        <p:spPr bwMode="auto">
          <a:xfrm>
            <a:off x="7772400" y="6172201"/>
            <a:ext cx="289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800" dirty="0">
                <a:latin typeface="Times New Roman" pitchFamily="18" charset="0"/>
              </a:rPr>
              <a:t>Chan, MISQE, 2, 1, 97-112.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67872622-8812-49FD-A5ED-22179B0525AD}" type="slidenum">
              <a:rPr lang="en-US"/>
              <a:pPr>
                <a:defRPr/>
              </a:pPr>
              <a:t>3</a:t>
            </a:fld>
            <a:endParaRPr lang="en-US"/>
          </a:p>
        </p:txBody>
      </p:sp>
      <p:sp>
        <p:nvSpPr>
          <p:cNvPr id="10242" name="Rectangle 2"/>
          <p:cNvSpPr>
            <a:spLocks noGrp="1" noChangeArrowheads="1"/>
          </p:cNvSpPr>
          <p:nvPr>
            <p:ph type="title"/>
          </p:nvPr>
        </p:nvSpPr>
        <p:spPr>
          <a:xfrm>
            <a:off x="609600" y="277815"/>
            <a:ext cx="10972800" cy="712786"/>
          </a:xfrm>
        </p:spPr>
        <p:txBody>
          <a:bodyPr/>
          <a:lstStyle/>
          <a:p>
            <a:pPr eaLnBrk="1" hangingPunct="1">
              <a:defRPr/>
            </a:pPr>
            <a:r>
              <a:rPr lang="en-US" dirty="0">
                <a:solidFill>
                  <a:srgbClr val="00B0F0"/>
                </a:solidFill>
              </a:rPr>
              <a:t>Analysis</a:t>
            </a:r>
          </a:p>
        </p:txBody>
      </p:sp>
      <p:sp>
        <p:nvSpPr>
          <p:cNvPr id="10243" name="Rectangle 3"/>
          <p:cNvSpPr>
            <a:spLocks noGrp="1" noChangeArrowheads="1"/>
          </p:cNvSpPr>
          <p:nvPr>
            <p:ph type="body" idx="1"/>
          </p:nvPr>
        </p:nvSpPr>
        <p:spPr>
          <a:xfrm>
            <a:off x="609600" y="1066801"/>
            <a:ext cx="10972800" cy="5064126"/>
          </a:xfrm>
        </p:spPr>
        <p:txBody>
          <a:bodyPr/>
          <a:lstStyle/>
          <a:p>
            <a:pPr eaLnBrk="1" hangingPunct="1">
              <a:lnSpc>
                <a:spcPct val="90000"/>
              </a:lnSpc>
              <a:defRPr/>
            </a:pPr>
            <a:r>
              <a:rPr lang="en-US" dirty="0"/>
              <a:t>The competitor:</a:t>
            </a:r>
          </a:p>
          <a:p>
            <a:pPr lvl="1" eaLnBrk="1" hangingPunct="1">
              <a:lnSpc>
                <a:spcPct val="90000"/>
              </a:lnSpc>
              <a:defRPr/>
            </a:pPr>
            <a:r>
              <a:rPr lang="en-US" dirty="0"/>
              <a:t>has developed core competence in the application of IS to business needs.</a:t>
            </a:r>
          </a:p>
          <a:p>
            <a:pPr lvl="1" eaLnBrk="1" hangingPunct="1">
              <a:lnSpc>
                <a:spcPct val="90000"/>
              </a:lnSpc>
              <a:defRPr/>
            </a:pPr>
            <a:r>
              <a:rPr lang="en-US" dirty="0"/>
              <a:t>has developed the ability to respond to business conditions effectively (business intelligence  + KM)</a:t>
            </a:r>
          </a:p>
          <a:p>
            <a:pPr lvl="1" eaLnBrk="1" hangingPunct="1">
              <a:lnSpc>
                <a:spcPct val="90000"/>
              </a:lnSpc>
              <a:defRPr/>
            </a:pPr>
            <a:r>
              <a:rPr lang="en-US" dirty="0"/>
              <a:t>has employees who </a:t>
            </a:r>
          </a:p>
          <a:p>
            <a:pPr lvl="2" eaLnBrk="1" hangingPunct="1">
              <a:lnSpc>
                <a:spcPct val="90000"/>
              </a:lnSpc>
              <a:defRPr/>
            </a:pPr>
            <a:r>
              <a:rPr lang="en-US" dirty="0"/>
              <a:t>can apply relevant knowledge efficiently &amp; effectively.</a:t>
            </a:r>
          </a:p>
          <a:p>
            <a:pPr lvl="2" eaLnBrk="1" hangingPunct="1">
              <a:lnSpc>
                <a:spcPct val="90000"/>
              </a:lnSpc>
              <a:defRPr/>
            </a:pPr>
            <a:r>
              <a:rPr lang="en-US" dirty="0"/>
              <a:t>are focused on today’s tasks</a:t>
            </a:r>
          </a:p>
          <a:p>
            <a:pPr lvl="1" eaLnBrk="1" hangingPunct="1">
              <a:lnSpc>
                <a:spcPct val="90000"/>
              </a:lnSpc>
              <a:defRPr/>
            </a:pPr>
            <a:r>
              <a:rPr lang="en-US" dirty="0"/>
              <a:t>has identified information as a critical resource</a:t>
            </a:r>
          </a:p>
          <a:p>
            <a:pPr lvl="1" eaLnBrk="1" hangingPunct="1">
              <a:lnSpc>
                <a:spcPct val="90000"/>
              </a:lnSpc>
              <a:defRPr/>
            </a:pPr>
            <a:r>
              <a:rPr lang="en-US" dirty="0"/>
              <a:t>ensures that the IS fits and supports the business</a:t>
            </a:r>
          </a:p>
          <a:p>
            <a:pPr lvl="1" eaLnBrk="1" hangingPunct="1">
              <a:lnSpc>
                <a:spcPct val="90000"/>
              </a:lnSpc>
              <a:defRPr/>
            </a:pPr>
            <a:r>
              <a:rPr lang="en-US" dirty="0"/>
              <a:t>has, in consequence, a better Business-IS alignment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a:defRPr/>
            </a:pPr>
            <a:fld id="{6CF2C96E-A1D5-4BF3-ABA3-96ACAAFDB1FC}" type="slidenum">
              <a:rPr lang="en-US"/>
              <a:pPr>
                <a:defRPr/>
              </a:pPr>
              <a:t>4</a:t>
            </a:fld>
            <a:endParaRPr lang="en-US"/>
          </a:p>
        </p:txBody>
      </p:sp>
      <p:sp>
        <p:nvSpPr>
          <p:cNvPr id="11266" name="Rectangle 2"/>
          <p:cNvSpPr>
            <a:spLocks noGrp="1" noChangeArrowheads="1"/>
          </p:cNvSpPr>
          <p:nvPr>
            <p:ph type="title"/>
          </p:nvPr>
        </p:nvSpPr>
        <p:spPr>
          <a:xfrm>
            <a:off x="609600" y="277815"/>
            <a:ext cx="10972800" cy="712786"/>
          </a:xfrm>
        </p:spPr>
        <p:txBody>
          <a:bodyPr/>
          <a:lstStyle/>
          <a:p>
            <a:pPr eaLnBrk="1" hangingPunct="1">
              <a:defRPr/>
            </a:pPr>
            <a:r>
              <a:rPr lang="en-US" dirty="0">
                <a:solidFill>
                  <a:srgbClr val="00B0F0"/>
                </a:solidFill>
              </a:rPr>
              <a:t>Story Two</a:t>
            </a:r>
          </a:p>
        </p:txBody>
      </p:sp>
      <p:sp>
        <p:nvSpPr>
          <p:cNvPr id="11267" name="Rectangle 3"/>
          <p:cNvSpPr>
            <a:spLocks noGrp="1" noChangeArrowheads="1"/>
          </p:cNvSpPr>
          <p:nvPr>
            <p:ph type="body" idx="1"/>
          </p:nvPr>
        </p:nvSpPr>
        <p:spPr>
          <a:xfrm>
            <a:off x="609600" y="1138239"/>
            <a:ext cx="10972800" cy="4992688"/>
          </a:xfrm>
        </p:spPr>
        <p:txBody>
          <a:bodyPr/>
          <a:lstStyle/>
          <a:p>
            <a:pPr eaLnBrk="1" hangingPunct="1">
              <a:defRPr/>
            </a:pPr>
            <a:r>
              <a:rPr lang="en-US" dirty="0">
                <a:latin typeface="TimesNewRoman" charset="0"/>
                <a:cs typeface="Times New Roman" pitchFamily="18" charset="0"/>
              </a:rPr>
              <a:t>A CIO wonders when he will be accepted at top management meetings. Although he has won a long, hard battle to be present at these meetings, to understand new business directions better, he senses that his presence is merely tolerated. His ideas have little clout. </a:t>
            </a:r>
          </a:p>
          <a:p>
            <a:pPr eaLnBrk="1" hangingPunct="1">
              <a:defRPr/>
            </a:pPr>
            <a:r>
              <a:rPr lang="en-US" dirty="0">
                <a:latin typeface="TimesNewRoman" charset="0"/>
                <a:cs typeface="Times New Roman" pitchFamily="18" charset="0"/>
              </a:rPr>
              <a:t>His colleagues appear to acknowledge that IT is becoming increasingly important to business operations, but their thinking and behavior stifle innovation.</a:t>
            </a:r>
            <a:endParaRPr lang="en-GB" dirty="0">
              <a:latin typeface="TimesNewRoman" charset="0"/>
              <a:cs typeface="Times New Roman" pitchFamily="18" charset="0"/>
            </a:endParaRPr>
          </a:p>
        </p:txBody>
      </p:sp>
      <p:sp>
        <p:nvSpPr>
          <p:cNvPr id="6149" name="Text Box 4"/>
          <p:cNvSpPr txBox="1">
            <a:spLocks noChangeArrowheads="1"/>
          </p:cNvSpPr>
          <p:nvPr/>
        </p:nvSpPr>
        <p:spPr bwMode="auto">
          <a:xfrm>
            <a:off x="7620000" y="6096001"/>
            <a:ext cx="3048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800">
                <a:latin typeface="Times New Roman" pitchFamily="18" charset="0"/>
              </a:rPr>
              <a:t>Chan, MISQE, 2, 1, 97-112.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8F75BE0B-2593-4B3A-B76D-D285EC57E7E2}" type="slidenum">
              <a:rPr lang="en-US"/>
              <a:pPr>
                <a:defRPr/>
              </a:pPr>
              <a:t>5</a:t>
            </a:fld>
            <a:endParaRPr lang="en-US"/>
          </a:p>
        </p:txBody>
      </p:sp>
      <p:sp>
        <p:nvSpPr>
          <p:cNvPr id="12290" name="Rectangle 2"/>
          <p:cNvSpPr>
            <a:spLocks noGrp="1" noChangeArrowheads="1"/>
          </p:cNvSpPr>
          <p:nvPr>
            <p:ph type="title"/>
          </p:nvPr>
        </p:nvSpPr>
        <p:spPr>
          <a:xfrm>
            <a:off x="609600" y="277815"/>
            <a:ext cx="10972800" cy="788986"/>
          </a:xfrm>
        </p:spPr>
        <p:txBody>
          <a:bodyPr/>
          <a:lstStyle/>
          <a:p>
            <a:pPr eaLnBrk="1" hangingPunct="1">
              <a:defRPr/>
            </a:pPr>
            <a:r>
              <a:rPr lang="en-US" dirty="0">
                <a:solidFill>
                  <a:srgbClr val="00B0F0"/>
                </a:solidFill>
              </a:rPr>
              <a:t>Analysis</a:t>
            </a:r>
          </a:p>
        </p:txBody>
      </p:sp>
      <p:sp>
        <p:nvSpPr>
          <p:cNvPr id="12291" name="Rectangle 3"/>
          <p:cNvSpPr>
            <a:spLocks noGrp="1" noChangeArrowheads="1"/>
          </p:cNvSpPr>
          <p:nvPr>
            <p:ph type="body" idx="1"/>
          </p:nvPr>
        </p:nvSpPr>
        <p:spPr>
          <a:xfrm>
            <a:off x="609600" y="1219201"/>
            <a:ext cx="10972800" cy="4911726"/>
          </a:xfrm>
        </p:spPr>
        <p:txBody>
          <a:bodyPr/>
          <a:lstStyle/>
          <a:p>
            <a:pPr eaLnBrk="1" hangingPunct="1">
              <a:lnSpc>
                <a:spcPct val="90000"/>
              </a:lnSpc>
              <a:defRPr/>
            </a:pPr>
            <a:r>
              <a:rPr lang="en-US" dirty="0"/>
              <a:t>The </a:t>
            </a:r>
            <a:r>
              <a:rPr lang="en-US" dirty="0" err="1"/>
              <a:t>organisation</a:t>
            </a:r>
            <a:r>
              <a:rPr lang="en-US" dirty="0"/>
              <a:t> itself barely </a:t>
            </a:r>
            <a:r>
              <a:rPr lang="en-US" dirty="0" err="1"/>
              <a:t>recognises</a:t>
            </a:r>
            <a:r>
              <a:rPr lang="en-US" dirty="0"/>
              <a:t> the importance of information</a:t>
            </a:r>
          </a:p>
          <a:p>
            <a:pPr eaLnBrk="1" hangingPunct="1">
              <a:lnSpc>
                <a:spcPct val="90000"/>
              </a:lnSpc>
              <a:defRPr/>
            </a:pPr>
            <a:r>
              <a:rPr lang="en-US" dirty="0"/>
              <a:t>The CIO is </a:t>
            </a:r>
            <a:r>
              <a:rPr lang="en-US" dirty="0" err="1"/>
              <a:t>marginalised</a:t>
            </a:r>
            <a:r>
              <a:rPr lang="en-US" dirty="0"/>
              <a:t> </a:t>
            </a:r>
          </a:p>
          <a:p>
            <a:pPr lvl="1" eaLnBrk="1" hangingPunct="1">
              <a:lnSpc>
                <a:spcPct val="90000"/>
              </a:lnSpc>
              <a:defRPr/>
            </a:pPr>
            <a:r>
              <a:rPr lang="en-US" dirty="0"/>
              <a:t>Perhaps useful as someone important for operational support, to turn on the PCs in the morning, but definitely not for any strategic planning role.</a:t>
            </a:r>
          </a:p>
          <a:p>
            <a:pPr eaLnBrk="1" hangingPunct="1">
              <a:lnSpc>
                <a:spcPct val="90000"/>
              </a:lnSpc>
              <a:defRPr/>
            </a:pPr>
            <a:r>
              <a:rPr lang="en-US" dirty="0"/>
              <a:t>The </a:t>
            </a:r>
            <a:r>
              <a:rPr lang="en-US" dirty="0" err="1"/>
              <a:t>organisation</a:t>
            </a:r>
            <a:r>
              <a:rPr lang="en-US" dirty="0"/>
              <a:t> is probably failing to align its overall business direction with its IS policies, skills, capabilities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FCC80D75-9876-4AA0-BB05-941D382350D2}" type="slidenum">
              <a:rPr lang="en-US"/>
              <a:pPr>
                <a:defRPr/>
              </a:pPr>
              <a:t>6</a:t>
            </a:fld>
            <a:endParaRPr lang="en-US"/>
          </a:p>
        </p:txBody>
      </p:sp>
      <p:sp>
        <p:nvSpPr>
          <p:cNvPr id="66562" name="Rectangle 2"/>
          <p:cNvSpPr>
            <a:spLocks noGrp="1" noChangeArrowheads="1"/>
          </p:cNvSpPr>
          <p:nvPr>
            <p:ph type="title"/>
          </p:nvPr>
        </p:nvSpPr>
        <p:spPr>
          <a:xfrm>
            <a:off x="609600" y="152400"/>
            <a:ext cx="10972800" cy="712786"/>
          </a:xfrm>
        </p:spPr>
        <p:txBody>
          <a:bodyPr/>
          <a:lstStyle/>
          <a:p>
            <a:pPr eaLnBrk="1" hangingPunct="1">
              <a:defRPr/>
            </a:pPr>
            <a:r>
              <a:rPr lang="en-US" dirty="0">
                <a:solidFill>
                  <a:srgbClr val="00B0F0"/>
                </a:solidFill>
              </a:rPr>
              <a:t>Story Three</a:t>
            </a:r>
          </a:p>
        </p:txBody>
      </p:sp>
      <p:sp>
        <p:nvSpPr>
          <p:cNvPr id="66563" name="Rectangle 3"/>
          <p:cNvSpPr>
            <a:spLocks noGrp="1" noChangeArrowheads="1"/>
          </p:cNvSpPr>
          <p:nvPr>
            <p:ph type="body" idx="1"/>
          </p:nvPr>
        </p:nvSpPr>
        <p:spPr/>
        <p:txBody>
          <a:bodyPr/>
          <a:lstStyle/>
          <a:p>
            <a:pPr eaLnBrk="1" hangingPunct="1">
              <a:defRPr/>
            </a:pPr>
            <a:r>
              <a:rPr lang="en-US" dirty="0"/>
              <a:t>The CEO says to his board “we need a new kind of CIO; someone who understands our whole business, someone whose career is *not* over [laughter], someone who can help drive this company in these turbulent times. Do people like this exist?”. </a:t>
            </a:r>
          </a:p>
          <a:p>
            <a:pPr eaLnBrk="1" hangingPunct="1">
              <a:defRPr/>
            </a:pPr>
            <a:r>
              <a:rPr lang="en-US" dirty="0"/>
              <a:t>CIO = Chief Information Officer?</a:t>
            </a:r>
          </a:p>
          <a:p>
            <a:pPr eaLnBrk="1" hangingPunct="1">
              <a:defRPr/>
            </a:pPr>
            <a:r>
              <a:rPr lang="en-US" dirty="0"/>
              <a:t>CIO = Career is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A26E7E56-DA8B-4AA7-9416-C38C38C6F111}" type="slidenum">
              <a:rPr lang="en-US"/>
              <a:pPr>
                <a:defRPr/>
              </a:pPr>
              <a:t>7</a:t>
            </a:fld>
            <a:endParaRPr lang="en-US"/>
          </a:p>
        </p:txBody>
      </p:sp>
      <p:sp>
        <p:nvSpPr>
          <p:cNvPr id="67586" name="Rectangle 2"/>
          <p:cNvSpPr>
            <a:spLocks noGrp="1" noChangeArrowheads="1"/>
          </p:cNvSpPr>
          <p:nvPr>
            <p:ph type="title"/>
          </p:nvPr>
        </p:nvSpPr>
        <p:spPr>
          <a:xfrm>
            <a:off x="609600" y="277815"/>
            <a:ext cx="10972800" cy="712786"/>
          </a:xfrm>
        </p:spPr>
        <p:txBody>
          <a:bodyPr/>
          <a:lstStyle/>
          <a:p>
            <a:pPr eaLnBrk="1" hangingPunct="1">
              <a:defRPr/>
            </a:pPr>
            <a:r>
              <a:rPr lang="en-US" dirty="0">
                <a:solidFill>
                  <a:srgbClr val="00B0F0"/>
                </a:solidFill>
              </a:rPr>
              <a:t>Analysis</a:t>
            </a:r>
          </a:p>
        </p:txBody>
      </p:sp>
      <p:sp>
        <p:nvSpPr>
          <p:cNvPr id="67587" name="Rectangle 3"/>
          <p:cNvSpPr>
            <a:spLocks noGrp="1" noChangeArrowheads="1"/>
          </p:cNvSpPr>
          <p:nvPr>
            <p:ph type="body" idx="1"/>
          </p:nvPr>
        </p:nvSpPr>
        <p:spPr>
          <a:xfrm>
            <a:off x="609600" y="1066800"/>
            <a:ext cx="10972800" cy="5486400"/>
          </a:xfrm>
        </p:spPr>
        <p:txBody>
          <a:bodyPr/>
          <a:lstStyle/>
          <a:p>
            <a:pPr eaLnBrk="1" hangingPunct="1">
              <a:defRPr/>
            </a:pPr>
            <a:r>
              <a:rPr lang="en-GB" dirty="0"/>
              <a:t>Historically, CIOs were expected NOT to understand the business</a:t>
            </a:r>
          </a:p>
          <a:p>
            <a:pPr lvl="1" eaLnBrk="1" hangingPunct="1">
              <a:defRPr/>
            </a:pPr>
            <a:r>
              <a:rPr lang="en-GB" dirty="0"/>
              <a:t>They just fixed the IT</a:t>
            </a:r>
          </a:p>
          <a:p>
            <a:pPr eaLnBrk="1" hangingPunct="1">
              <a:defRPr/>
            </a:pPr>
            <a:r>
              <a:rPr lang="en-GB" dirty="0"/>
              <a:t>Today, if you don’t understand the business, you can’t be a CIO.</a:t>
            </a:r>
          </a:p>
          <a:p>
            <a:pPr lvl="1" eaLnBrk="1" hangingPunct="1">
              <a:defRPr/>
            </a:pPr>
            <a:r>
              <a:rPr lang="en-GB" dirty="0"/>
              <a:t>So CIOs do have a future career!</a:t>
            </a:r>
          </a:p>
          <a:p>
            <a:pPr eaLnBrk="1" hangingPunct="1">
              <a:defRPr/>
            </a:pPr>
            <a:r>
              <a:rPr lang="en-US" dirty="0"/>
              <a:t>But what kind of background would a new CIO have?</a:t>
            </a:r>
          </a:p>
          <a:p>
            <a:pPr eaLnBrk="1" hangingPunct="1">
              <a:defRPr/>
            </a:pPr>
            <a:r>
              <a:rPr lang="en-US" dirty="0"/>
              <a:t>And why is the CEO talking like this?</a:t>
            </a:r>
          </a:p>
          <a:p>
            <a:pPr lvl="1" eaLnBrk="1" hangingPunct="1">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5"/>
            <a:ext cx="10972800" cy="788986"/>
          </a:xfrm>
        </p:spPr>
        <p:txBody>
          <a:bodyPr/>
          <a:lstStyle/>
          <a:p>
            <a:r>
              <a:rPr lang="en-GB" dirty="0">
                <a:solidFill>
                  <a:srgbClr val="00B0F0"/>
                </a:solidFill>
              </a:rPr>
              <a:t>Analysis</a:t>
            </a:r>
          </a:p>
        </p:txBody>
      </p:sp>
      <p:sp>
        <p:nvSpPr>
          <p:cNvPr id="3" name="Content Placeholder 2"/>
          <p:cNvSpPr>
            <a:spLocks noGrp="1"/>
          </p:cNvSpPr>
          <p:nvPr>
            <p:ph idx="1"/>
          </p:nvPr>
        </p:nvSpPr>
        <p:spPr>
          <a:xfrm>
            <a:off x="609600" y="1066801"/>
            <a:ext cx="10972800" cy="5064125"/>
          </a:xfrm>
        </p:spPr>
        <p:txBody>
          <a:bodyPr/>
          <a:lstStyle/>
          <a:p>
            <a:r>
              <a:rPr lang="en-GB" sz="3600" dirty="0"/>
              <a:t>This new CIO should be called a CDO – a Chief Digital Officer</a:t>
            </a:r>
          </a:p>
          <a:p>
            <a:pPr lvl="1"/>
            <a:r>
              <a:rPr lang="en-GB" sz="3200" dirty="0"/>
              <a:t>Who has considerable mandate (power, authority) to effect digital change in the organisation</a:t>
            </a:r>
          </a:p>
          <a:p>
            <a:pPr lvl="1"/>
            <a:r>
              <a:rPr lang="en-GB" sz="3200" dirty="0"/>
              <a:t>Who is aiming to disrupt the competition through digital technologies</a:t>
            </a:r>
          </a:p>
          <a:p>
            <a:r>
              <a:rPr lang="en-GB" sz="3600" dirty="0"/>
              <a:t>When an organisation appoints a CDO, it signals the critical importance of digital transformation</a:t>
            </a:r>
          </a:p>
          <a:p>
            <a:pPr lvl="1"/>
            <a:r>
              <a:rPr lang="en-GB" sz="3200" dirty="0"/>
              <a:t>Do we need a CIO as well?</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8</a:t>
            </a:fld>
            <a:endParaRPr lang="en-US"/>
          </a:p>
        </p:txBody>
      </p:sp>
    </p:spTree>
    <p:extLst>
      <p:ext uri="{BB962C8B-B14F-4D97-AF65-F5344CB8AC3E}">
        <p14:creationId xmlns:p14="http://schemas.microsoft.com/office/powerpoint/2010/main" val="3035761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7814"/>
            <a:ext cx="8229600" cy="788987"/>
          </a:xfrm>
        </p:spPr>
        <p:txBody>
          <a:bodyPr/>
          <a:lstStyle/>
          <a:p>
            <a:r>
              <a:rPr lang="en-GB" dirty="0">
                <a:solidFill>
                  <a:srgbClr val="00B0F0"/>
                </a:solidFill>
              </a:rPr>
              <a:t>The Role of the </a:t>
            </a:r>
            <a:r>
              <a:rPr lang="en-GB" dirty="0" err="1">
                <a:solidFill>
                  <a:srgbClr val="00B0F0"/>
                </a:solidFill>
              </a:rPr>
              <a:t>CDO</a:t>
            </a:r>
            <a:r>
              <a:rPr lang="en-GB" sz="2800" dirty="0"/>
              <a:t>*</a:t>
            </a:r>
            <a:endParaRPr lang="en-GB" baseline="30000" dirty="0"/>
          </a:p>
        </p:txBody>
      </p:sp>
      <p:sp>
        <p:nvSpPr>
          <p:cNvPr id="3" name="Content Placeholder 2"/>
          <p:cNvSpPr>
            <a:spLocks noGrp="1"/>
          </p:cNvSpPr>
          <p:nvPr>
            <p:ph idx="1"/>
          </p:nvPr>
        </p:nvSpPr>
        <p:spPr>
          <a:xfrm>
            <a:off x="457200" y="1143001"/>
            <a:ext cx="10972800" cy="4987925"/>
          </a:xfrm>
        </p:spPr>
        <p:txBody>
          <a:bodyPr/>
          <a:lstStyle/>
          <a:p>
            <a:r>
              <a:rPr lang="en-GB" dirty="0"/>
              <a:t>To define the company’s digital strategy and execute its cross-functional transformation into a fully digital enterprise </a:t>
            </a:r>
          </a:p>
          <a:p>
            <a:pPr lvl="1"/>
            <a:r>
              <a:rPr lang="en-GB" dirty="0"/>
              <a:t>Changing the ways it interacts with customers, partners, and suppliers</a:t>
            </a:r>
          </a:p>
          <a:p>
            <a:pPr lvl="1"/>
            <a:r>
              <a:rPr lang="en-GB" dirty="0"/>
              <a:t>Dramatically rethinking internal practices, behaviours and processes to accomplish this. </a:t>
            </a:r>
          </a:p>
          <a:p>
            <a:r>
              <a:rPr lang="en-GB" dirty="0"/>
              <a:t>Digitization is not just a technology trend; it’s a transformation of society and the economy as a whole </a:t>
            </a:r>
          </a:p>
          <a:p>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9</a:t>
            </a:fld>
            <a:endParaRPr lang="en-US"/>
          </a:p>
        </p:txBody>
      </p:sp>
      <p:sp>
        <p:nvSpPr>
          <p:cNvPr id="5" name="TextBox 4"/>
          <p:cNvSpPr txBox="1"/>
          <p:nvPr/>
        </p:nvSpPr>
        <p:spPr>
          <a:xfrm>
            <a:off x="533400" y="6063645"/>
            <a:ext cx="10744200" cy="507831"/>
          </a:xfrm>
          <a:prstGeom prst="rect">
            <a:avLst/>
          </a:prstGeom>
          <a:noFill/>
        </p:spPr>
        <p:txBody>
          <a:bodyPr wrap="square" rtlCol="0">
            <a:spAutoFit/>
          </a:bodyPr>
          <a:lstStyle/>
          <a:p>
            <a:r>
              <a:rPr lang="en-GB" dirty="0"/>
              <a:t>* </a:t>
            </a:r>
            <a:r>
              <a:rPr lang="en-GB" sz="900" dirty="0"/>
              <a:t>Material adapted from Booz: http://www.strategyand.pwc.com/reports/cdo-companys-future?_cldee=aXNyb2JlcnRAY2l0eXUuZWR1Lmhr&amp;recipientid=lead-f870cbfef056e2118aab78e3b51166b9-74cff2b5694848c2ae0bb13108a380e7&amp;utm_source=ClickDimensions&amp;utm_medium=email&amp;utm_campaign=Information%20Technology%20Foresight%20Newsletter&amp;urlid=2</a:t>
            </a:r>
            <a:endParaRPr lang="en-GB" dirty="0"/>
          </a:p>
        </p:txBody>
      </p:sp>
    </p:spTree>
    <p:extLst>
      <p:ext uri="{BB962C8B-B14F-4D97-AF65-F5344CB8AC3E}">
        <p14:creationId xmlns:p14="http://schemas.microsoft.com/office/powerpoint/2010/main" val="64577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A CEO’s Objectives for the </a:t>
            </a:r>
            <a:r>
              <a:rPr lang="en-GB" dirty="0" err="1">
                <a:solidFill>
                  <a:srgbClr val="00B0F0"/>
                </a:solidFill>
              </a:rPr>
              <a:t>CDO</a:t>
            </a:r>
            <a:endParaRPr lang="en-GB" dirty="0">
              <a:solidFill>
                <a:srgbClr val="00B0F0"/>
              </a:solidFill>
            </a:endParaRPr>
          </a:p>
        </p:txBody>
      </p:sp>
      <p:sp>
        <p:nvSpPr>
          <p:cNvPr id="3" name="Content Placeholder 2"/>
          <p:cNvSpPr>
            <a:spLocks noGrp="1"/>
          </p:cNvSpPr>
          <p:nvPr>
            <p:ph idx="1"/>
          </p:nvPr>
        </p:nvSpPr>
        <p:spPr/>
        <p:txBody>
          <a:bodyPr/>
          <a:lstStyle/>
          <a:p>
            <a:r>
              <a:rPr lang="en-GB" dirty="0"/>
              <a:t>It is not only *who* can be the CDO, but *what* do you want a CDO to achieve?</a:t>
            </a:r>
          </a:p>
          <a:p>
            <a:pPr lvl="1"/>
            <a:r>
              <a:rPr lang="en-GB" dirty="0"/>
              <a:t>Increase revenues? </a:t>
            </a:r>
          </a:p>
          <a:p>
            <a:pPr lvl="1"/>
            <a:r>
              <a:rPr lang="en-GB" dirty="0"/>
              <a:t>Enhance the customer experience? </a:t>
            </a:r>
          </a:p>
          <a:p>
            <a:pPr lvl="1"/>
            <a:r>
              <a:rPr lang="en-GB" dirty="0"/>
              <a:t>Boost operational efficiency? </a:t>
            </a:r>
          </a:p>
          <a:p>
            <a:pPr lvl="1"/>
            <a:r>
              <a:rPr lang="en-GB" dirty="0"/>
              <a:t>Reduce costs? </a:t>
            </a:r>
          </a:p>
          <a:p>
            <a:pPr lvl="1"/>
            <a:r>
              <a:rPr lang="en-GB" dirty="0"/>
              <a:t>Gain access to new markets? </a:t>
            </a:r>
          </a:p>
          <a:p>
            <a:pPr lvl="1"/>
            <a:r>
              <a:rPr lang="en-GB" dirty="0"/>
              <a:t>Enact cultural change?</a:t>
            </a:r>
          </a:p>
          <a:p>
            <a:pPr lvl="1"/>
            <a:r>
              <a:rPr lang="en-GB" dirty="0"/>
              <a:t>Some/all of the above? </a:t>
            </a:r>
          </a:p>
          <a:p>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10</a:t>
            </a:fld>
            <a:endParaRPr lang="en-US"/>
          </a:p>
        </p:txBody>
      </p:sp>
    </p:spTree>
    <p:extLst>
      <p:ext uri="{BB962C8B-B14F-4D97-AF65-F5344CB8AC3E}">
        <p14:creationId xmlns:p14="http://schemas.microsoft.com/office/powerpoint/2010/main" val="334433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Five </a:t>
            </a:r>
            <a:r>
              <a:rPr lang="en-GB" dirty="0" err="1">
                <a:solidFill>
                  <a:srgbClr val="00B0F0"/>
                </a:solidFill>
              </a:rPr>
              <a:t>CDO</a:t>
            </a:r>
            <a:r>
              <a:rPr lang="en-GB" dirty="0">
                <a:solidFill>
                  <a:srgbClr val="00B0F0"/>
                </a:solidFill>
              </a:rPr>
              <a:t> Archetypes</a:t>
            </a:r>
          </a:p>
        </p:txBody>
      </p:sp>
      <p:sp>
        <p:nvSpPr>
          <p:cNvPr id="3" name="Content Placeholder 2"/>
          <p:cNvSpPr>
            <a:spLocks noGrp="1"/>
          </p:cNvSpPr>
          <p:nvPr>
            <p:ph idx="1"/>
          </p:nvPr>
        </p:nvSpPr>
        <p:spPr>
          <a:xfrm>
            <a:off x="609600" y="1600201"/>
            <a:ext cx="10972800" cy="4530725"/>
          </a:xfrm>
        </p:spPr>
        <p:txBody>
          <a:bodyPr/>
          <a:lstStyle/>
          <a:p>
            <a:r>
              <a:rPr lang="en-GB" dirty="0"/>
              <a:t>Progressive Thinker</a:t>
            </a:r>
          </a:p>
          <a:p>
            <a:pPr lvl="1"/>
            <a:r>
              <a:rPr lang="en-GB" dirty="0"/>
              <a:t>Focus on the development of digital strategy and innovation throughout the company </a:t>
            </a:r>
          </a:p>
          <a:p>
            <a:r>
              <a:rPr lang="en-GB" dirty="0"/>
              <a:t>Creative Disrupter</a:t>
            </a:r>
          </a:p>
          <a:p>
            <a:pPr lvl="1"/>
            <a:r>
              <a:rPr lang="en-GB" dirty="0"/>
              <a:t>Generates competitive differentiation for a company that faces severe industry challenges </a:t>
            </a:r>
          </a:p>
          <a:p>
            <a:r>
              <a:rPr lang="en-GB" dirty="0"/>
              <a:t>Customer Advocate</a:t>
            </a:r>
          </a:p>
          <a:p>
            <a:pPr lvl="1"/>
            <a:r>
              <a:rPr lang="en-GB" dirty="0"/>
              <a:t>Focuses on the development of a convenient, engaging, and seamless customer experience</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11</a:t>
            </a:fld>
            <a:endParaRPr lang="en-US"/>
          </a:p>
        </p:txBody>
      </p:sp>
    </p:spTree>
    <p:extLst>
      <p:ext uri="{BB962C8B-B14F-4D97-AF65-F5344CB8AC3E}">
        <p14:creationId xmlns:p14="http://schemas.microsoft.com/office/powerpoint/2010/main" val="474215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Five </a:t>
            </a:r>
            <a:r>
              <a:rPr lang="en-GB" dirty="0" err="1">
                <a:solidFill>
                  <a:srgbClr val="00B0F0"/>
                </a:solidFill>
              </a:rPr>
              <a:t>CDO</a:t>
            </a:r>
            <a:r>
              <a:rPr lang="en-GB" dirty="0">
                <a:solidFill>
                  <a:srgbClr val="00B0F0"/>
                </a:solidFill>
              </a:rPr>
              <a:t> Archetypes</a:t>
            </a:r>
          </a:p>
        </p:txBody>
      </p:sp>
      <p:sp>
        <p:nvSpPr>
          <p:cNvPr id="3" name="Content Placeholder 2"/>
          <p:cNvSpPr>
            <a:spLocks noGrp="1"/>
          </p:cNvSpPr>
          <p:nvPr>
            <p:ph idx="1"/>
          </p:nvPr>
        </p:nvSpPr>
        <p:spPr/>
        <p:txBody>
          <a:bodyPr/>
          <a:lstStyle/>
          <a:p>
            <a:r>
              <a:rPr lang="en-GB" dirty="0"/>
              <a:t>The Innovative Technologist</a:t>
            </a:r>
          </a:p>
          <a:p>
            <a:pPr lvl="1"/>
            <a:r>
              <a:rPr lang="en-GB" dirty="0"/>
              <a:t>Promotes the use of new digital technologies to transform the entire value chain</a:t>
            </a:r>
          </a:p>
          <a:p>
            <a:pPr lvl="1"/>
            <a:r>
              <a:rPr lang="en-GB" dirty="0"/>
              <a:t>Develops new digital business models based on technologies such as the Internet of Things, mobility, social media, and analytics, while improving internal efficiency and finding ways to cut costs </a:t>
            </a:r>
          </a:p>
          <a:p>
            <a:pPr lvl="1"/>
            <a:r>
              <a:rPr lang="en-GB" dirty="0"/>
              <a:t>More suitable for the manufacturing sector</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12</a:t>
            </a:fld>
            <a:endParaRPr lang="en-US"/>
          </a:p>
        </p:txBody>
      </p:sp>
    </p:spTree>
    <p:extLst>
      <p:ext uri="{BB962C8B-B14F-4D97-AF65-F5344CB8AC3E}">
        <p14:creationId xmlns:p14="http://schemas.microsoft.com/office/powerpoint/2010/main" val="1561782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7814"/>
            <a:ext cx="8229600" cy="941387"/>
          </a:xfrm>
        </p:spPr>
        <p:txBody>
          <a:bodyPr/>
          <a:lstStyle/>
          <a:p>
            <a:r>
              <a:rPr lang="en-GB" dirty="0">
                <a:solidFill>
                  <a:srgbClr val="00B0F0"/>
                </a:solidFill>
              </a:rPr>
              <a:t>Five </a:t>
            </a:r>
            <a:r>
              <a:rPr lang="en-GB" dirty="0" err="1">
                <a:solidFill>
                  <a:srgbClr val="00B0F0"/>
                </a:solidFill>
              </a:rPr>
              <a:t>CDO</a:t>
            </a:r>
            <a:r>
              <a:rPr lang="en-GB" dirty="0">
                <a:solidFill>
                  <a:srgbClr val="00B0F0"/>
                </a:solidFill>
              </a:rPr>
              <a:t> Archetypes</a:t>
            </a:r>
          </a:p>
        </p:txBody>
      </p:sp>
      <p:sp>
        <p:nvSpPr>
          <p:cNvPr id="3" name="Content Placeholder 2"/>
          <p:cNvSpPr>
            <a:spLocks noGrp="1"/>
          </p:cNvSpPr>
          <p:nvPr>
            <p:ph idx="1"/>
          </p:nvPr>
        </p:nvSpPr>
        <p:spPr>
          <a:xfrm>
            <a:off x="609600" y="1371600"/>
            <a:ext cx="10972800" cy="5181600"/>
          </a:xfrm>
        </p:spPr>
        <p:txBody>
          <a:bodyPr/>
          <a:lstStyle/>
          <a:p>
            <a:r>
              <a:rPr lang="en-GB" dirty="0"/>
              <a:t>The Universalist</a:t>
            </a:r>
          </a:p>
          <a:p>
            <a:pPr lvl="1"/>
            <a:r>
              <a:rPr lang="en-GB" dirty="0"/>
              <a:t>Manage all aspects of a complete digital transformation. </a:t>
            </a:r>
          </a:p>
          <a:p>
            <a:pPr lvl="1"/>
            <a:r>
              <a:rPr lang="en-GB" dirty="0"/>
              <a:t>Requires complete authority from the CEO to execute. </a:t>
            </a:r>
          </a:p>
          <a:p>
            <a:pPr lvl="1"/>
            <a:r>
              <a:rPr lang="en-GB" dirty="0"/>
              <a:t>Responsible for internal organizational and cultural change management process. </a:t>
            </a:r>
          </a:p>
          <a:p>
            <a:pPr lvl="1"/>
            <a:r>
              <a:rPr lang="en-GB" dirty="0"/>
              <a:t>Oversees all possible digital tasks: </a:t>
            </a:r>
          </a:p>
          <a:p>
            <a:pPr lvl="2"/>
            <a:r>
              <a:rPr lang="en-GB" dirty="0"/>
              <a:t>digital strategy, new business models; digital marketing and technologies; digitizing work processes. </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13</a:t>
            </a:fld>
            <a:endParaRPr lang="en-US"/>
          </a:p>
        </p:txBody>
      </p:sp>
    </p:spTree>
    <p:extLst>
      <p:ext uri="{BB962C8B-B14F-4D97-AF65-F5344CB8AC3E}">
        <p14:creationId xmlns:p14="http://schemas.microsoft.com/office/powerpoint/2010/main" val="4033704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But Is It Enough to Have a CDO?</a:t>
            </a:r>
            <a:endParaRPr lang="en-GB" dirty="0">
              <a:solidFill>
                <a:srgbClr val="00B0F0"/>
              </a:solidFill>
            </a:endParaRPr>
          </a:p>
        </p:txBody>
      </p:sp>
      <p:sp>
        <p:nvSpPr>
          <p:cNvPr id="3" name="Content Placeholder 2"/>
          <p:cNvSpPr>
            <a:spLocks noGrp="1"/>
          </p:cNvSpPr>
          <p:nvPr>
            <p:ph idx="1"/>
          </p:nvPr>
        </p:nvSpPr>
        <p:spPr/>
        <p:txBody>
          <a:bodyPr/>
          <a:lstStyle/>
          <a:p>
            <a:r>
              <a:rPr lang="en-GB" u="sng" dirty="0">
                <a:effectLst/>
                <a:hlinkClick r:id="rId2"/>
              </a:rPr>
              <a:t>PwC’s 21st CEO survey</a:t>
            </a:r>
            <a:r>
              <a:rPr lang="en-GB" u="sng" dirty="0">
                <a:effectLst/>
              </a:rPr>
              <a:t>*</a:t>
            </a:r>
            <a:r>
              <a:rPr lang="en-GB" dirty="0">
                <a:effectLst/>
              </a:rPr>
              <a:t> found that 70% of CEOs say they’re worried about the digital skills of their senior leadership team</a:t>
            </a:r>
          </a:p>
          <a:p>
            <a:r>
              <a:rPr lang="en-US" dirty="0">
                <a:effectLst/>
              </a:rPr>
              <a:t>PwC suggests that “</a:t>
            </a:r>
            <a:r>
              <a:rPr lang="en-GB" dirty="0">
                <a:effectLst/>
              </a:rPr>
              <a:t>many CEOs aren’t doing anything meaningful to improve their own skills, perhaps because they haven’t fully grasped what it means to be a digital company”</a:t>
            </a:r>
          </a:p>
          <a:p>
            <a:r>
              <a:rPr lang="en-US" dirty="0">
                <a:effectLst/>
              </a:rPr>
              <a:t>It is not enough to have one CDO. You need a digital mindset across the </a:t>
            </a:r>
            <a:r>
              <a:rPr lang="en-US" dirty="0" err="1">
                <a:effectLst/>
              </a:rPr>
              <a:t>organisation</a:t>
            </a:r>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14</a:t>
            </a:fld>
            <a:endParaRPr lang="en-US"/>
          </a:p>
        </p:txBody>
      </p:sp>
      <p:sp>
        <p:nvSpPr>
          <p:cNvPr id="5" name="TextBox 4"/>
          <p:cNvSpPr txBox="1"/>
          <p:nvPr/>
        </p:nvSpPr>
        <p:spPr>
          <a:xfrm>
            <a:off x="2286000" y="6248401"/>
            <a:ext cx="7315200" cy="276999"/>
          </a:xfrm>
          <a:prstGeom prst="rect">
            <a:avLst/>
          </a:prstGeom>
          <a:noFill/>
        </p:spPr>
        <p:txBody>
          <a:bodyPr wrap="square" rtlCol="0">
            <a:spAutoFit/>
          </a:bodyPr>
          <a:lstStyle/>
          <a:p>
            <a:r>
              <a:rPr lang="en-GB" sz="1200" dirty="0"/>
              <a:t>https://www.pwc.com/gx/en/ceo-agenda/ceosurvey/2018/gx.html</a:t>
            </a:r>
          </a:p>
        </p:txBody>
      </p:sp>
    </p:spTree>
    <p:extLst>
      <p:ext uri="{BB962C8B-B14F-4D97-AF65-F5344CB8AC3E}">
        <p14:creationId xmlns:p14="http://schemas.microsoft.com/office/powerpoint/2010/main" val="4073044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Beyond the CDO</a:t>
            </a:r>
            <a:endParaRPr lang="en-GB" dirty="0">
              <a:solidFill>
                <a:srgbClr val="00B0F0"/>
              </a:solidFill>
            </a:endParaRPr>
          </a:p>
        </p:txBody>
      </p:sp>
      <p:sp>
        <p:nvSpPr>
          <p:cNvPr id="3" name="Content Placeholder 2"/>
          <p:cNvSpPr>
            <a:spLocks noGrp="1"/>
          </p:cNvSpPr>
          <p:nvPr>
            <p:ph idx="1"/>
          </p:nvPr>
        </p:nvSpPr>
        <p:spPr/>
        <p:txBody>
          <a:bodyPr/>
          <a:lstStyle/>
          <a:p>
            <a:r>
              <a:rPr lang="en-US" dirty="0"/>
              <a:t>Every business leader needs to have at least a minimal awareness of what digital means – lots of upskilling there!</a:t>
            </a:r>
          </a:p>
          <a:p>
            <a:pPr lvl="1"/>
            <a:r>
              <a:rPr lang="en-US" dirty="0"/>
              <a:t>They need to be aware of the latest technological innovations in their industry</a:t>
            </a:r>
          </a:p>
          <a:p>
            <a:pPr lvl="1"/>
            <a:r>
              <a:rPr lang="en-US" dirty="0"/>
              <a:t>Can they apply that knowledge internally?</a:t>
            </a:r>
          </a:p>
          <a:p>
            <a:pPr lvl="1"/>
            <a:r>
              <a:rPr lang="en-US" dirty="0"/>
              <a:t>Do they have the skills?</a:t>
            </a:r>
          </a:p>
          <a:p>
            <a:r>
              <a:rPr lang="en-US" dirty="0"/>
              <a:t>The CDO can’t do it all, if no one else really understands what’s involved or cares to do anything.</a:t>
            </a:r>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15</a:t>
            </a:fld>
            <a:endParaRPr lang="en-US"/>
          </a:p>
        </p:txBody>
      </p:sp>
    </p:spTree>
    <p:extLst>
      <p:ext uri="{BB962C8B-B14F-4D97-AF65-F5344CB8AC3E}">
        <p14:creationId xmlns:p14="http://schemas.microsoft.com/office/powerpoint/2010/main" val="2978341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HK" dirty="0">
                <a:solidFill>
                  <a:srgbClr val="00B0F0"/>
                </a:solidFill>
              </a:rPr>
              <a:t>Upskilling Across the Organisation</a:t>
            </a:r>
            <a:endParaRPr lang="en-GB" dirty="0">
              <a:solidFill>
                <a:srgbClr val="00B0F0"/>
              </a:solidFill>
            </a:endParaRPr>
          </a:p>
        </p:txBody>
      </p:sp>
      <p:sp>
        <p:nvSpPr>
          <p:cNvPr id="3" name="Content Placeholder 2"/>
          <p:cNvSpPr>
            <a:spLocks noGrp="1"/>
          </p:cNvSpPr>
          <p:nvPr>
            <p:ph idx="1"/>
          </p:nvPr>
        </p:nvSpPr>
        <p:spPr/>
        <p:txBody>
          <a:bodyPr/>
          <a:lstStyle/>
          <a:p>
            <a:r>
              <a:rPr lang="en-HK" dirty="0"/>
              <a:t>CEOs now recognise that while CDOs are important, they are only as effective as the rest of the workforce is appropriately skilled.</a:t>
            </a:r>
          </a:p>
          <a:p>
            <a:r>
              <a:rPr lang="en-HK" dirty="0"/>
              <a:t>Upskilling the whole workforce is now critical</a:t>
            </a:r>
          </a:p>
          <a:p>
            <a:pPr lvl="1"/>
            <a:r>
              <a:rPr lang="en-HK" dirty="0"/>
              <a:t>It will strengthen </a:t>
            </a:r>
            <a:r>
              <a:rPr lang="en-HK"/>
              <a:t>corporate culture</a:t>
            </a:r>
            <a:endParaRPr lang="en-HK" dirty="0"/>
          </a:p>
          <a:p>
            <a:pPr lvl="1"/>
            <a:r>
              <a:rPr lang="en-HK" dirty="0"/>
              <a:t>But accomplishing upskilling requires resources and energy</a:t>
            </a:r>
          </a:p>
          <a:p>
            <a:r>
              <a:rPr lang="en-HK" dirty="0"/>
              <a:t>Simply hiring skilled employees will get harder</a:t>
            </a:r>
          </a:p>
          <a:p>
            <a:pPr lvl="1"/>
            <a:r>
              <a:rPr lang="en-HK" dirty="0"/>
              <a:t>Training your own will become essential</a:t>
            </a:r>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16</a:t>
            </a:fld>
            <a:endParaRPr lang="en-US"/>
          </a:p>
        </p:txBody>
      </p:sp>
      <p:sp>
        <p:nvSpPr>
          <p:cNvPr id="5" name="TextBox 4"/>
          <p:cNvSpPr txBox="1"/>
          <p:nvPr/>
        </p:nvSpPr>
        <p:spPr>
          <a:xfrm>
            <a:off x="1447800" y="6400800"/>
            <a:ext cx="6934200" cy="276999"/>
          </a:xfrm>
          <a:prstGeom prst="rect">
            <a:avLst/>
          </a:prstGeom>
          <a:noFill/>
        </p:spPr>
        <p:txBody>
          <a:bodyPr wrap="square" rtlCol="0">
            <a:spAutoFit/>
          </a:bodyPr>
          <a:lstStyle/>
          <a:p>
            <a:r>
              <a:rPr lang="en-GB" sz="1200" dirty="0"/>
              <a:t>https://www.pwc.com/gx/en/ceo-survey/2020/reports/pwc-23rd-global-ceo-survey.pdf</a:t>
            </a:r>
          </a:p>
        </p:txBody>
      </p:sp>
    </p:spTree>
    <p:extLst>
      <p:ext uri="{BB962C8B-B14F-4D97-AF65-F5344CB8AC3E}">
        <p14:creationId xmlns:p14="http://schemas.microsoft.com/office/powerpoint/2010/main" val="528727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5"/>
            <a:ext cx="10972800" cy="941386"/>
          </a:xfrm>
        </p:spPr>
        <p:txBody>
          <a:bodyPr/>
          <a:lstStyle/>
          <a:p>
            <a:r>
              <a:rPr lang="en-GB" dirty="0">
                <a:solidFill>
                  <a:srgbClr val="00B0F0"/>
                </a:solidFill>
              </a:rPr>
              <a:t>Story Four</a:t>
            </a:r>
          </a:p>
        </p:txBody>
      </p:sp>
      <p:sp>
        <p:nvSpPr>
          <p:cNvPr id="3" name="Content Placeholder 2"/>
          <p:cNvSpPr>
            <a:spLocks noGrp="1"/>
          </p:cNvSpPr>
          <p:nvPr>
            <p:ph idx="1"/>
          </p:nvPr>
        </p:nvSpPr>
        <p:spPr>
          <a:xfrm>
            <a:off x="609600" y="1219201"/>
            <a:ext cx="10972800" cy="4911725"/>
          </a:xfrm>
          <a:solidFill>
            <a:schemeClr val="bg2"/>
          </a:solidFill>
        </p:spPr>
        <p:txBody>
          <a:bodyPr/>
          <a:lstStyle/>
          <a:p>
            <a:r>
              <a:rPr lang="en-GB" dirty="0"/>
              <a:t>“Every time my colleagues have a bright idea, an inspiration, an opportunity for innovation, I take it to the </a:t>
            </a:r>
            <a:r>
              <a:rPr lang="en-GB" dirty="0" err="1"/>
              <a:t>CSO</a:t>
            </a:r>
            <a:r>
              <a:rPr lang="en-GB" dirty="0"/>
              <a:t>, but I can always predict his reaction!”</a:t>
            </a:r>
          </a:p>
          <a:p>
            <a:pPr marL="0" indent="0" algn="ctr">
              <a:buNone/>
            </a:pPr>
            <a:r>
              <a:rPr lang="en-GB" sz="9600" dirty="0">
                <a:solidFill>
                  <a:srgbClr val="FF0000"/>
                </a:solidFill>
                <a:effectLst/>
              </a:rPr>
              <a:t>“NO!”</a:t>
            </a:r>
          </a:p>
          <a:p>
            <a:r>
              <a:rPr lang="en-GB" dirty="0">
                <a:effectLst/>
              </a:rPr>
              <a:t>The </a:t>
            </a:r>
            <a:r>
              <a:rPr lang="en-GB" dirty="0" err="1">
                <a:effectLst/>
              </a:rPr>
              <a:t>CSO</a:t>
            </a:r>
            <a:r>
              <a:rPr lang="en-GB" dirty="0">
                <a:effectLst/>
              </a:rPr>
              <a:t> is now the </a:t>
            </a:r>
            <a:r>
              <a:rPr lang="en-GB" dirty="0" err="1">
                <a:effectLst/>
              </a:rPr>
              <a:t>CNO</a:t>
            </a:r>
            <a:r>
              <a:rPr lang="en-GB" dirty="0">
                <a:effectLst/>
              </a:rPr>
              <a:t>!</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17</a:t>
            </a:fld>
            <a:endParaRPr lang="en-US"/>
          </a:p>
        </p:txBody>
      </p:sp>
    </p:spTree>
    <p:extLst>
      <p:ext uri="{BB962C8B-B14F-4D97-AF65-F5344CB8AC3E}">
        <p14:creationId xmlns:p14="http://schemas.microsoft.com/office/powerpoint/2010/main" val="419242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Analysis</a:t>
            </a:r>
          </a:p>
        </p:txBody>
      </p:sp>
      <p:sp>
        <p:nvSpPr>
          <p:cNvPr id="3" name="Content Placeholder 2"/>
          <p:cNvSpPr>
            <a:spLocks noGrp="1"/>
          </p:cNvSpPr>
          <p:nvPr>
            <p:ph idx="1"/>
          </p:nvPr>
        </p:nvSpPr>
        <p:spPr/>
        <p:txBody>
          <a:bodyPr/>
          <a:lstStyle/>
          <a:p>
            <a:r>
              <a:rPr lang="en-GB" dirty="0"/>
              <a:t>Why are CSOs so negative and antipathetic towards innovation? </a:t>
            </a:r>
          </a:p>
          <a:p>
            <a:r>
              <a:rPr lang="en-GB" dirty="0"/>
              <a:t>Why do they always say No?</a:t>
            </a:r>
          </a:p>
          <a:p>
            <a:r>
              <a:rPr lang="en-HK" dirty="0"/>
              <a:t>What are they actually paid for?</a:t>
            </a:r>
          </a:p>
          <a:p>
            <a:r>
              <a:rPr lang="en-HK" dirty="0"/>
              <a:t>Do we need them at all?</a:t>
            </a:r>
            <a:endParaRPr lang="en-GB" dirty="0"/>
          </a:p>
          <a:p>
            <a:r>
              <a:rPr lang="en-GB" dirty="0"/>
              <a:t>Can the CSO and CDO roles merge?</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18</a:t>
            </a:fld>
            <a:endParaRPr lang="en-US"/>
          </a:p>
        </p:txBody>
      </p:sp>
    </p:spTree>
    <p:extLst>
      <p:ext uri="{BB962C8B-B14F-4D97-AF65-F5344CB8AC3E}">
        <p14:creationId xmlns:p14="http://schemas.microsoft.com/office/powerpoint/2010/main" val="2997110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FB3020BC-C970-45E5-A188-25608371CB1C}" type="slidenum">
              <a:rPr lang="en-US"/>
              <a:pPr>
                <a:defRPr/>
              </a:pPr>
              <a:t>19</a:t>
            </a:fld>
            <a:endParaRPr lang="en-US"/>
          </a:p>
        </p:txBody>
      </p:sp>
      <p:sp>
        <p:nvSpPr>
          <p:cNvPr id="15362" name="Rectangle 2"/>
          <p:cNvSpPr>
            <a:spLocks noGrp="1" noChangeArrowheads="1"/>
          </p:cNvSpPr>
          <p:nvPr>
            <p:ph type="title"/>
          </p:nvPr>
        </p:nvSpPr>
        <p:spPr>
          <a:xfrm>
            <a:off x="635000" y="304800"/>
            <a:ext cx="10642600" cy="1143000"/>
          </a:xfrm>
        </p:spPr>
        <p:txBody>
          <a:bodyPr/>
          <a:lstStyle/>
          <a:p>
            <a:pPr eaLnBrk="1" hangingPunct="1">
              <a:defRPr/>
            </a:pPr>
            <a:r>
              <a:rPr lang="en-US" sz="3800" dirty="0">
                <a:solidFill>
                  <a:srgbClr val="FFFF00"/>
                </a:solidFill>
              </a:rPr>
              <a:t>Questions to Ask about Organisational IS</a:t>
            </a:r>
          </a:p>
        </p:txBody>
      </p:sp>
      <p:sp>
        <p:nvSpPr>
          <p:cNvPr id="15363" name="Rectangle 3"/>
          <p:cNvSpPr>
            <a:spLocks noGrp="1" noChangeArrowheads="1"/>
          </p:cNvSpPr>
          <p:nvPr>
            <p:ph type="body" idx="1"/>
          </p:nvPr>
        </p:nvSpPr>
        <p:spPr>
          <a:xfrm>
            <a:off x="457200" y="1657350"/>
            <a:ext cx="11125200" cy="4591050"/>
          </a:xfrm>
        </p:spPr>
        <p:txBody>
          <a:bodyPr/>
          <a:lstStyle/>
          <a:p>
            <a:pPr eaLnBrk="1" hangingPunct="1">
              <a:defRPr/>
            </a:pPr>
            <a:r>
              <a:rPr lang="en-US" sz="2800" dirty="0"/>
              <a:t>Does IS </a:t>
            </a:r>
            <a:r>
              <a:rPr lang="en-US" sz="2800" u="sng" dirty="0">
                <a:solidFill>
                  <a:srgbClr val="FFFF00"/>
                </a:solidFill>
              </a:rPr>
              <a:t>drive</a:t>
            </a:r>
            <a:r>
              <a:rPr lang="en-US" sz="2800" dirty="0"/>
              <a:t> your </a:t>
            </a:r>
            <a:r>
              <a:rPr lang="en-US" sz="2800" dirty="0" err="1"/>
              <a:t>organisation’s</a:t>
            </a:r>
            <a:r>
              <a:rPr lang="en-US" sz="2800" dirty="0"/>
              <a:t> </a:t>
            </a:r>
            <a:r>
              <a:rPr lang="en-US" sz="2800" u="sng" dirty="0"/>
              <a:t>competitiveness</a:t>
            </a:r>
            <a:r>
              <a:rPr lang="en-US" sz="2800" dirty="0"/>
              <a:t>?</a:t>
            </a:r>
          </a:p>
          <a:p>
            <a:pPr eaLnBrk="1" hangingPunct="1">
              <a:defRPr/>
            </a:pPr>
            <a:r>
              <a:rPr lang="en-US" sz="2800" dirty="0"/>
              <a:t>What role does IS play in your </a:t>
            </a:r>
            <a:r>
              <a:rPr lang="en-US" sz="2800" u="sng" dirty="0">
                <a:solidFill>
                  <a:srgbClr val="FFFF00"/>
                </a:solidFill>
              </a:rPr>
              <a:t>corporate strategy</a:t>
            </a:r>
            <a:r>
              <a:rPr lang="en-US" sz="2800" dirty="0"/>
              <a:t>?</a:t>
            </a:r>
          </a:p>
          <a:p>
            <a:pPr lvl="1" eaLnBrk="1" hangingPunct="1">
              <a:defRPr/>
            </a:pPr>
            <a:r>
              <a:rPr lang="en-US" sz="2400" dirty="0"/>
              <a:t>Mission critical, integrated?</a:t>
            </a:r>
          </a:p>
          <a:p>
            <a:pPr lvl="1" eaLnBrk="1" hangingPunct="1">
              <a:defRPr/>
            </a:pPr>
            <a:r>
              <a:rPr lang="en-US" sz="2400" dirty="0"/>
              <a:t>Peripheral, supporting?</a:t>
            </a:r>
          </a:p>
          <a:p>
            <a:pPr lvl="2" eaLnBrk="1" hangingPunct="1">
              <a:defRPr/>
            </a:pPr>
            <a:r>
              <a:rPr lang="en-US" sz="2000" dirty="0"/>
              <a:t>Now? Five years later?</a:t>
            </a:r>
          </a:p>
          <a:p>
            <a:pPr eaLnBrk="1" hangingPunct="1">
              <a:defRPr/>
            </a:pPr>
            <a:r>
              <a:rPr lang="en-US" sz="2800" dirty="0"/>
              <a:t>Are </a:t>
            </a:r>
            <a:r>
              <a:rPr lang="en-US" sz="2800" u="sng" dirty="0"/>
              <a:t>significant resources</a:t>
            </a:r>
            <a:r>
              <a:rPr lang="en-US" sz="2800" dirty="0"/>
              <a:t> devoted to IS, or just a few $$ here and there?</a:t>
            </a:r>
          </a:p>
          <a:p>
            <a:pPr eaLnBrk="1" hangingPunct="1">
              <a:defRPr/>
            </a:pPr>
            <a:r>
              <a:rPr lang="en-US" sz="2800" dirty="0"/>
              <a:t>Are IS people </a:t>
            </a:r>
            <a:r>
              <a:rPr lang="en-US" sz="2800" u="sng" dirty="0"/>
              <a:t>deeply engaged</a:t>
            </a:r>
            <a:r>
              <a:rPr lang="en-US" sz="2800" dirty="0"/>
              <a:t> in many aspects of your business?</a:t>
            </a:r>
          </a:p>
          <a:p>
            <a:pPr eaLnBrk="1" hangingPunct="1">
              <a:defRPr/>
            </a:pPr>
            <a:r>
              <a:rPr lang="en-US" sz="2800" dirty="0"/>
              <a:t>Is there an IS strategic plan?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7814"/>
            <a:ext cx="10363200" cy="1139825"/>
          </a:xfrm>
        </p:spPr>
        <p:txBody>
          <a:bodyPr/>
          <a:lstStyle/>
          <a:p>
            <a:r>
              <a:rPr lang="en-GB" dirty="0">
                <a:solidFill>
                  <a:srgbClr val="FFFF00"/>
                </a:solidFill>
              </a:rPr>
              <a:t>IS, the </a:t>
            </a:r>
            <a:r>
              <a:rPr lang="en-GB" dirty="0" err="1">
                <a:solidFill>
                  <a:srgbClr val="FFFF00"/>
                </a:solidFill>
              </a:rPr>
              <a:t>CDO</a:t>
            </a:r>
            <a:r>
              <a:rPr lang="en-GB" dirty="0">
                <a:solidFill>
                  <a:srgbClr val="FFFF00"/>
                </a:solidFill>
              </a:rPr>
              <a:t> and Innovation</a:t>
            </a:r>
          </a:p>
        </p:txBody>
      </p:sp>
      <p:sp>
        <p:nvSpPr>
          <p:cNvPr id="3" name="Content Placeholder 2"/>
          <p:cNvSpPr>
            <a:spLocks noGrp="1"/>
          </p:cNvSpPr>
          <p:nvPr>
            <p:ph idx="1"/>
          </p:nvPr>
        </p:nvSpPr>
        <p:spPr>
          <a:xfrm>
            <a:off x="533400" y="1600201"/>
            <a:ext cx="10896600" cy="4530725"/>
          </a:xfrm>
        </p:spPr>
        <p:txBody>
          <a:bodyPr/>
          <a:lstStyle/>
          <a:p>
            <a:r>
              <a:rPr lang="en-GB" dirty="0"/>
              <a:t>IS should drive innovation across the organisation</a:t>
            </a:r>
          </a:p>
          <a:p>
            <a:r>
              <a:rPr lang="en-GB" dirty="0"/>
              <a:t>IS should not be the Department of No, the antidote to good ideas</a:t>
            </a:r>
          </a:p>
          <a:p>
            <a:r>
              <a:rPr lang="en-GB" dirty="0"/>
              <a:t>IBM: 80% of CIOs routinely failed to pursue innovative business opportunities.</a:t>
            </a:r>
          </a:p>
          <a:p>
            <a:r>
              <a:rPr lang="en-GB" dirty="0"/>
              <a:t>So who would be the </a:t>
            </a:r>
            <a:r>
              <a:rPr lang="en-GB" dirty="0" err="1"/>
              <a:t>CDO’s</a:t>
            </a:r>
            <a:r>
              <a:rPr lang="en-GB" dirty="0"/>
              <a:t> natural allies in a drive for innovation and digitisation?</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20</a:t>
            </a:fld>
            <a:endParaRPr lang="en-US"/>
          </a:p>
        </p:txBody>
      </p:sp>
    </p:spTree>
    <p:extLst>
      <p:ext uri="{BB962C8B-B14F-4D97-AF65-F5344CB8AC3E}">
        <p14:creationId xmlns:p14="http://schemas.microsoft.com/office/powerpoint/2010/main" val="3270050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solidFill>
                  <a:srgbClr val="FFFF00"/>
                </a:solidFill>
              </a:rPr>
              <a:t>Innovation, Bricolage and Shadow Systems</a:t>
            </a:r>
          </a:p>
        </p:txBody>
      </p:sp>
      <p:sp>
        <p:nvSpPr>
          <p:cNvPr id="3" name="Content Placeholder 2"/>
          <p:cNvSpPr>
            <a:spLocks noGrp="1"/>
          </p:cNvSpPr>
          <p:nvPr>
            <p:ph idx="1"/>
          </p:nvPr>
        </p:nvSpPr>
        <p:spPr>
          <a:xfrm>
            <a:off x="685800" y="1600200"/>
            <a:ext cx="10744200" cy="4953000"/>
          </a:xfrm>
        </p:spPr>
        <p:txBody>
          <a:bodyPr/>
          <a:lstStyle/>
          <a:p>
            <a:r>
              <a:rPr lang="en-GB" dirty="0"/>
              <a:t>If employees are a) innovative and b) frustrated with the slow speed of change, then they may develop their own ‘shadow’ or ‘feral’ systems, acting as bricoleurs</a:t>
            </a:r>
          </a:p>
          <a:p>
            <a:r>
              <a:rPr lang="en-GB" dirty="0"/>
              <a:t>These enable them to get work done by working around formal corporate systems</a:t>
            </a:r>
          </a:p>
          <a:p>
            <a:r>
              <a:rPr lang="en-GB" dirty="0"/>
              <a:t>As examples of innovation, these can be valuable, but the </a:t>
            </a:r>
            <a:r>
              <a:rPr lang="en-GB" dirty="0" err="1"/>
              <a:t>CSO</a:t>
            </a:r>
            <a:r>
              <a:rPr lang="en-GB" dirty="0"/>
              <a:t> won’t be happy</a:t>
            </a:r>
          </a:p>
          <a:p>
            <a:r>
              <a:rPr lang="en-GB" dirty="0"/>
              <a:t>So how far should innovation go?</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21</a:t>
            </a:fld>
            <a:endParaRPr lang="en-US"/>
          </a:p>
        </p:txBody>
      </p:sp>
    </p:spTree>
    <p:extLst>
      <p:ext uri="{BB962C8B-B14F-4D97-AF65-F5344CB8AC3E}">
        <p14:creationId xmlns:p14="http://schemas.microsoft.com/office/powerpoint/2010/main" val="1524026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Shadow Systems in Ravine</a:t>
            </a:r>
          </a:p>
        </p:txBody>
      </p:sp>
      <p:sp>
        <p:nvSpPr>
          <p:cNvPr id="3" name="Content Placeholder 2"/>
          <p:cNvSpPr>
            <a:spLocks noGrp="1"/>
          </p:cNvSpPr>
          <p:nvPr>
            <p:ph idx="1"/>
          </p:nvPr>
        </p:nvSpPr>
        <p:spPr>
          <a:xfrm>
            <a:off x="762000" y="1600200"/>
            <a:ext cx="10820400" cy="4876800"/>
          </a:xfrm>
        </p:spPr>
        <p:txBody>
          <a:bodyPr/>
          <a:lstStyle/>
          <a:p>
            <a:r>
              <a:rPr lang="en-GB" dirty="0"/>
              <a:t>Ravine is a global hotel group, with very conservative (No) values</a:t>
            </a:r>
          </a:p>
          <a:p>
            <a:r>
              <a:rPr lang="en-GB" dirty="0"/>
              <a:t>Ravine operates standardised systems globally – no social media, no threats to corporate integrity</a:t>
            </a:r>
          </a:p>
          <a:p>
            <a:r>
              <a:rPr lang="en-GB" dirty="0"/>
              <a:t>This No-Culture means inefficiency, ineffectiveness and frustration</a:t>
            </a:r>
          </a:p>
          <a:p>
            <a:r>
              <a:rPr lang="en-GB" dirty="0"/>
              <a:t>Employees and managers develop workarounds to get their work done</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22</a:t>
            </a:fld>
            <a:endParaRPr lang="en-US"/>
          </a:p>
        </p:txBody>
      </p:sp>
    </p:spTree>
    <p:extLst>
      <p:ext uri="{BB962C8B-B14F-4D97-AF65-F5344CB8AC3E}">
        <p14:creationId xmlns:p14="http://schemas.microsoft.com/office/powerpoint/2010/main" val="2128360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Shadow Systems and Innovation</a:t>
            </a:r>
          </a:p>
        </p:txBody>
      </p:sp>
      <p:sp>
        <p:nvSpPr>
          <p:cNvPr id="3" name="Content Placeholder 2"/>
          <p:cNvSpPr>
            <a:spLocks noGrp="1"/>
          </p:cNvSpPr>
          <p:nvPr>
            <p:ph idx="1"/>
          </p:nvPr>
        </p:nvSpPr>
        <p:spPr/>
        <p:txBody>
          <a:bodyPr/>
          <a:lstStyle/>
          <a:p>
            <a:r>
              <a:rPr lang="en-GB" dirty="0"/>
              <a:t>Who uses Dropbox for work?</a:t>
            </a:r>
          </a:p>
          <a:p>
            <a:pPr lvl="1"/>
            <a:r>
              <a:rPr lang="en-GB" dirty="0"/>
              <a:t>Is this allowed, unregulated or encouraged? Company policy?</a:t>
            </a:r>
          </a:p>
          <a:p>
            <a:pPr lvl="1"/>
            <a:r>
              <a:rPr lang="en-GB" dirty="0"/>
              <a:t>Is it used for work/confidential files?</a:t>
            </a:r>
          </a:p>
          <a:p>
            <a:pPr lvl="1"/>
            <a:r>
              <a:rPr lang="en-GB" dirty="0"/>
              <a:t>Is Dropbox secure enough? </a:t>
            </a:r>
          </a:p>
          <a:p>
            <a:r>
              <a:rPr lang="en-GB" dirty="0"/>
              <a:t>Do you (ever) feel that your corporate systems don’t support your work processes?</a:t>
            </a:r>
          </a:p>
          <a:p>
            <a:r>
              <a:rPr lang="en-GB" dirty="0"/>
              <a:t>What can/do you do about it?</a:t>
            </a:r>
          </a:p>
          <a:p>
            <a:pPr lvl="1"/>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23</a:t>
            </a:fld>
            <a:endParaRPr lang="en-US"/>
          </a:p>
        </p:txBody>
      </p:sp>
    </p:spTree>
    <p:extLst>
      <p:ext uri="{BB962C8B-B14F-4D97-AF65-F5344CB8AC3E}">
        <p14:creationId xmlns:p14="http://schemas.microsoft.com/office/powerpoint/2010/main" val="2556908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a:solidFill>
                  <a:srgbClr val="FFFF00"/>
                </a:solidFill>
              </a:rPr>
              <a:t>Innovation at Haier</a:t>
            </a:r>
          </a:p>
        </p:txBody>
      </p:sp>
      <p:sp>
        <p:nvSpPr>
          <p:cNvPr id="3" name="Content Placeholder 2"/>
          <p:cNvSpPr>
            <a:spLocks noGrp="1"/>
          </p:cNvSpPr>
          <p:nvPr>
            <p:ph idx="1"/>
          </p:nvPr>
        </p:nvSpPr>
        <p:spPr/>
        <p:txBody>
          <a:bodyPr/>
          <a:lstStyle/>
          <a:p>
            <a:pPr eaLnBrk="1" hangingPunct="1">
              <a:defRPr/>
            </a:pPr>
            <a:r>
              <a:rPr lang="en-GB" dirty="0"/>
              <a:t>Haier prides itself on innovation and agility</a:t>
            </a:r>
          </a:p>
          <a:p>
            <a:pPr eaLnBrk="1" hangingPunct="1">
              <a:defRPr/>
            </a:pPr>
            <a:r>
              <a:rPr lang="en-GB" dirty="0"/>
              <a:t>Each employee, individually, is encouraged to be innovative, to be responsible for a personal contribution to the firm’s success</a:t>
            </a:r>
          </a:p>
          <a:p>
            <a:pPr eaLnBrk="1" hangingPunct="1">
              <a:defRPr/>
            </a:pPr>
            <a:r>
              <a:rPr lang="en-GB" dirty="0"/>
              <a:t>This requires an organisational culture that rewards individual initiative and values agility</a:t>
            </a:r>
          </a:p>
        </p:txBody>
      </p:sp>
      <p:sp>
        <p:nvSpPr>
          <p:cNvPr id="4" name="Slide Number Placeholder 3"/>
          <p:cNvSpPr>
            <a:spLocks noGrp="1"/>
          </p:cNvSpPr>
          <p:nvPr>
            <p:ph type="sldNum" sz="quarter" idx="11"/>
          </p:nvPr>
        </p:nvSpPr>
        <p:spPr/>
        <p:txBody>
          <a:bodyPr/>
          <a:lstStyle/>
          <a:p>
            <a:pPr>
              <a:defRPr/>
            </a:pPr>
            <a:fld id="{A73B0C3C-7734-4EF9-AB71-98733806A284}" type="slidenum">
              <a:rPr lang="en-US"/>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FE45B9DD-07D0-4357-86DB-235DC426500D}" type="slidenum">
              <a:rPr lang="en-US"/>
              <a:pPr>
                <a:defRPr/>
              </a:pPr>
              <a:t>25</a:t>
            </a:fld>
            <a:endParaRPr lang="en-US"/>
          </a:p>
        </p:txBody>
      </p:sp>
      <p:sp>
        <p:nvSpPr>
          <p:cNvPr id="24578" name="Rectangle 2"/>
          <p:cNvSpPr>
            <a:spLocks noGrp="1" noChangeArrowheads="1"/>
          </p:cNvSpPr>
          <p:nvPr>
            <p:ph type="title"/>
          </p:nvPr>
        </p:nvSpPr>
        <p:spPr>
          <a:xfrm>
            <a:off x="1981200" y="277814"/>
            <a:ext cx="8229600" cy="1017587"/>
          </a:xfrm>
        </p:spPr>
        <p:txBody>
          <a:bodyPr/>
          <a:lstStyle/>
          <a:p>
            <a:pPr eaLnBrk="1" hangingPunct="1">
              <a:defRPr/>
            </a:pPr>
            <a:r>
              <a:rPr lang="en-GB" dirty="0">
                <a:solidFill>
                  <a:srgbClr val="FFFF00"/>
                </a:solidFill>
              </a:rPr>
              <a:t>Enterprise Agility?</a:t>
            </a:r>
          </a:p>
        </p:txBody>
      </p:sp>
      <p:sp>
        <p:nvSpPr>
          <p:cNvPr id="24579" name="Rectangle 3"/>
          <p:cNvSpPr>
            <a:spLocks noGrp="1" noChangeArrowheads="1"/>
          </p:cNvSpPr>
          <p:nvPr>
            <p:ph type="body" idx="1"/>
          </p:nvPr>
        </p:nvSpPr>
        <p:spPr>
          <a:xfrm>
            <a:off x="609600" y="1371600"/>
            <a:ext cx="10668000" cy="5105400"/>
          </a:xfrm>
        </p:spPr>
        <p:txBody>
          <a:bodyPr/>
          <a:lstStyle/>
          <a:p>
            <a:pPr eaLnBrk="1" hangingPunct="1">
              <a:lnSpc>
                <a:spcPct val="90000"/>
              </a:lnSpc>
              <a:defRPr/>
            </a:pPr>
            <a:r>
              <a:rPr lang="en-GB" dirty="0"/>
              <a:t>The ability to respond innovatively and rapidly (a Yes Culture) to market challenges and opportunities.</a:t>
            </a:r>
          </a:p>
          <a:p>
            <a:pPr eaLnBrk="1" hangingPunct="1">
              <a:lnSpc>
                <a:spcPct val="90000"/>
              </a:lnSpc>
              <a:defRPr/>
            </a:pPr>
            <a:r>
              <a:rPr lang="en-GB" dirty="0"/>
              <a:t>Agile management is a critical part of an agile enterprise.</a:t>
            </a:r>
          </a:p>
          <a:p>
            <a:pPr lvl="1" eaLnBrk="1" hangingPunct="1">
              <a:lnSpc>
                <a:spcPct val="90000"/>
              </a:lnSpc>
              <a:defRPr/>
            </a:pPr>
            <a:r>
              <a:rPr lang="en-GB" dirty="0"/>
              <a:t>Distributed and collaborative power structures</a:t>
            </a:r>
          </a:p>
          <a:p>
            <a:pPr lvl="2" eaLnBrk="1" hangingPunct="1">
              <a:lnSpc>
                <a:spcPct val="90000"/>
              </a:lnSpc>
              <a:defRPr/>
            </a:pPr>
            <a:r>
              <a:rPr lang="en-GB" dirty="0"/>
              <a:t>Responsibility, accountability, appreciation</a:t>
            </a:r>
          </a:p>
          <a:p>
            <a:pPr lvl="1" eaLnBrk="1" hangingPunct="1">
              <a:lnSpc>
                <a:spcPct val="90000"/>
              </a:lnSpc>
              <a:defRPr/>
            </a:pPr>
            <a:r>
              <a:rPr lang="en-GB" dirty="0"/>
              <a:t>Easily accessible resources</a:t>
            </a:r>
          </a:p>
          <a:p>
            <a:pPr lvl="2" eaLnBrk="1" hangingPunct="1">
              <a:lnSpc>
                <a:spcPct val="90000"/>
              </a:lnSpc>
              <a:defRPr/>
            </a:pPr>
            <a:r>
              <a:rPr lang="en-GB" dirty="0"/>
              <a:t>People, knowledge, social media …</a:t>
            </a:r>
          </a:p>
          <a:p>
            <a:pPr marL="342900" lvl="1" indent="-342900" eaLnBrk="1" hangingPunct="1">
              <a:lnSpc>
                <a:spcPct val="90000"/>
              </a:lnSpc>
              <a:buClr>
                <a:schemeClr val="hlink"/>
              </a:buClr>
              <a:defRPr/>
            </a:pPr>
            <a:r>
              <a:rPr lang="en-GB" dirty="0"/>
              <a:t>When change is the competitive driver, nothing is sacred</a:t>
            </a:r>
          </a:p>
          <a:p>
            <a:pPr marL="742950" lvl="2" indent="-342900" eaLnBrk="1" hangingPunct="1">
              <a:lnSpc>
                <a:spcPct val="90000"/>
              </a:lnSpc>
              <a:buClr>
                <a:schemeClr val="hlink"/>
              </a:buClr>
              <a:defRPr/>
            </a:pPr>
            <a:r>
              <a:rPr lang="en-GB" dirty="0"/>
              <a:t>But do employees want to be agile, responsible, accountable?</a:t>
            </a:r>
          </a:p>
          <a:p>
            <a:pPr eaLnBrk="1" hangingPunct="1">
              <a:lnSpc>
                <a:spcPct val="90000"/>
              </a:lnSpc>
              <a:defRPr/>
            </a:pPr>
            <a:endParaRPr lang="en-GB" dirty="0"/>
          </a:p>
          <a:p>
            <a:pPr lvl="1" eaLnBrk="1" hangingPunct="1">
              <a:lnSpc>
                <a:spcPct val="90000"/>
              </a:lnSpc>
              <a:defRPr/>
            </a:pP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The Digital Process </a:t>
            </a:r>
          </a:p>
        </p:txBody>
      </p:sp>
      <p:sp>
        <p:nvSpPr>
          <p:cNvPr id="3" name="Content Placeholder 2"/>
          <p:cNvSpPr>
            <a:spLocks noGrp="1"/>
          </p:cNvSpPr>
          <p:nvPr>
            <p:ph idx="1"/>
          </p:nvPr>
        </p:nvSpPr>
        <p:spPr/>
        <p:txBody>
          <a:bodyPr/>
          <a:lstStyle/>
          <a:p>
            <a:r>
              <a:rPr lang="en-GB" dirty="0"/>
              <a:t>Just as change is a process, so is digital</a:t>
            </a:r>
          </a:p>
          <a:p>
            <a:pPr lvl="1"/>
            <a:r>
              <a:rPr lang="en-GB" dirty="0"/>
              <a:t>It is not a thing. It is a way of thinking and a way of doing things.</a:t>
            </a:r>
          </a:p>
          <a:p>
            <a:r>
              <a:rPr lang="en-GB" dirty="0"/>
              <a:t>Digital processes enable digital disruptions if the mind-set is attuned</a:t>
            </a:r>
          </a:p>
          <a:p>
            <a:pPr lvl="1"/>
            <a:r>
              <a:rPr lang="en-GB" dirty="0"/>
              <a:t>Self-navigation, maintenance and on-board entertainment in cars drawing on </a:t>
            </a:r>
            <a:r>
              <a:rPr lang="en-GB" dirty="0" err="1"/>
              <a:t>IoT</a:t>
            </a:r>
            <a:endParaRPr lang="en-GB" dirty="0"/>
          </a:p>
          <a:p>
            <a:pPr lvl="1"/>
            <a:r>
              <a:rPr lang="en-GB" dirty="0"/>
              <a:t>Supply chain improvements  from RFID, big data and analytics</a:t>
            </a:r>
          </a:p>
          <a:p>
            <a:r>
              <a:rPr lang="en-HK" dirty="0"/>
              <a:t>Monopolies often block this kind of change.</a:t>
            </a:r>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26</a:t>
            </a:fld>
            <a:endParaRPr lang="en-US"/>
          </a:p>
        </p:txBody>
      </p:sp>
    </p:spTree>
    <p:extLst>
      <p:ext uri="{BB962C8B-B14F-4D97-AF65-F5344CB8AC3E}">
        <p14:creationId xmlns:p14="http://schemas.microsoft.com/office/powerpoint/2010/main" val="2933359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EBB1F324-0611-4E80-895C-024FE0F01ADC}" type="slidenum">
              <a:rPr lang="en-US"/>
              <a:pPr>
                <a:defRPr/>
              </a:pPr>
              <a:t>27</a:t>
            </a:fld>
            <a:endParaRPr lang="en-US"/>
          </a:p>
        </p:txBody>
      </p:sp>
      <p:sp>
        <p:nvSpPr>
          <p:cNvPr id="17410" name="Rectangle 2"/>
          <p:cNvSpPr>
            <a:spLocks noGrp="1" noChangeArrowheads="1"/>
          </p:cNvSpPr>
          <p:nvPr>
            <p:ph type="title"/>
          </p:nvPr>
        </p:nvSpPr>
        <p:spPr/>
        <p:txBody>
          <a:bodyPr/>
          <a:lstStyle/>
          <a:p>
            <a:pPr eaLnBrk="1" hangingPunct="1">
              <a:defRPr/>
            </a:pPr>
            <a:r>
              <a:rPr lang="en-US" dirty="0">
                <a:solidFill>
                  <a:srgbClr val="FFFF00"/>
                </a:solidFill>
              </a:rPr>
              <a:t>What about Risks?</a:t>
            </a:r>
          </a:p>
        </p:txBody>
      </p:sp>
      <p:sp>
        <p:nvSpPr>
          <p:cNvPr id="17411" name="Rectangle 3"/>
          <p:cNvSpPr>
            <a:spLocks noGrp="1" noChangeArrowheads="1"/>
          </p:cNvSpPr>
          <p:nvPr>
            <p:ph type="body" idx="1"/>
          </p:nvPr>
        </p:nvSpPr>
        <p:spPr/>
        <p:txBody>
          <a:bodyPr/>
          <a:lstStyle/>
          <a:p>
            <a:pPr eaLnBrk="1" hangingPunct="1">
              <a:lnSpc>
                <a:spcPct val="90000"/>
              </a:lnSpc>
              <a:defRPr/>
            </a:pPr>
            <a:r>
              <a:rPr lang="en-US" dirty="0"/>
              <a:t>Risks are involved in different aspects of an IS portfolio.</a:t>
            </a:r>
          </a:p>
          <a:p>
            <a:pPr eaLnBrk="1" hangingPunct="1">
              <a:lnSpc>
                <a:spcPct val="90000"/>
              </a:lnSpc>
              <a:defRPr/>
            </a:pPr>
            <a:r>
              <a:rPr lang="en-US" dirty="0"/>
              <a:t>The level of the risk depends on the importance of the IS to the </a:t>
            </a:r>
            <a:r>
              <a:rPr lang="en-US" dirty="0" err="1"/>
              <a:t>organisation</a:t>
            </a:r>
            <a:endParaRPr lang="en-US" dirty="0"/>
          </a:p>
          <a:p>
            <a:pPr eaLnBrk="1" hangingPunct="1">
              <a:lnSpc>
                <a:spcPct val="90000"/>
              </a:lnSpc>
              <a:defRPr/>
            </a:pPr>
            <a:r>
              <a:rPr lang="en-US" dirty="0"/>
              <a:t>Risks apply to software &amp; applications, hardware, networks, procedures, … and … people &amp; culture.</a:t>
            </a:r>
          </a:p>
          <a:p>
            <a:pPr eaLnBrk="1" hangingPunct="1">
              <a:lnSpc>
                <a:spcPct val="90000"/>
              </a:lnSpc>
              <a:defRPr/>
            </a:pPr>
            <a:r>
              <a:rPr lang="en-US" dirty="0"/>
              <a:t>Each element in an IS portfolio needs to be risk-assessed.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The Risk of </a:t>
            </a:r>
            <a:r>
              <a:rPr lang="en-GB" u="sng" dirty="0">
                <a:solidFill>
                  <a:srgbClr val="FFFF00"/>
                </a:solidFill>
              </a:rPr>
              <a:t>Not</a:t>
            </a:r>
            <a:r>
              <a:rPr lang="en-GB" dirty="0">
                <a:solidFill>
                  <a:srgbClr val="FFFF00"/>
                </a:solidFill>
              </a:rPr>
              <a:t> Innovating</a:t>
            </a:r>
          </a:p>
        </p:txBody>
      </p:sp>
      <p:sp>
        <p:nvSpPr>
          <p:cNvPr id="3" name="Content Placeholder 2"/>
          <p:cNvSpPr>
            <a:spLocks noGrp="1"/>
          </p:cNvSpPr>
          <p:nvPr>
            <p:ph idx="1"/>
          </p:nvPr>
        </p:nvSpPr>
        <p:spPr>
          <a:xfrm>
            <a:off x="685800" y="1600200"/>
            <a:ext cx="10515600" cy="5029200"/>
          </a:xfrm>
        </p:spPr>
        <p:txBody>
          <a:bodyPr/>
          <a:lstStyle/>
          <a:p>
            <a:r>
              <a:rPr lang="en-GB" dirty="0"/>
              <a:t>CIOs and </a:t>
            </a:r>
            <a:r>
              <a:rPr lang="en-GB" dirty="0" err="1"/>
              <a:t>CSOs</a:t>
            </a:r>
            <a:r>
              <a:rPr lang="en-GB" dirty="0"/>
              <a:t> are often risk-focused</a:t>
            </a:r>
          </a:p>
          <a:p>
            <a:pPr lvl="1"/>
            <a:r>
              <a:rPr lang="en-GB" dirty="0"/>
              <a:t>They don’t want all their regular systems to be disrupted / damaged by malware, viruses, bugs. So it is easier to say ‘No’ to new ideas.</a:t>
            </a:r>
          </a:p>
          <a:p>
            <a:r>
              <a:rPr lang="en-GB" dirty="0"/>
              <a:t>New ideas mean more work and more risk</a:t>
            </a:r>
          </a:p>
          <a:p>
            <a:r>
              <a:rPr lang="en-GB" dirty="0"/>
              <a:t>But failing to innovate is counterproductive in the long run.</a:t>
            </a:r>
          </a:p>
          <a:p>
            <a:pPr lvl="1"/>
            <a:r>
              <a:rPr lang="en-GB" dirty="0"/>
              <a:t>Another firm will take the risk so as to compete better</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28</a:t>
            </a:fld>
            <a:endParaRPr lang="en-US"/>
          </a:p>
        </p:txBody>
      </p:sp>
    </p:spTree>
    <p:extLst>
      <p:ext uri="{BB962C8B-B14F-4D97-AF65-F5344CB8AC3E}">
        <p14:creationId xmlns:p14="http://schemas.microsoft.com/office/powerpoint/2010/main" val="675614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The Risk of Extinction</a:t>
            </a:r>
          </a:p>
        </p:txBody>
      </p:sp>
      <p:sp>
        <p:nvSpPr>
          <p:cNvPr id="3" name="Content Placeholder 2"/>
          <p:cNvSpPr>
            <a:spLocks noGrp="1"/>
          </p:cNvSpPr>
          <p:nvPr>
            <p:ph idx="1"/>
          </p:nvPr>
        </p:nvSpPr>
        <p:spPr/>
        <p:txBody>
          <a:bodyPr/>
          <a:lstStyle/>
          <a:p>
            <a:r>
              <a:rPr lang="en-GB" dirty="0"/>
              <a:t>Digital Laggards (those who adopt very late) and Dinosaurs (who never adopt) run the real risk of losing their customers (or their employees) and going extinct</a:t>
            </a:r>
          </a:p>
          <a:p>
            <a:pPr lvl="1"/>
            <a:r>
              <a:rPr lang="en-GB" dirty="0"/>
              <a:t>Because others who have adopted will steal their market</a:t>
            </a:r>
          </a:p>
          <a:p>
            <a:pPr lvl="1"/>
            <a:r>
              <a:rPr lang="en-GB" dirty="0"/>
              <a:t>Who wants to work in a technologically impoverished environment for a digital dinosaur</a:t>
            </a:r>
          </a:p>
          <a:p>
            <a:pPr lvl="1"/>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29</a:t>
            </a:fld>
            <a:endParaRPr lang="en-US"/>
          </a:p>
        </p:txBody>
      </p:sp>
    </p:spTree>
    <p:extLst>
      <p:ext uri="{BB962C8B-B14F-4D97-AF65-F5344CB8AC3E}">
        <p14:creationId xmlns:p14="http://schemas.microsoft.com/office/powerpoint/2010/main" val="540043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7814"/>
            <a:ext cx="8229600" cy="636587"/>
          </a:xfrm>
        </p:spPr>
        <p:txBody>
          <a:bodyPr/>
          <a:lstStyle/>
          <a:p>
            <a:r>
              <a:rPr lang="en-GB" dirty="0">
                <a:solidFill>
                  <a:srgbClr val="FFFF00"/>
                </a:solidFill>
              </a:rPr>
              <a:t>Digital Disruption</a:t>
            </a:r>
          </a:p>
        </p:txBody>
      </p:sp>
      <p:sp>
        <p:nvSpPr>
          <p:cNvPr id="3" name="Content Placeholder 2"/>
          <p:cNvSpPr>
            <a:spLocks noGrp="1"/>
          </p:cNvSpPr>
          <p:nvPr>
            <p:ph idx="1"/>
          </p:nvPr>
        </p:nvSpPr>
        <p:spPr>
          <a:xfrm>
            <a:off x="762000" y="1143001"/>
            <a:ext cx="10591800" cy="4987925"/>
          </a:xfrm>
        </p:spPr>
        <p:txBody>
          <a:bodyPr/>
          <a:lstStyle/>
          <a:p>
            <a:r>
              <a:rPr lang="en-GB" dirty="0"/>
              <a:t>In the 1980s-1990s, DEC and Wang went out of business due to disruption by PCs.</a:t>
            </a:r>
          </a:p>
          <a:p>
            <a:pPr lvl="1"/>
            <a:r>
              <a:rPr lang="en-GB" dirty="0"/>
              <a:t>Compaq, Prime, Amstrad, HP, etc.</a:t>
            </a:r>
          </a:p>
          <a:p>
            <a:r>
              <a:rPr lang="en-GB" dirty="0"/>
              <a:t>Kodak was disrupted by digital cameras</a:t>
            </a:r>
          </a:p>
          <a:p>
            <a:r>
              <a:rPr lang="en-US" dirty="0"/>
              <a:t>The sharing economy disrupts fixed players</a:t>
            </a:r>
            <a:endParaRPr lang="en-GB" dirty="0"/>
          </a:p>
          <a:p>
            <a:pPr lvl="1"/>
            <a:r>
              <a:rPr lang="en-GB" dirty="0"/>
              <a:t>Airbnb, Uber, </a:t>
            </a:r>
            <a:r>
              <a:rPr lang="en-GB" dirty="0" err="1"/>
              <a:t>Instacart</a:t>
            </a:r>
            <a:r>
              <a:rPr lang="en-GB" dirty="0"/>
              <a:t> and Zipcar are similarly disrupting physical channels</a:t>
            </a:r>
          </a:p>
          <a:p>
            <a:r>
              <a:rPr lang="en-GB" dirty="0"/>
              <a:t>The disruptive champions are often the insurgents, not the incumbents</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30</a:t>
            </a:fld>
            <a:endParaRPr lang="en-US"/>
          </a:p>
        </p:txBody>
      </p:sp>
    </p:spTree>
    <p:extLst>
      <p:ext uri="{BB962C8B-B14F-4D97-AF65-F5344CB8AC3E}">
        <p14:creationId xmlns:p14="http://schemas.microsoft.com/office/powerpoint/2010/main" val="916695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It is not too late… </a:t>
            </a:r>
          </a:p>
        </p:txBody>
      </p:sp>
      <p:sp>
        <p:nvSpPr>
          <p:cNvPr id="3" name="Content Placeholder 2"/>
          <p:cNvSpPr>
            <a:spLocks noGrp="1"/>
          </p:cNvSpPr>
          <p:nvPr>
            <p:ph idx="1"/>
          </p:nvPr>
        </p:nvSpPr>
        <p:spPr/>
        <p:txBody>
          <a:bodyPr/>
          <a:lstStyle/>
          <a:p>
            <a:r>
              <a:rPr lang="en-GB" dirty="0"/>
              <a:t>We see early examples of digital disruption, but while the trend is clear, other incumbents have time to react before they go extinct</a:t>
            </a:r>
          </a:p>
          <a:p>
            <a:r>
              <a:rPr lang="en-GB" dirty="0"/>
              <a:t>But they need acute foresight and the willingness to act boldly</a:t>
            </a:r>
          </a:p>
          <a:p>
            <a:pPr lvl="1"/>
            <a:r>
              <a:rPr lang="en-GB" dirty="0"/>
              <a:t>“Companies rarely die from moving too fast, [yet] frequently die from moving too slowly” (CEO Netflix)</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31</a:t>
            </a:fld>
            <a:endParaRPr lang="en-US"/>
          </a:p>
        </p:txBody>
      </p:sp>
    </p:spTree>
    <p:extLst>
      <p:ext uri="{BB962C8B-B14F-4D97-AF65-F5344CB8AC3E}">
        <p14:creationId xmlns:p14="http://schemas.microsoft.com/office/powerpoint/2010/main" val="807507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Innovation is Key to Success</a:t>
            </a:r>
          </a:p>
        </p:txBody>
      </p:sp>
      <p:sp>
        <p:nvSpPr>
          <p:cNvPr id="3" name="Content Placeholder 2"/>
          <p:cNvSpPr>
            <a:spLocks noGrp="1"/>
          </p:cNvSpPr>
          <p:nvPr>
            <p:ph idx="1"/>
          </p:nvPr>
        </p:nvSpPr>
        <p:spPr/>
        <p:txBody>
          <a:bodyPr/>
          <a:lstStyle/>
          <a:p>
            <a:r>
              <a:rPr lang="en-GB" dirty="0"/>
              <a:t>We should encourage new ideas, and find ways for them not to harm security</a:t>
            </a:r>
          </a:p>
          <a:p>
            <a:r>
              <a:rPr lang="en-GB" dirty="0"/>
              <a:t>This means that the CIO/</a:t>
            </a:r>
            <a:r>
              <a:rPr lang="en-GB" dirty="0" err="1"/>
              <a:t>CSO</a:t>
            </a:r>
            <a:r>
              <a:rPr lang="en-GB" dirty="0"/>
              <a:t>/</a:t>
            </a:r>
            <a:r>
              <a:rPr lang="en-GB" dirty="0" err="1"/>
              <a:t>CDO</a:t>
            </a:r>
            <a:r>
              <a:rPr lang="en-GB" dirty="0"/>
              <a:t> has to both take a security/risk perspective and help business units develop their ideas</a:t>
            </a:r>
          </a:p>
          <a:p>
            <a:pPr lvl="1"/>
            <a:r>
              <a:rPr lang="en-GB" dirty="0"/>
              <a:t>But not just to say ‘No’ every time.</a:t>
            </a:r>
          </a:p>
          <a:p>
            <a:r>
              <a:rPr lang="en-GB" dirty="0"/>
              <a:t>This is another radical change to thinking and acting</a:t>
            </a:r>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32</a:t>
            </a:fld>
            <a:endParaRPr lang="en-US"/>
          </a:p>
        </p:txBody>
      </p:sp>
    </p:spTree>
    <p:extLst>
      <p:ext uri="{BB962C8B-B14F-4D97-AF65-F5344CB8AC3E}">
        <p14:creationId xmlns:p14="http://schemas.microsoft.com/office/powerpoint/2010/main" val="1463905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Business-Defined IS</a:t>
            </a:r>
          </a:p>
        </p:txBody>
      </p:sp>
      <p:sp>
        <p:nvSpPr>
          <p:cNvPr id="3" name="Content Placeholder 2"/>
          <p:cNvSpPr>
            <a:spLocks noGrp="1"/>
          </p:cNvSpPr>
          <p:nvPr>
            <p:ph idx="1"/>
          </p:nvPr>
        </p:nvSpPr>
        <p:spPr>
          <a:xfrm>
            <a:off x="762000" y="1600201"/>
            <a:ext cx="10972800" cy="4530725"/>
          </a:xfrm>
        </p:spPr>
        <p:txBody>
          <a:bodyPr/>
          <a:lstStyle/>
          <a:p>
            <a:r>
              <a:rPr lang="en-GB" dirty="0"/>
              <a:t>All IS functions should reflect and satisfy a business need</a:t>
            </a:r>
          </a:p>
          <a:p>
            <a:r>
              <a:rPr lang="en-GB" dirty="0"/>
              <a:t>IS Success = Business Success = Digital Success</a:t>
            </a:r>
          </a:p>
          <a:p>
            <a:r>
              <a:rPr lang="en-GB" dirty="0"/>
              <a:t>Embed IS (people, processes, </a:t>
            </a:r>
            <a:r>
              <a:rPr lang="en-GB" dirty="0" err="1"/>
              <a:t>mindset</a:t>
            </a:r>
            <a:r>
              <a:rPr lang="en-GB" dirty="0"/>
              <a:t>) into each business unit.</a:t>
            </a:r>
          </a:p>
          <a:p>
            <a:r>
              <a:rPr lang="en-GB" dirty="0"/>
              <a:t>Business people need to understand IS opportunities, capabilities, constraints</a:t>
            </a:r>
          </a:p>
          <a:p>
            <a:r>
              <a:rPr lang="en-HK" dirty="0"/>
              <a:t>This means that they all have to talk to each other!</a:t>
            </a:r>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33</a:t>
            </a:fld>
            <a:endParaRPr lang="en-US"/>
          </a:p>
        </p:txBody>
      </p:sp>
    </p:spTree>
    <p:extLst>
      <p:ext uri="{BB962C8B-B14F-4D97-AF65-F5344CB8AC3E}">
        <p14:creationId xmlns:p14="http://schemas.microsoft.com/office/powerpoint/2010/main" val="2480610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Business-IS Interactions</a:t>
            </a:r>
          </a:p>
        </p:txBody>
      </p:sp>
      <p:sp>
        <p:nvSpPr>
          <p:cNvPr id="3" name="Content Placeholder 2"/>
          <p:cNvSpPr>
            <a:spLocks noGrp="1"/>
          </p:cNvSpPr>
          <p:nvPr>
            <p:ph idx="1"/>
          </p:nvPr>
        </p:nvSpPr>
        <p:spPr/>
        <p:txBody>
          <a:bodyPr/>
          <a:lstStyle/>
          <a:p>
            <a:r>
              <a:rPr lang="en-GB" dirty="0"/>
              <a:t>Achieving that shared Business &amp; IS success requires</a:t>
            </a:r>
          </a:p>
          <a:p>
            <a:pPr lvl="1"/>
            <a:r>
              <a:rPr lang="en-GB" dirty="0"/>
              <a:t>Communication, Collaboration, Cooperation</a:t>
            </a:r>
          </a:p>
          <a:p>
            <a:pPr lvl="1"/>
            <a:r>
              <a:rPr lang="en-GB" dirty="0"/>
              <a:t>Cross learning/training</a:t>
            </a:r>
          </a:p>
          <a:p>
            <a:pPr lvl="1"/>
            <a:r>
              <a:rPr lang="en-GB" dirty="0"/>
              <a:t>Shared and aligned goals (no more silos)</a:t>
            </a:r>
          </a:p>
          <a:p>
            <a:pPr lvl="1"/>
            <a:r>
              <a:rPr lang="en-GB" dirty="0"/>
              <a:t>Trust, Transparency</a:t>
            </a:r>
          </a:p>
          <a:p>
            <a:pPr lvl="1"/>
            <a:r>
              <a:rPr lang="en-GB" dirty="0"/>
              <a:t>Internal spaces for interaction</a:t>
            </a:r>
          </a:p>
          <a:p>
            <a:pPr lvl="1"/>
            <a:r>
              <a:rPr lang="en-GB" dirty="0"/>
              <a:t>People who have both business &amp; technical skills</a:t>
            </a:r>
          </a:p>
          <a:p>
            <a:pPr lvl="1"/>
            <a:r>
              <a:rPr lang="en-HK" dirty="0"/>
              <a:t>A culture of sharing and appreciation</a:t>
            </a:r>
            <a:endParaRPr lang="en-GB" dirty="0"/>
          </a:p>
        </p:txBody>
      </p:sp>
      <p:sp>
        <p:nvSpPr>
          <p:cNvPr id="4" name="Slide Number Placeholder 3"/>
          <p:cNvSpPr>
            <a:spLocks noGrp="1"/>
          </p:cNvSpPr>
          <p:nvPr>
            <p:ph type="sldNum" sz="quarter" idx="11"/>
          </p:nvPr>
        </p:nvSpPr>
        <p:spPr/>
        <p:txBody>
          <a:bodyPr/>
          <a:lstStyle/>
          <a:p>
            <a:pPr>
              <a:defRPr/>
            </a:pPr>
            <a:fld id="{8231E10D-F448-4254-82C0-9584AC29F633}" type="slidenum">
              <a:rPr lang="en-US" smtClean="0"/>
              <a:pPr>
                <a:defRPr/>
              </a:pPr>
              <a:t>34</a:t>
            </a:fld>
            <a:endParaRPr lang="en-US"/>
          </a:p>
        </p:txBody>
      </p:sp>
    </p:spTree>
    <p:extLst>
      <p:ext uri="{BB962C8B-B14F-4D97-AF65-F5344CB8AC3E}">
        <p14:creationId xmlns:p14="http://schemas.microsoft.com/office/powerpoint/2010/main" val="665588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15200866-B5FE-4ECA-BB1F-C7FEC416D910}" type="slidenum">
              <a:rPr lang="en-US"/>
              <a:pPr>
                <a:defRPr/>
              </a:pPr>
              <a:t>35</a:t>
            </a:fld>
            <a:endParaRPr lang="en-US"/>
          </a:p>
        </p:txBody>
      </p:sp>
      <p:sp>
        <p:nvSpPr>
          <p:cNvPr id="19458" name="Rectangle 2"/>
          <p:cNvSpPr>
            <a:spLocks noGrp="1" noChangeArrowheads="1"/>
          </p:cNvSpPr>
          <p:nvPr>
            <p:ph type="title"/>
          </p:nvPr>
        </p:nvSpPr>
        <p:spPr>
          <a:xfrm>
            <a:off x="1981200" y="277814"/>
            <a:ext cx="8382000" cy="1139825"/>
          </a:xfrm>
        </p:spPr>
        <p:txBody>
          <a:bodyPr/>
          <a:lstStyle/>
          <a:p>
            <a:pPr eaLnBrk="1" hangingPunct="1">
              <a:defRPr/>
            </a:pPr>
            <a:r>
              <a:rPr lang="en-US" dirty="0">
                <a:solidFill>
                  <a:srgbClr val="FFFF00"/>
                </a:solidFill>
              </a:rPr>
              <a:t>Business-IS Alignment</a:t>
            </a:r>
          </a:p>
        </p:txBody>
      </p:sp>
      <p:sp>
        <p:nvSpPr>
          <p:cNvPr id="19459" name="Rectangle 3"/>
          <p:cNvSpPr>
            <a:spLocks noGrp="1" noChangeArrowheads="1"/>
          </p:cNvSpPr>
          <p:nvPr>
            <p:ph type="body" idx="1"/>
          </p:nvPr>
        </p:nvSpPr>
        <p:spPr/>
        <p:txBody>
          <a:bodyPr/>
          <a:lstStyle/>
          <a:p>
            <a:pPr eaLnBrk="1" hangingPunct="1">
              <a:lnSpc>
                <a:spcPct val="90000"/>
              </a:lnSpc>
              <a:defRPr/>
            </a:pPr>
            <a:r>
              <a:rPr lang="en-US" sz="2800" dirty="0"/>
              <a:t>“the degree to which the IS mission, objectives and plans support and are supported by the business mission, objectives and plans” </a:t>
            </a:r>
          </a:p>
          <a:p>
            <a:pPr lvl="4" eaLnBrk="1" hangingPunct="1">
              <a:lnSpc>
                <a:spcPct val="90000"/>
              </a:lnSpc>
              <a:defRPr/>
            </a:pPr>
            <a:r>
              <a:rPr lang="en-US" sz="1800" dirty="0"/>
              <a:t>[Reich &amp; </a:t>
            </a:r>
            <a:r>
              <a:rPr lang="en-US" sz="1800" dirty="0" err="1"/>
              <a:t>Benbasat</a:t>
            </a:r>
            <a:r>
              <a:rPr lang="en-US" sz="1800" dirty="0"/>
              <a:t>, </a:t>
            </a:r>
            <a:r>
              <a:rPr lang="en-US" sz="1800" dirty="0" err="1"/>
              <a:t>MISQ</a:t>
            </a:r>
            <a:r>
              <a:rPr lang="en-US" sz="1800" dirty="0"/>
              <a:t>, 24, 1, p.82]</a:t>
            </a:r>
          </a:p>
          <a:p>
            <a:pPr eaLnBrk="1" hangingPunct="1">
              <a:lnSpc>
                <a:spcPct val="90000"/>
              </a:lnSpc>
              <a:defRPr/>
            </a:pPr>
            <a:r>
              <a:rPr lang="en-US" sz="2800" dirty="0"/>
              <a:t>“fit” &amp; “integration” among business strategy, IS strategy, business infrastructure, and IS infrastructure.</a:t>
            </a:r>
          </a:p>
          <a:p>
            <a:pPr lvl="4" eaLnBrk="1" hangingPunct="1">
              <a:lnSpc>
                <a:spcPct val="90000"/>
              </a:lnSpc>
              <a:defRPr/>
            </a:pPr>
            <a:r>
              <a:rPr lang="en-US" sz="1800" dirty="0"/>
              <a:t>[Henderson &amp; </a:t>
            </a:r>
            <a:r>
              <a:rPr lang="en-US" sz="1800" dirty="0" err="1"/>
              <a:t>Venkatraman</a:t>
            </a:r>
            <a:r>
              <a:rPr lang="en-US" sz="1800" dirty="0"/>
              <a:t>, </a:t>
            </a:r>
            <a:r>
              <a:rPr lang="en-US" sz="1800" dirty="0" err="1"/>
              <a:t>IBMSJ</a:t>
            </a:r>
            <a:r>
              <a:rPr lang="en-US" sz="1800" dirty="0"/>
              <a:t>, 32, 1, 4-16]</a:t>
            </a:r>
          </a:p>
          <a:p>
            <a:pPr eaLnBrk="1" hangingPunct="1">
              <a:lnSpc>
                <a:spcPct val="90000"/>
              </a:lnSpc>
              <a:defRPr/>
            </a:pPr>
            <a:r>
              <a:rPr lang="en-US" sz="2800" dirty="0"/>
              <a:t>Effective IS management requires a both a balance and effective alignment across four domains.</a:t>
            </a:r>
          </a:p>
          <a:p>
            <a:pPr eaLnBrk="1" hangingPunct="1">
              <a:lnSpc>
                <a:spcPct val="90000"/>
              </a:lnSpc>
              <a:defRPr/>
            </a:pPr>
            <a:endParaRPr lang="en-US"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4"/>
          <p:cNvSpPr>
            <a:spLocks noGrp="1"/>
          </p:cNvSpPr>
          <p:nvPr>
            <p:ph type="sldNum" sz="quarter" idx="11"/>
          </p:nvPr>
        </p:nvSpPr>
        <p:spPr/>
        <p:txBody>
          <a:bodyPr/>
          <a:lstStyle/>
          <a:p>
            <a:pPr>
              <a:defRPr/>
            </a:pPr>
            <a:fld id="{777B983D-C4FC-41CF-8442-3F6821DCF2CF}" type="slidenum">
              <a:rPr lang="en-US"/>
              <a:pPr>
                <a:defRPr/>
              </a:pPr>
              <a:t>36</a:t>
            </a:fld>
            <a:endParaRPr lang="en-US"/>
          </a:p>
        </p:txBody>
      </p:sp>
      <p:sp>
        <p:nvSpPr>
          <p:cNvPr id="20482" name="Rectangle 2"/>
          <p:cNvSpPr>
            <a:spLocks noGrp="1" noChangeArrowheads="1"/>
          </p:cNvSpPr>
          <p:nvPr>
            <p:ph type="title"/>
          </p:nvPr>
        </p:nvSpPr>
        <p:spPr>
          <a:xfrm>
            <a:off x="2209800" y="242888"/>
            <a:ext cx="7772400" cy="1143000"/>
          </a:xfrm>
        </p:spPr>
        <p:txBody>
          <a:bodyPr/>
          <a:lstStyle/>
          <a:p>
            <a:pPr eaLnBrk="1" hangingPunct="1">
              <a:defRPr/>
            </a:pPr>
            <a:r>
              <a:rPr lang="en-US" sz="3800" dirty="0">
                <a:solidFill>
                  <a:srgbClr val="FFFF00"/>
                </a:solidFill>
              </a:rPr>
              <a:t>Henderson &amp; </a:t>
            </a:r>
            <a:r>
              <a:rPr lang="en-US" sz="3800" dirty="0" err="1">
                <a:solidFill>
                  <a:srgbClr val="FFFF00"/>
                </a:solidFill>
              </a:rPr>
              <a:t>Venkatraman’s</a:t>
            </a:r>
            <a:r>
              <a:rPr lang="en-US" sz="3800" dirty="0">
                <a:solidFill>
                  <a:srgbClr val="FFFF00"/>
                </a:solidFill>
              </a:rPr>
              <a:t>  Strategic Alignment Model</a:t>
            </a:r>
          </a:p>
        </p:txBody>
      </p:sp>
      <p:sp>
        <p:nvSpPr>
          <p:cNvPr id="20483" name="Rectangle 3"/>
          <p:cNvSpPr>
            <a:spLocks noGrp="1" noChangeArrowheads="1"/>
          </p:cNvSpPr>
          <p:nvPr>
            <p:ph type="body" idx="1"/>
          </p:nvPr>
        </p:nvSpPr>
        <p:spPr/>
        <p:txBody>
          <a:bodyPr/>
          <a:lstStyle/>
          <a:p>
            <a:pPr eaLnBrk="1" hangingPunct="1">
              <a:buFont typeface="Wingdings" pitchFamily="2" charset="2"/>
              <a:buNone/>
              <a:defRPr/>
            </a:pPr>
            <a:r>
              <a:rPr lang="en-US" dirty="0"/>
              <a:t> </a:t>
            </a:r>
          </a:p>
        </p:txBody>
      </p:sp>
      <p:grpSp>
        <p:nvGrpSpPr>
          <p:cNvPr id="15365" name="Group 4"/>
          <p:cNvGrpSpPr>
            <a:grpSpLocks/>
          </p:cNvGrpSpPr>
          <p:nvPr/>
        </p:nvGrpSpPr>
        <p:grpSpPr bwMode="auto">
          <a:xfrm>
            <a:off x="820854" y="1524000"/>
            <a:ext cx="10532945" cy="4281488"/>
            <a:chOff x="186" y="600"/>
            <a:chExt cx="5369" cy="3057"/>
          </a:xfrm>
        </p:grpSpPr>
        <p:sp>
          <p:nvSpPr>
            <p:cNvPr id="15367" name="Oval 5"/>
            <p:cNvSpPr>
              <a:spLocks noChangeArrowheads="1"/>
            </p:cNvSpPr>
            <p:nvPr/>
          </p:nvSpPr>
          <p:spPr bwMode="auto">
            <a:xfrm>
              <a:off x="2064" y="1824"/>
              <a:ext cx="1950" cy="95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US" altLang="ja-JP" sz="2000" dirty="0">
                  <a:latin typeface="Arial" pitchFamily="34" charset="0"/>
                  <a:ea typeface="PMingLiU" pitchFamily="18" charset="-120"/>
                </a:rPr>
                <a:t>Strategy Alignment Process</a:t>
              </a:r>
              <a:br>
                <a:rPr kumimoji="1" lang="en-US" altLang="ja-JP" sz="2000" dirty="0">
                  <a:latin typeface="Arial" pitchFamily="34" charset="0"/>
                  <a:ea typeface="PMingLiU" pitchFamily="18" charset="-120"/>
                </a:rPr>
              </a:br>
              <a:r>
                <a:rPr kumimoji="1" lang="en-US" altLang="ja-JP" sz="2000" dirty="0">
                  <a:latin typeface="Arial" pitchFamily="34" charset="0"/>
                  <a:ea typeface="PMingLiU" pitchFamily="18" charset="-120"/>
                </a:rPr>
                <a:t>(Linkage &amp; Automation)</a:t>
              </a:r>
              <a:endParaRPr kumimoji="1" lang="en-US" altLang="zh-TW" sz="2000" dirty="0">
                <a:latin typeface="Arial" pitchFamily="34" charset="0"/>
                <a:ea typeface="PMingLiU" pitchFamily="18" charset="-120"/>
              </a:endParaRPr>
            </a:p>
          </p:txBody>
        </p:sp>
        <p:grpSp>
          <p:nvGrpSpPr>
            <p:cNvPr id="15368" name="Group 6"/>
            <p:cNvGrpSpPr>
              <a:grpSpLocks/>
            </p:cNvGrpSpPr>
            <p:nvPr/>
          </p:nvGrpSpPr>
          <p:grpSpPr bwMode="auto">
            <a:xfrm>
              <a:off x="186" y="600"/>
              <a:ext cx="5369" cy="3057"/>
              <a:chOff x="186" y="600"/>
              <a:chExt cx="5369" cy="3057"/>
            </a:xfrm>
          </p:grpSpPr>
          <p:sp>
            <p:nvSpPr>
              <p:cNvPr id="15369" name="Rectangle 7"/>
              <p:cNvSpPr>
                <a:spLocks noChangeArrowheads="1"/>
              </p:cNvSpPr>
              <p:nvPr/>
            </p:nvSpPr>
            <p:spPr bwMode="auto">
              <a:xfrm>
                <a:off x="4059" y="2976"/>
                <a:ext cx="1496" cy="6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US" altLang="zh-TW" sz="2000" dirty="0">
                    <a:solidFill>
                      <a:srgbClr val="43FA8C"/>
                    </a:solidFill>
                    <a:latin typeface="Arial" pitchFamily="34" charset="0"/>
                    <a:ea typeface="PMingLiU" pitchFamily="18" charset="-120"/>
                  </a:rPr>
                  <a:t>IS</a:t>
                </a:r>
                <a:br>
                  <a:rPr kumimoji="1" lang="en-US" altLang="ja-JP" sz="2000" dirty="0">
                    <a:solidFill>
                      <a:srgbClr val="43FA8C"/>
                    </a:solidFill>
                    <a:latin typeface="Arial" pitchFamily="34" charset="0"/>
                    <a:ea typeface="PMingLiU" pitchFamily="18" charset="-120"/>
                  </a:rPr>
                </a:br>
                <a:r>
                  <a:rPr kumimoji="1" lang="en-US" altLang="zh-TW" sz="2000" dirty="0">
                    <a:solidFill>
                      <a:srgbClr val="43FA8C"/>
                    </a:solidFill>
                    <a:latin typeface="Arial" pitchFamily="34" charset="0"/>
                    <a:ea typeface="PMingLiU" pitchFamily="18" charset="-120"/>
                  </a:rPr>
                  <a:t>Infrastructure</a:t>
                </a:r>
                <a:br>
                  <a:rPr kumimoji="1" lang="en-US" altLang="ja-JP" sz="2000" dirty="0">
                    <a:solidFill>
                      <a:srgbClr val="43FA8C"/>
                    </a:solidFill>
                    <a:latin typeface="Arial" pitchFamily="34" charset="0"/>
                    <a:ea typeface="PMingLiU" pitchFamily="18" charset="-120"/>
                  </a:rPr>
                </a:br>
                <a:r>
                  <a:rPr kumimoji="1" lang="en-US" altLang="zh-TW" sz="2000" dirty="0">
                    <a:solidFill>
                      <a:srgbClr val="43FA8C"/>
                    </a:solidFill>
                    <a:latin typeface="Arial" pitchFamily="34" charset="0"/>
                    <a:ea typeface="PMingLiU" pitchFamily="18" charset="-120"/>
                  </a:rPr>
                  <a:t>and Processes</a:t>
                </a:r>
              </a:p>
            </p:txBody>
          </p:sp>
          <p:sp>
            <p:nvSpPr>
              <p:cNvPr id="15370" name="Line 8"/>
              <p:cNvSpPr>
                <a:spLocks noChangeShapeType="1"/>
              </p:cNvSpPr>
              <p:nvPr/>
            </p:nvSpPr>
            <p:spPr bwMode="auto">
              <a:xfrm>
                <a:off x="3651" y="1298"/>
                <a:ext cx="31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71" name="Line 9"/>
              <p:cNvSpPr>
                <a:spLocks noChangeShapeType="1"/>
              </p:cNvSpPr>
              <p:nvPr/>
            </p:nvSpPr>
            <p:spPr bwMode="auto">
              <a:xfrm>
                <a:off x="3606" y="3294"/>
                <a:ext cx="31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5372" name="Group 10"/>
              <p:cNvGrpSpPr>
                <a:grpSpLocks/>
              </p:cNvGrpSpPr>
              <p:nvPr/>
            </p:nvGrpSpPr>
            <p:grpSpPr bwMode="auto">
              <a:xfrm>
                <a:off x="186" y="600"/>
                <a:ext cx="5369" cy="3057"/>
                <a:chOff x="186" y="600"/>
                <a:chExt cx="5369" cy="3057"/>
              </a:xfrm>
            </p:grpSpPr>
            <p:sp>
              <p:nvSpPr>
                <p:cNvPr id="15373" name="Rectangle 11"/>
                <p:cNvSpPr>
                  <a:spLocks noChangeArrowheads="1"/>
                </p:cNvSpPr>
                <p:nvPr/>
              </p:nvSpPr>
              <p:spPr bwMode="auto">
                <a:xfrm>
                  <a:off x="4059" y="981"/>
                  <a:ext cx="1496" cy="6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US" altLang="ja-JP" sz="2000" dirty="0">
                      <a:solidFill>
                        <a:srgbClr val="43FA8C"/>
                      </a:solidFill>
                      <a:latin typeface="Arial" pitchFamily="34" charset="0"/>
                      <a:ea typeface="PMingLiU" pitchFamily="18" charset="-120"/>
                    </a:rPr>
                    <a:t>IS Strategy</a:t>
                  </a:r>
                  <a:endParaRPr kumimoji="1" lang="en-US" altLang="zh-TW" sz="2000" dirty="0">
                    <a:solidFill>
                      <a:srgbClr val="43FA8C"/>
                    </a:solidFill>
                    <a:latin typeface="Arial" pitchFamily="34" charset="0"/>
                    <a:ea typeface="PMingLiU" pitchFamily="18" charset="-120"/>
                  </a:endParaRPr>
                </a:p>
              </p:txBody>
            </p:sp>
            <p:sp>
              <p:nvSpPr>
                <p:cNvPr id="15374" name="Text Box 12"/>
                <p:cNvSpPr txBox="1">
                  <a:spLocks noChangeArrowheads="1"/>
                </p:cNvSpPr>
                <p:nvPr/>
              </p:nvSpPr>
              <p:spPr bwMode="auto">
                <a:xfrm>
                  <a:off x="4353" y="2130"/>
                  <a:ext cx="950"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US" altLang="ja-JP" sz="1800" b="1" dirty="0">
                      <a:solidFill>
                        <a:srgbClr val="FF3300"/>
                      </a:solidFill>
                      <a:latin typeface="Arial" pitchFamily="34" charset="0"/>
                      <a:ea typeface="PMingLiU" pitchFamily="18" charset="-120"/>
                    </a:rPr>
                    <a:t>IS</a:t>
                  </a:r>
                  <a:br>
                    <a:rPr kumimoji="1" lang="en-US" altLang="ja-JP" sz="1800" b="1" dirty="0">
                      <a:solidFill>
                        <a:srgbClr val="FF3300"/>
                      </a:solidFill>
                      <a:latin typeface="Arial" pitchFamily="34" charset="0"/>
                      <a:ea typeface="PMingLiU" pitchFamily="18" charset="-120"/>
                    </a:rPr>
                  </a:br>
                  <a:r>
                    <a:rPr kumimoji="1" lang="en-US" altLang="ja-JP" sz="1800" b="1" dirty="0">
                      <a:solidFill>
                        <a:srgbClr val="FF3300"/>
                      </a:solidFill>
                      <a:latin typeface="Arial" pitchFamily="34" charset="0"/>
                      <a:ea typeface="PMingLiU" pitchFamily="18" charset="-120"/>
                    </a:rPr>
                    <a:t>Transformation</a:t>
                  </a:r>
                  <a:endParaRPr kumimoji="1" lang="en-US" altLang="zh-TW" sz="1800" b="1" dirty="0">
                    <a:solidFill>
                      <a:srgbClr val="FF3300"/>
                    </a:solidFill>
                    <a:latin typeface="Arial" pitchFamily="34" charset="0"/>
                    <a:ea typeface="PMingLiU" pitchFamily="18" charset="-120"/>
                  </a:endParaRPr>
                </a:p>
              </p:txBody>
            </p:sp>
            <p:sp>
              <p:nvSpPr>
                <p:cNvPr id="15375" name="Line 13"/>
                <p:cNvSpPr>
                  <a:spLocks noChangeShapeType="1"/>
                </p:cNvSpPr>
                <p:nvPr/>
              </p:nvSpPr>
              <p:spPr bwMode="auto">
                <a:xfrm>
                  <a:off x="4830" y="2614"/>
                  <a:ext cx="0" cy="31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76" name="Line 14"/>
                <p:cNvSpPr>
                  <a:spLocks noChangeShapeType="1"/>
                </p:cNvSpPr>
                <p:nvPr/>
              </p:nvSpPr>
              <p:spPr bwMode="auto">
                <a:xfrm flipV="1">
                  <a:off x="4830" y="1706"/>
                  <a:ext cx="0" cy="40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77" name="Line 15"/>
                <p:cNvSpPr>
                  <a:spLocks noChangeShapeType="1"/>
                </p:cNvSpPr>
                <p:nvPr/>
              </p:nvSpPr>
              <p:spPr bwMode="auto">
                <a:xfrm>
                  <a:off x="3696" y="2704"/>
                  <a:ext cx="363"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78" name="Line 16"/>
                <p:cNvSpPr>
                  <a:spLocks noChangeShapeType="1"/>
                </p:cNvSpPr>
                <p:nvPr/>
              </p:nvSpPr>
              <p:spPr bwMode="auto">
                <a:xfrm flipV="1">
                  <a:off x="3651" y="1661"/>
                  <a:ext cx="408"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5379" name="Group 17"/>
                <p:cNvGrpSpPr>
                  <a:grpSpLocks/>
                </p:cNvGrpSpPr>
                <p:nvPr/>
              </p:nvGrpSpPr>
              <p:grpSpPr bwMode="auto">
                <a:xfrm>
                  <a:off x="186" y="618"/>
                  <a:ext cx="3474" cy="3039"/>
                  <a:chOff x="186" y="618"/>
                  <a:chExt cx="3474" cy="3039"/>
                </a:xfrm>
              </p:grpSpPr>
              <p:sp>
                <p:nvSpPr>
                  <p:cNvPr id="15381" name="Rectangle 18"/>
                  <p:cNvSpPr>
                    <a:spLocks noChangeArrowheads="1"/>
                  </p:cNvSpPr>
                  <p:nvPr/>
                </p:nvSpPr>
                <p:spPr bwMode="auto">
                  <a:xfrm>
                    <a:off x="612" y="2976"/>
                    <a:ext cx="1496" cy="6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GB" altLang="zh-TW" sz="2000" dirty="0">
                        <a:solidFill>
                          <a:srgbClr val="43FA8C"/>
                        </a:solidFill>
                        <a:latin typeface="Arial" pitchFamily="34" charset="0"/>
                        <a:ea typeface="PMingLiU" pitchFamily="18" charset="-120"/>
                      </a:rPr>
                      <a:t>Organisational</a:t>
                    </a:r>
                    <a:br>
                      <a:rPr kumimoji="1" lang="en-GB" altLang="ja-JP" sz="2000" dirty="0">
                        <a:solidFill>
                          <a:srgbClr val="43FA8C"/>
                        </a:solidFill>
                        <a:latin typeface="Arial" pitchFamily="34" charset="0"/>
                        <a:ea typeface="PMingLiU" pitchFamily="18" charset="-120"/>
                      </a:rPr>
                    </a:br>
                    <a:r>
                      <a:rPr kumimoji="1" lang="en-GB" altLang="zh-TW" sz="2000" dirty="0">
                        <a:solidFill>
                          <a:srgbClr val="43FA8C"/>
                        </a:solidFill>
                        <a:latin typeface="Arial" pitchFamily="34" charset="0"/>
                        <a:ea typeface="PMingLiU" pitchFamily="18" charset="-120"/>
                      </a:rPr>
                      <a:t>Infrastructure</a:t>
                    </a:r>
                    <a:br>
                      <a:rPr kumimoji="1" lang="en-GB" altLang="ja-JP" sz="2000" dirty="0">
                        <a:solidFill>
                          <a:srgbClr val="43FA8C"/>
                        </a:solidFill>
                        <a:latin typeface="Arial" pitchFamily="34" charset="0"/>
                        <a:ea typeface="PMingLiU" pitchFamily="18" charset="-120"/>
                      </a:rPr>
                    </a:br>
                    <a:r>
                      <a:rPr kumimoji="1" lang="en-GB" altLang="zh-TW" sz="2000" dirty="0">
                        <a:solidFill>
                          <a:srgbClr val="43FA8C"/>
                        </a:solidFill>
                        <a:latin typeface="Arial" pitchFamily="34" charset="0"/>
                        <a:ea typeface="PMingLiU" pitchFamily="18" charset="-120"/>
                      </a:rPr>
                      <a:t>and Processes</a:t>
                    </a:r>
                    <a:endParaRPr kumimoji="1" lang="en-US" altLang="zh-TW" sz="2000" dirty="0">
                      <a:solidFill>
                        <a:srgbClr val="43FA8C"/>
                      </a:solidFill>
                      <a:latin typeface="Arial" pitchFamily="34" charset="0"/>
                      <a:ea typeface="PMingLiU" pitchFamily="18" charset="-120"/>
                    </a:endParaRPr>
                  </a:p>
                </p:txBody>
              </p:sp>
              <p:sp>
                <p:nvSpPr>
                  <p:cNvPr id="15382" name="Text Box 19"/>
                  <p:cNvSpPr txBox="1">
                    <a:spLocks noChangeArrowheads="1"/>
                  </p:cNvSpPr>
                  <p:nvPr/>
                </p:nvSpPr>
                <p:spPr bwMode="auto">
                  <a:xfrm>
                    <a:off x="2500" y="1133"/>
                    <a:ext cx="1160"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GB" altLang="zh-TW" sz="1800" b="1" dirty="0">
                        <a:solidFill>
                          <a:srgbClr val="FF3300"/>
                        </a:solidFill>
                        <a:latin typeface="Arial" pitchFamily="34" charset="0"/>
                        <a:ea typeface="PMingLiU" pitchFamily="18" charset="-120"/>
                      </a:rPr>
                      <a:t>Business Products</a:t>
                    </a:r>
                    <a:br>
                      <a:rPr kumimoji="1" lang="en-GB" altLang="ja-JP" sz="1800" b="1" dirty="0">
                        <a:solidFill>
                          <a:srgbClr val="FF3300"/>
                        </a:solidFill>
                        <a:latin typeface="Arial" pitchFamily="34" charset="0"/>
                        <a:ea typeface="PMingLiU" pitchFamily="18" charset="-120"/>
                      </a:rPr>
                    </a:br>
                    <a:r>
                      <a:rPr kumimoji="1" lang="en-GB" altLang="zh-TW" sz="1800" b="1" dirty="0">
                        <a:solidFill>
                          <a:srgbClr val="FF3300"/>
                        </a:solidFill>
                        <a:latin typeface="Arial" pitchFamily="34" charset="0"/>
                        <a:ea typeface="PMingLiU" pitchFamily="18" charset="-120"/>
                      </a:rPr>
                      <a:t>and Services </a:t>
                    </a:r>
                    <a:endParaRPr kumimoji="1" lang="en-US" altLang="zh-TW" sz="1800" b="1" dirty="0">
                      <a:solidFill>
                        <a:srgbClr val="FF3300"/>
                      </a:solidFill>
                      <a:latin typeface="Arial" pitchFamily="34" charset="0"/>
                      <a:ea typeface="PMingLiU" pitchFamily="18" charset="-120"/>
                    </a:endParaRPr>
                  </a:p>
                </p:txBody>
              </p:sp>
              <p:sp>
                <p:nvSpPr>
                  <p:cNvPr id="15383" name="Line 20"/>
                  <p:cNvSpPr>
                    <a:spLocks noChangeShapeType="1"/>
                  </p:cNvSpPr>
                  <p:nvPr/>
                </p:nvSpPr>
                <p:spPr bwMode="auto">
                  <a:xfrm flipH="1">
                    <a:off x="2200" y="1298"/>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84" name="Text Box 21"/>
                  <p:cNvSpPr txBox="1">
                    <a:spLocks noChangeArrowheads="1"/>
                  </p:cNvSpPr>
                  <p:nvPr/>
                </p:nvSpPr>
                <p:spPr bwMode="auto">
                  <a:xfrm>
                    <a:off x="2673" y="3113"/>
                    <a:ext cx="852"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GB" altLang="zh-TW" sz="1800" b="1" dirty="0">
                        <a:solidFill>
                          <a:srgbClr val="FF3300"/>
                        </a:solidFill>
                        <a:latin typeface="Arial" pitchFamily="34" charset="0"/>
                        <a:ea typeface="PMingLiU" pitchFamily="18" charset="-120"/>
                      </a:rPr>
                      <a:t>IS Products</a:t>
                    </a:r>
                    <a:br>
                      <a:rPr kumimoji="1" lang="en-GB" altLang="ja-JP" sz="1800" b="1" dirty="0">
                        <a:solidFill>
                          <a:srgbClr val="FF3300"/>
                        </a:solidFill>
                        <a:latin typeface="Arial" pitchFamily="34" charset="0"/>
                        <a:ea typeface="PMingLiU" pitchFamily="18" charset="-120"/>
                      </a:rPr>
                    </a:br>
                    <a:r>
                      <a:rPr kumimoji="1" lang="en-GB" altLang="zh-TW" sz="1800" b="1" dirty="0">
                        <a:solidFill>
                          <a:srgbClr val="FF3300"/>
                        </a:solidFill>
                        <a:latin typeface="Arial" pitchFamily="34" charset="0"/>
                        <a:ea typeface="PMingLiU" pitchFamily="18" charset="-120"/>
                      </a:rPr>
                      <a:t>and Services </a:t>
                    </a:r>
                    <a:endParaRPr kumimoji="1" lang="en-US" altLang="zh-TW" sz="1800" b="1" dirty="0">
                      <a:solidFill>
                        <a:srgbClr val="FF3300"/>
                      </a:solidFill>
                      <a:latin typeface="Arial" pitchFamily="34" charset="0"/>
                      <a:ea typeface="PMingLiU" pitchFamily="18" charset="-120"/>
                    </a:endParaRPr>
                  </a:p>
                </p:txBody>
              </p:sp>
              <p:sp>
                <p:nvSpPr>
                  <p:cNvPr id="15385" name="Line 22"/>
                  <p:cNvSpPr>
                    <a:spLocks noChangeShapeType="1"/>
                  </p:cNvSpPr>
                  <p:nvPr/>
                </p:nvSpPr>
                <p:spPr bwMode="auto">
                  <a:xfrm flipH="1">
                    <a:off x="2245" y="3294"/>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86" name="Line 23"/>
                  <p:cNvSpPr>
                    <a:spLocks noChangeShapeType="1"/>
                  </p:cNvSpPr>
                  <p:nvPr/>
                </p:nvSpPr>
                <p:spPr bwMode="auto">
                  <a:xfrm flipH="1">
                    <a:off x="2109" y="2704"/>
                    <a:ext cx="317"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87" name="Line 24"/>
                  <p:cNvSpPr>
                    <a:spLocks noChangeShapeType="1"/>
                  </p:cNvSpPr>
                  <p:nvPr/>
                </p:nvSpPr>
                <p:spPr bwMode="auto">
                  <a:xfrm flipH="1" flipV="1">
                    <a:off x="2109" y="1661"/>
                    <a:ext cx="317"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88" name="Text Box 25"/>
                  <p:cNvSpPr txBox="1">
                    <a:spLocks noChangeArrowheads="1"/>
                  </p:cNvSpPr>
                  <p:nvPr/>
                </p:nvSpPr>
                <p:spPr bwMode="auto">
                  <a:xfrm rot="10800000">
                    <a:off x="187" y="2965"/>
                    <a:ext cx="251" cy="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hangingPunct="1">
                      <a:spcBef>
                        <a:spcPct val="0"/>
                      </a:spcBef>
                      <a:buClrTx/>
                      <a:buSzTx/>
                      <a:buFontTx/>
                      <a:buNone/>
                    </a:pPr>
                    <a:r>
                      <a:rPr kumimoji="1" lang="en-US" altLang="ja-JP" sz="2000" i="1" dirty="0">
                        <a:latin typeface="Arial" pitchFamily="34" charset="0"/>
                        <a:ea typeface="PMingLiU" pitchFamily="18" charset="-120"/>
                      </a:rPr>
                      <a:t>Internal</a:t>
                    </a:r>
                    <a:endParaRPr kumimoji="1" lang="en-US" altLang="zh-TW" sz="1800" i="1" dirty="0">
                      <a:latin typeface="Arial" pitchFamily="34" charset="0"/>
                      <a:ea typeface="PMingLiU" pitchFamily="18" charset="-120"/>
                    </a:endParaRPr>
                  </a:p>
                </p:txBody>
              </p:sp>
              <p:grpSp>
                <p:nvGrpSpPr>
                  <p:cNvPr id="15389" name="Group 26"/>
                  <p:cNvGrpSpPr>
                    <a:grpSpLocks/>
                  </p:cNvGrpSpPr>
                  <p:nvPr/>
                </p:nvGrpSpPr>
                <p:grpSpPr bwMode="auto">
                  <a:xfrm>
                    <a:off x="186" y="618"/>
                    <a:ext cx="1922" cy="2313"/>
                    <a:chOff x="186" y="618"/>
                    <a:chExt cx="1922" cy="2313"/>
                  </a:xfrm>
                </p:grpSpPr>
                <p:sp>
                  <p:nvSpPr>
                    <p:cNvPr id="15390" name="Text Box 27"/>
                    <p:cNvSpPr txBox="1">
                      <a:spLocks noChangeArrowheads="1"/>
                    </p:cNvSpPr>
                    <p:nvPr/>
                  </p:nvSpPr>
                  <p:spPr bwMode="auto">
                    <a:xfrm>
                      <a:off x="860" y="2177"/>
                      <a:ext cx="950"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US" altLang="ja-JP" sz="1800" b="1" dirty="0">
                          <a:solidFill>
                            <a:srgbClr val="FF3300"/>
                          </a:solidFill>
                          <a:latin typeface="Arial" pitchFamily="34" charset="0"/>
                          <a:ea typeface="PMingLiU" pitchFamily="18" charset="-120"/>
                        </a:rPr>
                        <a:t>Business</a:t>
                      </a:r>
                      <a:br>
                        <a:rPr kumimoji="1" lang="en-US" altLang="ja-JP" sz="1800" b="1" dirty="0">
                          <a:solidFill>
                            <a:srgbClr val="FF3300"/>
                          </a:solidFill>
                          <a:latin typeface="Arial" pitchFamily="34" charset="0"/>
                          <a:ea typeface="PMingLiU" pitchFamily="18" charset="-120"/>
                        </a:rPr>
                      </a:br>
                      <a:r>
                        <a:rPr kumimoji="1" lang="en-US" altLang="ja-JP" sz="1800" b="1" dirty="0">
                          <a:solidFill>
                            <a:srgbClr val="FF3300"/>
                          </a:solidFill>
                          <a:latin typeface="Arial" pitchFamily="34" charset="0"/>
                          <a:ea typeface="PMingLiU" pitchFamily="18" charset="-120"/>
                        </a:rPr>
                        <a:t>Transformation</a:t>
                      </a:r>
                      <a:endParaRPr kumimoji="1" lang="en-US" altLang="zh-TW" sz="1800" b="1" dirty="0">
                        <a:solidFill>
                          <a:srgbClr val="FF3300"/>
                        </a:solidFill>
                        <a:latin typeface="Arial" pitchFamily="34" charset="0"/>
                        <a:ea typeface="PMingLiU" pitchFamily="18" charset="-120"/>
                      </a:endParaRPr>
                    </a:p>
                  </p:txBody>
                </p:sp>
                <p:sp>
                  <p:nvSpPr>
                    <p:cNvPr id="15391" name="Line 28"/>
                    <p:cNvSpPr>
                      <a:spLocks noChangeShapeType="1"/>
                    </p:cNvSpPr>
                    <p:nvPr/>
                  </p:nvSpPr>
                  <p:spPr bwMode="auto">
                    <a:xfrm flipV="1">
                      <a:off x="1338" y="1706"/>
                      <a:ext cx="0" cy="40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92" name="Line 29"/>
                    <p:cNvSpPr>
                      <a:spLocks noChangeShapeType="1"/>
                    </p:cNvSpPr>
                    <p:nvPr/>
                  </p:nvSpPr>
                  <p:spPr bwMode="auto">
                    <a:xfrm>
                      <a:off x="1338" y="2614"/>
                      <a:ext cx="0" cy="31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5393" name="Group 30"/>
                    <p:cNvGrpSpPr>
                      <a:grpSpLocks/>
                    </p:cNvGrpSpPr>
                    <p:nvPr/>
                  </p:nvGrpSpPr>
                  <p:grpSpPr bwMode="auto">
                    <a:xfrm>
                      <a:off x="186" y="618"/>
                      <a:ext cx="1922" cy="1044"/>
                      <a:chOff x="186" y="618"/>
                      <a:chExt cx="1922" cy="1044"/>
                    </a:xfrm>
                  </p:grpSpPr>
                  <p:sp>
                    <p:nvSpPr>
                      <p:cNvPr id="15394" name="Text Box 31"/>
                      <p:cNvSpPr txBox="1">
                        <a:spLocks noChangeArrowheads="1"/>
                      </p:cNvSpPr>
                      <p:nvPr/>
                    </p:nvSpPr>
                    <p:spPr bwMode="auto">
                      <a:xfrm rot="10800000">
                        <a:off x="186" y="912"/>
                        <a:ext cx="251" cy="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hangingPunct="1">
                          <a:spcBef>
                            <a:spcPct val="0"/>
                          </a:spcBef>
                          <a:buClrTx/>
                          <a:buSzTx/>
                          <a:buFontTx/>
                          <a:buNone/>
                        </a:pPr>
                        <a:r>
                          <a:rPr kumimoji="1" lang="en-US" altLang="ja-JP" sz="2000" i="1" dirty="0">
                            <a:latin typeface="Arial" pitchFamily="34" charset="0"/>
                            <a:ea typeface="PMingLiU" pitchFamily="18" charset="-120"/>
                          </a:rPr>
                          <a:t>External</a:t>
                        </a:r>
                        <a:endParaRPr kumimoji="1" lang="en-US" altLang="zh-TW" sz="1800" i="1" dirty="0">
                          <a:latin typeface="Arial" pitchFamily="34" charset="0"/>
                          <a:ea typeface="PMingLiU" pitchFamily="18" charset="-120"/>
                        </a:endParaRPr>
                      </a:p>
                    </p:txBody>
                  </p:sp>
                  <p:grpSp>
                    <p:nvGrpSpPr>
                      <p:cNvPr id="15395" name="Group 32"/>
                      <p:cNvGrpSpPr>
                        <a:grpSpLocks/>
                      </p:cNvGrpSpPr>
                      <p:nvPr/>
                    </p:nvGrpSpPr>
                    <p:grpSpPr bwMode="auto">
                      <a:xfrm>
                        <a:off x="612" y="618"/>
                        <a:ext cx="1496" cy="1044"/>
                        <a:chOff x="612" y="618"/>
                        <a:chExt cx="1496" cy="1044"/>
                      </a:xfrm>
                    </p:grpSpPr>
                    <p:sp>
                      <p:nvSpPr>
                        <p:cNvPr id="15396" name="Rectangle 33"/>
                        <p:cNvSpPr>
                          <a:spLocks noChangeArrowheads="1"/>
                        </p:cNvSpPr>
                        <p:nvPr/>
                      </p:nvSpPr>
                      <p:spPr bwMode="auto">
                        <a:xfrm>
                          <a:off x="612" y="981"/>
                          <a:ext cx="1496" cy="6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kumimoji="1" lang="en-US" altLang="ja-JP" sz="2000" dirty="0">
                              <a:solidFill>
                                <a:srgbClr val="43FA8C"/>
                              </a:solidFill>
                              <a:latin typeface="Arial" pitchFamily="34" charset="0"/>
                              <a:ea typeface="PMingLiU" pitchFamily="18" charset="-120"/>
                            </a:rPr>
                            <a:t>Business Strategy</a:t>
                          </a:r>
                          <a:endParaRPr kumimoji="1" lang="en-US" altLang="zh-TW" sz="2000" dirty="0">
                            <a:solidFill>
                              <a:srgbClr val="43FA8C"/>
                            </a:solidFill>
                            <a:latin typeface="Arial" pitchFamily="34" charset="0"/>
                            <a:ea typeface="PMingLiU" pitchFamily="18" charset="-120"/>
                          </a:endParaRPr>
                        </a:p>
                      </p:txBody>
                    </p:sp>
                    <p:sp>
                      <p:nvSpPr>
                        <p:cNvPr id="15397" name="Text Box 34"/>
                        <p:cNvSpPr txBox="1">
                          <a:spLocks noChangeArrowheads="1"/>
                        </p:cNvSpPr>
                        <p:nvPr/>
                      </p:nvSpPr>
                      <p:spPr bwMode="auto">
                        <a:xfrm>
                          <a:off x="748" y="618"/>
                          <a:ext cx="1112"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hangingPunct="1">
                            <a:spcBef>
                              <a:spcPct val="0"/>
                            </a:spcBef>
                            <a:buClrTx/>
                            <a:buSzTx/>
                            <a:buFontTx/>
                            <a:buNone/>
                          </a:pPr>
                          <a:r>
                            <a:rPr kumimoji="1" lang="en-US" altLang="ja-JP" sz="2000" i="1" dirty="0">
                              <a:latin typeface="Arial" pitchFamily="34" charset="0"/>
                              <a:ea typeface="PMingLiU" pitchFamily="18" charset="-120"/>
                            </a:rPr>
                            <a:t>Business Domain</a:t>
                          </a:r>
                          <a:endParaRPr kumimoji="1" lang="en-US" altLang="zh-TW" sz="2000" i="1" dirty="0">
                            <a:latin typeface="Arial" pitchFamily="34" charset="0"/>
                            <a:ea typeface="PMingLiU" pitchFamily="18" charset="-120"/>
                          </a:endParaRPr>
                        </a:p>
                      </p:txBody>
                    </p:sp>
                  </p:grpSp>
                </p:grpSp>
              </p:grpSp>
            </p:grpSp>
            <p:sp>
              <p:nvSpPr>
                <p:cNvPr id="15380" name="Text Box 35"/>
                <p:cNvSpPr txBox="1">
                  <a:spLocks noChangeArrowheads="1"/>
                </p:cNvSpPr>
                <p:nvPr/>
              </p:nvSpPr>
              <p:spPr bwMode="auto">
                <a:xfrm>
                  <a:off x="4332" y="600"/>
                  <a:ext cx="705"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hangingPunct="1">
                    <a:spcBef>
                      <a:spcPct val="0"/>
                    </a:spcBef>
                    <a:buClrTx/>
                    <a:buSzTx/>
                    <a:buFontTx/>
                    <a:buNone/>
                  </a:pPr>
                  <a:r>
                    <a:rPr kumimoji="1" lang="en-US" altLang="ja-JP" sz="2000" i="1" dirty="0">
                      <a:latin typeface="Arial" pitchFamily="34" charset="0"/>
                      <a:ea typeface="PMingLiU" pitchFamily="18" charset="-120"/>
                    </a:rPr>
                    <a:t>IS Domain</a:t>
                  </a:r>
                  <a:endParaRPr kumimoji="1" lang="en-US" altLang="zh-TW" sz="2000" i="1" dirty="0">
                    <a:latin typeface="Arial" pitchFamily="34" charset="0"/>
                    <a:ea typeface="PMingLiU" pitchFamily="18" charset="-120"/>
                  </a:endParaRPr>
                </a:p>
              </p:txBody>
            </p:sp>
          </p:grpSp>
        </p:grpSp>
      </p:grpSp>
      <p:sp>
        <p:nvSpPr>
          <p:cNvPr id="15366" name="Text Box 36"/>
          <p:cNvSpPr txBox="1">
            <a:spLocks noChangeArrowheads="1"/>
          </p:cNvSpPr>
          <p:nvPr/>
        </p:nvSpPr>
        <p:spPr bwMode="auto">
          <a:xfrm>
            <a:off x="1752600" y="6584951"/>
            <a:ext cx="3581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000">
                <a:latin typeface="Times New Roman" pitchFamily="18" charset="0"/>
              </a:rPr>
              <a:t>Adapted from Henderson &amp; Venkatraman, 1992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3040CF82-C4DC-4E4D-94A0-C8C66CA20A6B}" type="slidenum">
              <a:rPr lang="en-US"/>
              <a:pPr>
                <a:defRPr/>
              </a:pPr>
              <a:t>37</a:t>
            </a:fld>
            <a:endParaRPr lang="en-US"/>
          </a:p>
        </p:txBody>
      </p:sp>
      <p:sp>
        <p:nvSpPr>
          <p:cNvPr id="21506" name="Rectangle 2"/>
          <p:cNvSpPr>
            <a:spLocks noGrp="1" noChangeArrowheads="1"/>
          </p:cNvSpPr>
          <p:nvPr>
            <p:ph type="title"/>
          </p:nvPr>
        </p:nvSpPr>
        <p:spPr/>
        <p:txBody>
          <a:bodyPr/>
          <a:lstStyle/>
          <a:p>
            <a:pPr eaLnBrk="1" hangingPunct="1">
              <a:defRPr/>
            </a:pPr>
            <a:r>
              <a:rPr lang="en-US" dirty="0">
                <a:solidFill>
                  <a:srgbClr val="FFFF00"/>
                </a:solidFill>
              </a:rPr>
              <a:t>Practical Issues</a:t>
            </a:r>
          </a:p>
        </p:txBody>
      </p:sp>
      <p:sp>
        <p:nvSpPr>
          <p:cNvPr id="21507" name="Rectangle 3"/>
          <p:cNvSpPr>
            <a:spLocks noGrp="1" noChangeArrowheads="1"/>
          </p:cNvSpPr>
          <p:nvPr>
            <p:ph type="body" idx="1"/>
          </p:nvPr>
        </p:nvSpPr>
        <p:spPr/>
        <p:txBody>
          <a:bodyPr/>
          <a:lstStyle/>
          <a:p>
            <a:pPr eaLnBrk="1" hangingPunct="1">
              <a:lnSpc>
                <a:spcPct val="80000"/>
              </a:lnSpc>
              <a:defRPr/>
            </a:pPr>
            <a:r>
              <a:rPr lang="en-US" sz="2800" dirty="0"/>
              <a:t>How can we </a:t>
            </a:r>
            <a:r>
              <a:rPr lang="en-US" sz="2800" u="sng" dirty="0"/>
              <a:t>align</a:t>
            </a:r>
            <a:r>
              <a:rPr lang="en-US" sz="2800" dirty="0"/>
              <a:t> IS and the Business?</a:t>
            </a:r>
          </a:p>
          <a:p>
            <a:pPr eaLnBrk="1" hangingPunct="1">
              <a:lnSpc>
                <a:spcPct val="80000"/>
              </a:lnSpc>
              <a:defRPr/>
            </a:pPr>
            <a:r>
              <a:rPr lang="en-US" sz="2800" dirty="0"/>
              <a:t>How can we </a:t>
            </a:r>
            <a:r>
              <a:rPr lang="en-US" sz="2800" u="sng" dirty="0"/>
              <a:t>balance</a:t>
            </a:r>
            <a:r>
              <a:rPr lang="en-US" sz="2800" dirty="0"/>
              <a:t> the different activities?</a:t>
            </a:r>
          </a:p>
          <a:p>
            <a:pPr eaLnBrk="1" hangingPunct="1">
              <a:lnSpc>
                <a:spcPct val="80000"/>
              </a:lnSpc>
              <a:defRPr/>
            </a:pPr>
            <a:r>
              <a:rPr lang="en-US" sz="2800" dirty="0"/>
              <a:t>How can we remain </a:t>
            </a:r>
            <a:r>
              <a:rPr lang="en-US" sz="2800" u="sng" dirty="0"/>
              <a:t>agile</a:t>
            </a:r>
            <a:r>
              <a:rPr lang="en-US" sz="2800" dirty="0"/>
              <a:t> to emerging opportunities?</a:t>
            </a:r>
          </a:p>
          <a:p>
            <a:pPr eaLnBrk="1" hangingPunct="1">
              <a:lnSpc>
                <a:spcPct val="80000"/>
              </a:lnSpc>
              <a:defRPr/>
            </a:pPr>
            <a:endParaRPr lang="en-US" sz="2800" dirty="0"/>
          </a:p>
          <a:p>
            <a:pPr eaLnBrk="1" hangingPunct="1">
              <a:lnSpc>
                <a:spcPct val="80000"/>
              </a:lnSpc>
              <a:defRPr/>
            </a:pPr>
            <a:r>
              <a:rPr lang="en-US" sz="2800" dirty="0"/>
              <a:t>By considering the interests of a range of stakeholders</a:t>
            </a:r>
          </a:p>
          <a:p>
            <a:pPr eaLnBrk="1" hangingPunct="1">
              <a:lnSpc>
                <a:spcPct val="80000"/>
              </a:lnSpc>
              <a:defRPr/>
            </a:pPr>
            <a:r>
              <a:rPr lang="en-US" sz="2800" dirty="0"/>
              <a:t>By looking at the business, and its operating context, as a whole</a:t>
            </a:r>
          </a:p>
          <a:p>
            <a:pPr eaLnBrk="1" hangingPunct="1">
              <a:lnSpc>
                <a:spcPct val="80000"/>
              </a:lnSpc>
              <a:defRPr/>
            </a:pPr>
            <a:r>
              <a:rPr lang="en-US" sz="2800" dirty="0"/>
              <a:t>By changing internal processes and going digital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9B11FD65-DBEC-4968-BA24-03B97A2F971C}" type="slidenum">
              <a:rPr lang="en-US"/>
              <a:pPr>
                <a:defRPr/>
              </a:pPr>
              <a:t>38</a:t>
            </a:fld>
            <a:endParaRPr lang="en-US"/>
          </a:p>
        </p:txBody>
      </p:sp>
      <p:sp>
        <p:nvSpPr>
          <p:cNvPr id="38914" name="Rectangle 2"/>
          <p:cNvSpPr>
            <a:spLocks noGrp="1" noChangeArrowheads="1"/>
          </p:cNvSpPr>
          <p:nvPr>
            <p:ph type="title"/>
          </p:nvPr>
        </p:nvSpPr>
        <p:spPr/>
        <p:txBody>
          <a:bodyPr/>
          <a:lstStyle/>
          <a:p>
            <a:pPr eaLnBrk="1" hangingPunct="1">
              <a:defRPr/>
            </a:pPr>
            <a:r>
              <a:rPr lang="en-US" dirty="0">
                <a:solidFill>
                  <a:srgbClr val="FFFF00"/>
                </a:solidFill>
              </a:rPr>
              <a:t>The Balanced Scorecard</a:t>
            </a:r>
          </a:p>
        </p:txBody>
      </p:sp>
      <p:sp>
        <p:nvSpPr>
          <p:cNvPr id="38915" name="Rectangle 3"/>
          <p:cNvSpPr>
            <a:spLocks noGrp="1" noChangeArrowheads="1"/>
          </p:cNvSpPr>
          <p:nvPr>
            <p:ph type="body" idx="1"/>
          </p:nvPr>
        </p:nvSpPr>
        <p:spPr>
          <a:xfrm>
            <a:off x="609600" y="1447800"/>
            <a:ext cx="10744200" cy="5029200"/>
          </a:xfrm>
        </p:spPr>
        <p:txBody>
          <a:bodyPr/>
          <a:lstStyle/>
          <a:p>
            <a:pPr marL="381000" indent="-381000" eaLnBrk="1" hangingPunct="1">
              <a:lnSpc>
                <a:spcPct val="90000"/>
              </a:lnSpc>
              <a:defRPr/>
            </a:pPr>
            <a:r>
              <a:rPr lang="en-US" altLang="ko-KR" sz="2800" dirty="0">
                <a:ea typeface="Gulim" pitchFamily="34" charset="-127"/>
              </a:rPr>
              <a:t>One way to achieve alignment, accountability, agility and innovation is to use the Balanced Scorecard (BSC)</a:t>
            </a:r>
          </a:p>
          <a:p>
            <a:pPr marL="381000" indent="-381000" eaLnBrk="1" hangingPunct="1">
              <a:lnSpc>
                <a:spcPct val="90000"/>
              </a:lnSpc>
              <a:defRPr/>
            </a:pPr>
            <a:r>
              <a:rPr lang="en-US" altLang="ko-KR" sz="2800" dirty="0">
                <a:ea typeface="Gulim" pitchFamily="34" charset="-127"/>
              </a:rPr>
              <a:t>The BSC was designed in recognition of the limitations of financial accounting measures:</a:t>
            </a:r>
            <a:endParaRPr lang="en-US" altLang="ko-KR" dirty="0">
              <a:ea typeface="Gulim" pitchFamily="34" charset="-127"/>
            </a:endParaRPr>
          </a:p>
          <a:p>
            <a:pPr marL="857250" lvl="1" eaLnBrk="1" hangingPunct="1">
              <a:lnSpc>
                <a:spcPct val="90000"/>
              </a:lnSpc>
              <a:defRPr/>
            </a:pPr>
            <a:r>
              <a:rPr lang="en-US" altLang="ko-KR" dirty="0">
                <a:ea typeface="Gulim" pitchFamily="34" charset="-127"/>
              </a:rPr>
              <a:t>They provide a narrow and incomplete picture of business performance</a:t>
            </a:r>
          </a:p>
          <a:p>
            <a:pPr marL="857250" lvl="1" eaLnBrk="1" hangingPunct="1">
              <a:lnSpc>
                <a:spcPct val="90000"/>
              </a:lnSpc>
              <a:defRPr/>
            </a:pPr>
            <a:r>
              <a:rPr lang="en-US" altLang="ko-KR" dirty="0">
                <a:ea typeface="Gulim" pitchFamily="34" charset="-127"/>
              </a:rPr>
              <a:t>They hinder the creation of future business value</a:t>
            </a:r>
          </a:p>
          <a:p>
            <a:pPr marL="857250" lvl="1" eaLnBrk="1" hangingPunct="1">
              <a:lnSpc>
                <a:spcPct val="90000"/>
              </a:lnSpc>
              <a:defRPr/>
            </a:pPr>
            <a:r>
              <a:rPr lang="en-US" altLang="ko-KR" dirty="0">
                <a:ea typeface="Gulim" pitchFamily="34" charset="-127"/>
              </a:rPr>
              <a:t>They are lagging not leading measures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p:txBody>
          <a:bodyPr/>
          <a:lstStyle/>
          <a:p>
            <a:pPr>
              <a:defRPr/>
            </a:pPr>
            <a:fld id="{666A820F-9BD6-4C9A-B1C0-A142D69F0370}" type="slidenum">
              <a:rPr lang="en-US"/>
              <a:pPr>
                <a:defRPr/>
              </a:pPr>
              <a:t>39</a:t>
            </a:fld>
            <a:endParaRPr lang="en-US"/>
          </a:p>
        </p:txBody>
      </p:sp>
      <p:sp>
        <p:nvSpPr>
          <p:cNvPr id="27651" name="Text Box 2"/>
          <p:cNvSpPr txBox="1">
            <a:spLocks noChangeArrowheads="1"/>
          </p:cNvSpPr>
          <p:nvPr/>
        </p:nvSpPr>
        <p:spPr bwMode="auto">
          <a:xfrm>
            <a:off x="4267200" y="1470025"/>
            <a:ext cx="3676650" cy="1200150"/>
          </a:xfrm>
          <a:prstGeom prst="rect">
            <a:avLst/>
          </a:prstGeom>
          <a:solidFill>
            <a:srgbClr val="E1FFE1"/>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lang="en-US" altLang="en-US" sz="2400" b="1">
                <a:solidFill>
                  <a:srgbClr val="003399"/>
                </a:solidFill>
                <a:latin typeface="Arial" pitchFamily="34" charset="0"/>
                <a:cs typeface="Arial" pitchFamily="34" charset="0"/>
              </a:rPr>
              <a:t>Financial Perspective</a:t>
            </a:r>
          </a:p>
          <a:p>
            <a:pPr algn="ctr">
              <a:lnSpc>
                <a:spcPct val="85000"/>
              </a:lnSpc>
              <a:spcBef>
                <a:spcPct val="0"/>
              </a:spcBef>
              <a:buClrTx/>
              <a:buSzTx/>
              <a:buFontTx/>
              <a:buNone/>
            </a:pPr>
            <a:r>
              <a:rPr lang="en-US" altLang="en-US" sz="2000">
                <a:solidFill>
                  <a:srgbClr val="003399"/>
                </a:solidFill>
                <a:latin typeface="Arial" pitchFamily="34" charset="0"/>
                <a:cs typeface="Arial" pitchFamily="34" charset="0"/>
              </a:rPr>
              <a:t>Are we meeting the expectations of shareholders?</a:t>
            </a:r>
            <a:endParaRPr lang="en-US" altLang="en-US" sz="2000">
              <a:solidFill>
                <a:srgbClr val="003399"/>
              </a:solidFill>
              <a:latin typeface="Times New Roman" pitchFamily="18" charset="0"/>
            </a:endParaRPr>
          </a:p>
        </p:txBody>
      </p:sp>
      <p:sp>
        <p:nvSpPr>
          <p:cNvPr id="27652" name="Text Box 3"/>
          <p:cNvSpPr txBox="1">
            <a:spLocks noChangeArrowheads="1"/>
          </p:cNvSpPr>
          <p:nvPr/>
        </p:nvSpPr>
        <p:spPr bwMode="auto">
          <a:xfrm>
            <a:off x="1981200" y="2876550"/>
            <a:ext cx="3581400" cy="1314450"/>
          </a:xfrm>
          <a:prstGeom prst="rect">
            <a:avLst/>
          </a:prstGeom>
          <a:solidFill>
            <a:srgbClr val="FFE4C9"/>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lang="en-US" altLang="en-US" sz="2400" b="1">
                <a:solidFill>
                  <a:schemeClr val="bg2"/>
                </a:solidFill>
                <a:latin typeface="Arial" pitchFamily="34" charset="0"/>
                <a:cs typeface="Arial" pitchFamily="34" charset="0"/>
              </a:rPr>
              <a:t>Customer Perspective</a:t>
            </a:r>
          </a:p>
          <a:p>
            <a:pPr algn="ctr">
              <a:spcBef>
                <a:spcPct val="0"/>
              </a:spcBef>
              <a:buClrTx/>
              <a:buSzTx/>
              <a:buFontTx/>
              <a:buNone/>
            </a:pPr>
            <a:r>
              <a:rPr lang="en-US" altLang="en-US" sz="2000">
                <a:solidFill>
                  <a:schemeClr val="bg2"/>
                </a:solidFill>
                <a:latin typeface="Arial" pitchFamily="34" charset="0"/>
                <a:cs typeface="Arial" pitchFamily="34" charset="0"/>
              </a:rPr>
              <a:t>Are we delighting (or at least satisfying) our customers?</a:t>
            </a:r>
          </a:p>
          <a:p>
            <a:pPr>
              <a:spcBef>
                <a:spcPct val="0"/>
              </a:spcBef>
              <a:buClrTx/>
              <a:buSzTx/>
              <a:buFontTx/>
              <a:buNone/>
            </a:pPr>
            <a:endParaRPr lang="en-US" altLang="en-US" sz="2000">
              <a:solidFill>
                <a:schemeClr val="bg2"/>
              </a:solidFill>
              <a:latin typeface="Times New Roman" pitchFamily="18" charset="0"/>
            </a:endParaRPr>
          </a:p>
        </p:txBody>
      </p:sp>
      <p:sp>
        <p:nvSpPr>
          <p:cNvPr id="27653" name="Text Box 4"/>
          <p:cNvSpPr txBox="1">
            <a:spLocks noChangeArrowheads="1"/>
          </p:cNvSpPr>
          <p:nvPr/>
        </p:nvSpPr>
        <p:spPr bwMode="auto">
          <a:xfrm>
            <a:off x="6515100" y="2895600"/>
            <a:ext cx="3676650" cy="1333500"/>
          </a:xfrm>
          <a:prstGeom prst="rect">
            <a:avLst/>
          </a:prstGeom>
          <a:solidFill>
            <a:srgbClr val="FFC9FF"/>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85000"/>
              </a:lnSpc>
              <a:spcBef>
                <a:spcPct val="0"/>
              </a:spcBef>
              <a:buClrTx/>
              <a:buSzTx/>
              <a:buFontTx/>
              <a:buNone/>
            </a:pPr>
            <a:r>
              <a:rPr lang="en-US" altLang="en-US" sz="2400" b="1">
                <a:solidFill>
                  <a:schemeClr val="bg2"/>
                </a:solidFill>
                <a:latin typeface="Arial" pitchFamily="34" charset="0"/>
                <a:cs typeface="Arial" pitchFamily="34" charset="0"/>
              </a:rPr>
              <a:t>Internal Process Perspective</a:t>
            </a:r>
          </a:p>
          <a:p>
            <a:pPr algn="ctr">
              <a:spcBef>
                <a:spcPct val="0"/>
              </a:spcBef>
              <a:buClrTx/>
              <a:buSzTx/>
              <a:buFontTx/>
              <a:buNone/>
            </a:pPr>
            <a:r>
              <a:rPr lang="en-US" altLang="en-US" sz="2000">
                <a:solidFill>
                  <a:schemeClr val="bg2"/>
                </a:solidFill>
                <a:latin typeface="Arial" pitchFamily="34" charset="0"/>
                <a:cs typeface="Arial" pitchFamily="34" charset="0"/>
              </a:rPr>
              <a:t>Are we doing the </a:t>
            </a:r>
            <a:r>
              <a:rPr lang="en-US" altLang="en-US" sz="2000" i="1">
                <a:solidFill>
                  <a:schemeClr val="bg2"/>
                </a:solidFill>
                <a:latin typeface="Arial" pitchFamily="34" charset="0"/>
                <a:cs typeface="Arial" pitchFamily="34" charset="0"/>
              </a:rPr>
              <a:t>right things?</a:t>
            </a:r>
            <a:r>
              <a:rPr lang="en-US" altLang="en-US" sz="2000">
                <a:solidFill>
                  <a:schemeClr val="bg2"/>
                </a:solidFill>
                <a:latin typeface="Arial" pitchFamily="34" charset="0"/>
                <a:cs typeface="Arial" pitchFamily="34" charset="0"/>
              </a:rPr>
              <a:t> Are we doing </a:t>
            </a:r>
            <a:r>
              <a:rPr lang="en-US" altLang="en-US" sz="2000" i="1">
                <a:solidFill>
                  <a:schemeClr val="bg2"/>
                </a:solidFill>
                <a:latin typeface="Arial" pitchFamily="34" charset="0"/>
                <a:cs typeface="Arial" pitchFamily="34" charset="0"/>
              </a:rPr>
              <a:t>things right</a:t>
            </a:r>
            <a:r>
              <a:rPr lang="en-US" altLang="en-US" sz="2000">
                <a:solidFill>
                  <a:schemeClr val="bg2"/>
                </a:solidFill>
                <a:latin typeface="Arial" pitchFamily="34" charset="0"/>
                <a:cs typeface="Arial" pitchFamily="34" charset="0"/>
              </a:rPr>
              <a:t>?</a:t>
            </a:r>
            <a:endParaRPr lang="en-US" altLang="en-US" sz="2000">
              <a:solidFill>
                <a:schemeClr val="bg2"/>
              </a:solidFill>
              <a:latin typeface="Times New Roman" pitchFamily="18" charset="0"/>
            </a:endParaRPr>
          </a:p>
        </p:txBody>
      </p:sp>
      <p:sp>
        <p:nvSpPr>
          <p:cNvPr id="27654" name="Text Box 5"/>
          <p:cNvSpPr txBox="1">
            <a:spLocks noChangeArrowheads="1"/>
          </p:cNvSpPr>
          <p:nvPr/>
        </p:nvSpPr>
        <p:spPr bwMode="auto">
          <a:xfrm>
            <a:off x="4114800" y="4572000"/>
            <a:ext cx="3810000" cy="1352550"/>
          </a:xfrm>
          <a:prstGeom prst="rect">
            <a:avLst/>
          </a:prstGeom>
          <a:solidFill>
            <a:srgbClr val="CCECFF"/>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90000"/>
              </a:lnSpc>
              <a:spcBef>
                <a:spcPct val="0"/>
              </a:spcBef>
              <a:buClrTx/>
              <a:buSzTx/>
              <a:buFontTx/>
              <a:buNone/>
            </a:pPr>
            <a:r>
              <a:rPr lang="en-US" altLang="en-US" sz="2400" b="1">
                <a:solidFill>
                  <a:srgbClr val="003399"/>
                </a:solidFill>
                <a:latin typeface="Arial" pitchFamily="34" charset="0"/>
                <a:cs typeface="Arial" pitchFamily="34" charset="0"/>
              </a:rPr>
              <a:t>Learning and Growth Perspective</a:t>
            </a:r>
          </a:p>
          <a:p>
            <a:pPr algn="ctr" eaLnBrk="1" hangingPunct="1">
              <a:lnSpc>
                <a:spcPct val="90000"/>
              </a:lnSpc>
              <a:spcBef>
                <a:spcPct val="0"/>
              </a:spcBef>
              <a:buClrTx/>
              <a:buSzTx/>
              <a:buFontTx/>
              <a:buNone/>
            </a:pPr>
            <a:endParaRPr lang="en-US" altLang="en-US" sz="1200" b="1">
              <a:solidFill>
                <a:srgbClr val="003399"/>
              </a:solidFill>
              <a:latin typeface="Arial" pitchFamily="34" charset="0"/>
              <a:cs typeface="Arial" pitchFamily="34" charset="0"/>
            </a:endParaRPr>
          </a:p>
          <a:p>
            <a:pPr>
              <a:lnSpc>
                <a:spcPct val="90000"/>
              </a:lnSpc>
              <a:spcBef>
                <a:spcPct val="0"/>
              </a:spcBef>
              <a:buClrTx/>
              <a:buSzTx/>
              <a:buFontTx/>
              <a:buNone/>
            </a:pPr>
            <a:r>
              <a:rPr lang="en-US" altLang="en-US" sz="2000">
                <a:solidFill>
                  <a:srgbClr val="003399"/>
                </a:solidFill>
                <a:latin typeface="Arial" pitchFamily="34" charset="0"/>
                <a:cs typeface="Arial" pitchFamily="34" charset="0"/>
              </a:rPr>
              <a:t>Are we prepared for the future?</a:t>
            </a:r>
            <a:endParaRPr lang="en-US" altLang="en-US" sz="2400">
              <a:solidFill>
                <a:srgbClr val="003399"/>
              </a:solidFill>
              <a:latin typeface="Times New Roman" pitchFamily="18" charset="0"/>
            </a:endParaRPr>
          </a:p>
        </p:txBody>
      </p:sp>
      <p:sp>
        <p:nvSpPr>
          <p:cNvPr id="27655" name="Line 6"/>
          <p:cNvSpPr>
            <a:spLocks noChangeShapeType="1"/>
          </p:cNvSpPr>
          <p:nvPr/>
        </p:nvSpPr>
        <p:spPr bwMode="auto">
          <a:xfrm flipH="1" flipV="1">
            <a:off x="3241676" y="4311650"/>
            <a:ext cx="663575" cy="509588"/>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27656" name="Line 7"/>
          <p:cNvSpPr>
            <a:spLocks noChangeShapeType="1"/>
          </p:cNvSpPr>
          <p:nvPr/>
        </p:nvSpPr>
        <p:spPr bwMode="auto">
          <a:xfrm flipV="1">
            <a:off x="8078788" y="4422775"/>
            <a:ext cx="609600" cy="457200"/>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27657" name="Line 8"/>
          <p:cNvSpPr>
            <a:spLocks noChangeShapeType="1"/>
          </p:cNvSpPr>
          <p:nvPr/>
        </p:nvSpPr>
        <p:spPr bwMode="auto">
          <a:xfrm flipV="1">
            <a:off x="3505200" y="2046288"/>
            <a:ext cx="666750" cy="696912"/>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27658" name="Line 9"/>
          <p:cNvSpPr>
            <a:spLocks noChangeShapeType="1"/>
          </p:cNvSpPr>
          <p:nvPr/>
        </p:nvSpPr>
        <p:spPr bwMode="auto">
          <a:xfrm flipH="1" flipV="1">
            <a:off x="8077200" y="2103438"/>
            <a:ext cx="533400" cy="639762"/>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27659" name="Line 10"/>
          <p:cNvSpPr>
            <a:spLocks noChangeShapeType="1"/>
          </p:cNvSpPr>
          <p:nvPr/>
        </p:nvSpPr>
        <p:spPr bwMode="auto">
          <a:xfrm>
            <a:off x="5638800" y="3592513"/>
            <a:ext cx="800100" cy="0"/>
          </a:xfrm>
          <a:prstGeom prst="line">
            <a:avLst/>
          </a:prstGeom>
          <a:noFill/>
          <a:ln w="57150">
            <a:solidFill>
              <a:schemeClr val="tx1"/>
            </a:solidFill>
            <a:round/>
            <a:headEnd type="triangle" w="lg" len="sm"/>
            <a:tailEnd type="triangle" w="lg" len="sm"/>
          </a:ln>
          <a:extLst>
            <a:ext uri="{909E8E84-426E-40DD-AFC4-6F175D3DCCD1}">
              <a14:hiddenFill xmlns:a14="http://schemas.microsoft.com/office/drawing/2010/main">
                <a:noFill/>
              </a14:hiddenFill>
            </a:ext>
          </a:extLst>
        </p:spPr>
        <p:txBody>
          <a:bodyPr/>
          <a:lstStyle/>
          <a:p>
            <a:endParaRPr lang="en-GB"/>
          </a:p>
        </p:txBody>
      </p:sp>
      <p:sp>
        <p:nvSpPr>
          <p:cNvPr id="27660" name="Text Box 11"/>
          <p:cNvSpPr txBox="1">
            <a:spLocks noChangeArrowheads="1"/>
          </p:cNvSpPr>
          <p:nvPr/>
        </p:nvSpPr>
        <p:spPr bwMode="auto">
          <a:xfrm>
            <a:off x="2057400" y="6613526"/>
            <a:ext cx="2362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89803" dir="2700000" algn="ctr" rotWithShape="0">
                    <a:schemeClr val="bg2">
                      <a:alpha val="50000"/>
                    </a:schemeClr>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latinLnBrk="1" hangingPunct="1">
              <a:spcBef>
                <a:spcPct val="50000"/>
              </a:spcBef>
              <a:buClrTx/>
              <a:buSzTx/>
              <a:buFontTx/>
              <a:buNone/>
            </a:pPr>
            <a:r>
              <a:rPr kumimoji="1" lang="en-US" altLang="en-US" sz="1000">
                <a:latin typeface="Times New Roman" pitchFamily="18" charset="0"/>
                <a:ea typeface="Gulim" pitchFamily="34" charset="-127"/>
              </a:rPr>
              <a:t>Adapted from Kaplan &amp; Norton (1992)</a:t>
            </a:r>
          </a:p>
        </p:txBody>
      </p:sp>
      <p:sp>
        <p:nvSpPr>
          <p:cNvPr id="39948" name="Rectangle 12"/>
          <p:cNvSpPr>
            <a:spLocks noGrp="1" noChangeArrowheads="1"/>
          </p:cNvSpPr>
          <p:nvPr>
            <p:ph type="title"/>
          </p:nvPr>
        </p:nvSpPr>
        <p:spPr>
          <a:xfrm>
            <a:off x="2209800" y="142875"/>
            <a:ext cx="7772400" cy="1143000"/>
          </a:xfrm>
        </p:spPr>
        <p:txBody>
          <a:bodyPr/>
          <a:lstStyle/>
          <a:p>
            <a:pPr eaLnBrk="1" hangingPunct="1">
              <a:defRPr/>
            </a:pPr>
            <a:r>
              <a:rPr lang="en-US" dirty="0">
                <a:solidFill>
                  <a:srgbClr val="FFFF00"/>
                </a:solidFill>
              </a:rPr>
              <a:t>Perspectives &amp; Relationships in the Balanced Scorecard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2"/>
          <p:cNvSpPr>
            <a:spLocks noGrp="1"/>
          </p:cNvSpPr>
          <p:nvPr>
            <p:ph type="sldNum" sz="quarter" idx="11"/>
          </p:nvPr>
        </p:nvSpPr>
        <p:spPr/>
        <p:txBody>
          <a:bodyPr/>
          <a:lstStyle/>
          <a:p>
            <a:pPr>
              <a:defRPr/>
            </a:pPr>
            <a:fld id="{29E3E3C5-DA89-4810-8B21-09BA20D8C6CD}" type="slidenum">
              <a:rPr lang="en-US"/>
              <a:pPr>
                <a:defRPr/>
              </a:pPr>
              <a:t>40</a:t>
            </a:fld>
            <a:endParaRPr lang="en-US"/>
          </a:p>
        </p:txBody>
      </p:sp>
      <p:sp>
        <p:nvSpPr>
          <p:cNvPr id="28675" name="Rectangle 2"/>
          <p:cNvSpPr>
            <a:spLocks noChangeArrowheads="1"/>
          </p:cNvSpPr>
          <p:nvPr/>
        </p:nvSpPr>
        <p:spPr bwMode="auto">
          <a:xfrm>
            <a:off x="1847850" y="95251"/>
            <a:ext cx="84582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lang="en-US" altLang="en-US" sz="4000" dirty="0">
                <a:solidFill>
                  <a:srgbClr val="FFFF00"/>
                </a:solidFill>
                <a:ea typeface="Tahoma" panose="020B0604030504040204" pitchFamily="34" charset="0"/>
                <a:cs typeface="Tahoma" panose="020B0604030504040204" pitchFamily="34" charset="0"/>
              </a:rPr>
              <a:t>Translating the Vision into Desired Outcomes</a:t>
            </a:r>
          </a:p>
        </p:txBody>
      </p:sp>
      <p:sp>
        <p:nvSpPr>
          <p:cNvPr id="28676" name="Text Box 3"/>
          <p:cNvSpPr txBox="1">
            <a:spLocks noChangeArrowheads="1"/>
          </p:cNvSpPr>
          <p:nvPr/>
        </p:nvSpPr>
        <p:spPr bwMode="auto">
          <a:xfrm>
            <a:off x="1905000" y="1352550"/>
            <a:ext cx="3924300" cy="685800"/>
          </a:xfrm>
          <a:prstGeom prst="rect">
            <a:avLst/>
          </a:prstGeom>
          <a:solidFill>
            <a:srgbClr val="FFCCFF"/>
          </a:solidFill>
          <a:ln w="28575">
            <a:solidFill>
              <a:schemeClr val="accent1"/>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90000"/>
              </a:lnSpc>
              <a:spcBef>
                <a:spcPct val="0"/>
              </a:spcBef>
              <a:buClrTx/>
              <a:buSzTx/>
              <a:buFontTx/>
              <a:buNone/>
            </a:pPr>
            <a:r>
              <a:rPr lang="en-US" altLang="en-US" sz="2400" b="1">
                <a:solidFill>
                  <a:srgbClr val="080808"/>
                </a:solidFill>
                <a:latin typeface="Verdana" pitchFamily="34" charset="0"/>
                <a:cs typeface="Arial" pitchFamily="34" charset="0"/>
              </a:rPr>
              <a:t>VISION</a:t>
            </a:r>
          </a:p>
          <a:p>
            <a:pPr algn="ctr" eaLnBrk="1" hangingPunct="1">
              <a:lnSpc>
                <a:spcPct val="90000"/>
              </a:lnSpc>
              <a:spcBef>
                <a:spcPct val="0"/>
              </a:spcBef>
              <a:buClrTx/>
              <a:buSzTx/>
              <a:buFontTx/>
              <a:buNone/>
            </a:pPr>
            <a:r>
              <a:rPr lang="en-US" altLang="en-US" sz="1800">
                <a:solidFill>
                  <a:srgbClr val="080808"/>
                </a:solidFill>
                <a:latin typeface="Verdana" pitchFamily="34" charset="0"/>
                <a:cs typeface="Times New Roman" pitchFamily="18" charset="0"/>
              </a:rPr>
              <a:t>Intended Direction/Destination</a:t>
            </a:r>
            <a:r>
              <a:rPr lang="en-US" altLang="en-US" sz="1800" b="1">
                <a:solidFill>
                  <a:srgbClr val="080808"/>
                </a:solidFill>
                <a:latin typeface="Verdana" pitchFamily="34" charset="0"/>
                <a:cs typeface="Arial" pitchFamily="34" charset="0"/>
              </a:rPr>
              <a:t> </a:t>
            </a:r>
          </a:p>
        </p:txBody>
      </p:sp>
      <p:sp>
        <p:nvSpPr>
          <p:cNvPr id="28677" name="Text Box 4"/>
          <p:cNvSpPr txBox="1">
            <a:spLocks noChangeArrowheads="1"/>
          </p:cNvSpPr>
          <p:nvPr/>
        </p:nvSpPr>
        <p:spPr bwMode="auto">
          <a:xfrm>
            <a:off x="2514600" y="3467100"/>
            <a:ext cx="4114800" cy="744538"/>
          </a:xfrm>
          <a:prstGeom prst="rect">
            <a:avLst/>
          </a:prstGeom>
          <a:solidFill>
            <a:srgbClr val="FFFF99"/>
          </a:solidFill>
          <a:ln w="38100">
            <a:solidFill>
              <a:srgbClr val="FF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90000"/>
              </a:lnSpc>
              <a:spcBef>
                <a:spcPct val="0"/>
              </a:spcBef>
              <a:buClrTx/>
              <a:buSzTx/>
              <a:buFontTx/>
              <a:buNone/>
            </a:pPr>
            <a:r>
              <a:rPr lang="en-US" altLang="en-US" sz="2400" b="1">
                <a:solidFill>
                  <a:srgbClr val="000000"/>
                </a:solidFill>
                <a:latin typeface="Verdana" pitchFamily="34" charset="0"/>
                <a:cs typeface="Arial" pitchFamily="34" charset="0"/>
              </a:rPr>
              <a:t>Balanced Scorecard</a:t>
            </a:r>
          </a:p>
          <a:p>
            <a:pPr algn="ctr" eaLnBrk="1" hangingPunct="1">
              <a:lnSpc>
                <a:spcPct val="90000"/>
              </a:lnSpc>
              <a:spcBef>
                <a:spcPct val="0"/>
              </a:spcBef>
              <a:buClrTx/>
              <a:buSzTx/>
              <a:buFontTx/>
              <a:buNone/>
            </a:pPr>
            <a:r>
              <a:rPr lang="en-US" altLang="en-US" sz="1800">
                <a:solidFill>
                  <a:srgbClr val="000000"/>
                </a:solidFill>
                <a:latin typeface="Verdana" pitchFamily="34" charset="0"/>
                <a:cs typeface="Times New Roman" pitchFamily="18" charset="0"/>
              </a:rPr>
              <a:t>What do we want to achieve?</a:t>
            </a:r>
            <a:r>
              <a:rPr lang="en-US" altLang="en-US" sz="2000">
                <a:solidFill>
                  <a:srgbClr val="000000"/>
                </a:solidFill>
                <a:latin typeface="Verdana" pitchFamily="34" charset="0"/>
                <a:cs typeface="Arial" pitchFamily="34" charset="0"/>
              </a:rPr>
              <a:t> </a:t>
            </a:r>
          </a:p>
        </p:txBody>
      </p:sp>
      <p:sp>
        <p:nvSpPr>
          <p:cNvPr id="28678" name="Text Box 5"/>
          <p:cNvSpPr txBox="1">
            <a:spLocks noChangeArrowheads="1"/>
          </p:cNvSpPr>
          <p:nvPr/>
        </p:nvSpPr>
        <p:spPr bwMode="auto">
          <a:xfrm>
            <a:off x="2286001" y="2405063"/>
            <a:ext cx="3890963" cy="704850"/>
          </a:xfrm>
          <a:prstGeom prst="rect">
            <a:avLst/>
          </a:prstGeom>
          <a:solidFill>
            <a:srgbClr val="FFCCCC"/>
          </a:solidFill>
          <a:ln w="28575">
            <a:solidFill>
              <a:srgbClr val="FFF3FF"/>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85000"/>
              </a:lnSpc>
              <a:spcBef>
                <a:spcPct val="5000"/>
              </a:spcBef>
              <a:buClrTx/>
              <a:buSzTx/>
              <a:buFontTx/>
              <a:buNone/>
            </a:pPr>
            <a:r>
              <a:rPr lang="en-US" altLang="en-US" sz="2400" b="1">
                <a:solidFill>
                  <a:srgbClr val="010000"/>
                </a:solidFill>
                <a:latin typeface="Verdana" pitchFamily="34" charset="0"/>
                <a:cs typeface="Arial" pitchFamily="34" charset="0"/>
              </a:rPr>
              <a:t>STRATEGY</a:t>
            </a:r>
          </a:p>
          <a:p>
            <a:pPr algn="ctr" eaLnBrk="1" hangingPunct="1">
              <a:lnSpc>
                <a:spcPct val="85000"/>
              </a:lnSpc>
              <a:spcBef>
                <a:spcPct val="5000"/>
              </a:spcBef>
              <a:buClrTx/>
              <a:buSzTx/>
              <a:buFontTx/>
              <a:buNone/>
            </a:pPr>
            <a:r>
              <a:rPr lang="en-US" altLang="en-US" sz="1800">
                <a:solidFill>
                  <a:srgbClr val="010000"/>
                </a:solidFill>
                <a:latin typeface="Verdana" pitchFamily="34" charset="0"/>
                <a:cs typeface="Arial" pitchFamily="34" charset="0"/>
              </a:rPr>
              <a:t>How will we achieve “success”?</a:t>
            </a:r>
          </a:p>
        </p:txBody>
      </p:sp>
      <p:sp>
        <p:nvSpPr>
          <p:cNvPr id="28679" name="Line 6"/>
          <p:cNvSpPr>
            <a:spLocks noChangeShapeType="1"/>
          </p:cNvSpPr>
          <p:nvPr/>
        </p:nvSpPr>
        <p:spPr bwMode="auto">
          <a:xfrm>
            <a:off x="3989388" y="2070100"/>
            <a:ext cx="258762" cy="27305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8680" name="Line 7"/>
          <p:cNvSpPr>
            <a:spLocks noChangeShapeType="1"/>
          </p:cNvSpPr>
          <p:nvPr/>
        </p:nvSpPr>
        <p:spPr bwMode="auto">
          <a:xfrm>
            <a:off x="4470400" y="3119438"/>
            <a:ext cx="273050" cy="3095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8681" name="Text Box 8"/>
          <p:cNvSpPr txBox="1">
            <a:spLocks noChangeArrowheads="1"/>
          </p:cNvSpPr>
          <p:nvPr/>
        </p:nvSpPr>
        <p:spPr bwMode="auto">
          <a:xfrm>
            <a:off x="3048000" y="4552950"/>
            <a:ext cx="3943350" cy="744538"/>
          </a:xfrm>
          <a:prstGeom prst="rect">
            <a:avLst/>
          </a:prstGeom>
          <a:solidFill>
            <a:srgbClr val="CCECFF"/>
          </a:solidFill>
          <a:ln w="28575">
            <a:solidFill>
              <a:schemeClr val="folHlink"/>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90000"/>
              </a:lnSpc>
              <a:spcBef>
                <a:spcPct val="0"/>
              </a:spcBef>
              <a:buClrTx/>
              <a:buSzTx/>
              <a:buFontTx/>
              <a:buNone/>
            </a:pPr>
            <a:r>
              <a:rPr lang="en-US" altLang="en-US" sz="2400" b="1">
                <a:solidFill>
                  <a:srgbClr val="000000"/>
                </a:solidFill>
                <a:latin typeface="Verdana" pitchFamily="34" charset="0"/>
                <a:cs typeface="Arial" pitchFamily="34" charset="0"/>
              </a:rPr>
              <a:t>Strategic Initiatives</a:t>
            </a:r>
          </a:p>
          <a:p>
            <a:pPr algn="ctr" eaLnBrk="1" hangingPunct="1">
              <a:lnSpc>
                <a:spcPct val="90000"/>
              </a:lnSpc>
              <a:spcBef>
                <a:spcPct val="10000"/>
              </a:spcBef>
              <a:buClrTx/>
              <a:buSzTx/>
              <a:buFontTx/>
              <a:buNone/>
            </a:pPr>
            <a:r>
              <a:rPr lang="en-US" altLang="en-US" sz="1800">
                <a:solidFill>
                  <a:srgbClr val="000000"/>
                </a:solidFill>
                <a:latin typeface="Verdana" pitchFamily="34" charset="0"/>
                <a:cs typeface="Arial" pitchFamily="34" charset="0"/>
              </a:rPr>
              <a:t>What do we need to do?</a:t>
            </a:r>
          </a:p>
        </p:txBody>
      </p:sp>
      <p:sp>
        <p:nvSpPr>
          <p:cNvPr id="28682" name="Line 9"/>
          <p:cNvSpPr>
            <a:spLocks noChangeShapeType="1"/>
          </p:cNvSpPr>
          <p:nvPr/>
        </p:nvSpPr>
        <p:spPr bwMode="auto">
          <a:xfrm>
            <a:off x="5022850" y="4224338"/>
            <a:ext cx="234950" cy="252412"/>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8683" name="Text Box 10"/>
          <p:cNvSpPr txBox="1">
            <a:spLocks noChangeArrowheads="1"/>
          </p:cNvSpPr>
          <p:nvPr/>
        </p:nvSpPr>
        <p:spPr bwMode="auto">
          <a:xfrm>
            <a:off x="3429000" y="5657850"/>
            <a:ext cx="3943350" cy="744538"/>
          </a:xfrm>
          <a:prstGeom prst="rect">
            <a:avLst/>
          </a:prstGeom>
          <a:solidFill>
            <a:srgbClr val="CCFFCC"/>
          </a:solidFill>
          <a:ln w="38100">
            <a:solidFill>
              <a:srgbClr val="FFCC99"/>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90000"/>
              </a:lnSpc>
              <a:spcBef>
                <a:spcPct val="0"/>
              </a:spcBef>
              <a:buClrTx/>
              <a:buSzTx/>
              <a:buFontTx/>
              <a:buNone/>
            </a:pPr>
            <a:r>
              <a:rPr lang="en-US" altLang="en-US" sz="2400" b="1">
                <a:solidFill>
                  <a:srgbClr val="000000"/>
                </a:solidFill>
                <a:latin typeface="Verdana" pitchFamily="34" charset="0"/>
                <a:cs typeface="Arial" pitchFamily="34" charset="0"/>
              </a:rPr>
              <a:t>Personal Initiatives</a:t>
            </a:r>
          </a:p>
          <a:p>
            <a:pPr algn="ctr" eaLnBrk="1" hangingPunct="1">
              <a:lnSpc>
                <a:spcPct val="90000"/>
              </a:lnSpc>
              <a:spcBef>
                <a:spcPct val="10000"/>
              </a:spcBef>
              <a:buClrTx/>
              <a:buSzTx/>
              <a:buFontTx/>
              <a:buNone/>
            </a:pPr>
            <a:r>
              <a:rPr lang="en-US" altLang="en-US" sz="1800">
                <a:solidFill>
                  <a:srgbClr val="000000"/>
                </a:solidFill>
                <a:latin typeface="Verdana" pitchFamily="34" charset="0"/>
                <a:cs typeface="Arial" pitchFamily="34" charset="0"/>
              </a:rPr>
              <a:t>What do I need to do?</a:t>
            </a:r>
          </a:p>
        </p:txBody>
      </p:sp>
      <p:sp>
        <p:nvSpPr>
          <p:cNvPr id="28684" name="Line 11"/>
          <p:cNvSpPr>
            <a:spLocks noChangeShapeType="1"/>
          </p:cNvSpPr>
          <p:nvPr/>
        </p:nvSpPr>
        <p:spPr bwMode="auto">
          <a:xfrm>
            <a:off x="5499100" y="5348288"/>
            <a:ext cx="234950" cy="252412"/>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8685" name="Text Box 12"/>
          <p:cNvSpPr txBox="1">
            <a:spLocks noChangeArrowheads="1"/>
          </p:cNvSpPr>
          <p:nvPr/>
        </p:nvSpPr>
        <p:spPr bwMode="auto">
          <a:xfrm>
            <a:off x="8020050" y="2190750"/>
            <a:ext cx="2133600" cy="4197350"/>
          </a:xfrm>
          <a:prstGeom prst="rect">
            <a:avLst/>
          </a:prstGeom>
          <a:solidFill>
            <a:srgbClr val="FFFFD9"/>
          </a:solidFill>
          <a:ln w="38100">
            <a:solidFill>
              <a:srgbClr val="66FF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50000"/>
              </a:spcBef>
              <a:buClrTx/>
              <a:buSzTx/>
              <a:buFontTx/>
              <a:buNone/>
            </a:pPr>
            <a:r>
              <a:rPr lang="en-US" altLang="en-US" sz="2400" b="1">
                <a:solidFill>
                  <a:srgbClr val="000000"/>
                </a:solidFill>
                <a:latin typeface="Verdana" pitchFamily="34" charset="0"/>
              </a:rPr>
              <a:t>DESIRED OUTCOMES</a:t>
            </a:r>
          </a:p>
          <a:p>
            <a:pPr algn="ctr" eaLnBrk="1" hangingPunct="1">
              <a:lnSpc>
                <a:spcPct val="85000"/>
              </a:lnSpc>
              <a:buClrTx/>
              <a:buSzTx/>
              <a:buFontTx/>
              <a:buNone/>
            </a:pPr>
            <a:r>
              <a:rPr lang="en-US" altLang="en-US" sz="2200">
                <a:solidFill>
                  <a:srgbClr val="00CC00"/>
                </a:solidFill>
                <a:latin typeface="Verdana" pitchFamily="34" charset="0"/>
              </a:rPr>
              <a:t>Satisfied Shareholders</a:t>
            </a:r>
          </a:p>
          <a:p>
            <a:pPr algn="ctr" eaLnBrk="1" hangingPunct="1">
              <a:lnSpc>
                <a:spcPct val="85000"/>
              </a:lnSpc>
              <a:spcBef>
                <a:spcPct val="15000"/>
              </a:spcBef>
              <a:buClrTx/>
              <a:buSzTx/>
              <a:buFontTx/>
              <a:buNone/>
            </a:pPr>
            <a:endParaRPr lang="en-US" altLang="en-US" sz="600">
              <a:solidFill>
                <a:srgbClr val="CC6600"/>
              </a:solidFill>
              <a:latin typeface="Verdana" pitchFamily="34" charset="0"/>
            </a:endParaRPr>
          </a:p>
          <a:p>
            <a:pPr algn="ctr" eaLnBrk="1" hangingPunct="1">
              <a:lnSpc>
                <a:spcPct val="85000"/>
              </a:lnSpc>
              <a:spcBef>
                <a:spcPct val="15000"/>
              </a:spcBef>
              <a:buClrTx/>
              <a:buSzTx/>
              <a:buFontTx/>
              <a:buNone/>
            </a:pPr>
            <a:r>
              <a:rPr lang="en-US" altLang="en-US" sz="2200">
                <a:solidFill>
                  <a:srgbClr val="CC6600"/>
                </a:solidFill>
                <a:latin typeface="Verdana" pitchFamily="34" charset="0"/>
              </a:rPr>
              <a:t>Delighted Customers</a:t>
            </a:r>
          </a:p>
          <a:p>
            <a:pPr algn="ctr" eaLnBrk="1" hangingPunct="1">
              <a:lnSpc>
                <a:spcPct val="85000"/>
              </a:lnSpc>
              <a:spcBef>
                <a:spcPct val="15000"/>
              </a:spcBef>
              <a:buClrTx/>
              <a:buSzTx/>
              <a:buFontTx/>
              <a:buNone/>
            </a:pPr>
            <a:endParaRPr lang="en-US" altLang="en-US" sz="600">
              <a:solidFill>
                <a:srgbClr val="800080"/>
              </a:solidFill>
              <a:latin typeface="Verdana" pitchFamily="34" charset="0"/>
            </a:endParaRPr>
          </a:p>
          <a:p>
            <a:pPr algn="ctr" eaLnBrk="1" hangingPunct="1">
              <a:lnSpc>
                <a:spcPct val="85000"/>
              </a:lnSpc>
              <a:spcBef>
                <a:spcPct val="15000"/>
              </a:spcBef>
              <a:buClrTx/>
              <a:buSzTx/>
              <a:buFontTx/>
              <a:buNone/>
            </a:pPr>
            <a:r>
              <a:rPr lang="en-US" altLang="en-US" sz="2200">
                <a:solidFill>
                  <a:srgbClr val="800080"/>
                </a:solidFill>
                <a:latin typeface="Verdana" pitchFamily="34" charset="0"/>
              </a:rPr>
              <a:t>Effective &amp; Efficient Processes</a:t>
            </a:r>
          </a:p>
          <a:p>
            <a:pPr algn="ctr" eaLnBrk="1" hangingPunct="1">
              <a:lnSpc>
                <a:spcPct val="85000"/>
              </a:lnSpc>
              <a:spcBef>
                <a:spcPct val="15000"/>
              </a:spcBef>
              <a:buClrTx/>
              <a:buSzTx/>
              <a:buFontTx/>
              <a:buNone/>
            </a:pPr>
            <a:endParaRPr lang="en-US" altLang="en-US" sz="600">
              <a:solidFill>
                <a:srgbClr val="0066FF"/>
              </a:solidFill>
              <a:latin typeface="Verdana" pitchFamily="34" charset="0"/>
            </a:endParaRPr>
          </a:p>
          <a:p>
            <a:pPr algn="ctr" eaLnBrk="1" hangingPunct="1">
              <a:lnSpc>
                <a:spcPct val="85000"/>
              </a:lnSpc>
              <a:spcBef>
                <a:spcPct val="15000"/>
              </a:spcBef>
              <a:buClrTx/>
              <a:buSzTx/>
              <a:buFontTx/>
              <a:buNone/>
            </a:pPr>
            <a:r>
              <a:rPr lang="en-US" altLang="en-US" sz="2200">
                <a:solidFill>
                  <a:srgbClr val="0066FF"/>
                </a:solidFill>
                <a:latin typeface="Verdana" pitchFamily="34" charset="0"/>
              </a:rPr>
              <a:t>Motivated &amp; Prepared Workforce</a:t>
            </a:r>
          </a:p>
        </p:txBody>
      </p:sp>
      <p:sp>
        <p:nvSpPr>
          <p:cNvPr id="28686" name="Arc 13"/>
          <p:cNvSpPr>
            <a:spLocks/>
          </p:cNvSpPr>
          <p:nvPr/>
        </p:nvSpPr>
        <p:spPr bwMode="auto">
          <a:xfrm flipH="1">
            <a:off x="6743700" y="3962400"/>
            <a:ext cx="1257300" cy="590550"/>
          </a:xfrm>
          <a:custGeom>
            <a:avLst/>
            <a:gdLst>
              <a:gd name="T0" fmla="*/ 0 w 21600"/>
              <a:gd name="T1" fmla="*/ 0 h 21600"/>
              <a:gd name="T2" fmla="*/ 2147483647 w 21600"/>
              <a:gd name="T3" fmla="*/ 441430684 h 21600"/>
              <a:gd name="T4" fmla="*/ 0 w 21600"/>
              <a:gd name="T5" fmla="*/ 44143068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8687" name="Arc 14"/>
          <p:cNvSpPr>
            <a:spLocks/>
          </p:cNvSpPr>
          <p:nvPr/>
        </p:nvSpPr>
        <p:spPr bwMode="auto">
          <a:xfrm flipH="1">
            <a:off x="7029450" y="4933950"/>
            <a:ext cx="952500" cy="723900"/>
          </a:xfrm>
          <a:custGeom>
            <a:avLst/>
            <a:gdLst>
              <a:gd name="T0" fmla="*/ 0 w 21600"/>
              <a:gd name="T1" fmla="*/ 0 h 21600"/>
              <a:gd name="T2" fmla="*/ 1852198163 w 21600"/>
              <a:gd name="T3" fmla="*/ 813070538 h 21600"/>
              <a:gd name="T4" fmla="*/ 0 w 21600"/>
              <a:gd name="T5" fmla="*/ 81307053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8688" name="Line 15"/>
          <p:cNvSpPr>
            <a:spLocks noChangeShapeType="1"/>
          </p:cNvSpPr>
          <p:nvPr/>
        </p:nvSpPr>
        <p:spPr bwMode="auto">
          <a:xfrm flipV="1">
            <a:off x="8001000" y="3695700"/>
            <a:ext cx="21717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89" name="Line 16"/>
          <p:cNvSpPr>
            <a:spLocks noChangeShapeType="1"/>
          </p:cNvSpPr>
          <p:nvPr/>
        </p:nvSpPr>
        <p:spPr bwMode="auto">
          <a:xfrm>
            <a:off x="8020050" y="4381500"/>
            <a:ext cx="21717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90" name="Line 17"/>
          <p:cNvSpPr>
            <a:spLocks noChangeShapeType="1"/>
          </p:cNvSpPr>
          <p:nvPr/>
        </p:nvSpPr>
        <p:spPr bwMode="auto">
          <a:xfrm>
            <a:off x="7981950" y="5353050"/>
            <a:ext cx="21717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91" name="Line 18"/>
          <p:cNvSpPr>
            <a:spLocks noChangeShapeType="1"/>
          </p:cNvSpPr>
          <p:nvPr/>
        </p:nvSpPr>
        <p:spPr bwMode="auto">
          <a:xfrm>
            <a:off x="8020050" y="3009900"/>
            <a:ext cx="213360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92" name="Arc 19"/>
          <p:cNvSpPr>
            <a:spLocks/>
          </p:cNvSpPr>
          <p:nvPr/>
        </p:nvSpPr>
        <p:spPr bwMode="auto">
          <a:xfrm flipH="1">
            <a:off x="6475414" y="2628900"/>
            <a:ext cx="1550987" cy="762000"/>
          </a:xfrm>
          <a:custGeom>
            <a:avLst/>
            <a:gdLst>
              <a:gd name="T0" fmla="*/ 0 w 23630"/>
              <a:gd name="T1" fmla="*/ 4215201 h 21600"/>
              <a:gd name="T2" fmla="*/ 2147483647 w 23630"/>
              <a:gd name="T3" fmla="*/ 948325475 h 21600"/>
              <a:gd name="T4" fmla="*/ 574023964 w 23630"/>
              <a:gd name="T5" fmla="*/ 948325475 h 21600"/>
              <a:gd name="T6" fmla="*/ 0 60000 65536"/>
              <a:gd name="T7" fmla="*/ 0 60000 65536"/>
              <a:gd name="T8" fmla="*/ 0 60000 65536"/>
            </a:gdLst>
            <a:ahLst/>
            <a:cxnLst>
              <a:cxn ang="T6">
                <a:pos x="T0" y="T1"/>
              </a:cxn>
              <a:cxn ang="T7">
                <a:pos x="T2" y="T3"/>
              </a:cxn>
              <a:cxn ang="T8">
                <a:pos x="T4" y="T5"/>
              </a:cxn>
            </a:cxnLst>
            <a:rect l="0" t="0" r="r" b="b"/>
            <a:pathLst>
              <a:path w="23630" h="21600" fill="none" extrusionOk="0">
                <a:moveTo>
                  <a:pt x="-1" y="95"/>
                </a:moveTo>
                <a:cubicBezTo>
                  <a:pt x="674" y="31"/>
                  <a:pt x="1352" y="-1"/>
                  <a:pt x="2030" y="0"/>
                </a:cubicBezTo>
                <a:cubicBezTo>
                  <a:pt x="13959" y="0"/>
                  <a:pt x="23630" y="9670"/>
                  <a:pt x="23630" y="21600"/>
                </a:cubicBezTo>
              </a:path>
              <a:path w="23630" h="21600" stroke="0" extrusionOk="0">
                <a:moveTo>
                  <a:pt x="-1" y="95"/>
                </a:moveTo>
                <a:cubicBezTo>
                  <a:pt x="674" y="31"/>
                  <a:pt x="1352" y="-1"/>
                  <a:pt x="2030" y="0"/>
                </a:cubicBezTo>
                <a:cubicBezTo>
                  <a:pt x="13959" y="0"/>
                  <a:pt x="23630" y="9670"/>
                  <a:pt x="23630" y="21600"/>
                </a:cubicBezTo>
                <a:lnTo>
                  <a:pt x="2030" y="21600"/>
                </a:lnTo>
                <a:lnTo>
                  <a:pt x="-1" y="95"/>
                </a:lnTo>
                <a:close/>
              </a:path>
            </a:pathLst>
          </a:custGeom>
          <a:noFill/>
          <a:ln w="57150">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8693" name="Text Box 20"/>
          <p:cNvSpPr txBox="1">
            <a:spLocks noChangeArrowheads="1"/>
          </p:cNvSpPr>
          <p:nvPr/>
        </p:nvSpPr>
        <p:spPr bwMode="auto">
          <a:xfrm>
            <a:off x="2057400" y="6613526"/>
            <a:ext cx="1981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000">
                <a:latin typeface="Times New Roman" pitchFamily="18" charset="0"/>
              </a:rPr>
              <a:t>Martinsons, 2005</a:t>
            </a:r>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1"/>
          </p:nvPr>
        </p:nvSpPr>
        <p:spPr/>
        <p:txBody>
          <a:bodyPr/>
          <a:lstStyle/>
          <a:p>
            <a:pPr>
              <a:defRPr/>
            </a:pPr>
            <a:fld id="{9725645B-36A3-41B9-AA0B-6E1E9B73491A}" type="slidenum">
              <a:rPr lang="en-US"/>
              <a:pPr>
                <a:defRPr/>
              </a:pPr>
              <a:t>41</a:t>
            </a:fld>
            <a:endParaRPr lang="en-US"/>
          </a:p>
        </p:txBody>
      </p:sp>
      <p:sp>
        <p:nvSpPr>
          <p:cNvPr id="41986" name="Rectangle 2"/>
          <p:cNvSpPr>
            <a:spLocks noGrp="1" noChangeArrowheads="1"/>
          </p:cNvSpPr>
          <p:nvPr>
            <p:ph type="title"/>
          </p:nvPr>
        </p:nvSpPr>
        <p:spPr/>
        <p:txBody>
          <a:bodyPr/>
          <a:lstStyle/>
          <a:p>
            <a:pPr eaLnBrk="1" hangingPunct="1">
              <a:defRPr/>
            </a:pPr>
            <a:r>
              <a:rPr lang="en-US" sz="3800" dirty="0">
                <a:solidFill>
                  <a:srgbClr val="FFFF00"/>
                </a:solidFill>
              </a:rPr>
              <a:t>From Desired Outcomes </a:t>
            </a:r>
            <a:br>
              <a:rPr lang="en-US" sz="3800" dirty="0">
                <a:solidFill>
                  <a:srgbClr val="FFFF00"/>
                </a:solidFill>
              </a:rPr>
            </a:br>
            <a:r>
              <a:rPr lang="en-US" sz="3800" dirty="0">
                <a:solidFill>
                  <a:srgbClr val="FFFF00"/>
                </a:solidFill>
              </a:rPr>
              <a:t>to Initiatives</a:t>
            </a:r>
          </a:p>
        </p:txBody>
      </p:sp>
      <p:sp>
        <p:nvSpPr>
          <p:cNvPr id="41987" name="Rectangle 3"/>
          <p:cNvSpPr>
            <a:spLocks noGrp="1" noChangeArrowheads="1"/>
          </p:cNvSpPr>
          <p:nvPr>
            <p:ph type="body" idx="1"/>
          </p:nvPr>
        </p:nvSpPr>
        <p:spPr/>
        <p:txBody>
          <a:bodyPr/>
          <a:lstStyle/>
          <a:p>
            <a:pPr eaLnBrk="1" hangingPunct="1">
              <a:buFont typeface="Wingdings" pitchFamily="2" charset="2"/>
              <a:buNone/>
              <a:defRPr/>
            </a:pPr>
            <a:r>
              <a:rPr lang="en-US"/>
              <a:t> </a:t>
            </a:r>
          </a:p>
        </p:txBody>
      </p:sp>
      <p:sp>
        <p:nvSpPr>
          <p:cNvPr id="29701" name="Text Box 4"/>
          <p:cNvSpPr txBox="1">
            <a:spLocks noChangeArrowheads="1"/>
          </p:cNvSpPr>
          <p:nvPr/>
        </p:nvSpPr>
        <p:spPr bwMode="auto">
          <a:xfrm>
            <a:off x="2495550" y="1935164"/>
            <a:ext cx="2876550" cy="1182687"/>
          </a:xfrm>
          <a:prstGeom prst="rect">
            <a:avLst/>
          </a:prstGeom>
          <a:solidFill>
            <a:srgbClr val="FFFFCC"/>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85000"/>
              </a:lnSpc>
              <a:spcBef>
                <a:spcPct val="15000"/>
              </a:spcBef>
              <a:buClrTx/>
              <a:buSzTx/>
              <a:buFontTx/>
              <a:buNone/>
            </a:pPr>
            <a:r>
              <a:rPr lang="en-US" altLang="en-US" sz="2800">
                <a:solidFill>
                  <a:srgbClr val="0066FF"/>
                </a:solidFill>
                <a:latin typeface="Times New Roman" pitchFamily="18" charset="0"/>
              </a:rPr>
              <a:t>Motivated &amp; Prepared Workforce</a:t>
            </a:r>
            <a:endParaRPr lang="en-US" altLang="en-US" sz="2800">
              <a:latin typeface="Times New Roman" pitchFamily="18" charset="0"/>
            </a:endParaRPr>
          </a:p>
        </p:txBody>
      </p:sp>
      <p:sp>
        <p:nvSpPr>
          <p:cNvPr id="29702" name="Text Box 5"/>
          <p:cNvSpPr txBox="1">
            <a:spLocks noChangeArrowheads="1"/>
          </p:cNvSpPr>
          <p:nvPr/>
        </p:nvSpPr>
        <p:spPr bwMode="auto">
          <a:xfrm>
            <a:off x="6057900" y="1962151"/>
            <a:ext cx="2705100" cy="519113"/>
          </a:xfrm>
          <a:prstGeom prst="rect">
            <a:avLst/>
          </a:prstGeom>
          <a:solidFill>
            <a:srgbClr val="66FF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50000"/>
              </a:spcBef>
              <a:buClrTx/>
              <a:buSzTx/>
              <a:buFontTx/>
              <a:buNone/>
            </a:pPr>
            <a:r>
              <a:rPr lang="en-US" altLang="en-US" sz="2800">
                <a:solidFill>
                  <a:schemeClr val="bg2"/>
                </a:solidFill>
                <a:latin typeface="Times New Roman" pitchFamily="18" charset="0"/>
              </a:rPr>
              <a:t>Motivation</a:t>
            </a:r>
          </a:p>
        </p:txBody>
      </p:sp>
      <p:sp>
        <p:nvSpPr>
          <p:cNvPr id="29703" name="Text Box 6"/>
          <p:cNvSpPr txBox="1">
            <a:spLocks noChangeArrowheads="1"/>
          </p:cNvSpPr>
          <p:nvPr/>
        </p:nvSpPr>
        <p:spPr bwMode="auto">
          <a:xfrm>
            <a:off x="6038850" y="2686051"/>
            <a:ext cx="2705100" cy="519113"/>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50000"/>
              </a:spcBef>
              <a:buClrTx/>
              <a:buSzTx/>
              <a:buFontTx/>
              <a:buNone/>
            </a:pPr>
            <a:r>
              <a:rPr lang="en-US" altLang="en-US" sz="2800">
                <a:solidFill>
                  <a:schemeClr val="bg2"/>
                </a:solidFill>
                <a:latin typeface="Times New Roman" pitchFamily="18" charset="0"/>
              </a:rPr>
              <a:t>Preparation</a:t>
            </a:r>
          </a:p>
        </p:txBody>
      </p:sp>
      <p:sp>
        <p:nvSpPr>
          <p:cNvPr id="41991" name="Text Box 7"/>
          <p:cNvSpPr txBox="1">
            <a:spLocks noChangeArrowheads="1"/>
          </p:cNvSpPr>
          <p:nvPr/>
        </p:nvSpPr>
        <p:spPr bwMode="auto">
          <a:xfrm>
            <a:off x="2724150" y="3371851"/>
            <a:ext cx="7391400" cy="304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eaLnBrk="1" hangingPunct="1">
              <a:lnSpc>
                <a:spcPct val="90000"/>
              </a:lnSpc>
              <a:spcAft>
                <a:spcPct val="10000"/>
              </a:spcAft>
              <a:buClrTx/>
              <a:buSzTx/>
              <a:buFontTx/>
              <a:buNone/>
            </a:pPr>
            <a:r>
              <a:rPr lang="en-US" altLang="en-US" sz="2800">
                <a:latin typeface="Times New Roman" pitchFamily="18" charset="0"/>
              </a:rPr>
              <a:t>What initiatives will </a:t>
            </a:r>
          </a:p>
          <a:p>
            <a:pPr lvl="1" eaLnBrk="1" hangingPunct="1">
              <a:lnSpc>
                <a:spcPct val="90000"/>
              </a:lnSpc>
              <a:spcAft>
                <a:spcPct val="10000"/>
              </a:spcAft>
              <a:buClrTx/>
              <a:buSzTx/>
              <a:buFontTx/>
              <a:buChar char="•"/>
            </a:pPr>
            <a:r>
              <a:rPr lang="en-US" altLang="en-US">
                <a:solidFill>
                  <a:srgbClr val="FFFF99"/>
                </a:solidFill>
                <a:latin typeface="Times New Roman" pitchFamily="18" charset="0"/>
              </a:rPr>
              <a:t> </a:t>
            </a:r>
            <a:r>
              <a:rPr lang="en-US" altLang="en-US">
                <a:solidFill>
                  <a:srgbClr val="66FF33"/>
                </a:solidFill>
                <a:latin typeface="Times New Roman" pitchFamily="18" charset="0"/>
              </a:rPr>
              <a:t>improve employee motivation?</a:t>
            </a:r>
          </a:p>
          <a:p>
            <a:pPr lvl="1" eaLnBrk="1" hangingPunct="1">
              <a:lnSpc>
                <a:spcPct val="90000"/>
              </a:lnSpc>
              <a:spcAft>
                <a:spcPct val="10000"/>
              </a:spcAft>
              <a:buClrTx/>
              <a:buSzTx/>
              <a:buFontTx/>
              <a:buChar char="•"/>
            </a:pPr>
            <a:r>
              <a:rPr lang="en-US" altLang="en-US">
                <a:solidFill>
                  <a:srgbClr val="FFFF99"/>
                </a:solidFill>
                <a:latin typeface="Times New Roman" pitchFamily="18" charset="0"/>
              </a:rPr>
              <a:t> </a:t>
            </a:r>
            <a:r>
              <a:rPr lang="en-US" altLang="en-US">
                <a:solidFill>
                  <a:srgbClr val="FFCCFF"/>
                </a:solidFill>
                <a:latin typeface="Times New Roman" pitchFamily="18" charset="0"/>
              </a:rPr>
              <a:t>better prepare employees to be innovative?</a:t>
            </a:r>
          </a:p>
          <a:p>
            <a:pPr eaLnBrk="1" hangingPunct="1">
              <a:lnSpc>
                <a:spcPct val="90000"/>
              </a:lnSpc>
              <a:spcAft>
                <a:spcPct val="10000"/>
              </a:spcAft>
              <a:buClrTx/>
              <a:buSzTx/>
              <a:buFontTx/>
              <a:buNone/>
            </a:pPr>
            <a:r>
              <a:rPr lang="en-US" altLang="en-US" sz="2800" b="1" u="sng">
                <a:latin typeface="Times New Roman" pitchFamily="18" charset="0"/>
              </a:rPr>
              <a:t>but also</a:t>
            </a:r>
            <a:r>
              <a:rPr lang="en-US" altLang="en-US" sz="2800">
                <a:latin typeface="Times New Roman" pitchFamily="18" charset="0"/>
              </a:rPr>
              <a:t> what initiatives will</a:t>
            </a:r>
          </a:p>
          <a:p>
            <a:pPr lvl="1" eaLnBrk="1" hangingPunct="1">
              <a:lnSpc>
                <a:spcPct val="90000"/>
              </a:lnSpc>
              <a:spcAft>
                <a:spcPct val="10000"/>
              </a:spcAft>
              <a:buClrTx/>
              <a:buSzTx/>
              <a:buFontTx/>
              <a:buChar char="•"/>
            </a:pPr>
            <a:r>
              <a:rPr lang="en-US" altLang="en-US">
                <a:solidFill>
                  <a:srgbClr val="FFFF99"/>
                </a:solidFill>
                <a:latin typeface="Times New Roman" pitchFamily="18" charset="0"/>
              </a:rPr>
              <a:t> create more efficient / effective processes?</a:t>
            </a:r>
          </a:p>
          <a:p>
            <a:pPr lvl="1" eaLnBrk="1" hangingPunct="1">
              <a:lnSpc>
                <a:spcPct val="90000"/>
              </a:lnSpc>
              <a:spcAft>
                <a:spcPct val="10000"/>
              </a:spcAft>
              <a:buClrTx/>
              <a:buSzTx/>
              <a:buFontTx/>
              <a:buChar char="•"/>
            </a:pPr>
            <a:r>
              <a:rPr lang="en-US" altLang="en-US">
                <a:solidFill>
                  <a:srgbClr val="FFFF99"/>
                </a:solidFill>
                <a:latin typeface="Times New Roman" pitchFamily="18" charset="0"/>
              </a:rPr>
              <a:t> delight customers?</a:t>
            </a:r>
          </a:p>
        </p:txBody>
      </p:sp>
      <p:sp>
        <p:nvSpPr>
          <p:cNvPr id="29705" name="Line 8"/>
          <p:cNvSpPr>
            <a:spLocks noChangeShapeType="1"/>
          </p:cNvSpPr>
          <p:nvPr/>
        </p:nvSpPr>
        <p:spPr bwMode="auto">
          <a:xfrm flipV="1">
            <a:off x="5372100" y="2152650"/>
            <a:ext cx="6858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9706" name="Line 9"/>
          <p:cNvSpPr>
            <a:spLocks noChangeShapeType="1"/>
          </p:cNvSpPr>
          <p:nvPr/>
        </p:nvSpPr>
        <p:spPr bwMode="auto">
          <a:xfrm>
            <a:off x="5372100" y="2171700"/>
            <a:ext cx="647700" cy="70485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9707" name="Text Box 10"/>
          <p:cNvSpPr txBox="1">
            <a:spLocks noChangeArrowheads="1"/>
          </p:cNvSpPr>
          <p:nvPr/>
        </p:nvSpPr>
        <p:spPr bwMode="auto">
          <a:xfrm>
            <a:off x="2133600" y="6613526"/>
            <a:ext cx="1981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000">
                <a:latin typeface="Times New Roman" pitchFamily="18" charset="0"/>
              </a:rPr>
              <a:t>Martinsons, 2005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91"/>
                                        </p:tgtEl>
                                        <p:attrNameLst>
                                          <p:attrName>style.visibility</p:attrName>
                                        </p:attrNameLst>
                                      </p:cBhvr>
                                      <p:to>
                                        <p:strVal val="visible"/>
                                      </p:to>
                                    </p:set>
                                    <p:animEffect transition="in" filter="dissolve">
                                      <p:cBhvr>
                                        <p:cTn id="7" dur="500"/>
                                        <p:tgtEl>
                                          <p:spTgt spid="4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BF91997F-47F5-433D-9270-5DFB8067C174}" type="slidenum">
              <a:rPr lang="en-US"/>
              <a:pPr>
                <a:defRPr/>
              </a:pPr>
              <a:t>42</a:t>
            </a:fld>
            <a:endParaRPr lang="en-US"/>
          </a:p>
        </p:txBody>
      </p:sp>
      <p:sp>
        <p:nvSpPr>
          <p:cNvPr id="45058" name="Rectangle 2"/>
          <p:cNvSpPr>
            <a:spLocks noGrp="1" noChangeArrowheads="1"/>
          </p:cNvSpPr>
          <p:nvPr>
            <p:ph type="title"/>
          </p:nvPr>
        </p:nvSpPr>
        <p:spPr/>
        <p:txBody>
          <a:bodyPr/>
          <a:lstStyle/>
          <a:p>
            <a:pPr eaLnBrk="1" hangingPunct="1">
              <a:defRPr/>
            </a:pPr>
            <a:r>
              <a:rPr lang="en-US" dirty="0">
                <a:solidFill>
                  <a:srgbClr val="FFFF00"/>
                </a:solidFill>
              </a:rPr>
              <a:t>Southwest Airlines</a:t>
            </a:r>
          </a:p>
        </p:txBody>
      </p:sp>
      <p:sp>
        <p:nvSpPr>
          <p:cNvPr id="45059" name="Rectangle 3"/>
          <p:cNvSpPr>
            <a:spLocks noGrp="1" noChangeArrowheads="1"/>
          </p:cNvSpPr>
          <p:nvPr>
            <p:ph type="body" idx="1"/>
          </p:nvPr>
        </p:nvSpPr>
        <p:spPr/>
        <p:txBody>
          <a:bodyPr/>
          <a:lstStyle/>
          <a:p>
            <a:pPr eaLnBrk="1" hangingPunct="1">
              <a:defRPr/>
            </a:pPr>
            <a:r>
              <a:rPr lang="en-US"/>
              <a:t>Southwest uses a different balanced scorecard layout to achieve the same kind of planning objective.</a:t>
            </a:r>
          </a:p>
          <a:p>
            <a:pPr eaLnBrk="1" hangingPunct="1">
              <a:defRPr/>
            </a:pPr>
            <a:r>
              <a:rPr lang="en-US"/>
              <a:t>Note the detailed objectives, measures, targets, and initiatives.</a:t>
            </a:r>
          </a:p>
          <a:p>
            <a:pPr eaLnBrk="1" hangingPunct="1">
              <a:defRPr/>
            </a:pPr>
            <a:r>
              <a:rPr lang="en-US"/>
              <a:t>This is a general BSC – not IS specific – but note that IS will play a critical support role, e.g. in data collection/analysis.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 Number Placeholder 3"/>
          <p:cNvSpPr>
            <a:spLocks noGrp="1"/>
          </p:cNvSpPr>
          <p:nvPr>
            <p:ph type="sldNum" sz="quarter" idx="11"/>
          </p:nvPr>
        </p:nvSpPr>
        <p:spPr/>
        <p:txBody>
          <a:bodyPr/>
          <a:lstStyle/>
          <a:p>
            <a:pPr>
              <a:defRPr/>
            </a:pPr>
            <a:fld id="{3A1DCDE9-8B95-45C1-941A-6EB09E6379E4}" type="slidenum">
              <a:rPr lang="en-US"/>
              <a:pPr>
                <a:defRPr/>
              </a:pPr>
              <a:t>43</a:t>
            </a:fld>
            <a:endParaRPr lang="en-US"/>
          </a:p>
        </p:txBody>
      </p:sp>
      <p:sp>
        <p:nvSpPr>
          <p:cNvPr id="46082" name="Rectangle 2"/>
          <p:cNvSpPr>
            <a:spLocks noGrp="1" noChangeArrowheads="1"/>
          </p:cNvSpPr>
          <p:nvPr>
            <p:ph type="title"/>
          </p:nvPr>
        </p:nvSpPr>
        <p:spPr>
          <a:xfrm>
            <a:off x="1524000" y="76200"/>
            <a:ext cx="8686800" cy="1143000"/>
          </a:xfrm>
        </p:spPr>
        <p:txBody>
          <a:bodyPr/>
          <a:lstStyle/>
          <a:p>
            <a:pPr eaLnBrk="1" hangingPunct="1">
              <a:defRPr/>
            </a:pPr>
            <a:r>
              <a:rPr lang="en-US" altLang="en-US" sz="4000" dirty="0">
                <a:solidFill>
                  <a:srgbClr val="FFFF00"/>
                </a:solidFill>
              </a:rPr>
              <a:t>Airline Scorecard Parameters</a:t>
            </a:r>
          </a:p>
        </p:txBody>
      </p:sp>
      <p:grpSp>
        <p:nvGrpSpPr>
          <p:cNvPr id="32772" name="Group 3"/>
          <p:cNvGrpSpPr>
            <a:grpSpLocks/>
          </p:cNvGrpSpPr>
          <p:nvPr/>
        </p:nvGrpSpPr>
        <p:grpSpPr bwMode="auto">
          <a:xfrm>
            <a:off x="4687888" y="4283076"/>
            <a:ext cx="1757362" cy="1344613"/>
            <a:chOff x="1993" y="2698"/>
            <a:chExt cx="1107" cy="847"/>
          </a:xfrm>
        </p:grpSpPr>
        <p:sp>
          <p:nvSpPr>
            <p:cNvPr id="32818" name="Rectangle 4"/>
            <p:cNvSpPr>
              <a:spLocks noChangeArrowheads="1"/>
            </p:cNvSpPr>
            <p:nvPr/>
          </p:nvSpPr>
          <p:spPr bwMode="auto">
            <a:xfrm>
              <a:off x="1993" y="3009"/>
              <a:ext cx="1107" cy="536"/>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2819" name="Rectangle 5"/>
            <p:cNvSpPr>
              <a:spLocks noChangeArrowheads="1"/>
            </p:cNvSpPr>
            <p:nvPr/>
          </p:nvSpPr>
          <p:spPr bwMode="auto">
            <a:xfrm>
              <a:off x="1993" y="2698"/>
              <a:ext cx="1105" cy="313"/>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Objectives</a:t>
              </a:r>
              <a:endParaRPr lang="en-US" altLang="en-US" sz="1400" b="1">
                <a:latin typeface="Times" pitchFamily="18" charset="0"/>
              </a:endParaRPr>
            </a:p>
          </p:txBody>
        </p:sp>
        <p:sp>
          <p:nvSpPr>
            <p:cNvPr id="32820" name="Rectangle 6"/>
            <p:cNvSpPr>
              <a:spLocks noChangeArrowheads="1"/>
            </p:cNvSpPr>
            <p:nvPr/>
          </p:nvSpPr>
          <p:spPr bwMode="auto">
            <a:xfrm>
              <a:off x="2028" y="3008"/>
              <a:ext cx="914" cy="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
                  <a:srgbClr val="990033"/>
                </a:buClr>
                <a:buSzPct val="130000"/>
                <a:buFontTx/>
                <a:buChar char="•"/>
              </a:pPr>
              <a:r>
                <a:rPr lang="en-US" altLang="en-US" sz="1200">
                  <a:solidFill>
                    <a:schemeClr val="bg2"/>
                  </a:solidFill>
                  <a:latin typeface="Arial" pitchFamily="34" charset="0"/>
                </a:rPr>
                <a:t>Fast ground turnaround</a:t>
              </a:r>
            </a:p>
          </p:txBody>
        </p:sp>
      </p:grpSp>
      <p:sp>
        <p:nvSpPr>
          <p:cNvPr id="32773" name="Rectangle 7"/>
          <p:cNvSpPr>
            <a:spLocks noChangeArrowheads="1"/>
          </p:cNvSpPr>
          <p:nvPr/>
        </p:nvSpPr>
        <p:spPr bwMode="auto">
          <a:xfrm>
            <a:off x="4800601" y="1682750"/>
            <a:ext cx="1363663" cy="14620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800" u="sng">
                <a:latin typeface="Arial" pitchFamily="34" charset="0"/>
              </a:rPr>
              <a:t>Objectives</a:t>
            </a:r>
            <a:r>
              <a:rPr lang="en-US" altLang="en-US" sz="1800">
                <a:latin typeface="Arial" pitchFamily="34" charset="0"/>
              </a:rPr>
              <a:t>:</a:t>
            </a:r>
          </a:p>
          <a:p>
            <a:pPr algn="ctr">
              <a:spcBef>
                <a:spcPct val="0"/>
              </a:spcBef>
              <a:buClrTx/>
              <a:buSzTx/>
              <a:buFontTx/>
              <a:buNone/>
            </a:pPr>
            <a:r>
              <a:rPr lang="en-US" altLang="en-US" sz="1800">
                <a:latin typeface="Arial" pitchFamily="34" charset="0"/>
              </a:rPr>
              <a:t>What the strategy is trying to achieve </a:t>
            </a:r>
          </a:p>
        </p:txBody>
      </p:sp>
      <p:sp>
        <p:nvSpPr>
          <p:cNvPr id="32774" name="Rectangle 8"/>
          <p:cNvSpPr>
            <a:spLocks noChangeArrowheads="1"/>
          </p:cNvSpPr>
          <p:nvPr/>
        </p:nvSpPr>
        <p:spPr bwMode="auto">
          <a:xfrm>
            <a:off x="7881938" y="4776788"/>
            <a:ext cx="1397000" cy="850900"/>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2775" name="Rectangle 9"/>
          <p:cNvSpPr>
            <a:spLocks noChangeArrowheads="1"/>
          </p:cNvSpPr>
          <p:nvPr/>
        </p:nvSpPr>
        <p:spPr bwMode="auto">
          <a:xfrm>
            <a:off x="7881939" y="4283075"/>
            <a:ext cx="1393825"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Targets</a:t>
            </a:r>
            <a:endParaRPr lang="en-US" altLang="en-US" sz="1400" b="1">
              <a:latin typeface="Times" pitchFamily="18" charset="0"/>
            </a:endParaRPr>
          </a:p>
        </p:txBody>
      </p:sp>
      <p:sp>
        <p:nvSpPr>
          <p:cNvPr id="32776" name="Rectangle 10"/>
          <p:cNvSpPr>
            <a:spLocks noChangeArrowheads="1"/>
          </p:cNvSpPr>
          <p:nvPr/>
        </p:nvSpPr>
        <p:spPr bwMode="auto">
          <a:xfrm>
            <a:off x="8061326" y="4767263"/>
            <a:ext cx="1311275" cy="834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
                <a:srgbClr val="990033"/>
              </a:buClr>
              <a:buSzPct val="130000"/>
              <a:buFontTx/>
              <a:buChar char="•"/>
            </a:pPr>
            <a:r>
              <a:rPr lang="en-US" altLang="en-US" sz="1200">
                <a:solidFill>
                  <a:schemeClr val="bg2"/>
                </a:solidFill>
                <a:latin typeface="Arial" pitchFamily="34" charset="0"/>
              </a:rPr>
              <a:t>30 Minutes</a:t>
            </a:r>
          </a:p>
          <a:p>
            <a:pPr>
              <a:spcBef>
                <a:spcPct val="0"/>
              </a:spcBef>
              <a:buClr>
                <a:srgbClr val="990033"/>
              </a:buClr>
              <a:buSzPct val="130000"/>
              <a:buFontTx/>
              <a:buChar char="•"/>
            </a:pPr>
            <a:r>
              <a:rPr lang="en-US" altLang="en-US" sz="1200">
                <a:solidFill>
                  <a:schemeClr val="bg2"/>
                </a:solidFill>
                <a:latin typeface="Arial" pitchFamily="34" charset="0"/>
              </a:rPr>
              <a:t>90%</a:t>
            </a:r>
          </a:p>
          <a:p>
            <a:pPr>
              <a:spcBef>
                <a:spcPct val="0"/>
              </a:spcBef>
              <a:buClr>
                <a:srgbClr val="990033"/>
              </a:buClr>
              <a:buSzPct val="130000"/>
              <a:buFontTx/>
              <a:buChar char="•"/>
            </a:pPr>
            <a:endParaRPr lang="en-US" altLang="en-US" sz="1200">
              <a:solidFill>
                <a:schemeClr val="bg2"/>
              </a:solidFill>
              <a:latin typeface="Arial" pitchFamily="34" charset="0"/>
            </a:endParaRPr>
          </a:p>
          <a:p>
            <a:pPr>
              <a:spcBef>
                <a:spcPct val="0"/>
              </a:spcBef>
              <a:buClr>
                <a:srgbClr val="990033"/>
              </a:buClr>
              <a:buSzPct val="130000"/>
              <a:buFontTx/>
              <a:buChar char="•"/>
            </a:pPr>
            <a:endParaRPr lang="en-US" altLang="en-US" sz="1200">
              <a:solidFill>
                <a:schemeClr val="bg2"/>
              </a:solidFill>
              <a:latin typeface="Arial" pitchFamily="34" charset="0"/>
            </a:endParaRPr>
          </a:p>
        </p:txBody>
      </p:sp>
      <p:sp>
        <p:nvSpPr>
          <p:cNvPr id="32777" name="Rectangle 11"/>
          <p:cNvSpPr>
            <a:spLocks noChangeArrowheads="1"/>
          </p:cNvSpPr>
          <p:nvPr/>
        </p:nvSpPr>
        <p:spPr bwMode="auto">
          <a:xfrm>
            <a:off x="7620000" y="1676401"/>
            <a:ext cx="1468438" cy="20113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800" u="sng">
                <a:latin typeface="Arial" pitchFamily="34" charset="0"/>
              </a:rPr>
              <a:t>Targets</a:t>
            </a:r>
            <a:r>
              <a:rPr lang="en-US" altLang="en-US" sz="1800">
                <a:latin typeface="Arial" pitchFamily="34" charset="0"/>
              </a:rPr>
              <a:t>:</a:t>
            </a:r>
          </a:p>
          <a:p>
            <a:pPr algn="ctr">
              <a:spcBef>
                <a:spcPct val="0"/>
              </a:spcBef>
              <a:buClrTx/>
              <a:buSzTx/>
              <a:buFontTx/>
              <a:buNone/>
            </a:pPr>
            <a:r>
              <a:rPr lang="en-US" altLang="en-US" sz="1800">
                <a:latin typeface="Arial" pitchFamily="34" charset="0"/>
              </a:rPr>
              <a:t>The level of performance or rate of improve-ment needed</a:t>
            </a:r>
          </a:p>
        </p:txBody>
      </p:sp>
      <p:sp>
        <p:nvSpPr>
          <p:cNvPr id="32778" name="Line 12"/>
          <p:cNvSpPr>
            <a:spLocks noChangeShapeType="1"/>
          </p:cNvSpPr>
          <p:nvPr/>
        </p:nvSpPr>
        <p:spPr bwMode="auto">
          <a:xfrm>
            <a:off x="8394700" y="3516314"/>
            <a:ext cx="0" cy="714375"/>
          </a:xfrm>
          <a:prstGeom prst="line">
            <a:avLst/>
          </a:prstGeom>
          <a:noFill/>
          <a:ln w="28575">
            <a:solidFill>
              <a:srgbClr val="87002B"/>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779" name="Rectangle 13"/>
          <p:cNvSpPr>
            <a:spLocks noChangeArrowheads="1"/>
          </p:cNvSpPr>
          <p:nvPr/>
        </p:nvSpPr>
        <p:spPr bwMode="auto">
          <a:xfrm>
            <a:off x="9271001" y="4776788"/>
            <a:ext cx="1204913" cy="850900"/>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2780" name="Rectangle 14"/>
          <p:cNvSpPr>
            <a:spLocks noChangeArrowheads="1"/>
          </p:cNvSpPr>
          <p:nvPr/>
        </p:nvSpPr>
        <p:spPr bwMode="auto">
          <a:xfrm>
            <a:off x="9269414" y="4767263"/>
            <a:ext cx="1233487" cy="46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Cycle time optimization</a:t>
            </a:r>
          </a:p>
        </p:txBody>
      </p:sp>
      <p:sp>
        <p:nvSpPr>
          <p:cNvPr id="32781" name="Rectangle 15"/>
          <p:cNvSpPr>
            <a:spLocks noChangeArrowheads="1"/>
          </p:cNvSpPr>
          <p:nvPr/>
        </p:nvSpPr>
        <p:spPr bwMode="auto">
          <a:xfrm>
            <a:off x="8991601" y="1679576"/>
            <a:ext cx="1363663" cy="1736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800" u="sng">
                <a:latin typeface="Arial" pitchFamily="34" charset="0"/>
              </a:rPr>
              <a:t>Initiatives</a:t>
            </a:r>
            <a:r>
              <a:rPr lang="en-US" altLang="en-US" sz="1800">
                <a:latin typeface="Arial" pitchFamily="34" charset="0"/>
              </a:rPr>
              <a:t>:</a:t>
            </a:r>
          </a:p>
          <a:p>
            <a:pPr algn="ctr">
              <a:spcBef>
                <a:spcPct val="0"/>
              </a:spcBef>
              <a:buClrTx/>
              <a:buSzTx/>
              <a:buFontTx/>
              <a:buNone/>
            </a:pPr>
            <a:r>
              <a:rPr lang="en-US" altLang="en-US" sz="1800">
                <a:latin typeface="Arial" pitchFamily="34" charset="0"/>
              </a:rPr>
              <a:t>Key action programs required to achieve targets</a:t>
            </a:r>
          </a:p>
        </p:txBody>
      </p:sp>
      <p:sp>
        <p:nvSpPr>
          <p:cNvPr id="32782" name="Rectangle 16"/>
          <p:cNvSpPr>
            <a:spLocks noChangeArrowheads="1"/>
          </p:cNvSpPr>
          <p:nvPr/>
        </p:nvSpPr>
        <p:spPr bwMode="auto">
          <a:xfrm>
            <a:off x="9271001" y="4283075"/>
            <a:ext cx="1203325"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Initiatives</a:t>
            </a:r>
            <a:endParaRPr lang="en-US" altLang="en-US" sz="1400" b="1">
              <a:latin typeface="Times" pitchFamily="18" charset="0"/>
            </a:endParaRPr>
          </a:p>
        </p:txBody>
      </p:sp>
      <p:sp>
        <p:nvSpPr>
          <p:cNvPr id="32783" name="Rectangle 17"/>
          <p:cNvSpPr>
            <a:spLocks noChangeArrowheads="1"/>
          </p:cNvSpPr>
          <p:nvPr/>
        </p:nvSpPr>
        <p:spPr bwMode="auto">
          <a:xfrm>
            <a:off x="6442075" y="4776788"/>
            <a:ext cx="1449388" cy="850900"/>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2784" name="Rectangle 18"/>
          <p:cNvSpPr>
            <a:spLocks noChangeArrowheads="1"/>
          </p:cNvSpPr>
          <p:nvPr/>
        </p:nvSpPr>
        <p:spPr bwMode="auto">
          <a:xfrm>
            <a:off x="6442075" y="4283075"/>
            <a:ext cx="1449388"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Measures</a:t>
            </a:r>
            <a:endParaRPr lang="en-US" altLang="en-US" sz="1400" b="1">
              <a:latin typeface="Times" pitchFamily="18" charset="0"/>
            </a:endParaRPr>
          </a:p>
        </p:txBody>
      </p:sp>
      <p:sp>
        <p:nvSpPr>
          <p:cNvPr id="32785" name="Rectangle 19"/>
          <p:cNvSpPr>
            <a:spLocks noChangeArrowheads="1"/>
          </p:cNvSpPr>
          <p:nvPr/>
        </p:nvSpPr>
        <p:spPr bwMode="auto">
          <a:xfrm>
            <a:off x="6432551" y="4767263"/>
            <a:ext cx="1450975" cy="650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
                <a:srgbClr val="990033"/>
              </a:buClr>
              <a:buSzPct val="130000"/>
              <a:buFontTx/>
              <a:buChar char="•"/>
            </a:pPr>
            <a:r>
              <a:rPr lang="en-US" altLang="en-US" sz="1200">
                <a:solidFill>
                  <a:schemeClr val="bg2"/>
                </a:solidFill>
                <a:latin typeface="Arial" pitchFamily="34" charset="0"/>
              </a:rPr>
              <a:t>On Ground Time</a:t>
            </a:r>
          </a:p>
          <a:p>
            <a:pPr>
              <a:spcBef>
                <a:spcPct val="0"/>
              </a:spcBef>
              <a:buClr>
                <a:srgbClr val="990033"/>
              </a:buClr>
              <a:buSzPct val="130000"/>
              <a:buFontTx/>
              <a:buChar char="•"/>
            </a:pPr>
            <a:r>
              <a:rPr lang="en-US" altLang="en-US" sz="1200">
                <a:solidFill>
                  <a:schemeClr val="bg2"/>
                </a:solidFill>
                <a:latin typeface="Arial" pitchFamily="34" charset="0"/>
              </a:rPr>
              <a:t>On-Time Departure</a:t>
            </a:r>
          </a:p>
        </p:txBody>
      </p:sp>
      <p:sp>
        <p:nvSpPr>
          <p:cNvPr id="32786" name="Rectangle 20"/>
          <p:cNvSpPr>
            <a:spLocks noChangeArrowheads="1"/>
          </p:cNvSpPr>
          <p:nvPr/>
        </p:nvSpPr>
        <p:spPr bwMode="auto">
          <a:xfrm>
            <a:off x="6172201" y="1676400"/>
            <a:ext cx="1497013" cy="14620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800" u="sng">
                <a:latin typeface="Arial" pitchFamily="34" charset="0"/>
              </a:rPr>
              <a:t>Measures</a:t>
            </a:r>
            <a:r>
              <a:rPr lang="en-US" altLang="en-US" sz="1800">
                <a:latin typeface="Arial" pitchFamily="34" charset="0"/>
              </a:rPr>
              <a:t>:</a:t>
            </a:r>
          </a:p>
          <a:p>
            <a:pPr algn="ctr">
              <a:spcBef>
                <a:spcPct val="0"/>
              </a:spcBef>
              <a:buClrTx/>
              <a:buSzTx/>
              <a:buFontTx/>
              <a:buNone/>
            </a:pPr>
            <a:r>
              <a:rPr lang="en-US" altLang="en-US" sz="1800">
                <a:latin typeface="Arial" pitchFamily="34" charset="0"/>
              </a:rPr>
              <a:t>How success or failure is monitored</a:t>
            </a:r>
          </a:p>
        </p:txBody>
      </p:sp>
      <p:sp>
        <p:nvSpPr>
          <p:cNvPr id="32787" name="Rectangle 21"/>
          <p:cNvSpPr>
            <a:spLocks noChangeArrowheads="1"/>
          </p:cNvSpPr>
          <p:nvPr/>
        </p:nvSpPr>
        <p:spPr bwMode="auto">
          <a:xfrm>
            <a:off x="1828800" y="2035176"/>
            <a:ext cx="2743200" cy="428942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2788" name="Rectangle 22"/>
          <p:cNvSpPr>
            <a:spLocks noChangeArrowheads="1"/>
          </p:cNvSpPr>
          <p:nvPr/>
        </p:nvSpPr>
        <p:spPr bwMode="auto">
          <a:xfrm>
            <a:off x="1831975" y="1854200"/>
            <a:ext cx="2743200"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200" b="1">
                <a:latin typeface="Times" pitchFamily="18" charset="0"/>
              </a:rPr>
              <a:t> </a:t>
            </a:r>
            <a:r>
              <a:rPr lang="en-US" altLang="en-US" sz="1200" b="1">
                <a:latin typeface="Arial" pitchFamily="34" charset="0"/>
              </a:rPr>
              <a:t>Strategic Theme: </a:t>
            </a:r>
            <a:br>
              <a:rPr lang="en-US" altLang="en-US" sz="1200" b="1">
                <a:latin typeface="Arial" pitchFamily="34" charset="0"/>
              </a:rPr>
            </a:br>
            <a:r>
              <a:rPr lang="en-US" altLang="en-US" sz="1200" b="1">
                <a:latin typeface="Arial" pitchFamily="34" charset="0"/>
              </a:rPr>
              <a:t>Operating Efficiency</a:t>
            </a:r>
            <a:endParaRPr lang="en-US" altLang="en-US" sz="1200" b="1">
              <a:latin typeface="Times" pitchFamily="18" charset="0"/>
            </a:endParaRPr>
          </a:p>
        </p:txBody>
      </p:sp>
      <p:sp>
        <p:nvSpPr>
          <p:cNvPr id="32789" name="Rectangle 23"/>
          <p:cNvSpPr>
            <a:spLocks noChangeArrowheads="1"/>
          </p:cNvSpPr>
          <p:nvPr/>
        </p:nvSpPr>
        <p:spPr bwMode="auto">
          <a:xfrm>
            <a:off x="2773363" y="2454276"/>
            <a:ext cx="1022350" cy="334963"/>
          </a:xfrm>
          <a:prstGeom prst="rect">
            <a:avLst/>
          </a:prstGeom>
          <a:solidFill>
            <a:schemeClr val="bg1"/>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Profits and</a:t>
            </a:r>
          </a:p>
          <a:p>
            <a:pPr algn="ctr">
              <a:lnSpc>
                <a:spcPct val="90000"/>
              </a:lnSpc>
              <a:spcBef>
                <a:spcPct val="0"/>
              </a:spcBef>
              <a:buClrTx/>
              <a:buSzTx/>
              <a:buFontTx/>
              <a:buNone/>
            </a:pPr>
            <a:r>
              <a:rPr lang="en-US" altLang="en-US" sz="1200" b="1">
                <a:latin typeface="Arial" pitchFamily="34" charset="0"/>
              </a:rPr>
              <a:t> RONA</a:t>
            </a:r>
          </a:p>
        </p:txBody>
      </p:sp>
      <p:sp>
        <p:nvSpPr>
          <p:cNvPr id="32790" name="Rectangle 24"/>
          <p:cNvSpPr>
            <a:spLocks noChangeArrowheads="1"/>
          </p:cNvSpPr>
          <p:nvPr/>
        </p:nvSpPr>
        <p:spPr bwMode="auto">
          <a:xfrm>
            <a:off x="1931989" y="2567524"/>
            <a:ext cx="73818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200">
                <a:latin typeface="Arial" pitchFamily="34" charset="0"/>
              </a:rPr>
              <a:t>Financial</a:t>
            </a:r>
          </a:p>
        </p:txBody>
      </p:sp>
      <p:sp>
        <p:nvSpPr>
          <p:cNvPr id="32791" name="Rectangle 25"/>
          <p:cNvSpPr>
            <a:spLocks noChangeArrowheads="1"/>
          </p:cNvSpPr>
          <p:nvPr/>
        </p:nvSpPr>
        <p:spPr bwMode="auto">
          <a:xfrm>
            <a:off x="1931989" y="5494874"/>
            <a:ext cx="71278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200">
                <a:latin typeface="Arial" pitchFamily="34" charset="0"/>
              </a:rPr>
              <a:t>Learning </a:t>
            </a:r>
          </a:p>
        </p:txBody>
      </p:sp>
      <p:sp>
        <p:nvSpPr>
          <p:cNvPr id="32792" name="Oval 26"/>
          <p:cNvSpPr>
            <a:spLocks noChangeArrowheads="1"/>
          </p:cNvSpPr>
          <p:nvPr/>
        </p:nvSpPr>
        <p:spPr bwMode="auto">
          <a:xfrm>
            <a:off x="2690813" y="5713413"/>
            <a:ext cx="1160462" cy="557212"/>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Ground crew </a:t>
            </a:r>
          </a:p>
          <a:p>
            <a:pPr algn="ctr">
              <a:lnSpc>
                <a:spcPct val="90000"/>
              </a:lnSpc>
              <a:spcBef>
                <a:spcPct val="0"/>
              </a:spcBef>
              <a:buClrTx/>
              <a:buSzTx/>
              <a:buFontTx/>
              <a:buNone/>
            </a:pPr>
            <a:r>
              <a:rPr lang="en-US" altLang="en-US" sz="1200" b="1">
                <a:latin typeface="Arial" pitchFamily="34" charset="0"/>
              </a:rPr>
              <a:t>alignment</a:t>
            </a:r>
          </a:p>
        </p:txBody>
      </p:sp>
      <p:sp>
        <p:nvSpPr>
          <p:cNvPr id="32793" name="Oval 27"/>
          <p:cNvSpPr>
            <a:spLocks noChangeArrowheads="1"/>
          </p:cNvSpPr>
          <p:nvPr/>
        </p:nvSpPr>
        <p:spPr bwMode="auto">
          <a:xfrm>
            <a:off x="3352800" y="3940175"/>
            <a:ext cx="838200" cy="457200"/>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Lowest </a:t>
            </a:r>
          </a:p>
          <a:p>
            <a:pPr algn="ctr">
              <a:lnSpc>
                <a:spcPct val="90000"/>
              </a:lnSpc>
              <a:spcBef>
                <a:spcPct val="0"/>
              </a:spcBef>
              <a:buClrTx/>
              <a:buSzTx/>
              <a:buFontTx/>
              <a:buNone/>
            </a:pPr>
            <a:r>
              <a:rPr lang="en-US" altLang="en-US" sz="1200" b="1">
                <a:latin typeface="Arial" pitchFamily="34" charset="0"/>
              </a:rPr>
              <a:t>prices</a:t>
            </a:r>
          </a:p>
        </p:txBody>
      </p:sp>
      <p:sp>
        <p:nvSpPr>
          <p:cNvPr id="32794" name="Oval 28"/>
          <p:cNvSpPr>
            <a:spLocks noChangeArrowheads="1"/>
          </p:cNvSpPr>
          <p:nvPr/>
        </p:nvSpPr>
        <p:spPr bwMode="auto">
          <a:xfrm>
            <a:off x="3581400" y="2949575"/>
            <a:ext cx="984250" cy="382588"/>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Fewer planes</a:t>
            </a:r>
          </a:p>
        </p:txBody>
      </p:sp>
      <p:sp>
        <p:nvSpPr>
          <p:cNvPr id="32795" name="Rectangle 29"/>
          <p:cNvSpPr>
            <a:spLocks noChangeArrowheads="1"/>
          </p:cNvSpPr>
          <p:nvPr/>
        </p:nvSpPr>
        <p:spPr bwMode="auto">
          <a:xfrm>
            <a:off x="1931988" y="3542249"/>
            <a:ext cx="685800" cy="184666"/>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200">
                <a:latin typeface="Arial" pitchFamily="34" charset="0"/>
              </a:rPr>
              <a:t>Customer</a:t>
            </a:r>
          </a:p>
        </p:txBody>
      </p:sp>
      <p:sp>
        <p:nvSpPr>
          <p:cNvPr id="32796" name="Line 30"/>
          <p:cNvSpPr>
            <a:spLocks noChangeShapeType="1"/>
          </p:cNvSpPr>
          <p:nvPr/>
        </p:nvSpPr>
        <p:spPr bwMode="auto">
          <a:xfrm flipV="1">
            <a:off x="2667000" y="3292476"/>
            <a:ext cx="0" cy="320675"/>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797" name="Rectangle 31"/>
          <p:cNvSpPr>
            <a:spLocks noChangeArrowheads="1"/>
          </p:cNvSpPr>
          <p:nvPr/>
        </p:nvSpPr>
        <p:spPr bwMode="auto">
          <a:xfrm>
            <a:off x="1931989" y="4567774"/>
            <a:ext cx="547687" cy="184666"/>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200">
                <a:latin typeface="Arial" pitchFamily="34" charset="0"/>
              </a:rPr>
              <a:t>Internal</a:t>
            </a:r>
          </a:p>
        </p:txBody>
      </p:sp>
      <p:sp>
        <p:nvSpPr>
          <p:cNvPr id="32798" name="Arc 32"/>
          <p:cNvSpPr>
            <a:spLocks/>
          </p:cNvSpPr>
          <p:nvPr/>
        </p:nvSpPr>
        <p:spPr bwMode="auto">
          <a:xfrm>
            <a:off x="2844801" y="5254626"/>
            <a:ext cx="277813" cy="517525"/>
          </a:xfrm>
          <a:custGeom>
            <a:avLst/>
            <a:gdLst>
              <a:gd name="T0" fmla="*/ 6157404 w 21600"/>
              <a:gd name="T1" fmla="*/ 148040158 h 30599"/>
              <a:gd name="T2" fmla="*/ 27582574 w 21600"/>
              <a:gd name="T3" fmla="*/ 0 h 30599"/>
              <a:gd name="T4" fmla="*/ 45956843 w 21600"/>
              <a:gd name="T5" fmla="*/ 95788941 h 30599"/>
              <a:gd name="T6" fmla="*/ 0 60000 65536"/>
              <a:gd name="T7" fmla="*/ 0 60000 65536"/>
              <a:gd name="T8" fmla="*/ 0 60000 65536"/>
            </a:gdLst>
            <a:ahLst/>
            <a:cxnLst>
              <a:cxn ang="T6">
                <a:pos x="T0" y="T1"/>
              </a:cxn>
              <a:cxn ang="T7">
                <a:pos x="T2" y="T3"/>
              </a:cxn>
              <a:cxn ang="T8">
                <a:pos x="T4" y="T5"/>
              </a:cxn>
            </a:cxnLst>
            <a:rect l="0" t="0" r="r" b="b"/>
            <a:pathLst>
              <a:path w="21600" h="30599" fill="none" extrusionOk="0">
                <a:moveTo>
                  <a:pt x="2893" y="30599"/>
                </a:moveTo>
                <a:cubicBezTo>
                  <a:pt x="998" y="27315"/>
                  <a:pt x="0" y="23590"/>
                  <a:pt x="0" y="19799"/>
                </a:cubicBezTo>
                <a:cubicBezTo>
                  <a:pt x="-1" y="11208"/>
                  <a:pt x="5090" y="3434"/>
                  <a:pt x="12964" y="0"/>
                </a:cubicBezTo>
              </a:path>
              <a:path w="21600" h="30599" stroke="0" extrusionOk="0">
                <a:moveTo>
                  <a:pt x="2893" y="30599"/>
                </a:moveTo>
                <a:cubicBezTo>
                  <a:pt x="998" y="27315"/>
                  <a:pt x="0" y="23590"/>
                  <a:pt x="0" y="19799"/>
                </a:cubicBezTo>
                <a:cubicBezTo>
                  <a:pt x="-1" y="11208"/>
                  <a:pt x="5090" y="3434"/>
                  <a:pt x="12964" y="0"/>
                </a:cubicBezTo>
                <a:lnTo>
                  <a:pt x="21600" y="19799"/>
                </a:lnTo>
                <a:lnTo>
                  <a:pt x="2893" y="30599"/>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799" name="Line 33"/>
          <p:cNvSpPr>
            <a:spLocks noChangeShapeType="1"/>
          </p:cNvSpPr>
          <p:nvPr/>
        </p:nvSpPr>
        <p:spPr bwMode="auto">
          <a:xfrm flipH="1" flipV="1">
            <a:off x="2819400" y="4397376"/>
            <a:ext cx="1588" cy="434975"/>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0" name="Arc 34"/>
          <p:cNvSpPr>
            <a:spLocks/>
          </p:cNvSpPr>
          <p:nvPr/>
        </p:nvSpPr>
        <p:spPr bwMode="auto">
          <a:xfrm>
            <a:off x="3238501" y="4397376"/>
            <a:ext cx="371475" cy="415925"/>
          </a:xfrm>
          <a:custGeom>
            <a:avLst/>
            <a:gdLst>
              <a:gd name="T0" fmla="*/ 0 w 21549"/>
              <a:gd name="T1" fmla="*/ 154792697 h 20779"/>
              <a:gd name="T2" fmla="*/ 80187160 w 21549"/>
              <a:gd name="T3" fmla="*/ 0 h 20779"/>
              <a:gd name="T4" fmla="*/ 110391220 w 21549"/>
              <a:gd name="T5" fmla="*/ 166646349 h 20779"/>
              <a:gd name="T6" fmla="*/ 0 60000 65536"/>
              <a:gd name="T7" fmla="*/ 0 60000 65536"/>
              <a:gd name="T8" fmla="*/ 0 60000 65536"/>
            </a:gdLst>
            <a:ahLst/>
            <a:cxnLst>
              <a:cxn ang="T6">
                <a:pos x="T0" y="T1"/>
              </a:cxn>
              <a:cxn ang="T7">
                <a:pos x="T2" y="T3"/>
              </a:cxn>
              <a:cxn ang="T8">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lnTo>
                  <a:pt x="-1" y="1930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1" name="Oval 35"/>
          <p:cNvSpPr>
            <a:spLocks noChangeArrowheads="1"/>
          </p:cNvSpPr>
          <p:nvPr/>
        </p:nvSpPr>
        <p:spPr bwMode="auto">
          <a:xfrm>
            <a:off x="2701926" y="4778375"/>
            <a:ext cx="982663" cy="476250"/>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Fast ground </a:t>
            </a:r>
          </a:p>
          <a:p>
            <a:pPr algn="ctr">
              <a:lnSpc>
                <a:spcPct val="90000"/>
              </a:lnSpc>
              <a:spcBef>
                <a:spcPct val="0"/>
              </a:spcBef>
              <a:buClrTx/>
              <a:buSzTx/>
              <a:buFontTx/>
              <a:buNone/>
            </a:pPr>
            <a:r>
              <a:rPr lang="en-US" altLang="en-US" sz="1200" b="1">
                <a:latin typeface="Arial" pitchFamily="34" charset="0"/>
              </a:rPr>
              <a:t>turnaround</a:t>
            </a:r>
          </a:p>
        </p:txBody>
      </p:sp>
      <p:sp>
        <p:nvSpPr>
          <p:cNvPr id="32802" name="Line 36"/>
          <p:cNvSpPr>
            <a:spLocks noChangeShapeType="1"/>
          </p:cNvSpPr>
          <p:nvPr/>
        </p:nvSpPr>
        <p:spPr bwMode="auto">
          <a:xfrm>
            <a:off x="1863725" y="3490913"/>
            <a:ext cx="2736850"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3" name="Line 37"/>
          <p:cNvSpPr>
            <a:spLocks noChangeShapeType="1"/>
          </p:cNvSpPr>
          <p:nvPr/>
        </p:nvSpPr>
        <p:spPr bwMode="auto">
          <a:xfrm>
            <a:off x="1863725" y="4525963"/>
            <a:ext cx="2736850"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4" name="Line 38"/>
          <p:cNvSpPr>
            <a:spLocks noChangeShapeType="1"/>
          </p:cNvSpPr>
          <p:nvPr/>
        </p:nvSpPr>
        <p:spPr bwMode="auto">
          <a:xfrm>
            <a:off x="1863725" y="5440363"/>
            <a:ext cx="2736850"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5" name="Rectangle 39"/>
          <p:cNvSpPr>
            <a:spLocks noChangeArrowheads="1"/>
          </p:cNvSpPr>
          <p:nvPr/>
        </p:nvSpPr>
        <p:spPr bwMode="auto">
          <a:xfrm>
            <a:off x="1828800" y="1219200"/>
            <a:ext cx="2833688" cy="459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2400" b="1">
                <a:latin typeface="Arial" pitchFamily="34" charset="0"/>
              </a:rPr>
              <a:t>Strategy Map</a:t>
            </a:r>
          </a:p>
        </p:txBody>
      </p:sp>
      <p:sp>
        <p:nvSpPr>
          <p:cNvPr id="32806" name="Arc 40"/>
          <p:cNvSpPr>
            <a:spLocks/>
          </p:cNvSpPr>
          <p:nvPr/>
        </p:nvSpPr>
        <p:spPr bwMode="auto">
          <a:xfrm flipV="1">
            <a:off x="3657600" y="3254375"/>
            <a:ext cx="838200" cy="1752600"/>
          </a:xfrm>
          <a:custGeom>
            <a:avLst/>
            <a:gdLst>
              <a:gd name="T0" fmla="*/ 0 w 21600"/>
              <a:gd name="T1" fmla="*/ 0 h 21600"/>
              <a:gd name="T2" fmla="*/ 1262221204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7" name="Arc 41"/>
          <p:cNvSpPr>
            <a:spLocks/>
          </p:cNvSpPr>
          <p:nvPr/>
        </p:nvSpPr>
        <p:spPr bwMode="auto">
          <a:xfrm>
            <a:off x="2438401" y="3724276"/>
            <a:ext cx="371475" cy="415925"/>
          </a:xfrm>
          <a:custGeom>
            <a:avLst/>
            <a:gdLst>
              <a:gd name="T0" fmla="*/ 0 w 21549"/>
              <a:gd name="T1" fmla="*/ 154792697 h 20779"/>
              <a:gd name="T2" fmla="*/ 80187160 w 21549"/>
              <a:gd name="T3" fmla="*/ 0 h 20779"/>
              <a:gd name="T4" fmla="*/ 110391220 w 21549"/>
              <a:gd name="T5" fmla="*/ 166646349 h 20779"/>
              <a:gd name="T6" fmla="*/ 0 60000 65536"/>
              <a:gd name="T7" fmla="*/ 0 60000 65536"/>
              <a:gd name="T8" fmla="*/ 0 60000 65536"/>
            </a:gdLst>
            <a:ahLst/>
            <a:cxnLst>
              <a:cxn ang="T6">
                <a:pos x="T0" y="T1"/>
              </a:cxn>
              <a:cxn ang="T7">
                <a:pos x="T2" y="T3"/>
              </a:cxn>
              <a:cxn ang="T8">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lnTo>
                  <a:pt x="-1" y="1930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08" name="Oval 42"/>
          <p:cNvSpPr>
            <a:spLocks noChangeArrowheads="1"/>
          </p:cNvSpPr>
          <p:nvPr/>
        </p:nvSpPr>
        <p:spPr bwMode="auto">
          <a:xfrm>
            <a:off x="2286000" y="3922713"/>
            <a:ext cx="985838" cy="474662"/>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On-time </a:t>
            </a:r>
          </a:p>
          <a:p>
            <a:pPr algn="ctr">
              <a:lnSpc>
                <a:spcPct val="90000"/>
              </a:lnSpc>
              <a:spcBef>
                <a:spcPct val="0"/>
              </a:spcBef>
              <a:buClrTx/>
              <a:buSzTx/>
              <a:buFontTx/>
              <a:buNone/>
            </a:pPr>
            <a:r>
              <a:rPr lang="en-US" altLang="en-US" sz="1200" b="1">
                <a:latin typeface="Arial" pitchFamily="34" charset="0"/>
              </a:rPr>
              <a:t>Service</a:t>
            </a:r>
          </a:p>
        </p:txBody>
      </p:sp>
      <p:sp>
        <p:nvSpPr>
          <p:cNvPr id="32809" name="Arc 43"/>
          <p:cNvSpPr>
            <a:spLocks/>
          </p:cNvSpPr>
          <p:nvPr/>
        </p:nvSpPr>
        <p:spPr bwMode="auto">
          <a:xfrm flipV="1">
            <a:off x="2514600" y="2797175"/>
            <a:ext cx="685800" cy="228600"/>
          </a:xfrm>
          <a:custGeom>
            <a:avLst/>
            <a:gdLst>
              <a:gd name="T0" fmla="*/ 0 w 21600"/>
              <a:gd name="T1" fmla="*/ 0 h 21600"/>
              <a:gd name="T2" fmla="*/ 691329263 w 21600"/>
              <a:gd name="T3" fmla="*/ 25604788 h 21600"/>
              <a:gd name="T4" fmla="*/ 0 w 21600"/>
              <a:gd name="T5" fmla="*/ 2560478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10" name="Arc 44"/>
          <p:cNvSpPr>
            <a:spLocks/>
          </p:cNvSpPr>
          <p:nvPr/>
        </p:nvSpPr>
        <p:spPr bwMode="auto">
          <a:xfrm flipH="1" flipV="1">
            <a:off x="3276600" y="2797175"/>
            <a:ext cx="457200" cy="228600"/>
          </a:xfrm>
          <a:custGeom>
            <a:avLst/>
            <a:gdLst>
              <a:gd name="T0" fmla="*/ 0 w 21600"/>
              <a:gd name="T1" fmla="*/ 0 h 21600"/>
              <a:gd name="T2" fmla="*/ 204838300 w 21600"/>
              <a:gd name="T3" fmla="*/ 25604788 h 21600"/>
              <a:gd name="T4" fmla="*/ 0 w 21600"/>
              <a:gd name="T5" fmla="*/ 2560478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11" name="Oval 45"/>
          <p:cNvSpPr>
            <a:spLocks noChangeArrowheads="1"/>
          </p:cNvSpPr>
          <p:nvPr/>
        </p:nvSpPr>
        <p:spPr bwMode="auto">
          <a:xfrm>
            <a:off x="2590800" y="3406775"/>
            <a:ext cx="1524000" cy="458788"/>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Attract &amp; Retain More Customers</a:t>
            </a:r>
          </a:p>
        </p:txBody>
      </p:sp>
      <p:sp>
        <p:nvSpPr>
          <p:cNvPr id="32812" name="Oval 46"/>
          <p:cNvSpPr>
            <a:spLocks noChangeArrowheads="1"/>
          </p:cNvSpPr>
          <p:nvPr/>
        </p:nvSpPr>
        <p:spPr bwMode="auto">
          <a:xfrm>
            <a:off x="2057400" y="2949575"/>
            <a:ext cx="984250" cy="382588"/>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200" b="1">
                <a:latin typeface="Arial" pitchFamily="34" charset="0"/>
              </a:rPr>
              <a:t>Grow</a:t>
            </a:r>
          </a:p>
          <a:p>
            <a:pPr algn="ctr">
              <a:lnSpc>
                <a:spcPct val="90000"/>
              </a:lnSpc>
              <a:spcBef>
                <a:spcPct val="0"/>
              </a:spcBef>
              <a:buClrTx/>
              <a:buSzTx/>
              <a:buFontTx/>
              <a:buNone/>
            </a:pPr>
            <a:r>
              <a:rPr lang="en-US" altLang="en-US" sz="1200" b="1">
                <a:latin typeface="Arial" pitchFamily="34" charset="0"/>
              </a:rPr>
              <a:t> Revenues</a:t>
            </a:r>
          </a:p>
        </p:txBody>
      </p:sp>
      <p:sp>
        <p:nvSpPr>
          <p:cNvPr id="32813" name="Line 47"/>
          <p:cNvSpPr>
            <a:spLocks noChangeShapeType="1"/>
          </p:cNvSpPr>
          <p:nvPr/>
        </p:nvSpPr>
        <p:spPr bwMode="auto">
          <a:xfrm>
            <a:off x="6870700" y="3516314"/>
            <a:ext cx="0" cy="714375"/>
          </a:xfrm>
          <a:prstGeom prst="line">
            <a:avLst/>
          </a:prstGeom>
          <a:noFill/>
          <a:ln w="28575">
            <a:solidFill>
              <a:srgbClr val="87002B"/>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14" name="Line 48"/>
          <p:cNvSpPr>
            <a:spLocks noChangeShapeType="1"/>
          </p:cNvSpPr>
          <p:nvPr/>
        </p:nvSpPr>
        <p:spPr bwMode="auto">
          <a:xfrm>
            <a:off x="9766300" y="3529014"/>
            <a:ext cx="0" cy="714375"/>
          </a:xfrm>
          <a:prstGeom prst="line">
            <a:avLst/>
          </a:prstGeom>
          <a:noFill/>
          <a:ln w="28575">
            <a:solidFill>
              <a:srgbClr val="87002B"/>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15" name="Line 49"/>
          <p:cNvSpPr>
            <a:spLocks noChangeShapeType="1"/>
          </p:cNvSpPr>
          <p:nvPr/>
        </p:nvSpPr>
        <p:spPr bwMode="auto">
          <a:xfrm>
            <a:off x="5410200" y="3516314"/>
            <a:ext cx="0" cy="714375"/>
          </a:xfrm>
          <a:prstGeom prst="line">
            <a:avLst/>
          </a:prstGeom>
          <a:noFill/>
          <a:ln w="28575">
            <a:solidFill>
              <a:srgbClr val="87002B"/>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16" name="Arc 50"/>
          <p:cNvSpPr>
            <a:spLocks/>
          </p:cNvSpPr>
          <p:nvPr/>
        </p:nvSpPr>
        <p:spPr bwMode="auto">
          <a:xfrm flipH="1">
            <a:off x="3913188" y="3703639"/>
            <a:ext cx="296862" cy="415925"/>
          </a:xfrm>
          <a:custGeom>
            <a:avLst/>
            <a:gdLst>
              <a:gd name="T0" fmla="*/ 0 w 21549"/>
              <a:gd name="T1" fmla="*/ 154792697 h 20779"/>
              <a:gd name="T2" fmla="*/ 40924209 w 21549"/>
              <a:gd name="T3" fmla="*/ 0 h 20779"/>
              <a:gd name="T4" fmla="*/ 56339060 w 21549"/>
              <a:gd name="T5" fmla="*/ 166646349 h 20779"/>
              <a:gd name="T6" fmla="*/ 0 60000 65536"/>
              <a:gd name="T7" fmla="*/ 0 60000 65536"/>
              <a:gd name="T8" fmla="*/ 0 60000 65536"/>
            </a:gdLst>
            <a:ahLst/>
            <a:cxnLst>
              <a:cxn ang="T6">
                <a:pos x="T0" y="T1"/>
              </a:cxn>
              <a:cxn ang="T7">
                <a:pos x="T2" y="T3"/>
              </a:cxn>
              <a:cxn ang="T8">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lnTo>
                  <a:pt x="-1" y="1930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817" name="Text Box 51"/>
          <p:cNvSpPr txBox="1">
            <a:spLocks noChangeArrowheads="1"/>
          </p:cNvSpPr>
          <p:nvPr/>
        </p:nvSpPr>
        <p:spPr bwMode="auto">
          <a:xfrm>
            <a:off x="1905000" y="6553201"/>
            <a:ext cx="1143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000">
                <a:latin typeface="Times New Roman" pitchFamily="18" charset="0"/>
              </a:rPr>
              <a:t>Wagner, 2003</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lide Number Placeholder 3"/>
          <p:cNvSpPr>
            <a:spLocks noGrp="1"/>
          </p:cNvSpPr>
          <p:nvPr>
            <p:ph type="sldNum" sz="quarter" idx="11"/>
          </p:nvPr>
        </p:nvSpPr>
        <p:spPr/>
        <p:txBody>
          <a:bodyPr/>
          <a:lstStyle/>
          <a:p>
            <a:pPr>
              <a:defRPr/>
            </a:pPr>
            <a:fld id="{FD69093B-9021-4810-9256-3F33560A95C7}" type="slidenum">
              <a:rPr lang="en-US"/>
              <a:pPr>
                <a:defRPr/>
              </a:pPr>
              <a:t>44</a:t>
            </a:fld>
            <a:endParaRPr lang="en-US"/>
          </a:p>
        </p:txBody>
      </p:sp>
      <p:sp>
        <p:nvSpPr>
          <p:cNvPr id="33795" name="Rectangle 2"/>
          <p:cNvSpPr>
            <a:spLocks noChangeArrowheads="1"/>
          </p:cNvSpPr>
          <p:nvPr/>
        </p:nvSpPr>
        <p:spPr bwMode="auto">
          <a:xfrm>
            <a:off x="6027738" y="2066926"/>
            <a:ext cx="1370012" cy="433387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3796" name="Rectangle 3"/>
          <p:cNvSpPr>
            <a:spLocks noChangeArrowheads="1"/>
          </p:cNvSpPr>
          <p:nvPr/>
        </p:nvSpPr>
        <p:spPr bwMode="auto">
          <a:xfrm>
            <a:off x="6018214" y="5462589"/>
            <a:ext cx="1425575" cy="927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22238" indent="-12223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 Ground crew trained</a:t>
            </a:r>
          </a:p>
          <a:p>
            <a:pPr>
              <a:spcBef>
                <a:spcPct val="50000"/>
              </a:spcBef>
              <a:buClr>
                <a:srgbClr val="990033"/>
              </a:buClr>
              <a:buSzPct val="130000"/>
              <a:buFontTx/>
              <a:buChar char="•"/>
            </a:pPr>
            <a:r>
              <a:rPr lang="en-US" altLang="en-US" sz="1200">
                <a:solidFill>
                  <a:schemeClr val="bg2"/>
                </a:solidFill>
                <a:latin typeface="Arial" pitchFamily="34" charset="0"/>
              </a:rPr>
              <a:t>% Ground crew stockholders</a:t>
            </a:r>
          </a:p>
        </p:txBody>
      </p:sp>
      <p:sp>
        <p:nvSpPr>
          <p:cNvPr id="48132" name="Rectangle 4"/>
          <p:cNvSpPr>
            <a:spLocks noGrp="1" noChangeArrowheads="1"/>
          </p:cNvSpPr>
          <p:nvPr>
            <p:ph type="title"/>
          </p:nvPr>
        </p:nvSpPr>
        <p:spPr>
          <a:xfrm>
            <a:off x="1981201" y="277814"/>
            <a:ext cx="8151813" cy="1139825"/>
          </a:xfrm>
        </p:spPr>
        <p:txBody>
          <a:bodyPr/>
          <a:lstStyle/>
          <a:p>
            <a:pPr eaLnBrk="1" hangingPunct="1">
              <a:defRPr/>
            </a:pPr>
            <a:r>
              <a:rPr lang="en-US" altLang="en-US" dirty="0">
                <a:solidFill>
                  <a:srgbClr val="FFFF00"/>
                </a:solidFill>
              </a:rPr>
              <a:t>The Scorecard is a </a:t>
            </a:r>
            <a:r>
              <a:rPr lang="en-US" altLang="en-US" dirty="0" err="1">
                <a:solidFill>
                  <a:srgbClr val="FFFF00"/>
                </a:solidFill>
              </a:rPr>
              <a:t>Programme</a:t>
            </a:r>
            <a:r>
              <a:rPr lang="en-US" altLang="en-US" dirty="0">
                <a:solidFill>
                  <a:srgbClr val="FFFF00"/>
                </a:solidFill>
              </a:rPr>
              <a:t> for Action</a:t>
            </a:r>
          </a:p>
        </p:txBody>
      </p:sp>
      <p:sp>
        <p:nvSpPr>
          <p:cNvPr id="33798" name="Rectangle 5"/>
          <p:cNvSpPr>
            <a:spLocks noChangeArrowheads="1"/>
          </p:cNvSpPr>
          <p:nvPr/>
        </p:nvSpPr>
        <p:spPr bwMode="auto">
          <a:xfrm>
            <a:off x="4683126" y="2066926"/>
            <a:ext cx="1370013" cy="433387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3799" name="Rectangle 6"/>
          <p:cNvSpPr>
            <a:spLocks noChangeArrowheads="1"/>
          </p:cNvSpPr>
          <p:nvPr/>
        </p:nvSpPr>
        <p:spPr bwMode="auto">
          <a:xfrm>
            <a:off x="4662488" y="1990725"/>
            <a:ext cx="1395412"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Objectives</a:t>
            </a:r>
            <a:endParaRPr lang="en-US" altLang="en-US" sz="1400">
              <a:latin typeface="Times" pitchFamily="18" charset="0"/>
            </a:endParaRPr>
          </a:p>
        </p:txBody>
      </p:sp>
      <p:sp>
        <p:nvSpPr>
          <p:cNvPr id="33800" name="Rectangle 7"/>
          <p:cNvSpPr>
            <a:spLocks noChangeArrowheads="1"/>
          </p:cNvSpPr>
          <p:nvPr/>
        </p:nvSpPr>
        <p:spPr bwMode="auto">
          <a:xfrm>
            <a:off x="6045201" y="1990725"/>
            <a:ext cx="1357313"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Measures</a:t>
            </a:r>
            <a:endParaRPr lang="en-US" altLang="en-US" sz="1400">
              <a:latin typeface="Times" pitchFamily="18" charset="0"/>
            </a:endParaRPr>
          </a:p>
        </p:txBody>
      </p:sp>
      <p:sp>
        <p:nvSpPr>
          <p:cNvPr id="33801" name="Rectangle 8"/>
          <p:cNvSpPr>
            <a:spLocks noChangeArrowheads="1"/>
          </p:cNvSpPr>
          <p:nvPr/>
        </p:nvSpPr>
        <p:spPr bwMode="auto">
          <a:xfrm>
            <a:off x="6018214" y="3602038"/>
            <a:ext cx="1449387"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  Customers</a:t>
            </a:r>
          </a:p>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FAA On Time Arrival Rating</a:t>
            </a:r>
          </a:p>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Market Survey</a:t>
            </a:r>
          </a:p>
        </p:txBody>
      </p:sp>
      <p:sp>
        <p:nvSpPr>
          <p:cNvPr id="33802" name="Rectangle 9"/>
          <p:cNvSpPr>
            <a:spLocks noChangeArrowheads="1"/>
          </p:cNvSpPr>
          <p:nvPr/>
        </p:nvSpPr>
        <p:spPr bwMode="auto">
          <a:xfrm>
            <a:off x="6018214" y="4602163"/>
            <a:ext cx="1450975" cy="650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
                <a:srgbClr val="990033"/>
              </a:buClr>
              <a:buSzPct val="130000"/>
              <a:buFontTx/>
              <a:buChar char="•"/>
            </a:pPr>
            <a:r>
              <a:rPr lang="en-US" altLang="en-US" sz="1200">
                <a:solidFill>
                  <a:schemeClr val="bg2"/>
                </a:solidFill>
                <a:latin typeface="Arial" pitchFamily="34" charset="0"/>
              </a:rPr>
              <a:t>On Ground Time</a:t>
            </a:r>
          </a:p>
          <a:p>
            <a:pPr>
              <a:spcBef>
                <a:spcPct val="0"/>
              </a:spcBef>
              <a:buClr>
                <a:srgbClr val="990033"/>
              </a:buClr>
              <a:buSzPct val="130000"/>
              <a:buFontTx/>
              <a:buChar char="•"/>
            </a:pPr>
            <a:r>
              <a:rPr lang="en-US" altLang="en-US" sz="1200">
                <a:solidFill>
                  <a:schemeClr val="bg2"/>
                </a:solidFill>
                <a:latin typeface="Arial" pitchFamily="34" charset="0"/>
              </a:rPr>
              <a:t>On-Time Departure</a:t>
            </a:r>
          </a:p>
        </p:txBody>
      </p:sp>
      <p:sp>
        <p:nvSpPr>
          <p:cNvPr id="33803" name="Rectangle 10"/>
          <p:cNvSpPr>
            <a:spLocks noChangeArrowheads="1"/>
          </p:cNvSpPr>
          <p:nvPr/>
        </p:nvSpPr>
        <p:spPr bwMode="auto">
          <a:xfrm>
            <a:off x="1979613" y="2066926"/>
            <a:ext cx="2743200" cy="429577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3804" name="Rectangle 11"/>
          <p:cNvSpPr>
            <a:spLocks noChangeArrowheads="1"/>
          </p:cNvSpPr>
          <p:nvPr/>
        </p:nvSpPr>
        <p:spPr bwMode="auto">
          <a:xfrm>
            <a:off x="1979613" y="2066925"/>
            <a:ext cx="2743200"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500" b="1">
                <a:latin typeface="Arial" pitchFamily="34" charset="0"/>
              </a:rPr>
              <a:t>Strategic Theme:</a:t>
            </a:r>
            <a:br>
              <a:rPr lang="en-US" altLang="en-US" sz="1500" b="1">
                <a:latin typeface="Arial" pitchFamily="34" charset="0"/>
              </a:rPr>
            </a:br>
            <a:r>
              <a:rPr lang="en-US" altLang="en-US" sz="1500" b="1">
                <a:latin typeface="Arial" pitchFamily="34" charset="0"/>
              </a:rPr>
              <a:t>Operating Efficiency</a:t>
            </a:r>
            <a:endParaRPr lang="en-US" altLang="en-US" sz="2200">
              <a:latin typeface="Times" pitchFamily="18" charset="0"/>
            </a:endParaRPr>
          </a:p>
        </p:txBody>
      </p:sp>
      <p:sp>
        <p:nvSpPr>
          <p:cNvPr id="33805" name="Rectangle 12"/>
          <p:cNvSpPr>
            <a:spLocks noChangeArrowheads="1"/>
          </p:cNvSpPr>
          <p:nvPr/>
        </p:nvSpPr>
        <p:spPr bwMode="auto">
          <a:xfrm>
            <a:off x="8364538" y="2066926"/>
            <a:ext cx="1236662" cy="433387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3806" name="Rectangle 13"/>
          <p:cNvSpPr>
            <a:spLocks noChangeArrowheads="1"/>
          </p:cNvSpPr>
          <p:nvPr/>
        </p:nvSpPr>
        <p:spPr bwMode="auto">
          <a:xfrm>
            <a:off x="8364539" y="1990725"/>
            <a:ext cx="1203325"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Initiatives</a:t>
            </a:r>
            <a:endParaRPr lang="en-US" altLang="en-US" sz="1400">
              <a:latin typeface="Times" pitchFamily="18" charset="0"/>
            </a:endParaRPr>
          </a:p>
        </p:txBody>
      </p:sp>
      <p:sp>
        <p:nvSpPr>
          <p:cNvPr id="33807" name="Rectangle 14"/>
          <p:cNvSpPr>
            <a:spLocks noChangeArrowheads="1"/>
          </p:cNvSpPr>
          <p:nvPr/>
        </p:nvSpPr>
        <p:spPr bwMode="auto">
          <a:xfrm>
            <a:off x="8362950" y="4602163"/>
            <a:ext cx="1233488" cy="46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Cycle time optimization</a:t>
            </a:r>
          </a:p>
        </p:txBody>
      </p:sp>
      <p:sp>
        <p:nvSpPr>
          <p:cNvPr id="33808" name="Rectangle 15"/>
          <p:cNvSpPr>
            <a:spLocks noChangeArrowheads="1"/>
          </p:cNvSpPr>
          <p:nvPr/>
        </p:nvSpPr>
        <p:spPr bwMode="auto">
          <a:xfrm>
            <a:off x="8362950" y="5462589"/>
            <a:ext cx="1252538" cy="742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Ground crew training</a:t>
            </a:r>
          </a:p>
          <a:p>
            <a:pPr>
              <a:spcBef>
                <a:spcPct val="50000"/>
              </a:spcBef>
              <a:buClr>
                <a:srgbClr val="990033"/>
              </a:buClr>
              <a:buSzPct val="130000"/>
              <a:buFontTx/>
              <a:buChar char="•"/>
            </a:pPr>
            <a:r>
              <a:rPr lang="en-US" altLang="en-US" sz="1200">
                <a:solidFill>
                  <a:schemeClr val="bg2"/>
                </a:solidFill>
                <a:latin typeface="Arial" pitchFamily="34" charset="0"/>
              </a:rPr>
              <a:t>ESOP</a:t>
            </a:r>
          </a:p>
        </p:txBody>
      </p:sp>
      <p:sp>
        <p:nvSpPr>
          <p:cNvPr id="33809" name="Rectangle 16"/>
          <p:cNvSpPr>
            <a:spLocks noChangeArrowheads="1"/>
          </p:cNvSpPr>
          <p:nvPr/>
        </p:nvSpPr>
        <p:spPr bwMode="auto">
          <a:xfrm>
            <a:off x="8362950" y="3602038"/>
            <a:ext cx="1390650" cy="103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90500" indent="-190500"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
              </a:spcBef>
              <a:spcAft>
                <a:spcPct val="5000"/>
              </a:spcAft>
              <a:buClr>
                <a:srgbClr val="990033"/>
              </a:buClr>
              <a:buSzPct val="130000"/>
              <a:buFontTx/>
              <a:buChar char="•"/>
            </a:pPr>
            <a:r>
              <a:rPr lang="en-US" altLang="en-US" sz="1200" dirty="0">
                <a:solidFill>
                  <a:schemeClr val="bg2"/>
                </a:solidFill>
                <a:latin typeface="Arial" pitchFamily="34" charset="0"/>
              </a:rPr>
              <a:t>Customer loyalty program</a:t>
            </a:r>
          </a:p>
          <a:p>
            <a:pPr>
              <a:spcBef>
                <a:spcPct val="5000"/>
              </a:spcBef>
              <a:spcAft>
                <a:spcPct val="5000"/>
              </a:spcAft>
              <a:buClr>
                <a:srgbClr val="990033"/>
              </a:buClr>
              <a:buSzPct val="130000"/>
              <a:buFontTx/>
              <a:buChar char="•"/>
            </a:pPr>
            <a:r>
              <a:rPr lang="en-US" altLang="en-US" sz="1200" dirty="0">
                <a:solidFill>
                  <a:schemeClr val="bg2"/>
                </a:solidFill>
                <a:latin typeface="Arial" pitchFamily="34" charset="0"/>
              </a:rPr>
              <a:t>Quality management</a:t>
            </a:r>
          </a:p>
        </p:txBody>
      </p:sp>
      <p:sp>
        <p:nvSpPr>
          <p:cNvPr id="33810" name="Rectangle 17"/>
          <p:cNvSpPr>
            <a:spLocks noChangeArrowheads="1"/>
          </p:cNvSpPr>
          <p:nvPr/>
        </p:nvSpPr>
        <p:spPr bwMode="auto">
          <a:xfrm>
            <a:off x="7397750" y="2066926"/>
            <a:ext cx="998538" cy="433387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3811" name="Rectangle 18"/>
          <p:cNvSpPr>
            <a:spLocks noChangeArrowheads="1"/>
          </p:cNvSpPr>
          <p:nvPr/>
        </p:nvSpPr>
        <p:spPr bwMode="auto">
          <a:xfrm>
            <a:off x="7402513" y="1990725"/>
            <a:ext cx="1003300"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Arial" pitchFamily="34" charset="0"/>
              </a:rPr>
              <a:t>Targets</a:t>
            </a:r>
            <a:endParaRPr lang="en-US" altLang="en-US" sz="1400">
              <a:latin typeface="Times" pitchFamily="18" charset="0"/>
            </a:endParaRPr>
          </a:p>
        </p:txBody>
      </p:sp>
      <p:sp>
        <p:nvSpPr>
          <p:cNvPr id="33812" name="Rectangle 19"/>
          <p:cNvSpPr>
            <a:spLocks noChangeArrowheads="1"/>
          </p:cNvSpPr>
          <p:nvPr/>
        </p:nvSpPr>
        <p:spPr bwMode="auto">
          <a:xfrm>
            <a:off x="5970588" y="2625725"/>
            <a:ext cx="1204912" cy="82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9063" indent="-119063"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30% CAGR</a:t>
            </a:r>
          </a:p>
          <a:p>
            <a:pPr>
              <a:spcBef>
                <a:spcPct val="50000"/>
              </a:spcBef>
              <a:buClr>
                <a:srgbClr val="990033"/>
              </a:buClr>
              <a:buSzPct val="130000"/>
              <a:buFontTx/>
              <a:buChar char="•"/>
            </a:pPr>
            <a:r>
              <a:rPr lang="en-US" altLang="en-US" sz="1200">
                <a:solidFill>
                  <a:schemeClr val="bg2"/>
                </a:solidFill>
                <a:latin typeface="Arial" pitchFamily="34" charset="0"/>
              </a:rPr>
              <a:t>20% CAGR</a:t>
            </a:r>
          </a:p>
          <a:p>
            <a:pPr>
              <a:spcBef>
                <a:spcPct val="50000"/>
              </a:spcBef>
              <a:buClr>
                <a:srgbClr val="990033"/>
              </a:buClr>
              <a:buSzPct val="130000"/>
              <a:buFontTx/>
              <a:buChar char="•"/>
            </a:pPr>
            <a:r>
              <a:rPr lang="en-US" altLang="en-US" sz="1200">
                <a:solidFill>
                  <a:schemeClr val="bg2"/>
                </a:solidFill>
                <a:latin typeface="Arial" pitchFamily="34" charset="0"/>
              </a:rPr>
              <a:t>5% CAGR</a:t>
            </a:r>
          </a:p>
        </p:txBody>
      </p:sp>
      <p:sp>
        <p:nvSpPr>
          <p:cNvPr id="33813" name="Rectangle 20"/>
          <p:cNvSpPr>
            <a:spLocks noChangeArrowheads="1"/>
          </p:cNvSpPr>
          <p:nvPr/>
        </p:nvSpPr>
        <p:spPr bwMode="auto">
          <a:xfrm>
            <a:off x="7329488" y="3602039"/>
            <a:ext cx="12319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12% growth</a:t>
            </a:r>
          </a:p>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Ranked #1</a:t>
            </a:r>
          </a:p>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Ranked #1</a:t>
            </a:r>
          </a:p>
        </p:txBody>
      </p:sp>
      <p:sp>
        <p:nvSpPr>
          <p:cNvPr id="33814" name="Rectangle 21"/>
          <p:cNvSpPr>
            <a:spLocks noChangeArrowheads="1"/>
          </p:cNvSpPr>
          <p:nvPr/>
        </p:nvSpPr>
        <p:spPr bwMode="auto">
          <a:xfrm>
            <a:off x="7367589" y="4602163"/>
            <a:ext cx="1311275" cy="834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
                <a:srgbClr val="990033"/>
              </a:buClr>
              <a:buSzPct val="130000"/>
              <a:buFontTx/>
              <a:buChar char="•"/>
            </a:pPr>
            <a:r>
              <a:rPr lang="en-US" altLang="en-US" sz="1200">
                <a:solidFill>
                  <a:schemeClr val="bg2"/>
                </a:solidFill>
                <a:latin typeface="Arial" pitchFamily="34" charset="0"/>
              </a:rPr>
              <a:t>30 Minutes</a:t>
            </a:r>
          </a:p>
          <a:p>
            <a:pPr>
              <a:spcBef>
                <a:spcPct val="0"/>
              </a:spcBef>
              <a:buClr>
                <a:srgbClr val="990033"/>
              </a:buClr>
              <a:buSzPct val="130000"/>
              <a:buFontTx/>
              <a:buChar char="•"/>
            </a:pPr>
            <a:r>
              <a:rPr lang="en-US" altLang="en-US" sz="1200">
                <a:solidFill>
                  <a:schemeClr val="bg2"/>
                </a:solidFill>
                <a:latin typeface="Arial" pitchFamily="34" charset="0"/>
              </a:rPr>
              <a:t>90%</a:t>
            </a:r>
          </a:p>
          <a:p>
            <a:pPr>
              <a:spcBef>
                <a:spcPct val="0"/>
              </a:spcBef>
              <a:buClr>
                <a:srgbClr val="990033"/>
              </a:buClr>
              <a:buSzPct val="130000"/>
              <a:buFontTx/>
              <a:buChar char="•"/>
            </a:pPr>
            <a:endParaRPr lang="en-US" altLang="en-US" sz="1200">
              <a:solidFill>
                <a:schemeClr val="bg2"/>
              </a:solidFill>
              <a:latin typeface="Arial" pitchFamily="34" charset="0"/>
            </a:endParaRPr>
          </a:p>
          <a:p>
            <a:pPr>
              <a:spcBef>
                <a:spcPct val="0"/>
              </a:spcBef>
              <a:buClr>
                <a:srgbClr val="990033"/>
              </a:buClr>
              <a:buSzPct val="130000"/>
              <a:buFontTx/>
              <a:buChar char="•"/>
            </a:pPr>
            <a:endParaRPr lang="en-US" altLang="en-US" sz="1200">
              <a:solidFill>
                <a:schemeClr val="bg2"/>
              </a:solidFill>
              <a:latin typeface="Arial" pitchFamily="34" charset="0"/>
            </a:endParaRPr>
          </a:p>
        </p:txBody>
      </p:sp>
      <p:sp>
        <p:nvSpPr>
          <p:cNvPr id="33815" name="Rectangle 22"/>
          <p:cNvSpPr>
            <a:spLocks noChangeArrowheads="1"/>
          </p:cNvSpPr>
          <p:nvPr/>
        </p:nvSpPr>
        <p:spPr bwMode="auto">
          <a:xfrm>
            <a:off x="7367589" y="5462589"/>
            <a:ext cx="1311275"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yr. 1  70%</a:t>
            </a:r>
          </a:p>
          <a:p>
            <a:pPr>
              <a:spcBef>
                <a:spcPct val="50000"/>
              </a:spcBef>
              <a:buClr>
                <a:srgbClr val="990033"/>
              </a:buClr>
              <a:buSzPct val="130000"/>
              <a:buFontTx/>
              <a:buChar char="•"/>
            </a:pPr>
            <a:r>
              <a:rPr lang="en-US" altLang="en-US" sz="1200">
                <a:solidFill>
                  <a:schemeClr val="bg2"/>
                </a:solidFill>
                <a:latin typeface="Arial" pitchFamily="34" charset="0"/>
              </a:rPr>
              <a:t>yr. 3  90%</a:t>
            </a:r>
          </a:p>
          <a:p>
            <a:pPr>
              <a:spcBef>
                <a:spcPct val="50000"/>
              </a:spcBef>
              <a:buClr>
                <a:srgbClr val="990033"/>
              </a:buClr>
              <a:buSzPct val="130000"/>
              <a:buFontTx/>
              <a:buChar char="•"/>
            </a:pPr>
            <a:r>
              <a:rPr lang="en-US" altLang="en-US" sz="1200">
                <a:solidFill>
                  <a:schemeClr val="bg2"/>
                </a:solidFill>
                <a:latin typeface="Arial" pitchFamily="34" charset="0"/>
              </a:rPr>
              <a:t>yr. 5  100%</a:t>
            </a:r>
          </a:p>
        </p:txBody>
      </p:sp>
      <p:grpSp>
        <p:nvGrpSpPr>
          <p:cNvPr id="33816" name="Group 23"/>
          <p:cNvGrpSpPr>
            <a:grpSpLocks/>
          </p:cNvGrpSpPr>
          <p:nvPr/>
        </p:nvGrpSpPr>
        <p:grpSpPr bwMode="auto">
          <a:xfrm>
            <a:off x="1987551" y="3621089"/>
            <a:ext cx="7586663" cy="1855787"/>
            <a:chOff x="907" y="2017"/>
            <a:chExt cx="3957" cy="1169"/>
          </a:xfrm>
        </p:grpSpPr>
        <p:sp>
          <p:nvSpPr>
            <p:cNvPr id="33849" name="Line 24"/>
            <p:cNvSpPr>
              <a:spLocks noChangeShapeType="1"/>
            </p:cNvSpPr>
            <p:nvPr/>
          </p:nvSpPr>
          <p:spPr bwMode="auto">
            <a:xfrm>
              <a:off x="907" y="3186"/>
              <a:ext cx="3956"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50" name="Line 25"/>
            <p:cNvSpPr>
              <a:spLocks noChangeShapeType="1"/>
            </p:cNvSpPr>
            <p:nvPr/>
          </p:nvSpPr>
          <p:spPr bwMode="auto">
            <a:xfrm>
              <a:off x="907" y="2640"/>
              <a:ext cx="3957"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51" name="Line 26"/>
            <p:cNvSpPr>
              <a:spLocks noChangeShapeType="1"/>
            </p:cNvSpPr>
            <p:nvPr/>
          </p:nvSpPr>
          <p:spPr bwMode="auto">
            <a:xfrm>
              <a:off x="907" y="2017"/>
              <a:ext cx="3957"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33817" name="Rectangle 27"/>
          <p:cNvSpPr>
            <a:spLocks noChangeArrowheads="1"/>
          </p:cNvSpPr>
          <p:nvPr/>
        </p:nvSpPr>
        <p:spPr bwMode="auto">
          <a:xfrm>
            <a:off x="4738689" y="2659064"/>
            <a:ext cx="1406525"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Profitability</a:t>
            </a:r>
          </a:p>
          <a:p>
            <a:pPr>
              <a:spcBef>
                <a:spcPct val="50000"/>
              </a:spcBef>
              <a:buClr>
                <a:srgbClr val="990033"/>
              </a:buClr>
              <a:buSzPct val="130000"/>
              <a:buFontTx/>
              <a:buChar char="•"/>
            </a:pPr>
            <a:r>
              <a:rPr lang="en-US" altLang="en-US" sz="1200">
                <a:solidFill>
                  <a:schemeClr val="bg2"/>
                </a:solidFill>
                <a:latin typeface="Arial" pitchFamily="34" charset="0"/>
              </a:rPr>
              <a:t>Grow Revenues</a:t>
            </a:r>
          </a:p>
          <a:p>
            <a:pPr>
              <a:spcBef>
                <a:spcPct val="50000"/>
              </a:spcBef>
              <a:buClr>
                <a:srgbClr val="990033"/>
              </a:buClr>
              <a:buSzPct val="130000"/>
              <a:buFontTx/>
              <a:buChar char="•"/>
            </a:pPr>
            <a:r>
              <a:rPr lang="en-US" altLang="en-US" sz="1200">
                <a:solidFill>
                  <a:schemeClr val="bg2"/>
                </a:solidFill>
                <a:latin typeface="Arial" pitchFamily="34" charset="0"/>
              </a:rPr>
              <a:t>Fewer planes</a:t>
            </a:r>
          </a:p>
        </p:txBody>
      </p:sp>
      <p:sp>
        <p:nvSpPr>
          <p:cNvPr id="33818" name="Rectangle 28"/>
          <p:cNvSpPr>
            <a:spLocks noChangeArrowheads="1"/>
          </p:cNvSpPr>
          <p:nvPr/>
        </p:nvSpPr>
        <p:spPr bwMode="auto">
          <a:xfrm>
            <a:off x="4675189" y="3609975"/>
            <a:ext cx="1449387" cy="6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More Customers </a:t>
            </a:r>
          </a:p>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Flight is on-time</a:t>
            </a:r>
          </a:p>
          <a:p>
            <a:pPr>
              <a:spcBef>
                <a:spcPct val="5000"/>
              </a:spcBef>
              <a:spcAft>
                <a:spcPct val="5000"/>
              </a:spcAft>
              <a:buClr>
                <a:srgbClr val="990033"/>
              </a:buClr>
              <a:buSzPct val="130000"/>
              <a:buFontTx/>
              <a:buChar char="•"/>
            </a:pPr>
            <a:r>
              <a:rPr lang="en-US" altLang="en-US" sz="1200">
                <a:solidFill>
                  <a:schemeClr val="bg2"/>
                </a:solidFill>
                <a:latin typeface="Arial" pitchFamily="34" charset="0"/>
              </a:rPr>
              <a:t>Lowest prices</a:t>
            </a:r>
          </a:p>
        </p:txBody>
      </p:sp>
      <p:sp>
        <p:nvSpPr>
          <p:cNvPr id="33819" name="Rectangle 29"/>
          <p:cNvSpPr>
            <a:spLocks noChangeArrowheads="1"/>
          </p:cNvSpPr>
          <p:nvPr/>
        </p:nvSpPr>
        <p:spPr bwMode="auto">
          <a:xfrm>
            <a:off x="4738689" y="4610100"/>
            <a:ext cx="1450975" cy="46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
                <a:srgbClr val="990033"/>
              </a:buClr>
              <a:buSzPct val="130000"/>
              <a:buFontTx/>
              <a:buChar char="•"/>
            </a:pPr>
            <a:r>
              <a:rPr lang="en-US" altLang="en-US" sz="1200">
                <a:solidFill>
                  <a:schemeClr val="bg2"/>
                </a:solidFill>
                <a:latin typeface="Arial" pitchFamily="34" charset="0"/>
              </a:rPr>
              <a:t>Fast ground turnaround</a:t>
            </a:r>
          </a:p>
        </p:txBody>
      </p:sp>
      <p:sp>
        <p:nvSpPr>
          <p:cNvPr id="33820" name="Rectangle 30"/>
          <p:cNvSpPr>
            <a:spLocks noChangeArrowheads="1"/>
          </p:cNvSpPr>
          <p:nvPr/>
        </p:nvSpPr>
        <p:spPr bwMode="auto">
          <a:xfrm>
            <a:off x="4738689" y="5470525"/>
            <a:ext cx="1425575" cy="46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22238" indent="-122238"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
                <a:srgbClr val="990033"/>
              </a:buClr>
              <a:buSzPct val="130000"/>
              <a:buFontTx/>
              <a:buChar char="•"/>
            </a:pPr>
            <a:r>
              <a:rPr lang="en-US" altLang="en-US" sz="1200">
                <a:solidFill>
                  <a:schemeClr val="bg2"/>
                </a:solidFill>
                <a:latin typeface="Arial" pitchFamily="34" charset="0"/>
              </a:rPr>
              <a:t>Ground crew alignment</a:t>
            </a:r>
          </a:p>
        </p:txBody>
      </p:sp>
      <p:sp>
        <p:nvSpPr>
          <p:cNvPr id="33821" name="Rectangle 31"/>
          <p:cNvSpPr>
            <a:spLocks noChangeArrowheads="1"/>
          </p:cNvSpPr>
          <p:nvPr/>
        </p:nvSpPr>
        <p:spPr bwMode="auto">
          <a:xfrm>
            <a:off x="1955800" y="2060576"/>
            <a:ext cx="2768600" cy="4340225"/>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endParaRPr lang="en-GB" altLang="en-US" sz="1800"/>
          </a:p>
        </p:txBody>
      </p:sp>
      <p:sp>
        <p:nvSpPr>
          <p:cNvPr id="33822" name="Rectangle 32"/>
          <p:cNvSpPr>
            <a:spLocks noChangeArrowheads="1"/>
          </p:cNvSpPr>
          <p:nvPr/>
        </p:nvSpPr>
        <p:spPr bwMode="auto">
          <a:xfrm>
            <a:off x="1958975" y="1993900"/>
            <a:ext cx="2768600" cy="496888"/>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1400" b="1">
                <a:latin typeface="Times" pitchFamily="18" charset="0"/>
              </a:rPr>
              <a:t> </a:t>
            </a:r>
            <a:r>
              <a:rPr lang="en-US" altLang="en-US" sz="1400" b="1">
                <a:latin typeface="Arial" pitchFamily="34" charset="0"/>
              </a:rPr>
              <a:t>Strategic Theme: </a:t>
            </a:r>
            <a:br>
              <a:rPr lang="en-US" altLang="en-US" sz="1400" b="1">
                <a:latin typeface="Arial" pitchFamily="34" charset="0"/>
              </a:rPr>
            </a:br>
            <a:r>
              <a:rPr lang="en-US" altLang="en-US" sz="1400" b="1">
                <a:latin typeface="Arial" pitchFamily="34" charset="0"/>
              </a:rPr>
              <a:t>Operations Excellence</a:t>
            </a:r>
            <a:endParaRPr lang="en-US" altLang="en-US" sz="1400" b="1">
              <a:latin typeface="Times" pitchFamily="18" charset="0"/>
            </a:endParaRPr>
          </a:p>
        </p:txBody>
      </p:sp>
      <p:sp>
        <p:nvSpPr>
          <p:cNvPr id="33823" name="Rectangle 33"/>
          <p:cNvSpPr>
            <a:spLocks noChangeArrowheads="1"/>
          </p:cNvSpPr>
          <p:nvPr/>
        </p:nvSpPr>
        <p:spPr bwMode="auto">
          <a:xfrm>
            <a:off x="2925763" y="2517776"/>
            <a:ext cx="1022350" cy="334963"/>
          </a:xfrm>
          <a:prstGeom prst="rect">
            <a:avLst/>
          </a:prstGeom>
          <a:solidFill>
            <a:schemeClr val="bg1"/>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Profits and</a:t>
            </a:r>
          </a:p>
          <a:p>
            <a:pPr algn="ctr">
              <a:lnSpc>
                <a:spcPct val="90000"/>
              </a:lnSpc>
              <a:spcBef>
                <a:spcPct val="0"/>
              </a:spcBef>
              <a:buClrTx/>
              <a:buSzTx/>
              <a:buFontTx/>
              <a:buNone/>
            </a:pPr>
            <a:r>
              <a:rPr lang="en-US" altLang="en-US" sz="1100" b="1">
                <a:latin typeface="Arial" pitchFamily="34" charset="0"/>
              </a:rPr>
              <a:t> RONA</a:t>
            </a:r>
          </a:p>
        </p:txBody>
      </p:sp>
      <p:sp>
        <p:nvSpPr>
          <p:cNvPr id="33824" name="Rectangle 34"/>
          <p:cNvSpPr>
            <a:spLocks noChangeArrowheads="1"/>
          </p:cNvSpPr>
          <p:nvPr/>
        </p:nvSpPr>
        <p:spPr bwMode="auto">
          <a:xfrm>
            <a:off x="2084389" y="2600326"/>
            <a:ext cx="738187"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100" b="1">
                <a:latin typeface="Arial" pitchFamily="34" charset="0"/>
              </a:rPr>
              <a:t>Financial</a:t>
            </a:r>
          </a:p>
        </p:txBody>
      </p:sp>
      <p:sp>
        <p:nvSpPr>
          <p:cNvPr id="33825" name="Rectangle 35"/>
          <p:cNvSpPr>
            <a:spLocks noChangeArrowheads="1"/>
          </p:cNvSpPr>
          <p:nvPr/>
        </p:nvSpPr>
        <p:spPr bwMode="auto">
          <a:xfrm>
            <a:off x="2084389" y="5527676"/>
            <a:ext cx="712787"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100" b="1">
                <a:latin typeface="Arial" pitchFamily="34" charset="0"/>
              </a:rPr>
              <a:t>Learning </a:t>
            </a:r>
          </a:p>
        </p:txBody>
      </p:sp>
      <p:sp>
        <p:nvSpPr>
          <p:cNvPr id="33826" name="Oval 36"/>
          <p:cNvSpPr>
            <a:spLocks noChangeArrowheads="1"/>
          </p:cNvSpPr>
          <p:nvPr/>
        </p:nvSpPr>
        <p:spPr bwMode="auto">
          <a:xfrm>
            <a:off x="2843213" y="5738813"/>
            <a:ext cx="1160462" cy="557212"/>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Ground crew </a:t>
            </a:r>
          </a:p>
          <a:p>
            <a:pPr algn="ctr">
              <a:lnSpc>
                <a:spcPct val="90000"/>
              </a:lnSpc>
              <a:spcBef>
                <a:spcPct val="0"/>
              </a:spcBef>
              <a:buClrTx/>
              <a:buSzTx/>
              <a:buFontTx/>
              <a:buNone/>
            </a:pPr>
            <a:r>
              <a:rPr lang="en-US" altLang="en-US" sz="1100" b="1">
                <a:latin typeface="Arial" pitchFamily="34" charset="0"/>
              </a:rPr>
              <a:t>alignment</a:t>
            </a:r>
          </a:p>
        </p:txBody>
      </p:sp>
      <p:sp>
        <p:nvSpPr>
          <p:cNvPr id="33827" name="Oval 37"/>
          <p:cNvSpPr>
            <a:spLocks noChangeArrowheads="1"/>
          </p:cNvSpPr>
          <p:nvPr/>
        </p:nvSpPr>
        <p:spPr bwMode="auto">
          <a:xfrm>
            <a:off x="3733800" y="2974975"/>
            <a:ext cx="984250" cy="382588"/>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Fewer planes</a:t>
            </a:r>
          </a:p>
        </p:txBody>
      </p:sp>
      <p:sp>
        <p:nvSpPr>
          <p:cNvPr id="33828" name="Rectangle 38"/>
          <p:cNvSpPr>
            <a:spLocks noChangeArrowheads="1"/>
          </p:cNvSpPr>
          <p:nvPr/>
        </p:nvSpPr>
        <p:spPr bwMode="auto">
          <a:xfrm>
            <a:off x="2084388" y="3678239"/>
            <a:ext cx="685800" cy="16827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100" b="1">
                <a:latin typeface="Arial" pitchFamily="34" charset="0"/>
              </a:rPr>
              <a:t>Customer</a:t>
            </a:r>
          </a:p>
        </p:txBody>
      </p:sp>
      <p:sp>
        <p:nvSpPr>
          <p:cNvPr id="33829" name="Line 39"/>
          <p:cNvSpPr>
            <a:spLocks noChangeShapeType="1"/>
          </p:cNvSpPr>
          <p:nvPr/>
        </p:nvSpPr>
        <p:spPr bwMode="auto">
          <a:xfrm flipV="1">
            <a:off x="2819400" y="3419476"/>
            <a:ext cx="0" cy="320675"/>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0" name="Rectangle 40"/>
          <p:cNvSpPr>
            <a:spLocks noChangeArrowheads="1"/>
          </p:cNvSpPr>
          <p:nvPr/>
        </p:nvSpPr>
        <p:spPr bwMode="auto">
          <a:xfrm>
            <a:off x="2084389" y="4602164"/>
            <a:ext cx="547687" cy="16827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defTabSz="960438">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defTabSz="960438">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defTabSz="960438">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defTabSz="960438">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defTabSz="960438"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50000"/>
              </a:spcBef>
              <a:buClrTx/>
              <a:buSzTx/>
              <a:buFontTx/>
              <a:buNone/>
            </a:pPr>
            <a:r>
              <a:rPr lang="en-US" altLang="en-US" sz="1100" b="1">
                <a:latin typeface="Arial" pitchFamily="34" charset="0"/>
              </a:rPr>
              <a:t>Internal</a:t>
            </a:r>
          </a:p>
        </p:txBody>
      </p:sp>
      <p:sp>
        <p:nvSpPr>
          <p:cNvPr id="33831" name="Arc 41"/>
          <p:cNvSpPr>
            <a:spLocks/>
          </p:cNvSpPr>
          <p:nvPr/>
        </p:nvSpPr>
        <p:spPr bwMode="auto">
          <a:xfrm>
            <a:off x="2997201" y="5280026"/>
            <a:ext cx="277813" cy="517525"/>
          </a:xfrm>
          <a:custGeom>
            <a:avLst/>
            <a:gdLst>
              <a:gd name="T0" fmla="*/ 6157404 w 21600"/>
              <a:gd name="T1" fmla="*/ 148040158 h 30599"/>
              <a:gd name="T2" fmla="*/ 27582574 w 21600"/>
              <a:gd name="T3" fmla="*/ 0 h 30599"/>
              <a:gd name="T4" fmla="*/ 45956843 w 21600"/>
              <a:gd name="T5" fmla="*/ 95788941 h 30599"/>
              <a:gd name="T6" fmla="*/ 0 60000 65536"/>
              <a:gd name="T7" fmla="*/ 0 60000 65536"/>
              <a:gd name="T8" fmla="*/ 0 60000 65536"/>
            </a:gdLst>
            <a:ahLst/>
            <a:cxnLst>
              <a:cxn ang="T6">
                <a:pos x="T0" y="T1"/>
              </a:cxn>
              <a:cxn ang="T7">
                <a:pos x="T2" y="T3"/>
              </a:cxn>
              <a:cxn ang="T8">
                <a:pos x="T4" y="T5"/>
              </a:cxn>
            </a:cxnLst>
            <a:rect l="0" t="0" r="r" b="b"/>
            <a:pathLst>
              <a:path w="21600" h="30599" fill="none" extrusionOk="0">
                <a:moveTo>
                  <a:pt x="2893" y="30599"/>
                </a:moveTo>
                <a:cubicBezTo>
                  <a:pt x="998" y="27315"/>
                  <a:pt x="0" y="23590"/>
                  <a:pt x="0" y="19799"/>
                </a:cubicBezTo>
                <a:cubicBezTo>
                  <a:pt x="-1" y="11208"/>
                  <a:pt x="5090" y="3434"/>
                  <a:pt x="12964" y="0"/>
                </a:cubicBezTo>
              </a:path>
              <a:path w="21600" h="30599" stroke="0" extrusionOk="0">
                <a:moveTo>
                  <a:pt x="2893" y="30599"/>
                </a:moveTo>
                <a:cubicBezTo>
                  <a:pt x="998" y="27315"/>
                  <a:pt x="0" y="23590"/>
                  <a:pt x="0" y="19799"/>
                </a:cubicBezTo>
                <a:cubicBezTo>
                  <a:pt x="-1" y="11208"/>
                  <a:pt x="5090" y="3434"/>
                  <a:pt x="12964" y="0"/>
                </a:cubicBezTo>
                <a:lnTo>
                  <a:pt x="21600" y="19799"/>
                </a:lnTo>
                <a:lnTo>
                  <a:pt x="2893" y="30599"/>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2" name="Line 42"/>
          <p:cNvSpPr>
            <a:spLocks noChangeShapeType="1"/>
          </p:cNvSpPr>
          <p:nvPr/>
        </p:nvSpPr>
        <p:spPr bwMode="auto">
          <a:xfrm flipH="1" flipV="1">
            <a:off x="2971800" y="4422776"/>
            <a:ext cx="1588" cy="434975"/>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3" name="Arc 43"/>
          <p:cNvSpPr>
            <a:spLocks/>
          </p:cNvSpPr>
          <p:nvPr/>
        </p:nvSpPr>
        <p:spPr bwMode="auto">
          <a:xfrm>
            <a:off x="3390901" y="4422776"/>
            <a:ext cx="371475" cy="415925"/>
          </a:xfrm>
          <a:custGeom>
            <a:avLst/>
            <a:gdLst>
              <a:gd name="T0" fmla="*/ 0 w 21549"/>
              <a:gd name="T1" fmla="*/ 154792697 h 20779"/>
              <a:gd name="T2" fmla="*/ 80187160 w 21549"/>
              <a:gd name="T3" fmla="*/ 0 h 20779"/>
              <a:gd name="T4" fmla="*/ 110391220 w 21549"/>
              <a:gd name="T5" fmla="*/ 166646349 h 20779"/>
              <a:gd name="T6" fmla="*/ 0 60000 65536"/>
              <a:gd name="T7" fmla="*/ 0 60000 65536"/>
              <a:gd name="T8" fmla="*/ 0 60000 65536"/>
            </a:gdLst>
            <a:ahLst/>
            <a:cxnLst>
              <a:cxn ang="T6">
                <a:pos x="T0" y="T1"/>
              </a:cxn>
              <a:cxn ang="T7">
                <a:pos x="T2" y="T3"/>
              </a:cxn>
              <a:cxn ang="T8">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lnTo>
                  <a:pt x="-1" y="1930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4" name="Oval 44"/>
          <p:cNvSpPr>
            <a:spLocks noChangeArrowheads="1"/>
          </p:cNvSpPr>
          <p:nvPr/>
        </p:nvSpPr>
        <p:spPr bwMode="auto">
          <a:xfrm>
            <a:off x="2854326" y="4803775"/>
            <a:ext cx="982663" cy="476250"/>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Fast ground </a:t>
            </a:r>
          </a:p>
          <a:p>
            <a:pPr algn="ctr">
              <a:lnSpc>
                <a:spcPct val="90000"/>
              </a:lnSpc>
              <a:spcBef>
                <a:spcPct val="0"/>
              </a:spcBef>
              <a:buClrTx/>
              <a:buSzTx/>
              <a:buFontTx/>
              <a:buNone/>
            </a:pPr>
            <a:r>
              <a:rPr lang="en-US" altLang="en-US" sz="1100" b="1">
                <a:latin typeface="Arial" pitchFamily="34" charset="0"/>
              </a:rPr>
              <a:t>turnaround</a:t>
            </a:r>
          </a:p>
        </p:txBody>
      </p:sp>
      <p:sp>
        <p:nvSpPr>
          <p:cNvPr id="33835" name="Line 45"/>
          <p:cNvSpPr>
            <a:spLocks noChangeShapeType="1"/>
          </p:cNvSpPr>
          <p:nvPr/>
        </p:nvSpPr>
        <p:spPr bwMode="auto">
          <a:xfrm>
            <a:off x="1990725" y="3617913"/>
            <a:ext cx="2762250"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6" name="Line 46"/>
          <p:cNvSpPr>
            <a:spLocks noChangeShapeType="1"/>
          </p:cNvSpPr>
          <p:nvPr/>
        </p:nvSpPr>
        <p:spPr bwMode="auto">
          <a:xfrm>
            <a:off x="1965325" y="4614863"/>
            <a:ext cx="2787650"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7" name="Line 47"/>
          <p:cNvSpPr>
            <a:spLocks noChangeShapeType="1"/>
          </p:cNvSpPr>
          <p:nvPr/>
        </p:nvSpPr>
        <p:spPr bwMode="auto">
          <a:xfrm>
            <a:off x="1965325" y="5478463"/>
            <a:ext cx="2787650"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38" name="Rectangle 48"/>
          <p:cNvSpPr>
            <a:spLocks noChangeArrowheads="1"/>
          </p:cNvSpPr>
          <p:nvPr/>
        </p:nvSpPr>
        <p:spPr bwMode="auto">
          <a:xfrm>
            <a:off x="1752600" y="1447800"/>
            <a:ext cx="3519488" cy="459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spcBef>
                <a:spcPct val="0"/>
              </a:spcBef>
              <a:buClrTx/>
              <a:buSzTx/>
              <a:buFontTx/>
              <a:buNone/>
            </a:pPr>
            <a:r>
              <a:rPr lang="en-US" altLang="en-US" sz="2400" b="1">
                <a:latin typeface="Arial" pitchFamily="34" charset="0"/>
              </a:rPr>
              <a:t>Strategy Map</a:t>
            </a:r>
            <a:endParaRPr lang="en-US" altLang="en-US" sz="2400">
              <a:latin typeface="Arial" pitchFamily="34" charset="0"/>
            </a:endParaRPr>
          </a:p>
        </p:txBody>
      </p:sp>
      <p:sp>
        <p:nvSpPr>
          <p:cNvPr id="33839" name="Arc 49"/>
          <p:cNvSpPr>
            <a:spLocks/>
          </p:cNvSpPr>
          <p:nvPr/>
        </p:nvSpPr>
        <p:spPr bwMode="auto">
          <a:xfrm flipV="1">
            <a:off x="3810000" y="3279775"/>
            <a:ext cx="838200" cy="1752600"/>
          </a:xfrm>
          <a:custGeom>
            <a:avLst/>
            <a:gdLst>
              <a:gd name="T0" fmla="*/ 0 w 21600"/>
              <a:gd name="T1" fmla="*/ 0 h 21600"/>
              <a:gd name="T2" fmla="*/ 1262221204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40" name="Arc 50"/>
          <p:cNvSpPr>
            <a:spLocks/>
          </p:cNvSpPr>
          <p:nvPr/>
        </p:nvSpPr>
        <p:spPr bwMode="auto">
          <a:xfrm flipV="1">
            <a:off x="2667000" y="2822575"/>
            <a:ext cx="685800" cy="228600"/>
          </a:xfrm>
          <a:custGeom>
            <a:avLst/>
            <a:gdLst>
              <a:gd name="T0" fmla="*/ 0 w 21600"/>
              <a:gd name="T1" fmla="*/ 0 h 21600"/>
              <a:gd name="T2" fmla="*/ 691329263 w 21600"/>
              <a:gd name="T3" fmla="*/ 25604788 h 21600"/>
              <a:gd name="T4" fmla="*/ 0 w 21600"/>
              <a:gd name="T5" fmla="*/ 2560478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41" name="Arc 51"/>
          <p:cNvSpPr>
            <a:spLocks/>
          </p:cNvSpPr>
          <p:nvPr/>
        </p:nvSpPr>
        <p:spPr bwMode="auto">
          <a:xfrm flipH="1" flipV="1">
            <a:off x="3429000" y="2822575"/>
            <a:ext cx="457200" cy="228600"/>
          </a:xfrm>
          <a:custGeom>
            <a:avLst/>
            <a:gdLst>
              <a:gd name="T0" fmla="*/ 0 w 21600"/>
              <a:gd name="T1" fmla="*/ 0 h 21600"/>
              <a:gd name="T2" fmla="*/ 204838300 w 21600"/>
              <a:gd name="T3" fmla="*/ 25604788 h 21600"/>
              <a:gd name="T4" fmla="*/ 0 w 21600"/>
              <a:gd name="T5" fmla="*/ 2560478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42" name="Oval 52"/>
          <p:cNvSpPr>
            <a:spLocks noChangeArrowheads="1"/>
          </p:cNvSpPr>
          <p:nvPr/>
        </p:nvSpPr>
        <p:spPr bwMode="auto">
          <a:xfrm>
            <a:off x="2743200" y="3533775"/>
            <a:ext cx="1524000" cy="458788"/>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Attract &amp; Retain More Customers</a:t>
            </a:r>
          </a:p>
        </p:txBody>
      </p:sp>
      <p:sp>
        <p:nvSpPr>
          <p:cNvPr id="33843" name="Oval 53"/>
          <p:cNvSpPr>
            <a:spLocks noChangeArrowheads="1"/>
          </p:cNvSpPr>
          <p:nvPr/>
        </p:nvSpPr>
        <p:spPr bwMode="auto">
          <a:xfrm>
            <a:off x="2209800" y="2974975"/>
            <a:ext cx="984250" cy="382588"/>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Grow</a:t>
            </a:r>
          </a:p>
          <a:p>
            <a:pPr algn="ctr">
              <a:lnSpc>
                <a:spcPct val="90000"/>
              </a:lnSpc>
              <a:spcBef>
                <a:spcPct val="0"/>
              </a:spcBef>
              <a:buClrTx/>
              <a:buSzTx/>
              <a:buFontTx/>
              <a:buNone/>
            </a:pPr>
            <a:r>
              <a:rPr lang="en-US" altLang="en-US" sz="1100" b="1">
                <a:latin typeface="Arial" pitchFamily="34" charset="0"/>
              </a:rPr>
              <a:t> Revenues</a:t>
            </a:r>
          </a:p>
        </p:txBody>
      </p:sp>
      <p:sp>
        <p:nvSpPr>
          <p:cNvPr id="33844" name="Arc 54"/>
          <p:cNvSpPr>
            <a:spLocks/>
          </p:cNvSpPr>
          <p:nvPr/>
        </p:nvSpPr>
        <p:spPr bwMode="auto">
          <a:xfrm flipH="1">
            <a:off x="4008438" y="3856039"/>
            <a:ext cx="296862" cy="415925"/>
          </a:xfrm>
          <a:custGeom>
            <a:avLst/>
            <a:gdLst>
              <a:gd name="T0" fmla="*/ 0 w 21549"/>
              <a:gd name="T1" fmla="*/ 154792697 h 20779"/>
              <a:gd name="T2" fmla="*/ 40924209 w 21549"/>
              <a:gd name="T3" fmla="*/ 0 h 20779"/>
              <a:gd name="T4" fmla="*/ 56339060 w 21549"/>
              <a:gd name="T5" fmla="*/ 166646349 h 20779"/>
              <a:gd name="T6" fmla="*/ 0 60000 65536"/>
              <a:gd name="T7" fmla="*/ 0 60000 65536"/>
              <a:gd name="T8" fmla="*/ 0 60000 65536"/>
            </a:gdLst>
            <a:ahLst/>
            <a:cxnLst>
              <a:cxn ang="T6">
                <a:pos x="T0" y="T1"/>
              </a:cxn>
              <a:cxn ang="T7">
                <a:pos x="T2" y="T3"/>
              </a:cxn>
              <a:cxn ang="T8">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lnTo>
                  <a:pt x="-1" y="1930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45" name="Oval 55"/>
          <p:cNvSpPr>
            <a:spLocks noChangeArrowheads="1"/>
          </p:cNvSpPr>
          <p:nvPr/>
        </p:nvSpPr>
        <p:spPr bwMode="auto">
          <a:xfrm>
            <a:off x="3505200" y="4067175"/>
            <a:ext cx="838200" cy="457200"/>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Lowest </a:t>
            </a:r>
          </a:p>
          <a:p>
            <a:pPr algn="ctr">
              <a:lnSpc>
                <a:spcPct val="90000"/>
              </a:lnSpc>
              <a:spcBef>
                <a:spcPct val="0"/>
              </a:spcBef>
              <a:buClrTx/>
              <a:buSzTx/>
              <a:buFontTx/>
              <a:buNone/>
            </a:pPr>
            <a:r>
              <a:rPr lang="en-US" altLang="en-US" sz="1100" b="1">
                <a:latin typeface="Arial" pitchFamily="34" charset="0"/>
              </a:rPr>
              <a:t>prices</a:t>
            </a:r>
          </a:p>
        </p:txBody>
      </p:sp>
      <p:sp>
        <p:nvSpPr>
          <p:cNvPr id="33846" name="Arc 56"/>
          <p:cNvSpPr>
            <a:spLocks/>
          </p:cNvSpPr>
          <p:nvPr/>
        </p:nvSpPr>
        <p:spPr bwMode="auto">
          <a:xfrm>
            <a:off x="2590801" y="3838576"/>
            <a:ext cx="371475" cy="415925"/>
          </a:xfrm>
          <a:custGeom>
            <a:avLst/>
            <a:gdLst>
              <a:gd name="T0" fmla="*/ 0 w 21549"/>
              <a:gd name="T1" fmla="*/ 154792697 h 20779"/>
              <a:gd name="T2" fmla="*/ 80187160 w 21549"/>
              <a:gd name="T3" fmla="*/ 0 h 20779"/>
              <a:gd name="T4" fmla="*/ 110391220 w 21549"/>
              <a:gd name="T5" fmla="*/ 166646349 h 20779"/>
              <a:gd name="T6" fmla="*/ 0 60000 65536"/>
              <a:gd name="T7" fmla="*/ 0 60000 65536"/>
              <a:gd name="T8" fmla="*/ 0 60000 65536"/>
            </a:gdLst>
            <a:ahLst/>
            <a:cxnLst>
              <a:cxn ang="T6">
                <a:pos x="T0" y="T1"/>
              </a:cxn>
              <a:cxn ang="T7">
                <a:pos x="T2" y="T3"/>
              </a:cxn>
              <a:cxn ang="T8">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lnTo>
                  <a:pt x="-1" y="1930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47" name="Oval 57"/>
          <p:cNvSpPr>
            <a:spLocks noChangeArrowheads="1"/>
          </p:cNvSpPr>
          <p:nvPr/>
        </p:nvSpPr>
        <p:spPr bwMode="auto">
          <a:xfrm>
            <a:off x="2438400" y="4049713"/>
            <a:ext cx="985838" cy="474662"/>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a:lnSpc>
                <a:spcPct val="90000"/>
              </a:lnSpc>
              <a:spcBef>
                <a:spcPct val="0"/>
              </a:spcBef>
              <a:buClrTx/>
              <a:buSzTx/>
              <a:buFontTx/>
              <a:buNone/>
            </a:pPr>
            <a:r>
              <a:rPr lang="en-US" altLang="en-US" sz="1100" b="1">
                <a:latin typeface="Arial" pitchFamily="34" charset="0"/>
              </a:rPr>
              <a:t>On-time </a:t>
            </a:r>
          </a:p>
          <a:p>
            <a:pPr algn="ctr">
              <a:lnSpc>
                <a:spcPct val="90000"/>
              </a:lnSpc>
              <a:spcBef>
                <a:spcPct val="0"/>
              </a:spcBef>
              <a:buClrTx/>
              <a:buSzTx/>
              <a:buFontTx/>
              <a:buNone/>
            </a:pPr>
            <a:r>
              <a:rPr lang="en-US" altLang="en-US" sz="1100" b="1">
                <a:latin typeface="Arial" pitchFamily="34" charset="0"/>
              </a:rPr>
              <a:t>Service</a:t>
            </a:r>
          </a:p>
        </p:txBody>
      </p:sp>
      <p:sp>
        <p:nvSpPr>
          <p:cNvPr id="33848" name="Text Box 58"/>
          <p:cNvSpPr txBox="1">
            <a:spLocks noChangeArrowheads="1"/>
          </p:cNvSpPr>
          <p:nvPr/>
        </p:nvSpPr>
        <p:spPr bwMode="auto">
          <a:xfrm>
            <a:off x="1905000" y="6553201"/>
            <a:ext cx="1143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sz="1000">
                <a:latin typeface="Times New Roman" pitchFamily="18" charset="0"/>
              </a:rPr>
              <a:t>Wagner, 2003</a:t>
            </a:r>
          </a:p>
        </p:txBody>
      </p:sp>
    </p:spTree>
  </p:cSld>
  <p:clrMapOvr>
    <a:masterClrMapping/>
  </p:clrMapOvr>
  <p:transition spd="slow">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CDAF2899-6A50-43F2-A9F5-3B869ED1B950}" type="slidenum">
              <a:rPr lang="en-US"/>
              <a:pPr>
                <a:defRPr/>
              </a:pPr>
              <a:t>45</a:t>
            </a:fld>
            <a:endParaRPr lang="en-US"/>
          </a:p>
        </p:txBody>
      </p:sp>
      <p:sp>
        <p:nvSpPr>
          <p:cNvPr id="50178" name="Rectangle 2"/>
          <p:cNvSpPr>
            <a:spLocks noGrp="1" noChangeArrowheads="1"/>
          </p:cNvSpPr>
          <p:nvPr>
            <p:ph type="body" idx="1"/>
          </p:nvPr>
        </p:nvSpPr>
        <p:spPr>
          <a:xfrm>
            <a:off x="685800" y="1524000"/>
            <a:ext cx="10591800" cy="4953000"/>
          </a:xfrm>
        </p:spPr>
        <p:txBody>
          <a:bodyPr/>
          <a:lstStyle/>
          <a:p>
            <a:pPr eaLnBrk="1" hangingPunct="1">
              <a:defRPr/>
            </a:pPr>
            <a:r>
              <a:rPr lang="en-US" altLang="ko-KR" sz="3600" dirty="0">
                <a:ea typeface="Gulim" pitchFamily="34" charset="-127"/>
              </a:rPr>
              <a:t>IS </a:t>
            </a:r>
            <a:r>
              <a:rPr lang="en-US" altLang="ko-KR" sz="3600" dirty="0" err="1">
                <a:ea typeface="Gulim" pitchFamily="34" charset="-127"/>
              </a:rPr>
              <a:t>dept</a:t>
            </a:r>
            <a:r>
              <a:rPr lang="en-US" altLang="ko-KR" sz="3600" dirty="0">
                <a:ea typeface="Gulim" pitchFamily="34" charset="-127"/>
              </a:rPr>
              <a:t> is an internal service supplier</a:t>
            </a:r>
          </a:p>
          <a:p>
            <a:pPr eaLnBrk="1" hangingPunct="1">
              <a:defRPr/>
            </a:pPr>
            <a:r>
              <a:rPr lang="en-US" altLang="ko-KR" sz="3600" dirty="0">
                <a:ea typeface="Gulim" pitchFamily="34" charset="-127"/>
              </a:rPr>
              <a:t>IS projects are carried out for end-users and the </a:t>
            </a:r>
            <a:r>
              <a:rPr lang="en-US" altLang="ko-KR" sz="3600" dirty="0" err="1">
                <a:ea typeface="Gulim" pitchFamily="34" charset="-127"/>
              </a:rPr>
              <a:t>organisation</a:t>
            </a:r>
            <a:endParaRPr lang="en-US" altLang="ko-KR" sz="3600" dirty="0">
              <a:ea typeface="Gulim" pitchFamily="34" charset="-127"/>
            </a:endParaRPr>
          </a:p>
          <a:p>
            <a:pPr eaLnBrk="1" hangingPunct="1">
              <a:defRPr/>
            </a:pPr>
            <a:r>
              <a:rPr lang="en-US" altLang="ko-KR" sz="3600" dirty="0">
                <a:solidFill>
                  <a:srgbClr val="0000FF"/>
                </a:solidFill>
                <a:ea typeface="Gulim" pitchFamily="34" charset="-127"/>
              </a:rPr>
              <a:t> </a:t>
            </a:r>
            <a:r>
              <a:rPr lang="en-US" altLang="ko-KR" sz="3600" b="1" dirty="0">
                <a:ea typeface="Gulim" pitchFamily="34" charset="-127"/>
              </a:rPr>
              <a:t>Four Perspectives for IS</a:t>
            </a:r>
          </a:p>
          <a:p>
            <a:pPr lvl="1" eaLnBrk="1" hangingPunct="1">
              <a:lnSpc>
                <a:spcPct val="80000"/>
              </a:lnSpc>
              <a:spcBef>
                <a:spcPct val="10000"/>
              </a:spcBef>
              <a:defRPr/>
            </a:pPr>
            <a:r>
              <a:rPr lang="en-US" altLang="ko-KR" sz="3200" dirty="0">
                <a:ea typeface="Gulim" pitchFamily="34" charset="-127"/>
              </a:rPr>
              <a:t>business value</a:t>
            </a:r>
          </a:p>
          <a:p>
            <a:pPr lvl="1" eaLnBrk="1" hangingPunct="1">
              <a:lnSpc>
                <a:spcPct val="80000"/>
              </a:lnSpc>
              <a:spcBef>
                <a:spcPct val="10000"/>
              </a:spcBef>
              <a:defRPr/>
            </a:pPr>
            <a:r>
              <a:rPr lang="en-US" altLang="ko-KR" sz="3200" dirty="0">
                <a:ea typeface="Gulim" pitchFamily="34" charset="-127"/>
              </a:rPr>
              <a:t>internal processes </a:t>
            </a:r>
          </a:p>
          <a:p>
            <a:pPr lvl="1" eaLnBrk="1" hangingPunct="1">
              <a:lnSpc>
                <a:spcPct val="80000"/>
              </a:lnSpc>
              <a:spcBef>
                <a:spcPct val="10000"/>
              </a:spcBef>
              <a:defRPr/>
            </a:pPr>
            <a:r>
              <a:rPr lang="en-US" altLang="ko-KR" sz="3200" dirty="0">
                <a:ea typeface="Gulim" pitchFamily="34" charset="-127"/>
              </a:rPr>
              <a:t>user orientation</a:t>
            </a:r>
          </a:p>
          <a:p>
            <a:pPr lvl="1" eaLnBrk="1" hangingPunct="1">
              <a:lnSpc>
                <a:spcPct val="80000"/>
              </a:lnSpc>
              <a:spcBef>
                <a:spcPct val="10000"/>
              </a:spcBef>
              <a:defRPr/>
            </a:pPr>
            <a:r>
              <a:rPr lang="en-US" altLang="ko-KR" sz="3200" dirty="0">
                <a:ea typeface="Gulim" pitchFamily="34" charset="-127"/>
              </a:rPr>
              <a:t>future readiness</a:t>
            </a:r>
          </a:p>
          <a:p>
            <a:pPr lvl="1" eaLnBrk="1" hangingPunct="1">
              <a:lnSpc>
                <a:spcPct val="80000"/>
              </a:lnSpc>
              <a:spcBef>
                <a:spcPct val="10000"/>
              </a:spcBef>
              <a:defRPr/>
            </a:pPr>
            <a:endParaRPr lang="en-US" altLang="ko-KR" dirty="0">
              <a:ea typeface="Gulim" pitchFamily="34" charset="-127"/>
            </a:endParaRPr>
          </a:p>
        </p:txBody>
      </p:sp>
      <p:sp>
        <p:nvSpPr>
          <p:cNvPr id="50179" name="Rectangle 3"/>
          <p:cNvSpPr>
            <a:spLocks noGrp="1" noChangeArrowheads="1"/>
          </p:cNvSpPr>
          <p:nvPr>
            <p:ph type="title"/>
          </p:nvPr>
        </p:nvSpPr>
        <p:spPr>
          <a:xfrm>
            <a:off x="2209800" y="320675"/>
            <a:ext cx="7772400" cy="1143000"/>
          </a:xfrm>
        </p:spPr>
        <p:txBody>
          <a:bodyPr/>
          <a:lstStyle/>
          <a:p>
            <a:pPr eaLnBrk="1" hangingPunct="1">
              <a:defRPr/>
            </a:pPr>
            <a:r>
              <a:rPr lang="en-US" dirty="0">
                <a:solidFill>
                  <a:srgbClr val="FFFF00"/>
                </a:solidFill>
              </a:rPr>
              <a:t>What About a Balanced </a:t>
            </a:r>
            <a:r>
              <a:rPr lang="en-US" dirty="0">
                <a:solidFill>
                  <a:srgbClr val="92D050"/>
                </a:solidFill>
              </a:rPr>
              <a:t>IS</a:t>
            </a:r>
            <a:r>
              <a:rPr lang="en-US" dirty="0">
                <a:solidFill>
                  <a:srgbClr val="FFFF00"/>
                </a:solidFill>
              </a:rPr>
              <a:t> Scorecard?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1"/>
          </p:nvPr>
        </p:nvSpPr>
        <p:spPr/>
        <p:txBody>
          <a:bodyPr/>
          <a:lstStyle/>
          <a:p>
            <a:pPr>
              <a:defRPr/>
            </a:pPr>
            <a:fld id="{0E70BE2E-5E5D-4276-9526-A1E5B1935601}" type="slidenum">
              <a:rPr lang="en-US"/>
              <a:pPr>
                <a:defRPr/>
              </a:pPr>
              <a:t>46</a:t>
            </a:fld>
            <a:endParaRPr lang="en-US"/>
          </a:p>
        </p:txBody>
      </p:sp>
      <p:sp>
        <p:nvSpPr>
          <p:cNvPr id="35843" name="Text Box 2"/>
          <p:cNvSpPr txBox="1">
            <a:spLocks noChangeArrowheads="1"/>
          </p:cNvSpPr>
          <p:nvPr/>
        </p:nvSpPr>
        <p:spPr bwMode="auto">
          <a:xfrm>
            <a:off x="4191000" y="1470026"/>
            <a:ext cx="3886200" cy="1349375"/>
          </a:xfrm>
          <a:prstGeom prst="rect">
            <a:avLst/>
          </a:prstGeom>
          <a:solidFill>
            <a:srgbClr val="E1FFE1"/>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lang="en-US" altLang="en-US" sz="2400" b="1">
                <a:solidFill>
                  <a:srgbClr val="003399"/>
                </a:solidFill>
                <a:latin typeface="Arial" pitchFamily="34" charset="0"/>
                <a:cs typeface="Arial" pitchFamily="34" charset="0"/>
              </a:rPr>
              <a:t>Business Value Perspective</a:t>
            </a:r>
          </a:p>
          <a:p>
            <a:pPr algn="ctr">
              <a:lnSpc>
                <a:spcPct val="85000"/>
              </a:lnSpc>
              <a:spcBef>
                <a:spcPct val="0"/>
              </a:spcBef>
              <a:buClrTx/>
              <a:buSzTx/>
              <a:buFontTx/>
              <a:buNone/>
            </a:pPr>
            <a:r>
              <a:rPr lang="en-US" altLang="en-US" sz="2000">
                <a:solidFill>
                  <a:srgbClr val="003399"/>
                </a:solidFill>
                <a:latin typeface="Arial" pitchFamily="34" charset="0"/>
                <a:cs typeface="Arial" pitchFamily="34" charset="0"/>
              </a:rPr>
              <a:t>Are we satisfying management?</a:t>
            </a:r>
          </a:p>
          <a:p>
            <a:pPr algn="ctr">
              <a:lnSpc>
                <a:spcPct val="85000"/>
              </a:lnSpc>
              <a:spcBef>
                <a:spcPct val="0"/>
              </a:spcBef>
              <a:buClrTx/>
              <a:buSzTx/>
              <a:buFontTx/>
              <a:buNone/>
            </a:pPr>
            <a:r>
              <a:rPr lang="en-US" altLang="en-US" sz="2000">
                <a:solidFill>
                  <a:srgbClr val="003399"/>
                </a:solidFill>
                <a:latin typeface="Arial" pitchFamily="34" charset="0"/>
                <a:cs typeface="Arial" pitchFamily="34" charset="0"/>
              </a:rPr>
              <a:t>Are we adding value?</a:t>
            </a:r>
            <a:endParaRPr lang="en-US" altLang="en-US" sz="2000">
              <a:solidFill>
                <a:srgbClr val="003399"/>
              </a:solidFill>
              <a:latin typeface="Times New Roman" pitchFamily="18" charset="0"/>
            </a:endParaRPr>
          </a:p>
        </p:txBody>
      </p:sp>
      <p:sp>
        <p:nvSpPr>
          <p:cNvPr id="35844" name="Text Box 3"/>
          <p:cNvSpPr txBox="1">
            <a:spLocks noChangeArrowheads="1"/>
          </p:cNvSpPr>
          <p:nvPr/>
        </p:nvSpPr>
        <p:spPr bwMode="auto">
          <a:xfrm>
            <a:off x="1981200" y="3028950"/>
            <a:ext cx="3581400" cy="1314450"/>
          </a:xfrm>
          <a:prstGeom prst="rect">
            <a:avLst/>
          </a:prstGeom>
          <a:solidFill>
            <a:srgbClr val="FFE4C9"/>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spcBef>
                <a:spcPct val="0"/>
              </a:spcBef>
              <a:buClrTx/>
              <a:buSzTx/>
              <a:buFontTx/>
              <a:buNone/>
            </a:pPr>
            <a:r>
              <a:rPr lang="en-US" altLang="en-US" sz="2400" b="1">
                <a:solidFill>
                  <a:schemeClr val="bg2"/>
                </a:solidFill>
                <a:latin typeface="Arial" pitchFamily="34" charset="0"/>
                <a:cs typeface="Arial" pitchFamily="34" charset="0"/>
              </a:rPr>
              <a:t>User Perspective</a:t>
            </a:r>
          </a:p>
          <a:p>
            <a:pPr algn="ctr" eaLnBrk="1" hangingPunct="1">
              <a:spcBef>
                <a:spcPct val="0"/>
              </a:spcBef>
              <a:buClrTx/>
              <a:buSzTx/>
              <a:buFontTx/>
              <a:buNone/>
            </a:pPr>
            <a:endParaRPr lang="en-US" altLang="en-US" sz="1000" b="1">
              <a:solidFill>
                <a:schemeClr val="bg2"/>
              </a:solidFill>
              <a:latin typeface="Arial" pitchFamily="34" charset="0"/>
              <a:cs typeface="Arial" pitchFamily="34" charset="0"/>
            </a:endParaRPr>
          </a:p>
          <a:p>
            <a:pPr algn="ctr">
              <a:spcBef>
                <a:spcPct val="0"/>
              </a:spcBef>
              <a:buClrTx/>
              <a:buSzTx/>
              <a:buFontTx/>
              <a:buNone/>
            </a:pPr>
            <a:r>
              <a:rPr lang="en-US" altLang="en-US" sz="2000">
                <a:solidFill>
                  <a:schemeClr val="bg2"/>
                </a:solidFill>
                <a:latin typeface="Arial" pitchFamily="34" charset="0"/>
                <a:cs typeface="Arial" pitchFamily="34" charset="0"/>
              </a:rPr>
              <a:t>Are we delighting (or at least satisfying) our users?</a:t>
            </a:r>
          </a:p>
          <a:p>
            <a:pPr>
              <a:spcBef>
                <a:spcPct val="0"/>
              </a:spcBef>
              <a:buClrTx/>
              <a:buSzTx/>
              <a:buFontTx/>
              <a:buNone/>
            </a:pPr>
            <a:endParaRPr lang="en-US" altLang="en-US" sz="2000">
              <a:solidFill>
                <a:schemeClr val="bg2"/>
              </a:solidFill>
              <a:latin typeface="Times New Roman" pitchFamily="18" charset="0"/>
            </a:endParaRPr>
          </a:p>
        </p:txBody>
      </p:sp>
      <p:sp>
        <p:nvSpPr>
          <p:cNvPr id="35845" name="Text Box 4"/>
          <p:cNvSpPr txBox="1">
            <a:spLocks noChangeArrowheads="1"/>
          </p:cNvSpPr>
          <p:nvPr/>
        </p:nvSpPr>
        <p:spPr bwMode="auto">
          <a:xfrm>
            <a:off x="6515100" y="3048000"/>
            <a:ext cx="3676650" cy="1333500"/>
          </a:xfrm>
          <a:prstGeom prst="rect">
            <a:avLst/>
          </a:prstGeom>
          <a:solidFill>
            <a:srgbClr val="FFC9FF"/>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85000"/>
              </a:lnSpc>
              <a:spcBef>
                <a:spcPct val="0"/>
              </a:spcBef>
              <a:buClrTx/>
              <a:buSzTx/>
              <a:buFontTx/>
              <a:buNone/>
            </a:pPr>
            <a:r>
              <a:rPr lang="en-US" altLang="en-US" sz="2400" b="1">
                <a:solidFill>
                  <a:schemeClr val="bg2"/>
                </a:solidFill>
                <a:latin typeface="Arial" pitchFamily="34" charset="0"/>
                <a:cs typeface="Arial" pitchFamily="34" charset="0"/>
              </a:rPr>
              <a:t>Internal Process Perspective</a:t>
            </a:r>
          </a:p>
          <a:p>
            <a:pPr algn="ctr">
              <a:spcBef>
                <a:spcPct val="0"/>
              </a:spcBef>
              <a:buClrTx/>
              <a:buSzTx/>
              <a:buFontTx/>
              <a:buNone/>
            </a:pPr>
            <a:r>
              <a:rPr lang="en-US" altLang="en-US" sz="2000">
                <a:solidFill>
                  <a:schemeClr val="bg2"/>
                </a:solidFill>
                <a:latin typeface="Arial" pitchFamily="34" charset="0"/>
                <a:cs typeface="Arial" pitchFamily="34" charset="0"/>
              </a:rPr>
              <a:t>Are we doing the </a:t>
            </a:r>
            <a:r>
              <a:rPr lang="en-US" altLang="en-US" sz="2000" i="1">
                <a:solidFill>
                  <a:schemeClr val="bg2"/>
                </a:solidFill>
                <a:latin typeface="Arial" pitchFamily="34" charset="0"/>
                <a:cs typeface="Arial" pitchFamily="34" charset="0"/>
              </a:rPr>
              <a:t>right things?</a:t>
            </a:r>
            <a:r>
              <a:rPr lang="en-US" altLang="en-US" sz="2000">
                <a:solidFill>
                  <a:schemeClr val="bg2"/>
                </a:solidFill>
                <a:latin typeface="Arial" pitchFamily="34" charset="0"/>
                <a:cs typeface="Arial" pitchFamily="34" charset="0"/>
              </a:rPr>
              <a:t> Are we doing </a:t>
            </a:r>
            <a:r>
              <a:rPr lang="en-US" altLang="en-US" sz="2000" i="1">
                <a:solidFill>
                  <a:schemeClr val="bg2"/>
                </a:solidFill>
                <a:latin typeface="Arial" pitchFamily="34" charset="0"/>
                <a:cs typeface="Arial" pitchFamily="34" charset="0"/>
              </a:rPr>
              <a:t>things right</a:t>
            </a:r>
            <a:r>
              <a:rPr lang="en-US" altLang="en-US" sz="2000">
                <a:solidFill>
                  <a:schemeClr val="bg2"/>
                </a:solidFill>
                <a:latin typeface="Arial" pitchFamily="34" charset="0"/>
                <a:cs typeface="Arial" pitchFamily="34" charset="0"/>
              </a:rPr>
              <a:t>?</a:t>
            </a:r>
            <a:endParaRPr lang="en-US" altLang="en-US" sz="2000">
              <a:solidFill>
                <a:schemeClr val="bg2"/>
              </a:solidFill>
              <a:latin typeface="Times New Roman" pitchFamily="18" charset="0"/>
            </a:endParaRPr>
          </a:p>
        </p:txBody>
      </p:sp>
      <p:sp>
        <p:nvSpPr>
          <p:cNvPr id="35846" name="Text Box 5"/>
          <p:cNvSpPr txBox="1">
            <a:spLocks noChangeArrowheads="1"/>
          </p:cNvSpPr>
          <p:nvPr/>
        </p:nvSpPr>
        <p:spPr bwMode="auto">
          <a:xfrm>
            <a:off x="4114800" y="4724400"/>
            <a:ext cx="3810000" cy="1447800"/>
          </a:xfrm>
          <a:prstGeom prst="rect">
            <a:avLst/>
          </a:prstGeom>
          <a:solidFill>
            <a:srgbClr val="CCECFF"/>
          </a:solidFill>
          <a:ln w="12700">
            <a:solidFill>
              <a:srgbClr val="000000"/>
            </a:solidFill>
            <a:miter lim="800000"/>
            <a:headEnd/>
            <a:tailEnd/>
          </a:ln>
        </p:spPr>
        <p:txBody>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lgn="ctr" eaLnBrk="1" hangingPunct="1">
              <a:lnSpc>
                <a:spcPct val="85000"/>
              </a:lnSpc>
              <a:spcBef>
                <a:spcPct val="0"/>
              </a:spcBef>
              <a:buClrTx/>
              <a:buSzTx/>
              <a:buFontTx/>
              <a:buNone/>
            </a:pPr>
            <a:r>
              <a:rPr lang="en-US" altLang="en-US" sz="2400" b="1">
                <a:solidFill>
                  <a:srgbClr val="003399"/>
                </a:solidFill>
                <a:latin typeface="Arial" pitchFamily="34" charset="0"/>
                <a:cs typeface="Arial" pitchFamily="34" charset="0"/>
              </a:rPr>
              <a:t>Future Readiness Perspective</a:t>
            </a:r>
          </a:p>
          <a:p>
            <a:pPr algn="ctr" eaLnBrk="1" hangingPunct="1">
              <a:lnSpc>
                <a:spcPct val="90000"/>
              </a:lnSpc>
              <a:spcBef>
                <a:spcPct val="0"/>
              </a:spcBef>
              <a:buClrTx/>
              <a:buSzTx/>
              <a:buFontTx/>
              <a:buNone/>
            </a:pPr>
            <a:endParaRPr lang="en-US" altLang="en-US" sz="1000" b="1">
              <a:solidFill>
                <a:srgbClr val="003399"/>
              </a:solidFill>
              <a:latin typeface="Arial" pitchFamily="34" charset="0"/>
              <a:cs typeface="Arial" pitchFamily="34" charset="0"/>
            </a:endParaRPr>
          </a:p>
          <a:p>
            <a:pPr algn="ctr">
              <a:lnSpc>
                <a:spcPct val="90000"/>
              </a:lnSpc>
              <a:spcBef>
                <a:spcPct val="0"/>
              </a:spcBef>
              <a:buClrTx/>
              <a:buSzTx/>
              <a:buFontTx/>
              <a:buNone/>
            </a:pPr>
            <a:r>
              <a:rPr lang="en-US" altLang="en-US" sz="2000">
                <a:solidFill>
                  <a:srgbClr val="003399"/>
                </a:solidFill>
                <a:latin typeface="Arial" pitchFamily="34" charset="0"/>
                <a:cs typeface="Arial" pitchFamily="34" charset="0"/>
              </a:rPr>
              <a:t>Are we ready for the emerging technologies &amp; practices?</a:t>
            </a:r>
            <a:endParaRPr lang="en-US" altLang="en-US" sz="2400">
              <a:solidFill>
                <a:srgbClr val="003399"/>
              </a:solidFill>
              <a:latin typeface="Times New Roman" pitchFamily="18" charset="0"/>
            </a:endParaRPr>
          </a:p>
        </p:txBody>
      </p:sp>
      <p:sp>
        <p:nvSpPr>
          <p:cNvPr id="35847" name="Line 6"/>
          <p:cNvSpPr>
            <a:spLocks noChangeShapeType="1"/>
          </p:cNvSpPr>
          <p:nvPr/>
        </p:nvSpPr>
        <p:spPr bwMode="auto">
          <a:xfrm flipH="1" flipV="1">
            <a:off x="3352800" y="4518025"/>
            <a:ext cx="596900" cy="477838"/>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35848" name="Line 7"/>
          <p:cNvSpPr>
            <a:spLocks noChangeShapeType="1"/>
          </p:cNvSpPr>
          <p:nvPr/>
        </p:nvSpPr>
        <p:spPr bwMode="auto">
          <a:xfrm flipV="1">
            <a:off x="8077200" y="4514850"/>
            <a:ext cx="533400" cy="438150"/>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35849" name="Line 8"/>
          <p:cNvSpPr>
            <a:spLocks noChangeShapeType="1"/>
          </p:cNvSpPr>
          <p:nvPr/>
        </p:nvSpPr>
        <p:spPr bwMode="auto">
          <a:xfrm flipV="1">
            <a:off x="3371850" y="2198688"/>
            <a:ext cx="666750" cy="696912"/>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35850" name="Line 9"/>
          <p:cNvSpPr>
            <a:spLocks noChangeShapeType="1"/>
          </p:cNvSpPr>
          <p:nvPr/>
        </p:nvSpPr>
        <p:spPr bwMode="auto">
          <a:xfrm flipH="1" flipV="1">
            <a:off x="8220075" y="2255838"/>
            <a:ext cx="533400" cy="639762"/>
          </a:xfrm>
          <a:prstGeom prst="line">
            <a:avLst/>
          </a:prstGeom>
          <a:noFill/>
          <a:ln w="571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35851" name="Line 10"/>
          <p:cNvSpPr>
            <a:spLocks noChangeShapeType="1"/>
          </p:cNvSpPr>
          <p:nvPr/>
        </p:nvSpPr>
        <p:spPr bwMode="auto">
          <a:xfrm>
            <a:off x="5638800" y="3714750"/>
            <a:ext cx="800100" cy="0"/>
          </a:xfrm>
          <a:prstGeom prst="line">
            <a:avLst/>
          </a:prstGeom>
          <a:noFill/>
          <a:ln w="57150">
            <a:solidFill>
              <a:schemeClr val="tx1"/>
            </a:solidFill>
            <a:round/>
            <a:headEnd type="triangle" w="lg" len="sm"/>
            <a:tailEnd type="triangle" w="lg" len="sm"/>
          </a:ln>
          <a:extLst>
            <a:ext uri="{909E8E84-426E-40DD-AFC4-6F175D3DCCD1}">
              <a14:hiddenFill xmlns:a14="http://schemas.microsoft.com/office/drawing/2010/main">
                <a:noFill/>
              </a14:hiddenFill>
            </a:ext>
          </a:extLst>
        </p:spPr>
        <p:txBody>
          <a:bodyPr/>
          <a:lstStyle/>
          <a:p>
            <a:endParaRPr lang="en-GB"/>
          </a:p>
        </p:txBody>
      </p:sp>
      <p:sp>
        <p:nvSpPr>
          <p:cNvPr id="51211" name="Rectangle 11"/>
          <p:cNvSpPr>
            <a:spLocks noGrp="1" noChangeArrowheads="1"/>
          </p:cNvSpPr>
          <p:nvPr>
            <p:ph type="title"/>
          </p:nvPr>
        </p:nvSpPr>
        <p:spPr>
          <a:xfrm>
            <a:off x="2209800" y="354013"/>
            <a:ext cx="7772400" cy="1143000"/>
          </a:xfrm>
        </p:spPr>
        <p:txBody>
          <a:bodyPr/>
          <a:lstStyle/>
          <a:p>
            <a:pPr eaLnBrk="1" hangingPunct="1">
              <a:defRPr/>
            </a:pPr>
            <a:r>
              <a:rPr lang="en-US" dirty="0">
                <a:solidFill>
                  <a:srgbClr val="FFFF00"/>
                </a:solidFill>
              </a:rPr>
              <a:t>The Balanced </a:t>
            </a:r>
            <a:r>
              <a:rPr lang="en-US" dirty="0">
                <a:solidFill>
                  <a:srgbClr val="92D050"/>
                </a:solidFill>
              </a:rPr>
              <a:t>IS</a:t>
            </a:r>
            <a:r>
              <a:rPr lang="en-US" dirty="0"/>
              <a:t> </a:t>
            </a:r>
            <a:r>
              <a:rPr lang="en-US" dirty="0">
                <a:solidFill>
                  <a:srgbClr val="FFFF00"/>
                </a:solidFill>
              </a:rPr>
              <a:t>Scorecard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722493EC-3C44-4609-A1DF-ACAFAF35D041}" type="slidenum">
              <a:rPr lang="en-US"/>
              <a:pPr>
                <a:defRPr/>
              </a:pPr>
              <a:t>47</a:t>
            </a:fld>
            <a:endParaRPr lang="en-US"/>
          </a:p>
        </p:txBody>
      </p:sp>
      <p:sp>
        <p:nvSpPr>
          <p:cNvPr id="52226" name="Rectangle 2"/>
          <p:cNvSpPr>
            <a:spLocks noGrp="1" noChangeArrowheads="1"/>
          </p:cNvSpPr>
          <p:nvPr>
            <p:ph type="body" idx="1"/>
          </p:nvPr>
        </p:nvSpPr>
        <p:spPr>
          <a:xfrm>
            <a:off x="990600" y="1657350"/>
            <a:ext cx="10363200" cy="4114800"/>
          </a:xfrm>
        </p:spPr>
        <p:txBody>
          <a:bodyPr/>
          <a:lstStyle/>
          <a:p>
            <a:pPr eaLnBrk="1" hangingPunct="1">
              <a:defRPr/>
            </a:pPr>
            <a:r>
              <a:rPr lang="en-US" altLang="ko-KR" sz="2800" dirty="0">
                <a:solidFill>
                  <a:srgbClr val="0000FF"/>
                </a:solidFill>
                <a:ea typeface="Gulim" pitchFamily="34" charset="-127"/>
              </a:rPr>
              <a:t> </a:t>
            </a:r>
            <a:r>
              <a:rPr lang="en-US" altLang="ko-KR" sz="2800" b="1" dirty="0">
                <a:ea typeface="Gulim" pitchFamily="34" charset="-127"/>
              </a:rPr>
              <a:t>Extension to the BSC</a:t>
            </a:r>
          </a:p>
          <a:p>
            <a:pPr lvl="1" eaLnBrk="1" hangingPunct="1">
              <a:defRPr/>
            </a:pPr>
            <a:r>
              <a:rPr lang="en-US" altLang="ko-KR" sz="2200" dirty="0">
                <a:ea typeface="Gulim" pitchFamily="34" charset="-127"/>
              </a:rPr>
              <a:t>innovation and learning (future readiness)</a:t>
            </a:r>
          </a:p>
          <a:p>
            <a:pPr lvl="1" eaLnBrk="1" hangingPunct="1">
              <a:defRPr/>
            </a:pPr>
            <a:r>
              <a:rPr lang="en-US" altLang="ko-KR" sz="2200" dirty="0">
                <a:ea typeface="Gulim" pitchFamily="34" charset="-127"/>
              </a:rPr>
              <a:t>the specifics of monitoring and control (key measures</a:t>
            </a:r>
            <a:r>
              <a:rPr lang="en-US" altLang="ko-KR" sz="2400" dirty="0">
                <a:ea typeface="Gulim" pitchFamily="34" charset="-127"/>
              </a:rPr>
              <a:t>)</a:t>
            </a:r>
          </a:p>
          <a:p>
            <a:pPr eaLnBrk="1" hangingPunct="1">
              <a:defRPr/>
            </a:pPr>
            <a:r>
              <a:rPr lang="en-US" altLang="ko-KR" sz="2800" dirty="0">
                <a:ea typeface="Gulim" pitchFamily="34" charset="-127"/>
              </a:rPr>
              <a:t> </a:t>
            </a:r>
            <a:r>
              <a:rPr lang="en-US" altLang="ko-KR" sz="2800" b="1" dirty="0">
                <a:ea typeface="Gulim" pitchFamily="34" charset="-127"/>
              </a:rPr>
              <a:t>Measuring and evaluating business value</a:t>
            </a:r>
          </a:p>
          <a:p>
            <a:pPr lvl="1" eaLnBrk="1" hangingPunct="1">
              <a:defRPr/>
            </a:pPr>
            <a:r>
              <a:rPr lang="en-US" altLang="ko-KR" sz="2200" dirty="0">
                <a:ea typeface="Gulim" pitchFamily="34" charset="-127"/>
              </a:rPr>
              <a:t>short-term cost-benefit evaluation</a:t>
            </a:r>
          </a:p>
          <a:p>
            <a:pPr lvl="2" eaLnBrk="1" hangingPunct="1">
              <a:defRPr/>
            </a:pPr>
            <a:r>
              <a:rPr lang="en-US" altLang="ko-KR" sz="2000" dirty="0">
                <a:ea typeface="Gulim" pitchFamily="34" charset="-127"/>
              </a:rPr>
              <a:t>cost control, selling to third parties</a:t>
            </a:r>
          </a:p>
          <a:p>
            <a:pPr lvl="1" eaLnBrk="1" hangingPunct="1">
              <a:defRPr/>
            </a:pPr>
            <a:r>
              <a:rPr lang="en-US" altLang="ko-KR" sz="2200" dirty="0">
                <a:ea typeface="Gulim" pitchFamily="34" charset="-127"/>
              </a:rPr>
              <a:t>long-term perspective (based on information economics)</a:t>
            </a:r>
          </a:p>
          <a:p>
            <a:pPr lvl="2" eaLnBrk="1" hangingPunct="1">
              <a:defRPr/>
            </a:pPr>
            <a:r>
              <a:rPr lang="en-US" altLang="ko-KR" sz="2000" dirty="0">
                <a:ea typeface="Gulim" pitchFamily="34" charset="-127"/>
              </a:rPr>
              <a:t>business value of IT project, strategic options and risks</a:t>
            </a:r>
          </a:p>
          <a:p>
            <a:pPr lvl="2" eaLnBrk="1" hangingPunct="1">
              <a:defRPr/>
            </a:pPr>
            <a:r>
              <a:rPr lang="en-US" altLang="ko-KR" sz="2000" dirty="0">
                <a:ea typeface="Gulim" pitchFamily="34" charset="-127"/>
              </a:rPr>
              <a:t>business value of IT department/functional area</a:t>
            </a:r>
          </a:p>
          <a:p>
            <a:pPr lvl="1" eaLnBrk="1" hangingPunct="1">
              <a:defRPr/>
            </a:pPr>
            <a:endParaRPr lang="en-US" altLang="ko-KR" sz="2000" dirty="0">
              <a:ea typeface="Gulim" pitchFamily="34" charset="-127"/>
            </a:endParaRPr>
          </a:p>
          <a:p>
            <a:pPr eaLnBrk="1" hangingPunct="1">
              <a:defRPr/>
            </a:pPr>
            <a:endParaRPr lang="en-CA" sz="2000" dirty="0"/>
          </a:p>
        </p:txBody>
      </p:sp>
      <p:sp>
        <p:nvSpPr>
          <p:cNvPr id="52227" name="Rectangle 3"/>
          <p:cNvSpPr>
            <a:spLocks noGrp="1" noChangeArrowheads="1"/>
          </p:cNvSpPr>
          <p:nvPr>
            <p:ph type="title"/>
          </p:nvPr>
        </p:nvSpPr>
        <p:spPr/>
        <p:txBody>
          <a:bodyPr/>
          <a:lstStyle/>
          <a:p>
            <a:pPr eaLnBrk="1" hangingPunct="1">
              <a:defRPr/>
            </a:pPr>
            <a:r>
              <a:rPr lang="en-US" dirty="0">
                <a:solidFill>
                  <a:srgbClr val="92D050"/>
                </a:solidFill>
              </a:rPr>
              <a:t>Measuring and Evaluating IS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78F8A973-DE08-4679-959B-F8726557854D}" type="slidenum">
              <a:rPr lang="en-US"/>
              <a:pPr>
                <a:defRPr/>
              </a:pPr>
              <a:t>48</a:t>
            </a:fld>
            <a:endParaRPr lang="en-US"/>
          </a:p>
        </p:txBody>
      </p:sp>
      <p:sp>
        <p:nvSpPr>
          <p:cNvPr id="53250" name="Rectangle 2"/>
          <p:cNvSpPr>
            <a:spLocks noGrp="1" noChangeArrowheads="1"/>
          </p:cNvSpPr>
          <p:nvPr>
            <p:ph type="body" idx="1"/>
          </p:nvPr>
        </p:nvSpPr>
        <p:spPr>
          <a:xfrm>
            <a:off x="762000" y="1524000"/>
            <a:ext cx="10515600" cy="5029200"/>
          </a:xfrm>
        </p:spPr>
        <p:txBody>
          <a:bodyPr/>
          <a:lstStyle/>
          <a:p>
            <a:pPr eaLnBrk="1" hangingPunct="1">
              <a:defRPr/>
            </a:pPr>
            <a:r>
              <a:rPr lang="en-US" altLang="ko-KR" sz="3600" dirty="0">
                <a:ea typeface="Gulim" pitchFamily="34" charset="-127"/>
              </a:rPr>
              <a:t> </a:t>
            </a:r>
            <a:r>
              <a:rPr lang="en-US" altLang="ko-KR" sz="3600" b="1" dirty="0">
                <a:ea typeface="Gulim" pitchFamily="34" charset="-127"/>
              </a:rPr>
              <a:t>Measuring and evaluating user orientation</a:t>
            </a:r>
          </a:p>
          <a:p>
            <a:pPr lvl="1" eaLnBrk="1" hangingPunct="1">
              <a:defRPr/>
            </a:pPr>
            <a:r>
              <a:rPr lang="en-US" altLang="ko-KR" sz="3200" dirty="0">
                <a:ea typeface="Gulim" pitchFamily="34" charset="-127"/>
              </a:rPr>
              <a:t>metrics for being the preferred supplier of applications and operations</a:t>
            </a:r>
          </a:p>
          <a:p>
            <a:pPr lvl="1" eaLnBrk="1" hangingPunct="1">
              <a:defRPr/>
            </a:pPr>
            <a:r>
              <a:rPr lang="en-US" altLang="ko-KR" sz="3200" dirty="0">
                <a:ea typeface="Gulim" pitchFamily="34" charset="-127"/>
              </a:rPr>
              <a:t>metrics for building and maintaining relationships with users</a:t>
            </a:r>
          </a:p>
          <a:p>
            <a:pPr lvl="1" eaLnBrk="1" hangingPunct="1">
              <a:defRPr/>
            </a:pPr>
            <a:r>
              <a:rPr lang="en-US" altLang="ko-KR" sz="3200" dirty="0">
                <a:ea typeface="Gulim" pitchFamily="34" charset="-127"/>
              </a:rPr>
              <a:t>metrics for satisfying end-user needs</a:t>
            </a:r>
          </a:p>
        </p:txBody>
      </p:sp>
      <p:sp>
        <p:nvSpPr>
          <p:cNvPr id="53251" name="Rectangle 3"/>
          <p:cNvSpPr>
            <a:spLocks noGrp="1" noChangeArrowheads="1"/>
          </p:cNvSpPr>
          <p:nvPr>
            <p:ph type="title"/>
          </p:nvPr>
        </p:nvSpPr>
        <p:spPr/>
        <p:txBody>
          <a:bodyPr/>
          <a:lstStyle/>
          <a:p>
            <a:pPr eaLnBrk="1" hangingPunct="1">
              <a:defRPr/>
            </a:pPr>
            <a:r>
              <a:rPr lang="en-US" dirty="0">
                <a:solidFill>
                  <a:srgbClr val="92D050"/>
                </a:solidFill>
              </a:rPr>
              <a:t>Measuring and Evaluating IS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6847D9AF-8F5E-4B08-90FC-6B3603C0F9E7}" type="slidenum">
              <a:rPr lang="en-US"/>
              <a:pPr>
                <a:defRPr/>
              </a:pPr>
              <a:t>49</a:t>
            </a:fld>
            <a:endParaRPr lang="en-US"/>
          </a:p>
        </p:txBody>
      </p:sp>
      <p:sp>
        <p:nvSpPr>
          <p:cNvPr id="54274" name="Rectangle 2"/>
          <p:cNvSpPr>
            <a:spLocks noGrp="1" noChangeArrowheads="1"/>
          </p:cNvSpPr>
          <p:nvPr>
            <p:ph type="body" idx="1"/>
          </p:nvPr>
        </p:nvSpPr>
        <p:spPr>
          <a:xfrm>
            <a:off x="762000" y="1295401"/>
            <a:ext cx="10820400" cy="3984625"/>
          </a:xfrm>
        </p:spPr>
        <p:txBody>
          <a:bodyPr/>
          <a:lstStyle/>
          <a:p>
            <a:pPr eaLnBrk="1" hangingPunct="1">
              <a:lnSpc>
                <a:spcPct val="90000"/>
              </a:lnSpc>
              <a:defRPr/>
            </a:pPr>
            <a:r>
              <a:rPr lang="en-US" altLang="ko-KR" b="1" dirty="0">
                <a:ea typeface="Gulim" pitchFamily="34" charset="-127"/>
              </a:rPr>
              <a:t>Measuring and evaluating internal processes</a:t>
            </a:r>
          </a:p>
          <a:p>
            <a:pPr lvl="1" eaLnBrk="1" hangingPunct="1">
              <a:lnSpc>
                <a:spcPct val="90000"/>
              </a:lnSpc>
              <a:defRPr/>
            </a:pPr>
            <a:r>
              <a:rPr lang="en-US" altLang="ko-KR" sz="2600" dirty="0">
                <a:ea typeface="Gulim" pitchFamily="34" charset="-127"/>
              </a:rPr>
              <a:t>The planning and prioritization of IS projects</a:t>
            </a:r>
          </a:p>
          <a:p>
            <a:pPr lvl="1" eaLnBrk="1" hangingPunct="1">
              <a:lnSpc>
                <a:spcPct val="90000"/>
              </a:lnSpc>
              <a:defRPr/>
            </a:pPr>
            <a:r>
              <a:rPr lang="en-US" altLang="ko-KR" sz="2600" dirty="0">
                <a:ea typeface="Gulim" pitchFamily="34" charset="-127"/>
              </a:rPr>
              <a:t>The development of new IT applications</a:t>
            </a:r>
          </a:p>
          <a:p>
            <a:pPr lvl="1" eaLnBrk="1" hangingPunct="1">
              <a:lnSpc>
                <a:spcPct val="90000"/>
              </a:lnSpc>
              <a:defRPr/>
            </a:pPr>
            <a:r>
              <a:rPr lang="en-US" altLang="ko-KR" sz="2600" dirty="0">
                <a:ea typeface="Gulim" pitchFamily="34" charset="-127"/>
              </a:rPr>
              <a:t>The operation and maintenance of current IT applications</a:t>
            </a:r>
          </a:p>
          <a:p>
            <a:pPr eaLnBrk="1" hangingPunct="1">
              <a:lnSpc>
                <a:spcPct val="90000"/>
              </a:lnSpc>
              <a:defRPr/>
            </a:pPr>
            <a:r>
              <a:rPr lang="en-US" altLang="ko-KR" dirty="0">
                <a:ea typeface="Gulim" pitchFamily="34" charset="-127"/>
              </a:rPr>
              <a:t> </a:t>
            </a:r>
            <a:r>
              <a:rPr lang="en-US" altLang="ko-KR" b="1" dirty="0">
                <a:ea typeface="Gulim" pitchFamily="34" charset="-127"/>
              </a:rPr>
              <a:t>Measuring and evaluating future readiness</a:t>
            </a:r>
          </a:p>
          <a:p>
            <a:pPr lvl="1" eaLnBrk="1" hangingPunct="1">
              <a:lnSpc>
                <a:spcPct val="90000"/>
              </a:lnSpc>
              <a:defRPr/>
            </a:pPr>
            <a:r>
              <a:rPr lang="en-US" altLang="ko-KR" sz="2600" dirty="0">
                <a:ea typeface="Gulim" pitchFamily="34" charset="-127"/>
              </a:rPr>
              <a:t>Improving the skill set of IS specialists</a:t>
            </a:r>
          </a:p>
          <a:p>
            <a:pPr lvl="1" eaLnBrk="1" hangingPunct="1">
              <a:lnSpc>
                <a:spcPct val="90000"/>
              </a:lnSpc>
              <a:defRPr/>
            </a:pPr>
            <a:r>
              <a:rPr lang="en-US" altLang="ko-KR" sz="2600" dirty="0">
                <a:ea typeface="Gulim" pitchFamily="34" charset="-127"/>
              </a:rPr>
              <a:t>Updating the applications portfolio</a:t>
            </a:r>
          </a:p>
          <a:p>
            <a:pPr lvl="1" eaLnBrk="1" hangingPunct="1">
              <a:lnSpc>
                <a:spcPct val="90000"/>
              </a:lnSpc>
              <a:defRPr/>
            </a:pPr>
            <a:r>
              <a:rPr lang="en-US" altLang="ko-KR" sz="2600" dirty="0">
                <a:ea typeface="Gulim" pitchFamily="34" charset="-127"/>
              </a:rPr>
              <a:t>Putting effort into researching emerging technologies</a:t>
            </a:r>
          </a:p>
        </p:txBody>
      </p:sp>
      <p:sp>
        <p:nvSpPr>
          <p:cNvPr id="54275" name="Rectangle 3"/>
          <p:cNvSpPr>
            <a:spLocks noGrp="1" noChangeArrowheads="1"/>
          </p:cNvSpPr>
          <p:nvPr>
            <p:ph type="title"/>
          </p:nvPr>
        </p:nvSpPr>
        <p:spPr>
          <a:xfrm>
            <a:off x="1981200" y="381000"/>
            <a:ext cx="8102600" cy="685800"/>
          </a:xfrm>
        </p:spPr>
        <p:txBody>
          <a:bodyPr/>
          <a:lstStyle/>
          <a:p>
            <a:pPr eaLnBrk="1" hangingPunct="1">
              <a:defRPr/>
            </a:pPr>
            <a:r>
              <a:rPr lang="en-US" dirty="0">
                <a:solidFill>
                  <a:srgbClr val="92D050"/>
                </a:solidFill>
              </a:rPr>
              <a:t>Measuring and Evaluating IS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F13191BB-4FC0-48DF-B536-AC7008151507}" type="slidenum">
              <a:rPr lang="en-US"/>
              <a:pPr>
                <a:defRPr/>
              </a:pPr>
              <a:t>50</a:t>
            </a:fld>
            <a:endParaRPr lang="en-US"/>
          </a:p>
        </p:txBody>
      </p:sp>
      <p:sp>
        <p:nvSpPr>
          <p:cNvPr id="55298" name="Rectangle 2"/>
          <p:cNvSpPr>
            <a:spLocks noGrp="1" noChangeArrowheads="1"/>
          </p:cNvSpPr>
          <p:nvPr>
            <p:ph type="body" idx="1"/>
          </p:nvPr>
        </p:nvSpPr>
        <p:spPr>
          <a:xfrm>
            <a:off x="914400" y="1555750"/>
            <a:ext cx="10287000" cy="4540250"/>
          </a:xfrm>
        </p:spPr>
        <p:txBody>
          <a:bodyPr/>
          <a:lstStyle/>
          <a:p>
            <a:pPr eaLnBrk="1" hangingPunct="1">
              <a:lnSpc>
                <a:spcPct val="90000"/>
              </a:lnSpc>
              <a:defRPr/>
            </a:pPr>
            <a:r>
              <a:rPr lang="en-US" altLang="ko-KR" sz="3000" dirty="0">
                <a:ea typeface="Gulim" pitchFamily="34" charset="-127"/>
              </a:rPr>
              <a:t>Develop awareness of the BSC/IS concept</a:t>
            </a:r>
          </a:p>
          <a:p>
            <a:pPr eaLnBrk="1" hangingPunct="1">
              <a:lnSpc>
                <a:spcPct val="90000"/>
              </a:lnSpc>
              <a:defRPr/>
            </a:pPr>
            <a:r>
              <a:rPr lang="en-US" altLang="ko-KR" sz="3000" dirty="0">
                <a:ea typeface="Gulim" pitchFamily="34" charset="-127"/>
              </a:rPr>
              <a:t>Collect and </a:t>
            </a:r>
            <a:r>
              <a:rPr lang="en-US" altLang="ko-KR" sz="3000" dirty="0" err="1">
                <a:ea typeface="Gulim" pitchFamily="34" charset="-127"/>
              </a:rPr>
              <a:t>analyse</a:t>
            </a:r>
            <a:r>
              <a:rPr lang="en-US" altLang="ko-KR" sz="3000" dirty="0">
                <a:ea typeface="Gulim" pitchFamily="34" charset="-127"/>
              </a:rPr>
              <a:t> data</a:t>
            </a:r>
          </a:p>
          <a:p>
            <a:pPr eaLnBrk="1" hangingPunct="1">
              <a:lnSpc>
                <a:spcPct val="90000"/>
              </a:lnSpc>
              <a:defRPr/>
            </a:pPr>
            <a:r>
              <a:rPr lang="en-US" altLang="ko-KR" sz="3000" dirty="0">
                <a:ea typeface="Gulim" pitchFamily="34" charset="-127"/>
              </a:rPr>
              <a:t>Define company-specific objectives &amp; goals</a:t>
            </a:r>
          </a:p>
          <a:p>
            <a:pPr eaLnBrk="1" hangingPunct="1">
              <a:lnSpc>
                <a:spcPct val="90000"/>
              </a:lnSpc>
              <a:defRPr/>
            </a:pPr>
            <a:r>
              <a:rPr lang="en-US" altLang="ko-KR" sz="3000" dirty="0">
                <a:ea typeface="Gulim" pitchFamily="34" charset="-127"/>
              </a:rPr>
              <a:t>Develop preliminary BSC/IS</a:t>
            </a:r>
          </a:p>
          <a:p>
            <a:pPr eaLnBrk="1" hangingPunct="1">
              <a:lnSpc>
                <a:spcPct val="90000"/>
              </a:lnSpc>
              <a:defRPr/>
            </a:pPr>
            <a:r>
              <a:rPr lang="en-US" altLang="ko-KR" sz="3000" dirty="0">
                <a:ea typeface="Gulim" pitchFamily="34" charset="-127"/>
              </a:rPr>
              <a:t>Solicit stakeholder comments and feedback</a:t>
            </a:r>
          </a:p>
          <a:p>
            <a:pPr eaLnBrk="1" hangingPunct="1">
              <a:lnSpc>
                <a:spcPct val="90000"/>
              </a:lnSpc>
              <a:defRPr/>
            </a:pPr>
            <a:r>
              <a:rPr lang="en-US" altLang="ko-KR" sz="3000" dirty="0">
                <a:ea typeface="Gulim" pitchFamily="34" charset="-127"/>
              </a:rPr>
              <a:t>Reach a consensus on BSC/IS</a:t>
            </a:r>
          </a:p>
          <a:p>
            <a:pPr eaLnBrk="1" hangingPunct="1">
              <a:lnSpc>
                <a:spcPct val="90000"/>
              </a:lnSpc>
              <a:defRPr/>
            </a:pPr>
            <a:r>
              <a:rPr lang="en-US" altLang="ko-KR" sz="3000" dirty="0">
                <a:ea typeface="Gulim" pitchFamily="34" charset="-127"/>
              </a:rPr>
              <a:t>Communicate both BSC/IS and its underlying rationale to all stakeholders</a:t>
            </a:r>
          </a:p>
          <a:p>
            <a:pPr eaLnBrk="1" hangingPunct="1">
              <a:lnSpc>
                <a:spcPct val="90000"/>
              </a:lnSpc>
              <a:defRPr/>
            </a:pPr>
            <a:r>
              <a:rPr lang="en-US" altLang="ko-KR" sz="3000" dirty="0">
                <a:ea typeface="Gulim" pitchFamily="34" charset="-127"/>
              </a:rPr>
              <a:t>Gain employee buy-in and innovation</a:t>
            </a:r>
          </a:p>
        </p:txBody>
      </p:sp>
      <p:sp>
        <p:nvSpPr>
          <p:cNvPr id="55299" name="Rectangle 3"/>
          <p:cNvSpPr>
            <a:spLocks noGrp="1" noChangeArrowheads="1"/>
          </p:cNvSpPr>
          <p:nvPr>
            <p:ph type="title"/>
          </p:nvPr>
        </p:nvSpPr>
        <p:spPr>
          <a:xfrm>
            <a:off x="1905000" y="285750"/>
            <a:ext cx="8382000" cy="1143000"/>
          </a:xfrm>
        </p:spPr>
        <p:txBody>
          <a:bodyPr/>
          <a:lstStyle/>
          <a:p>
            <a:pPr eaLnBrk="1" hangingPunct="1">
              <a:defRPr/>
            </a:pPr>
            <a:r>
              <a:rPr lang="en-US" sz="3800" dirty="0">
                <a:solidFill>
                  <a:srgbClr val="92D050"/>
                </a:solidFill>
              </a:rPr>
              <a:t>Building a Balanced IS Scorecard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049850E7-3030-4018-90C1-E5C3ED28E02D}" type="slidenum">
              <a:rPr lang="en-US"/>
              <a:pPr>
                <a:defRPr/>
              </a:pPr>
              <a:t>51</a:t>
            </a:fld>
            <a:endParaRPr lang="en-US"/>
          </a:p>
        </p:txBody>
      </p:sp>
      <p:sp>
        <p:nvSpPr>
          <p:cNvPr id="56322" name="Rectangle 2"/>
          <p:cNvSpPr>
            <a:spLocks noGrp="1" noChangeArrowheads="1"/>
          </p:cNvSpPr>
          <p:nvPr>
            <p:ph type="body" idx="1"/>
          </p:nvPr>
        </p:nvSpPr>
        <p:spPr>
          <a:xfrm>
            <a:off x="914400" y="1525588"/>
            <a:ext cx="10363200" cy="4114800"/>
          </a:xfrm>
        </p:spPr>
        <p:txBody>
          <a:bodyPr/>
          <a:lstStyle/>
          <a:p>
            <a:pPr eaLnBrk="1" hangingPunct="1">
              <a:lnSpc>
                <a:spcPct val="90000"/>
              </a:lnSpc>
              <a:defRPr/>
            </a:pPr>
            <a:r>
              <a:rPr lang="en-US" altLang="ko-KR" sz="2800" dirty="0">
                <a:ea typeface="Gulim" pitchFamily="34" charset="-127"/>
              </a:rPr>
              <a:t> </a:t>
            </a:r>
            <a:r>
              <a:rPr lang="en-US" altLang="ko-KR" dirty="0">
                <a:ea typeface="Gulim" pitchFamily="34" charset="-127"/>
              </a:rPr>
              <a:t>Three principles for BSC</a:t>
            </a:r>
          </a:p>
          <a:p>
            <a:pPr lvl="1" eaLnBrk="1" hangingPunct="1">
              <a:lnSpc>
                <a:spcPct val="90000"/>
              </a:lnSpc>
              <a:defRPr/>
            </a:pPr>
            <a:r>
              <a:rPr lang="en-US" altLang="ko-KR" sz="2400" dirty="0">
                <a:ea typeface="Gulim" pitchFamily="34" charset="-127"/>
              </a:rPr>
              <a:t>Cause-and-effect</a:t>
            </a:r>
          </a:p>
          <a:p>
            <a:pPr lvl="1" eaLnBrk="1" hangingPunct="1">
              <a:lnSpc>
                <a:spcPct val="90000"/>
              </a:lnSpc>
              <a:defRPr/>
            </a:pPr>
            <a:r>
              <a:rPr lang="en-US" altLang="ko-KR" sz="2400" dirty="0">
                <a:ea typeface="Gulim" pitchFamily="34" charset="-127"/>
              </a:rPr>
              <a:t>Performance drivers</a:t>
            </a:r>
          </a:p>
          <a:p>
            <a:pPr lvl="1" eaLnBrk="1" hangingPunct="1">
              <a:lnSpc>
                <a:spcPct val="90000"/>
              </a:lnSpc>
              <a:defRPr/>
            </a:pPr>
            <a:r>
              <a:rPr lang="en-US" altLang="ko-KR" sz="2400" dirty="0">
                <a:ea typeface="Gulim" pitchFamily="34" charset="-127"/>
              </a:rPr>
              <a:t>Linkage to financial measures</a:t>
            </a:r>
          </a:p>
          <a:p>
            <a:pPr eaLnBrk="1" hangingPunct="1">
              <a:lnSpc>
                <a:spcPct val="90000"/>
              </a:lnSpc>
              <a:defRPr/>
            </a:pPr>
            <a:r>
              <a:rPr lang="en-US" altLang="ko-KR" sz="2800" dirty="0">
                <a:ea typeface="Gulim" pitchFamily="34" charset="-127"/>
              </a:rPr>
              <a:t> </a:t>
            </a:r>
            <a:r>
              <a:rPr lang="en-US" altLang="ko-KR" dirty="0">
                <a:ea typeface="Gulim" pitchFamily="34" charset="-127"/>
              </a:rPr>
              <a:t>Three criteria for BSC/IS metrics</a:t>
            </a:r>
          </a:p>
          <a:p>
            <a:pPr lvl="1" eaLnBrk="1" hangingPunct="1">
              <a:lnSpc>
                <a:spcPct val="90000"/>
              </a:lnSpc>
              <a:defRPr/>
            </a:pPr>
            <a:r>
              <a:rPr lang="en-US" altLang="ko-KR" sz="2400" dirty="0">
                <a:ea typeface="Gulim" pitchFamily="34" charset="-127"/>
              </a:rPr>
              <a:t>quantifiable</a:t>
            </a:r>
          </a:p>
          <a:p>
            <a:pPr lvl="1" eaLnBrk="1" hangingPunct="1">
              <a:lnSpc>
                <a:spcPct val="90000"/>
              </a:lnSpc>
              <a:defRPr/>
            </a:pPr>
            <a:r>
              <a:rPr lang="en-US" altLang="ko-KR" sz="2400" dirty="0">
                <a:ea typeface="Gulim" pitchFamily="34" charset="-127"/>
              </a:rPr>
              <a:t>easy to understand</a:t>
            </a:r>
          </a:p>
          <a:p>
            <a:pPr lvl="1" eaLnBrk="1" hangingPunct="1">
              <a:lnSpc>
                <a:spcPct val="90000"/>
              </a:lnSpc>
              <a:defRPr/>
            </a:pPr>
            <a:r>
              <a:rPr lang="en-US" altLang="ko-KR" sz="2400" dirty="0">
                <a:ea typeface="Gulim" pitchFamily="34" charset="-127"/>
              </a:rPr>
              <a:t>cost-effective to measure</a:t>
            </a:r>
          </a:p>
          <a:p>
            <a:pPr eaLnBrk="1" hangingPunct="1">
              <a:lnSpc>
                <a:spcPct val="90000"/>
              </a:lnSpc>
              <a:defRPr/>
            </a:pPr>
            <a:r>
              <a:rPr lang="en-US" altLang="ko-KR" sz="2800" dirty="0">
                <a:ea typeface="Gulim" pitchFamily="34" charset="-127"/>
              </a:rPr>
              <a:t>One over-riding concern</a:t>
            </a:r>
          </a:p>
          <a:p>
            <a:pPr lvl="1" eaLnBrk="1" hangingPunct="1">
              <a:lnSpc>
                <a:spcPct val="90000"/>
              </a:lnSpc>
              <a:defRPr/>
            </a:pPr>
            <a:r>
              <a:rPr lang="en-US" altLang="ko-KR" sz="2400" dirty="0">
                <a:ea typeface="Gulim" pitchFamily="34" charset="-127"/>
              </a:rPr>
              <a:t>Ensure that the BSC/IS </a:t>
            </a:r>
            <a:r>
              <a:rPr lang="en-US" altLang="ko-KR" sz="2400" dirty="0" err="1">
                <a:ea typeface="Gulim" pitchFamily="34" charset="-127"/>
              </a:rPr>
              <a:t>is</a:t>
            </a:r>
            <a:r>
              <a:rPr lang="en-US" altLang="ko-KR" sz="2400" dirty="0">
                <a:ea typeface="Gulim" pitchFamily="34" charset="-127"/>
              </a:rPr>
              <a:t> aligned with the corporate BSC</a:t>
            </a:r>
          </a:p>
        </p:txBody>
      </p:sp>
      <p:sp>
        <p:nvSpPr>
          <p:cNvPr id="56323" name="Rectangle 3"/>
          <p:cNvSpPr>
            <a:spLocks noGrp="1" noChangeArrowheads="1"/>
          </p:cNvSpPr>
          <p:nvPr>
            <p:ph type="title"/>
          </p:nvPr>
        </p:nvSpPr>
        <p:spPr>
          <a:xfrm>
            <a:off x="1905000" y="285750"/>
            <a:ext cx="8458200" cy="1143000"/>
          </a:xfrm>
        </p:spPr>
        <p:txBody>
          <a:bodyPr/>
          <a:lstStyle/>
          <a:p>
            <a:pPr eaLnBrk="1" hangingPunct="1">
              <a:defRPr/>
            </a:pPr>
            <a:r>
              <a:rPr lang="en-US" sz="3800" dirty="0">
                <a:solidFill>
                  <a:srgbClr val="92D050"/>
                </a:solidFill>
              </a:rPr>
              <a:t>Building a Balanced IS Scorecard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solidFill>
                  <a:srgbClr val="92D050"/>
                </a:solidFill>
              </a:rPr>
              <a:t>Scorecard Details</a:t>
            </a:r>
          </a:p>
        </p:txBody>
      </p:sp>
      <p:sp>
        <p:nvSpPr>
          <p:cNvPr id="3" name="Content Placeholder 2"/>
          <p:cNvSpPr>
            <a:spLocks noGrp="1"/>
          </p:cNvSpPr>
          <p:nvPr>
            <p:ph idx="1"/>
          </p:nvPr>
        </p:nvSpPr>
        <p:spPr/>
        <p:txBody>
          <a:bodyPr/>
          <a:lstStyle/>
          <a:p>
            <a:pPr>
              <a:defRPr/>
            </a:pPr>
            <a:r>
              <a:rPr lang="en-US" sz="2800" dirty="0">
                <a:effectLst/>
              </a:rPr>
              <a:t>For each of the four perspectives in a scorecard there are four items to identify:</a:t>
            </a:r>
          </a:p>
          <a:p>
            <a:pPr lvl="1">
              <a:defRPr/>
            </a:pPr>
            <a:r>
              <a:rPr lang="en-US" sz="2400" dirty="0">
                <a:effectLst/>
              </a:rPr>
              <a:t>The </a:t>
            </a:r>
            <a:r>
              <a:rPr lang="en-US" sz="2400" b="1" dirty="0">
                <a:solidFill>
                  <a:srgbClr val="00B050"/>
                </a:solidFill>
                <a:effectLst/>
              </a:rPr>
              <a:t>objective</a:t>
            </a:r>
            <a:r>
              <a:rPr lang="en-US" sz="2400" dirty="0">
                <a:effectLst/>
              </a:rPr>
              <a:t> is what you want to achieve</a:t>
            </a:r>
          </a:p>
          <a:p>
            <a:pPr lvl="1">
              <a:defRPr/>
            </a:pPr>
            <a:r>
              <a:rPr lang="en-US" sz="2400" dirty="0">
                <a:effectLst/>
              </a:rPr>
              <a:t>The </a:t>
            </a:r>
            <a:r>
              <a:rPr lang="en-US" sz="2400" b="1" dirty="0">
                <a:solidFill>
                  <a:srgbClr val="00B050"/>
                </a:solidFill>
                <a:effectLst/>
              </a:rPr>
              <a:t>initiative</a:t>
            </a:r>
            <a:r>
              <a:rPr lang="en-US" sz="2400" dirty="0">
                <a:solidFill>
                  <a:srgbClr val="00B050"/>
                </a:solidFill>
                <a:effectLst/>
              </a:rPr>
              <a:t> </a:t>
            </a:r>
            <a:r>
              <a:rPr lang="en-US" sz="2400" dirty="0">
                <a:effectLst/>
              </a:rPr>
              <a:t>is the action to take to achieve the objective</a:t>
            </a:r>
          </a:p>
          <a:p>
            <a:pPr lvl="1">
              <a:defRPr/>
            </a:pPr>
            <a:r>
              <a:rPr lang="en-US" sz="2400" dirty="0">
                <a:effectLst/>
              </a:rPr>
              <a:t>The </a:t>
            </a:r>
            <a:r>
              <a:rPr lang="en-US" sz="2400" b="1" dirty="0">
                <a:solidFill>
                  <a:srgbClr val="00B050"/>
                </a:solidFill>
                <a:effectLst/>
              </a:rPr>
              <a:t>measure</a:t>
            </a:r>
            <a:r>
              <a:rPr lang="en-US" sz="2400" dirty="0">
                <a:solidFill>
                  <a:srgbClr val="00B050"/>
                </a:solidFill>
                <a:effectLst/>
              </a:rPr>
              <a:t> </a:t>
            </a:r>
            <a:r>
              <a:rPr lang="en-US" sz="2400" dirty="0">
                <a:effectLst/>
              </a:rPr>
              <a:t>is the thing that you are measuring so as to assess if you have achieved the objective – it must be quantitative or quantifiable</a:t>
            </a:r>
          </a:p>
          <a:p>
            <a:pPr lvl="1">
              <a:defRPr/>
            </a:pPr>
            <a:r>
              <a:rPr lang="en-US" sz="2400" dirty="0">
                <a:effectLst/>
              </a:rPr>
              <a:t>The </a:t>
            </a:r>
            <a:r>
              <a:rPr lang="en-US" sz="2400" b="1" dirty="0">
                <a:solidFill>
                  <a:srgbClr val="00B050"/>
                </a:solidFill>
                <a:effectLst/>
              </a:rPr>
              <a:t>target</a:t>
            </a:r>
            <a:r>
              <a:rPr lang="en-US" sz="2400" dirty="0">
                <a:solidFill>
                  <a:srgbClr val="00B050"/>
                </a:solidFill>
                <a:effectLst/>
              </a:rPr>
              <a:t> </a:t>
            </a:r>
            <a:r>
              <a:rPr lang="en-US" sz="2400" dirty="0">
                <a:effectLst/>
              </a:rPr>
              <a:t>is the precise amount of the measure at a certain point in time.</a:t>
            </a:r>
          </a:p>
          <a:p>
            <a:pPr>
              <a:defRPr/>
            </a:pPr>
            <a:endParaRPr lang="en-US" dirty="0"/>
          </a:p>
        </p:txBody>
      </p:sp>
      <p:sp>
        <p:nvSpPr>
          <p:cNvPr id="4" name="Slide Number Placeholder 3"/>
          <p:cNvSpPr>
            <a:spLocks noGrp="1"/>
          </p:cNvSpPr>
          <p:nvPr>
            <p:ph type="sldNum" sz="quarter" idx="11"/>
          </p:nvPr>
        </p:nvSpPr>
        <p:spPr/>
        <p:txBody>
          <a:bodyPr/>
          <a:lstStyle/>
          <a:p>
            <a:pPr>
              <a:defRPr/>
            </a:pPr>
            <a:fld id="{8BE7FC8F-306F-4F78-9710-B152D6306BDE}" type="slidenum">
              <a:rPr lang="en-US" smtClean="0"/>
              <a:pPr>
                <a:defRPr/>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4"/>
          <p:cNvSpPr>
            <a:spLocks noGrp="1"/>
          </p:cNvSpPr>
          <p:nvPr>
            <p:ph type="sldNum" sz="quarter" idx="11"/>
          </p:nvPr>
        </p:nvSpPr>
        <p:spPr/>
        <p:txBody>
          <a:bodyPr/>
          <a:lstStyle/>
          <a:p>
            <a:pPr>
              <a:defRPr/>
            </a:pPr>
            <a:fld id="{B9DEA2C3-06F3-4E27-A4E4-E5BD0C5A6E87}" type="slidenum">
              <a:rPr lang="en-US"/>
              <a:pPr>
                <a:defRPr/>
              </a:pPr>
              <a:t>53</a:t>
            </a:fld>
            <a:endParaRPr lang="en-US"/>
          </a:p>
        </p:txBody>
      </p:sp>
      <p:sp>
        <p:nvSpPr>
          <p:cNvPr id="57346" name="Rectangle 2"/>
          <p:cNvSpPr>
            <a:spLocks noGrp="1" noChangeArrowheads="1"/>
          </p:cNvSpPr>
          <p:nvPr>
            <p:ph type="title"/>
          </p:nvPr>
        </p:nvSpPr>
        <p:spPr/>
        <p:txBody>
          <a:bodyPr/>
          <a:lstStyle/>
          <a:p>
            <a:pPr eaLnBrk="1" hangingPunct="1">
              <a:defRPr/>
            </a:pPr>
            <a:r>
              <a:rPr lang="en-US" sz="1900"/>
              <a:t> </a:t>
            </a:r>
          </a:p>
        </p:txBody>
      </p:sp>
      <p:sp>
        <p:nvSpPr>
          <p:cNvPr id="57347" name="Rectangle 3"/>
          <p:cNvSpPr>
            <a:spLocks noGrp="1" noChangeArrowheads="1"/>
          </p:cNvSpPr>
          <p:nvPr>
            <p:ph type="body" idx="4294967295"/>
          </p:nvPr>
        </p:nvSpPr>
        <p:spPr>
          <a:xfrm>
            <a:off x="1524000" y="1657350"/>
            <a:ext cx="7772400" cy="4114800"/>
          </a:xfrm>
        </p:spPr>
        <p:txBody>
          <a:bodyPr/>
          <a:lstStyle/>
          <a:p>
            <a:pPr eaLnBrk="1" hangingPunct="1">
              <a:buFont typeface="Wingdings" pitchFamily="2" charset="2"/>
              <a:buNone/>
              <a:defRPr/>
            </a:pPr>
            <a:r>
              <a:rPr lang="en-US" sz="2000"/>
              <a:t> </a:t>
            </a:r>
          </a:p>
        </p:txBody>
      </p:sp>
      <p:sp>
        <p:nvSpPr>
          <p:cNvPr id="43013" name="Rectangle 4"/>
          <p:cNvSpPr>
            <a:spLocks noChangeArrowheads="1"/>
          </p:cNvSpPr>
          <p:nvPr/>
        </p:nvSpPr>
        <p:spPr bwMode="auto">
          <a:xfrm>
            <a:off x="1525588" y="792164"/>
            <a:ext cx="914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0"/>
              </a:spcBef>
              <a:buClrTx/>
              <a:buSzTx/>
              <a:buFontTx/>
              <a:buNone/>
            </a:pPr>
            <a:r>
              <a:rPr lang="en-GB" altLang="en-US" sz="2000">
                <a:latin typeface="Times New Roman" pitchFamily="18" charset="0"/>
                <a:cs typeface="Times New Roman" pitchFamily="18" charset="0"/>
              </a:rPr>
              <a:t> </a:t>
            </a:r>
          </a:p>
          <a:p>
            <a:pPr>
              <a:spcBef>
                <a:spcPct val="0"/>
              </a:spcBef>
              <a:buClrTx/>
              <a:buSzTx/>
              <a:buFontTx/>
              <a:buNone/>
            </a:pPr>
            <a:endParaRPr lang="en-GB" altLang="en-US" sz="2000">
              <a:latin typeface="Times New Roman" pitchFamily="18" charset="0"/>
            </a:endParaRPr>
          </a:p>
        </p:txBody>
      </p:sp>
      <p:graphicFrame>
        <p:nvGraphicFramePr>
          <p:cNvPr id="57389" name="Group 45"/>
          <p:cNvGraphicFramePr>
            <a:graphicFrameLocks noGrp="1"/>
          </p:cNvGraphicFramePr>
          <p:nvPr>
            <p:ph type="tbl" idx="1"/>
            <p:extLst>
              <p:ext uri="{D42A27DB-BD31-4B8C-83A1-F6EECF244321}">
                <p14:modId xmlns:p14="http://schemas.microsoft.com/office/powerpoint/2010/main" val="3628037271"/>
              </p:ext>
            </p:extLst>
          </p:nvPr>
        </p:nvGraphicFramePr>
        <p:xfrm>
          <a:off x="990600" y="990600"/>
          <a:ext cx="10591799" cy="5702300"/>
        </p:xfrm>
        <a:graphic>
          <a:graphicData uri="http://schemas.openxmlformats.org/drawingml/2006/table">
            <a:tbl>
              <a:tblPr/>
              <a:tblGrid>
                <a:gridCol w="2407227">
                  <a:extLst>
                    <a:ext uri="{9D8B030D-6E8A-4147-A177-3AD203B41FA5}">
                      <a16:colId xmlns:a16="http://schemas.microsoft.com/office/drawing/2014/main" val="20000"/>
                    </a:ext>
                  </a:extLst>
                </a:gridCol>
                <a:gridCol w="2022071">
                  <a:extLst>
                    <a:ext uri="{9D8B030D-6E8A-4147-A177-3AD203B41FA5}">
                      <a16:colId xmlns:a16="http://schemas.microsoft.com/office/drawing/2014/main" val="20001"/>
                    </a:ext>
                  </a:extLst>
                </a:gridCol>
                <a:gridCol w="1925782">
                  <a:extLst>
                    <a:ext uri="{9D8B030D-6E8A-4147-A177-3AD203B41FA5}">
                      <a16:colId xmlns:a16="http://schemas.microsoft.com/office/drawing/2014/main" val="20002"/>
                    </a:ext>
                  </a:extLst>
                </a:gridCol>
                <a:gridCol w="2022071">
                  <a:extLst>
                    <a:ext uri="{9D8B030D-6E8A-4147-A177-3AD203B41FA5}">
                      <a16:colId xmlns:a16="http://schemas.microsoft.com/office/drawing/2014/main" val="20003"/>
                    </a:ext>
                  </a:extLst>
                </a:gridCol>
                <a:gridCol w="2214648">
                  <a:extLst>
                    <a:ext uri="{9D8B030D-6E8A-4147-A177-3AD203B41FA5}">
                      <a16:colId xmlns:a16="http://schemas.microsoft.com/office/drawing/2014/main" val="20004"/>
                    </a:ext>
                  </a:extLst>
                </a:gridCol>
              </a:tblGrid>
              <a:tr h="82305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0" i="0" u="none" strike="noStrike" cap="none" normalizeH="0" baseline="0" dirty="0">
                          <a:ln>
                            <a:noFill/>
                          </a:ln>
                          <a:solidFill>
                            <a:srgbClr val="FFFF00"/>
                          </a:solidFill>
                          <a:effectLst>
                            <a:outerShdw blurRad="38100" dist="38100" dir="2700000" algn="tl">
                              <a:srgbClr val="000000"/>
                            </a:outerShdw>
                          </a:effectLst>
                          <a:latin typeface="Tahoma" pitchFamily="34" charset="0"/>
                        </a:rPr>
                        <a:t>Perspectives</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0" i="0" u="none" strike="noStrike" cap="none" normalizeH="0" baseline="0" dirty="0">
                          <a:ln>
                            <a:noFill/>
                          </a:ln>
                          <a:solidFill>
                            <a:srgbClr val="43FA8C"/>
                          </a:solidFill>
                          <a:effectLst>
                            <a:outerShdw blurRad="38100" dist="38100" dir="2700000" algn="tl">
                              <a:srgbClr val="000000"/>
                            </a:outerShdw>
                          </a:effectLst>
                          <a:latin typeface="Tahoma" pitchFamily="34" charset="0"/>
                        </a:rPr>
                        <a:t>Objectives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Tahoma" pitchFamily="34" charset="0"/>
                        </a:rPr>
                        <a:t>Initiatives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0" i="0" u="none" strike="noStrike" cap="none" normalizeH="0" baseline="0" dirty="0">
                          <a:ln>
                            <a:noFill/>
                          </a:ln>
                          <a:solidFill>
                            <a:srgbClr val="FF9999"/>
                          </a:solidFill>
                          <a:effectLst>
                            <a:outerShdw blurRad="38100" dist="38100" dir="2700000" algn="tl">
                              <a:srgbClr val="000000"/>
                            </a:outerShdw>
                          </a:effectLst>
                          <a:latin typeface="Tahoma" pitchFamily="34" charset="0"/>
                        </a:rPr>
                        <a:t>Measures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400" b="0" i="0" u="none" strike="noStrike" cap="none" normalizeH="0" baseline="0" dirty="0">
                          <a:ln>
                            <a:noFill/>
                          </a:ln>
                          <a:solidFill>
                            <a:srgbClr val="FF00FF"/>
                          </a:solidFill>
                          <a:effectLst>
                            <a:outerShdw blurRad="38100" dist="38100" dir="2700000" algn="tl">
                              <a:srgbClr val="000000"/>
                            </a:outerShdw>
                          </a:effectLst>
                          <a:latin typeface="Tahoma" pitchFamily="34" charset="0"/>
                        </a:rPr>
                        <a:t>Targets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82400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FF00"/>
                          </a:solidFill>
                          <a:effectLst>
                            <a:outerShdw blurRad="38100" dist="38100" dir="2700000" algn="tl">
                              <a:srgbClr val="000000"/>
                            </a:outerShdw>
                          </a:effectLst>
                          <a:latin typeface="Tahoma" pitchFamily="34" charset="0"/>
                        </a:rPr>
                        <a:t>Business Value</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a:ln>
                            <a:noFill/>
                          </a:ln>
                          <a:solidFill>
                            <a:srgbClr val="43FA8C"/>
                          </a:solidFill>
                          <a:effectLst>
                            <a:outerShdw blurRad="38100" dist="38100" dir="2700000" algn="tl">
                              <a:srgbClr val="000000"/>
                            </a:outerShdw>
                          </a:effectLst>
                          <a:latin typeface="Tahoma" pitchFamily="34" charset="0"/>
                        </a:rPr>
                        <a:t>Increase profit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000000"/>
                          </a:outerShdw>
                        </a:effectLst>
                        <a:latin typeface="Tahoma" pitchFamily="34" charset="0"/>
                      </a:endParaRP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9999"/>
                          </a:solidFill>
                          <a:effectLst>
                            <a:outerShdw blurRad="38100" dist="38100" dir="2700000" algn="tl">
                              <a:srgbClr val="000000"/>
                            </a:outerShdw>
                          </a:effectLst>
                          <a:latin typeface="Tahoma" pitchFamily="34" charset="0"/>
                        </a:rPr>
                        <a: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00FF"/>
                          </a:solidFill>
                          <a:effectLst>
                            <a:outerShdw blurRad="38100" dist="38100" dir="2700000" algn="tl">
                              <a:srgbClr val="000000"/>
                            </a:outerShdw>
                          </a:effectLst>
                          <a:latin typeface="Tahoma" pitchFamily="34" charset="0"/>
                        </a:rPr>
                        <a:t>10% CAGR</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61561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FF00"/>
                          </a:solidFill>
                          <a:effectLst>
                            <a:outerShdw blurRad="38100" dist="38100" dir="2700000" algn="tl">
                              <a:srgbClr val="000000"/>
                            </a:outerShdw>
                          </a:effectLst>
                          <a:latin typeface="Tahoma" pitchFamily="34" charset="0"/>
                        </a:rPr>
                        <a:t>User</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43FA8C"/>
                          </a:solidFill>
                          <a:effectLst>
                            <a:outerShdw blurRad="38100" dist="38100" dir="2700000" algn="tl">
                              <a:srgbClr val="000000"/>
                            </a:outerShdw>
                          </a:effectLst>
                          <a:latin typeface="Tahoma" pitchFamily="34" charset="0"/>
                        </a:rPr>
                        <a:t>Delighted users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Tahoma" pitchFamily="34" charset="0"/>
                        </a:rPr>
                        <a:t>Involve users in systems design procedures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9999"/>
                          </a:solidFill>
                          <a:effectLst>
                            <a:outerShdw blurRad="38100" dist="38100" dir="2700000" algn="tl">
                              <a:srgbClr val="000000"/>
                            </a:outerShdw>
                          </a:effectLst>
                          <a:latin typeface="Tahoma" pitchFamily="34" charset="0"/>
                        </a:rPr>
                        <a:t>User satisfaction index</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00FF"/>
                          </a:solidFill>
                          <a:effectLst>
                            <a:outerShdw blurRad="38100" dist="38100" dir="2700000" algn="tl">
                              <a:srgbClr val="000000"/>
                            </a:outerShdw>
                          </a:effectLst>
                          <a:latin typeface="Tahoma" pitchFamily="34" charset="0"/>
                        </a:rPr>
                        <a:t>95% satisfied by 2022; 99% by 2024</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82400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FF00"/>
                          </a:solidFill>
                          <a:effectLst>
                            <a:outerShdw blurRad="38100" dist="38100" dir="2700000" algn="tl">
                              <a:srgbClr val="000000"/>
                            </a:outerShdw>
                          </a:effectLst>
                          <a:latin typeface="Tahoma" pitchFamily="34" charset="0"/>
                        </a:rPr>
                        <a:t>Internal Process</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a:ln>
                            <a:noFill/>
                          </a:ln>
                          <a:solidFill>
                            <a:srgbClr val="43FA8C"/>
                          </a:solidFill>
                          <a:effectLst>
                            <a:outerShdw blurRad="38100" dist="38100" dir="2700000" algn="tl">
                              <a:srgbClr val="000000"/>
                            </a:outerShdw>
                          </a:effectLst>
                          <a:latin typeface="Tahoma" pitchFamily="34" charset="0"/>
                        </a:rPr>
                        <a: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rgbClr val="FF9999"/>
                          </a:solidFill>
                          <a:effectLst>
                            <a:outerShdw blurRad="38100" dist="38100" dir="2700000" algn="tl">
                              <a:srgbClr val="000000"/>
                            </a:outerShdw>
                          </a:effectLst>
                          <a:latin typeface="Tahoma" pitchFamily="34" charset="0"/>
                        </a:rPr>
                        <a: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rgbClr val="FF00FF"/>
                          </a:solidFill>
                          <a:effectLst>
                            <a:outerShdw blurRad="38100" dist="38100" dir="2700000" algn="tl">
                              <a:srgbClr val="000000"/>
                            </a:outerShdw>
                          </a:effectLst>
                          <a:latin typeface="Tahoma" pitchFamily="34" charset="0"/>
                        </a:rPr>
                        <a: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161561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FF00"/>
                          </a:solidFill>
                          <a:effectLst>
                            <a:outerShdw blurRad="38100" dist="38100" dir="2700000" algn="tl">
                              <a:srgbClr val="000000"/>
                            </a:outerShdw>
                          </a:effectLst>
                          <a:latin typeface="Tahoma" pitchFamily="34" charset="0"/>
                        </a:rPr>
                        <a:t>Future Readiness</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a:ln>
                            <a:noFill/>
                          </a:ln>
                          <a:solidFill>
                            <a:srgbClr val="43FA8C"/>
                          </a:solidFill>
                          <a:effectLst>
                            <a:outerShdw blurRad="38100" dist="38100" dir="2700000" algn="tl">
                              <a:srgbClr val="000000"/>
                            </a:outerShdw>
                          </a:effectLst>
                          <a:latin typeface="Tahoma" pitchFamily="34" charset="0"/>
                        </a:rPr>
                        <a:t>Skilled IT staff</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Tahoma" pitchFamily="34" charset="0"/>
                        </a:rPr>
                        <a:t>Focused training budget</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9999"/>
                          </a:solidFill>
                          <a:effectLst>
                            <a:outerShdw blurRad="38100" dist="38100" dir="2700000" algn="tl">
                              <a:srgbClr val="000000"/>
                            </a:outerShdw>
                          </a:effectLst>
                          <a:latin typeface="Tahoma" pitchFamily="34" charset="0"/>
                        </a:rPr>
                        <a:t>Professional &amp; Academic Qualifications</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0" i="0" u="none" strike="noStrike" cap="none" normalizeH="0" baseline="0" dirty="0">
                          <a:ln>
                            <a:noFill/>
                          </a:ln>
                          <a:solidFill>
                            <a:srgbClr val="FF00FF"/>
                          </a:solidFill>
                          <a:effectLst>
                            <a:outerShdw blurRad="38100" dist="38100" dir="2700000" algn="tl">
                              <a:srgbClr val="000000"/>
                            </a:outerShdw>
                          </a:effectLst>
                          <a:latin typeface="Tahoma" pitchFamily="34" charset="0"/>
                        </a:rPr>
                        <a:t>100% with MSc by 2022; 75% with PhD by 2027</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3052" name="Text Box 43"/>
          <p:cNvSpPr txBox="1">
            <a:spLocks noChangeArrowheads="1"/>
          </p:cNvSpPr>
          <p:nvPr/>
        </p:nvSpPr>
        <p:spPr bwMode="auto">
          <a:xfrm>
            <a:off x="1066800" y="226724"/>
            <a:ext cx="105155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80000"/>
              <a:buFont typeface="Wingdings" pitchFamily="2" charset="2"/>
              <a:buChar char="l"/>
              <a:defRPr sz="3200">
                <a:solidFill>
                  <a:schemeClr val="tx1"/>
                </a:solidFill>
                <a:latin typeface="Tahoma" pitchFamily="34" charset="0"/>
              </a:defRPr>
            </a:lvl1pPr>
            <a:lvl2pPr marL="742950" indent="-285750">
              <a:spcBef>
                <a:spcPct val="20000"/>
              </a:spcBef>
              <a:buClr>
                <a:schemeClr val="folHlink"/>
              </a:buClr>
              <a:buSzPct val="80000"/>
              <a:buFont typeface="Wingdings" pitchFamily="2" charset="2"/>
              <a:buChar char="l"/>
              <a:defRPr sz="2800">
                <a:solidFill>
                  <a:schemeClr val="tx1"/>
                </a:solidFill>
                <a:latin typeface="Tahoma" pitchFamily="34" charset="0"/>
              </a:defRPr>
            </a:lvl2pPr>
            <a:lvl3pPr marL="1143000" indent="-228600">
              <a:spcBef>
                <a:spcPct val="20000"/>
              </a:spcBef>
              <a:buClr>
                <a:schemeClr val="tx2"/>
              </a:buClr>
              <a:buSzPct val="80000"/>
              <a:buFont typeface="Wingdings" pitchFamily="2" charset="2"/>
              <a:buChar char="l"/>
              <a:defRPr sz="2400">
                <a:solidFill>
                  <a:schemeClr val="tx1"/>
                </a:solidFill>
                <a:latin typeface="Tahoma" pitchFamily="34" charset="0"/>
              </a:defRPr>
            </a:lvl3pPr>
            <a:lvl4pPr marL="1600200" indent="-228600">
              <a:spcBef>
                <a:spcPct val="20000"/>
              </a:spcBef>
              <a:buClr>
                <a:schemeClr val="hlink"/>
              </a:buClr>
              <a:buSzPct val="80000"/>
              <a:buFont typeface="Wingdings" pitchFamily="2" charset="2"/>
              <a:buChar char="l"/>
              <a:defRPr sz="2000">
                <a:solidFill>
                  <a:schemeClr val="tx1"/>
                </a:solidFill>
                <a:latin typeface="Tahoma" pitchFamily="34" charset="0"/>
              </a:defRPr>
            </a:lvl4pPr>
            <a:lvl5pPr marL="2057400" indent="-228600">
              <a:spcBef>
                <a:spcPct val="20000"/>
              </a:spcBef>
              <a:buClr>
                <a:schemeClr val="tx1"/>
              </a:buClr>
              <a:buSzPct val="80000"/>
              <a:buFont typeface="Wingdings" pitchFamily="2" charset="2"/>
              <a:buChar char="l"/>
              <a:defRPr sz="2000">
                <a:solidFill>
                  <a:schemeClr val="tx1"/>
                </a:solidFill>
                <a:latin typeface="Tahoma" pitchFamily="34"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Tahoma" pitchFamily="34" charset="0"/>
              </a:defRPr>
            </a:lvl9pPr>
          </a:lstStyle>
          <a:p>
            <a:pPr>
              <a:spcBef>
                <a:spcPct val="50000"/>
              </a:spcBef>
              <a:buClrTx/>
              <a:buSzTx/>
              <a:buFontTx/>
              <a:buNone/>
            </a:pPr>
            <a:r>
              <a:rPr lang="en-US" altLang="en-US" b="1" dirty="0">
                <a:solidFill>
                  <a:srgbClr val="92D050"/>
                </a:solidFill>
                <a:latin typeface="Times New Roman" pitchFamily="18" charset="0"/>
              </a:rPr>
              <a:t>BSC for the IS Support Unit of a Global Shipping Firm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28FFB119-AD3A-4268-8210-742B7B7B9ABD}" type="slidenum">
              <a:rPr lang="en-US"/>
              <a:pPr>
                <a:defRPr/>
              </a:pPr>
              <a:t>54</a:t>
            </a:fld>
            <a:endParaRPr lang="en-US"/>
          </a:p>
        </p:txBody>
      </p:sp>
      <p:sp>
        <p:nvSpPr>
          <p:cNvPr id="58370" name="Rectangle 2"/>
          <p:cNvSpPr>
            <a:spLocks noGrp="1" noChangeArrowheads="1"/>
          </p:cNvSpPr>
          <p:nvPr>
            <p:ph type="title"/>
          </p:nvPr>
        </p:nvSpPr>
        <p:spPr>
          <a:xfrm>
            <a:off x="2438400" y="304800"/>
            <a:ext cx="7340600" cy="838200"/>
          </a:xfrm>
        </p:spPr>
        <p:txBody>
          <a:bodyPr/>
          <a:lstStyle/>
          <a:p>
            <a:pPr eaLnBrk="1" hangingPunct="1">
              <a:defRPr/>
            </a:pPr>
            <a:r>
              <a:rPr lang="en-US" dirty="0">
                <a:solidFill>
                  <a:srgbClr val="FFFF00"/>
                </a:solidFill>
              </a:rPr>
              <a:t>Questions for Slide 53</a:t>
            </a:r>
          </a:p>
        </p:txBody>
      </p:sp>
      <p:sp>
        <p:nvSpPr>
          <p:cNvPr id="58371" name="Rectangle 3"/>
          <p:cNvSpPr>
            <a:spLocks noGrp="1" noChangeArrowheads="1"/>
          </p:cNvSpPr>
          <p:nvPr>
            <p:ph type="body" idx="1"/>
          </p:nvPr>
        </p:nvSpPr>
        <p:spPr>
          <a:xfrm>
            <a:off x="762000" y="1447800"/>
            <a:ext cx="10668000" cy="4114800"/>
          </a:xfrm>
        </p:spPr>
        <p:txBody>
          <a:bodyPr/>
          <a:lstStyle/>
          <a:p>
            <a:pPr eaLnBrk="1" hangingPunct="1">
              <a:lnSpc>
                <a:spcPct val="90000"/>
              </a:lnSpc>
              <a:defRPr/>
            </a:pPr>
            <a:r>
              <a:rPr lang="en-GB" sz="2800" dirty="0">
                <a:cs typeface="Times New Roman" pitchFamily="18" charset="0"/>
              </a:rPr>
              <a:t>1.	Suggest suitable internal process objectives, measures, targets and initiatives.</a:t>
            </a:r>
          </a:p>
          <a:p>
            <a:pPr eaLnBrk="1" hangingPunct="1">
              <a:lnSpc>
                <a:spcPct val="90000"/>
              </a:lnSpc>
              <a:defRPr/>
            </a:pPr>
            <a:r>
              <a:rPr lang="en-GB" sz="2800" dirty="0">
                <a:cs typeface="Times New Roman" pitchFamily="18" charset="0"/>
              </a:rPr>
              <a:t> 2.	Explain why the user perspective initiative may not result in the intended objectives being achieved.</a:t>
            </a:r>
          </a:p>
          <a:p>
            <a:pPr eaLnBrk="1" hangingPunct="1">
              <a:lnSpc>
                <a:spcPct val="90000"/>
              </a:lnSpc>
              <a:defRPr/>
            </a:pPr>
            <a:r>
              <a:rPr lang="en-GB" sz="2800" dirty="0">
                <a:cs typeface="Times New Roman" pitchFamily="18" charset="0"/>
              </a:rPr>
              <a:t>3.	How does the label “user perspective” constrain the work that the IS support unit does? (Think about work systems)</a:t>
            </a:r>
          </a:p>
          <a:p>
            <a:pPr eaLnBrk="1" hangingPunct="1">
              <a:lnSpc>
                <a:spcPct val="90000"/>
              </a:lnSpc>
              <a:defRPr/>
            </a:pPr>
            <a:r>
              <a:rPr lang="en-GB" sz="2800" dirty="0">
                <a:cs typeface="Times New Roman" pitchFamily="18" charset="0"/>
              </a:rPr>
              <a:t>4.	Why is it so critical that the IS support unit establish relationships between initiatives and objectives in its BSC?</a:t>
            </a:r>
          </a:p>
          <a:p>
            <a:pPr eaLnBrk="1" hangingPunct="1">
              <a:lnSpc>
                <a:spcPct val="90000"/>
              </a:lnSpc>
              <a:defRPr/>
            </a:pPr>
            <a:r>
              <a:rPr lang="en-GB" sz="2800" dirty="0">
                <a:cs typeface="Times New Roman" pitchFamily="18" charset="0"/>
              </a:rPr>
              <a:t>5.	How should this BSC/IS be aligned with the corporate BSC?</a:t>
            </a:r>
            <a:endParaRPr lang="en-US" sz="2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FAFBEA5B-A5BA-4A73-940F-A2F23A6725C7}" type="slidenum">
              <a:rPr lang="en-US"/>
              <a:pPr>
                <a:defRPr/>
              </a:pPr>
              <a:t>55</a:t>
            </a:fld>
            <a:endParaRPr lang="en-US"/>
          </a:p>
        </p:txBody>
      </p:sp>
      <p:sp>
        <p:nvSpPr>
          <p:cNvPr id="59394" name="Rectangle 2"/>
          <p:cNvSpPr>
            <a:spLocks noGrp="1" noChangeArrowheads="1"/>
          </p:cNvSpPr>
          <p:nvPr>
            <p:ph type="body" idx="1"/>
          </p:nvPr>
        </p:nvSpPr>
        <p:spPr>
          <a:xfrm>
            <a:off x="838200" y="1371600"/>
            <a:ext cx="10668000" cy="4114800"/>
          </a:xfrm>
        </p:spPr>
        <p:txBody>
          <a:bodyPr/>
          <a:lstStyle/>
          <a:p>
            <a:pPr eaLnBrk="1" hangingPunct="1">
              <a:defRPr/>
            </a:pPr>
            <a:r>
              <a:rPr lang="en-US" altLang="ko-KR" b="1" dirty="0">
                <a:ea typeface="Gulim" pitchFamily="34" charset="-127"/>
              </a:rPr>
              <a:t> </a:t>
            </a:r>
            <a:r>
              <a:rPr lang="en-US" altLang="ko-KR" dirty="0">
                <a:ea typeface="Gulim" pitchFamily="34" charset="-127"/>
              </a:rPr>
              <a:t>Errors to Avoid</a:t>
            </a:r>
          </a:p>
          <a:p>
            <a:pPr lvl="1" eaLnBrk="1" hangingPunct="1">
              <a:defRPr/>
            </a:pPr>
            <a:r>
              <a:rPr lang="en-US" altLang="ko-KR" sz="2600" dirty="0">
                <a:ea typeface="Gulim" pitchFamily="34" charset="-127"/>
              </a:rPr>
              <a:t>failure to include specific long-term objectives</a:t>
            </a:r>
          </a:p>
          <a:p>
            <a:pPr lvl="1" eaLnBrk="1" hangingPunct="1">
              <a:defRPr/>
            </a:pPr>
            <a:r>
              <a:rPr lang="en-US" altLang="ko-KR" sz="2600" dirty="0">
                <a:ea typeface="Gulim" pitchFamily="34" charset="-127"/>
              </a:rPr>
              <a:t>failure to relate key measures to performance drivers by means of cause-and-effect relationships</a:t>
            </a:r>
          </a:p>
          <a:p>
            <a:pPr lvl="1" eaLnBrk="1" hangingPunct="1">
              <a:defRPr/>
            </a:pPr>
            <a:r>
              <a:rPr lang="en-US" altLang="ko-KR" sz="2600" dirty="0">
                <a:ea typeface="Gulim" pitchFamily="34" charset="-127"/>
              </a:rPr>
              <a:t>failure to communicate the contents of, and rationale for the BSC/IS</a:t>
            </a:r>
          </a:p>
          <a:p>
            <a:pPr lvl="1" eaLnBrk="1" hangingPunct="1">
              <a:defRPr/>
            </a:pPr>
            <a:r>
              <a:rPr lang="en-US" altLang="ko-KR" sz="2600" dirty="0">
                <a:ea typeface="Gulim" pitchFamily="34" charset="-127"/>
              </a:rPr>
              <a:t>failure to integrate the BSC/IS with a corporate BSC</a:t>
            </a:r>
          </a:p>
          <a:p>
            <a:pPr lvl="2" eaLnBrk="1" hangingPunct="1">
              <a:defRPr/>
            </a:pPr>
            <a:r>
              <a:rPr lang="en-US" altLang="ko-KR" dirty="0">
                <a:ea typeface="Gulim" pitchFamily="34" charset="-127"/>
              </a:rPr>
              <a:t>All employees should be encouraged to use the BSC to gain a holistic understanding of the </a:t>
            </a:r>
            <a:r>
              <a:rPr lang="en-US" altLang="ko-KR" dirty="0" err="1">
                <a:ea typeface="Gulim" pitchFamily="34" charset="-127"/>
              </a:rPr>
              <a:t>organisation</a:t>
            </a:r>
            <a:endParaRPr lang="en-US" altLang="ko-KR" dirty="0">
              <a:ea typeface="Gulim" pitchFamily="34" charset="-127"/>
            </a:endParaRPr>
          </a:p>
          <a:p>
            <a:pPr eaLnBrk="1" hangingPunct="1">
              <a:buFont typeface="Wingdings" pitchFamily="2" charset="2"/>
              <a:buNone/>
              <a:defRPr/>
            </a:pPr>
            <a:endParaRPr lang="en-US" altLang="ko-KR" sz="3000" dirty="0">
              <a:ea typeface="Gulim" pitchFamily="34" charset="-127"/>
            </a:endParaRPr>
          </a:p>
        </p:txBody>
      </p:sp>
      <p:sp>
        <p:nvSpPr>
          <p:cNvPr id="59395" name="Rectangle 3"/>
          <p:cNvSpPr>
            <a:spLocks noGrp="1" noChangeArrowheads="1"/>
          </p:cNvSpPr>
          <p:nvPr>
            <p:ph type="title"/>
          </p:nvPr>
        </p:nvSpPr>
        <p:spPr/>
        <p:txBody>
          <a:bodyPr/>
          <a:lstStyle/>
          <a:p>
            <a:pPr eaLnBrk="1" hangingPunct="1">
              <a:defRPr/>
            </a:pPr>
            <a:r>
              <a:rPr lang="en-US" dirty="0">
                <a:solidFill>
                  <a:schemeClr val="accent5">
                    <a:lumMod val="75000"/>
                  </a:schemeClr>
                </a:solidFill>
              </a:rPr>
              <a:t>Lessons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466251CE-068C-43C6-BED5-C6209B73A11A}" type="slidenum">
              <a:rPr lang="en-US"/>
              <a:pPr>
                <a:defRPr/>
              </a:pPr>
              <a:t>56</a:t>
            </a:fld>
            <a:endParaRPr lang="en-US"/>
          </a:p>
        </p:txBody>
      </p:sp>
      <p:sp>
        <p:nvSpPr>
          <p:cNvPr id="60418" name="Rectangle 2"/>
          <p:cNvSpPr>
            <a:spLocks noGrp="1" noChangeArrowheads="1"/>
          </p:cNvSpPr>
          <p:nvPr>
            <p:ph type="title"/>
          </p:nvPr>
        </p:nvSpPr>
        <p:spPr/>
        <p:txBody>
          <a:bodyPr/>
          <a:lstStyle/>
          <a:p>
            <a:pPr eaLnBrk="1" hangingPunct="1">
              <a:defRPr/>
            </a:pPr>
            <a:r>
              <a:rPr lang="en-US" dirty="0">
                <a:solidFill>
                  <a:schemeClr val="accent5">
                    <a:lumMod val="75000"/>
                  </a:schemeClr>
                </a:solidFill>
              </a:rPr>
              <a:t>Lessons 2</a:t>
            </a:r>
          </a:p>
        </p:txBody>
      </p:sp>
      <p:sp>
        <p:nvSpPr>
          <p:cNvPr id="60419" name="Rectangle 3"/>
          <p:cNvSpPr>
            <a:spLocks noGrp="1" noChangeArrowheads="1"/>
          </p:cNvSpPr>
          <p:nvPr>
            <p:ph type="body" idx="1"/>
          </p:nvPr>
        </p:nvSpPr>
        <p:spPr/>
        <p:txBody>
          <a:bodyPr/>
          <a:lstStyle/>
          <a:p>
            <a:pPr eaLnBrk="1" hangingPunct="1">
              <a:lnSpc>
                <a:spcPct val="90000"/>
              </a:lnSpc>
              <a:defRPr/>
            </a:pPr>
            <a:r>
              <a:rPr lang="en-US" altLang="ko-KR">
                <a:ea typeface="Gulim" pitchFamily="34" charset="-127"/>
              </a:rPr>
              <a:t>Critical Success Factors</a:t>
            </a:r>
          </a:p>
          <a:p>
            <a:pPr lvl="1" eaLnBrk="1" hangingPunct="1">
              <a:lnSpc>
                <a:spcPct val="90000"/>
              </a:lnSpc>
              <a:defRPr/>
            </a:pPr>
            <a:r>
              <a:rPr lang="en-US" altLang="ko-KR" sz="2600">
                <a:ea typeface="Gulim" pitchFamily="34" charset="-127"/>
              </a:rPr>
              <a:t>Identify key cause-effect relationships, performance drivers and measures</a:t>
            </a:r>
          </a:p>
          <a:p>
            <a:pPr lvl="2" eaLnBrk="1" hangingPunct="1">
              <a:lnSpc>
                <a:spcPct val="90000"/>
              </a:lnSpc>
              <a:defRPr/>
            </a:pPr>
            <a:r>
              <a:rPr lang="en-US" altLang="ko-KR" sz="2200">
                <a:ea typeface="Gulim" pitchFamily="34" charset="-127"/>
              </a:rPr>
              <a:t>This is very hard for non-financial/quantifiable measures</a:t>
            </a:r>
          </a:p>
          <a:p>
            <a:pPr lvl="1" eaLnBrk="1" hangingPunct="1">
              <a:lnSpc>
                <a:spcPct val="90000"/>
              </a:lnSpc>
              <a:defRPr/>
            </a:pPr>
            <a:r>
              <a:rPr lang="en-US" altLang="ko-KR" sz="2600">
                <a:ea typeface="Gulim" pitchFamily="34" charset="-127"/>
              </a:rPr>
              <a:t>Make measures simple and measurable</a:t>
            </a:r>
          </a:p>
          <a:p>
            <a:pPr lvl="2" eaLnBrk="1" hangingPunct="1">
              <a:lnSpc>
                <a:spcPct val="90000"/>
              </a:lnSpc>
              <a:defRPr/>
            </a:pPr>
            <a:r>
              <a:rPr lang="en-US" altLang="ko-KR" sz="2200">
                <a:ea typeface="Gulim" pitchFamily="34" charset="-127"/>
              </a:rPr>
              <a:t>Very hard to collect reliable data, but IS can help</a:t>
            </a:r>
          </a:p>
          <a:p>
            <a:pPr lvl="1" eaLnBrk="1" hangingPunct="1">
              <a:lnSpc>
                <a:spcPct val="90000"/>
              </a:lnSpc>
              <a:defRPr/>
            </a:pPr>
            <a:r>
              <a:rPr lang="en-US" altLang="ko-KR" sz="2600">
                <a:ea typeface="Gulim" pitchFamily="34" charset="-127"/>
              </a:rPr>
              <a:t>Maintain intra-organisational communication</a:t>
            </a:r>
          </a:p>
          <a:p>
            <a:pPr lvl="1" eaLnBrk="1" hangingPunct="1">
              <a:lnSpc>
                <a:spcPct val="90000"/>
              </a:lnSpc>
              <a:defRPr/>
            </a:pPr>
            <a:r>
              <a:rPr lang="en-US" altLang="ko-KR" sz="2600">
                <a:ea typeface="Gulim" pitchFamily="34" charset="-127"/>
              </a:rPr>
              <a:t>Link BSC/IS to performance appraisal criteria for individual IS specialists</a:t>
            </a:r>
          </a:p>
          <a:p>
            <a:pPr lvl="1" eaLnBrk="1" hangingPunct="1">
              <a:lnSpc>
                <a:spcPct val="90000"/>
              </a:lnSpc>
              <a:defRPr/>
            </a:pPr>
            <a:r>
              <a:rPr lang="en-US" altLang="ko-KR" sz="2600">
                <a:ea typeface="Gulim" pitchFamily="34" charset="-127"/>
              </a:rPr>
              <a:t>Ensure staff awareness of the BSC and its value.</a:t>
            </a:r>
          </a:p>
          <a:p>
            <a:pPr eaLnBrk="1" hangingPunct="1">
              <a:lnSpc>
                <a:spcPct val="90000"/>
              </a:lnSpc>
              <a:defRPr/>
            </a:pPr>
            <a:endParaRPr lang="en-US" sz="2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60FB6B0A-7C34-45AC-9D7A-1A5BD6B6F17F}" type="slidenum">
              <a:rPr lang="en-US"/>
              <a:pPr>
                <a:defRPr/>
              </a:pPr>
              <a:t>57</a:t>
            </a:fld>
            <a:endParaRPr lang="en-US"/>
          </a:p>
        </p:txBody>
      </p:sp>
      <p:sp>
        <p:nvSpPr>
          <p:cNvPr id="61442" name="Rectangle 2"/>
          <p:cNvSpPr>
            <a:spLocks noGrp="1" noChangeArrowheads="1"/>
          </p:cNvSpPr>
          <p:nvPr>
            <p:ph type="body" idx="1"/>
          </p:nvPr>
        </p:nvSpPr>
        <p:spPr>
          <a:xfrm>
            <a:off x="685800" y="1447800"/>
            <a:ext cx="10744200" cy="4876800"/>
          </a:xfrm>
        </p:spPr>
        <p:txBody>
          <a:bodyPr/>
          <a:lstStyle/>
          <a:p>
            <a:pPr lvl="1" eaLnBrk="1" hangingPunct="1">
              <a:defRPr/>
            </a:pPr>
            <a:r>
              <a:rPr lang="en-US" altLang="ko-KR" sz="3200" dirty="0">
                <a:ea typeface="Gulim" pitchFamily="34" charset="-127"/>
              </a:rPr>
              <a:t>Are the perspectives and measures necessary and sufficient?</a:t>
            </a:r>
          </a:p>
          <a:p>
            <a:pPr lvl="1" eaLnBrk="1" hangingPunct="1">
              <a:defRPr/>
            </a:pPr>
            <a:r>
              <a:rPr lang="en-US" altLang="ko-KR" sz="3200" dirty="0">
                <a:ea typeface="Gulim" pitchFamily="34" charset="-127"/>
              </a:rPr>
              <a:t>How do cultural and institutional factors affect the BSC/IS?</a:t>
            </a:r>
          </a:p>
          <a:p>
            <a:pPr lvl="1" eaLnBrk="1" hangingPunct="1">
              <a:defRPr/>
            </a:pPr>
            <a:r>
              <a:rPr lang="en-US" altLang="ko-KR" sz="3200" dirty="0">
                <a:ea typeface="Gulim" pitchFamily="34" charset="-127"/>
              </a:rPr>
              <a:t>Can we create BSCs at the level of the individual employee?</a:t>
            </a:r>
          </a:p>
          <a:p>
            <a:pPr lvl="1" eaLnBrk="1" hangingPunct="1">
              <a:defRPr/>
            </a:pPr>
            <a:r>
              <a:rPr lang="en-US" altLang="ko-KR" sz="3200" dirty="0">
                <a:ea typeface="Gulim" pitchFamily="34" charset="-127"/>
              </a:rPr>
              <a:t>What are the experiences of your companies?</a:t>
            </a:r>
          </a:p>
        </p:txBody>
      </p:sp>
      <p:sp>
        <p:nvSpPr>
          <p:cNvPr id="61443" name="Rectangle 3"/>
          <p:cNvSpPr>
            <a:spLocks noGrp="1" noChangeArrowheads="1"/>
          </p:cNvSpPr>
          <p:nvPr>
            <p:ph type="title"/>
          </p:nvPr>
        </p:nvSpPr>
        <p:spPr/>
        <p:txBody>
          <a:bodyPr/>
          <a:lstStyle/>
          <a:p>
            <a:pPr eaLnBrk="1" hangingPunct="1">
              <a:defRPr/>
            </a:pPr>
            <a:r>
              <a:rPr lang="en-US" dirty="0">
                <a:solidFill>
                  <a:schemeClr val="accent5">
                    <a:lumMod val="75000"/>
                  </a:schemeClr>
                </a:solidFill>
              </a:rPr>
              <a:t>What Else?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7BEBC6FA-BB6A-4834-BAC4-D53E59E4B0C5}" type="slidenum">
              <a:rPr lang="en-US"/>
              <a:pPr>
                <a:defRPr/>
              </a:pPr>
              <a:t>58</a:t>
            </a:fld>
            <a:endParaRPr lang="en-US"/>
          </a:p>
        </p:txBody>
      </p:sp>
      <p:sp>
        <p:nvSpPr>
          <p:cNvPr id="62466" name="Rectangle 2"/>
          <p:cNvSpPr>
            <a:spLocks noGrp="1" noChangeArrowheads="1"/>
          </p:cNvSpPr>
          <p:nvPr>
            <p:ph type="title"/>
          </p:nvPr>
        </p:nvSpPr>
        <p:spPr/>
        <p:txBody>
          <a:bodyPr/>
          <a:lstStyle/>
          <a:p>
            <a:pPr eaLnBrk="1" hangingPunct="1">
              <a:defRPr/>
            </a:pPr>
            <a:r>
              <a:rPr lang="en-US" dirty="0">
                <a:solidFill>
                  <a:schemeClr val="accent5">
                    <a:lumMod val="75000"/>
                  </a:schemeClr>
                </a:solidFill>
              </a:rPr>
              <a:t>And Now…</a:t>
            </a:r>
          </a:p>
        </p:txBody>
      </p:sp>
      <p:sp>
        <p:nvSpPr>
          <p:cNvPr id="62467" name="Rectangle 3"/>
          <p:cNvSpPr>
            <a:spLocks noGrp="1" noChangeArrowheads="1"/>
          </p:cNvSpPr>
          <p:nvPr>
            <p:ph type="body" idx="1"/>
          </p:nvPr>
        </p:nvSpPr>
        <p:spPr/>
        <p:txBody>
          <a:bodyPr/>
          <a:lstStyle/>
          <a:p>
            <a:pPr lvl="1" eaLnBrk="1" hangingPunct="1">
              <a:defRPr/>
            </a:pPr>
            <a:r>
              <a:rPr lang="en-US" altLang="ko-KR" sz="3200" dirty="0">
                <a:ea typeface="Gulim" pitchFamily="34" charset="-127"/>
              </a:rPr>
              <a:t>Time for you to create a BSC for the </a:t>
            </a:r>
            <a:r>
              <a:rPr lang="en-US" altLang="ko-KR" sz="3200" dirty="0">
                <a:solidFill>
                  <a:srgbClr val="33CC33"/>
                </a:solidFill>
                <a:ea typeface="Gulim" pitchFamily="34" charset="-127"/>
              </a:rPr>
              <a:t>IS function</a:t>
            </a:r>
            <a:r>
              <a:rPr lang="en-US" altLang="ko-KR" sz="3200" dirty="0">
                <a:ea typeface="Gulim" pitchFamily="34" charset="-127"/>
              </a:rPr>
              <a:t> of a company with which you are familiar</a:t>
            </a:r>
          </a:p>
          <a:p>
            <a:pPr lvl="1" eaLnBrk="1" hangingPunct="1">
              <a:defRPr/>
            </a:pPr>
            <a:r>
              <a:rPr lang="en-US" altLang="ko-KR" sz="3200" dirty="0">
                <a:ea typeface="Gulim" pitchFamily="34" charset="-127"/>
              </a:rPr>
              <a:t>Use the blank sheet available from the course web page and when you are done, email it to me.</a:t>
            </a:r>
          </a:p>
          <a:p>
            <a:pPr lvl="1" eaLnBrk="1" hangingPunct="1">
              <a:defRPr/>
            </a:pPr>
            <a:r>
              <a:rPr lang="en-US" altLang="ko-KR" sz="3200" dirty="0">
                <a:ea typeface="Gulim" pitchFamily="34" charset="-127"/>
              </a:rPr>
              <a:t>Feel free to adapt the blank sheet to your own needs, design, etc.</a:t>
            </a:r>
          </a:p>
          <a:p>
            <a:pPr eaLnBrk="1" hangingPunct="1">
              <a:defRPr/>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E19EE0A1-7341-49C4-8E39-60CE9F359338}" type="slidenum">
              <a:rPr lang="en-US"/>
              <a:pPr>
                <a:defRPr/>
              </a:pPr>
              <a:t>59</a:t>
            </a:fld>
            <a:endParaRPr lang="en-US"/>
          </a:p>
        </p:txBody>
      </p:sp>
      <p:sp>
        <p:nvSpPr>
          <p:cNvPr id="63490" name="Rectangle 2"/>
          <p:cNvSpPr>
            <a:spLocks noGrp="1" noChangeArrowheads="1"/>
          </p:cNvSpPr>
          <p:nvPr>
            <p:ph type="title"/>
          </p:nvPr>
        </p:nvSpPr>
        <p:spPr>
          <a:xfrm>
            <a:off x="609600" y="38100"/>
            <a:ext cx="10972800" cy="808039"/>
          </a:xfrm>
        </p:spPr>
        <p:txBody>
          <a:bodyPr/>
          <a:lstStyle/>
          <a:p>
            <a:pPr eaLnBrk="1" hangingPunct="1">
              <a:defRPr/>
            </a:pPr>
            <a:r>
              <a:rPr lang="en-US" dirty="0">
                <a:solidFill>
                  <a:schemeClr val="accent5">
                    <a:lumMod val="75000"/>
                  </a:schemeClr>
                </a:solidFill>
              </a:rPr>
              <a:t>References</a:t>
            </a:r>
          </a:p>
        </p:txBody>
      </p:sp>
      <p:sp>
        <p:nvSpPr>
          <p:cNvPr id="63491" name="Rectangle 3"/>
          <p:cNvSpPr>
            <a:spLocks noGrp="1" noChangeArrowheads="1"/>
          </p:cNvSpPr>
          <p:nvPr>
            <p:ph type="body" idx="1"/>
          </p:nvPr>
        </p:nvSpPr>
        <p:spPr>
          <a:xfrm>
            <a:off x="228600" y="762000"/>
            <a:ext cx="11582400" cy="5486400"/>
          </a:xfrm>
        </p:spPr>
        <p:txBody>
          <a:bodyPr/>
          <a:lstStyle/>
          <a:p>
            <a:pPr marL="361950" indent="-361950" eaLnBrk="1" hangingPunct="1">
              <a:buNone/>
              <a:defRPr/>
            </a:pPr>
            <a:r>
              <a:rPr lang="en-US" sz="1800" dirty="0">
                <a:effectLst/>
              </a:rPr>
              <a:t>Chan, Y.E. (2002) Why haven’t we mastered alignment? The importance of the information organizational structure, </a:t>
            </a:r>
            <a:r>
              <a:rPr lang="en-US" sz="1800" i="1" dirty="0">
                <a:effectLst/>
              </a:rPr>
              <a:t>MIS Quarterly Executive</a:t>
            </a:r>
            <a:r>
              <a:rPr lang="en-US" sz="1800" dirty="0">
                <a:effectLst/>
              </a:rPr>
              <a:t>, 2, 1, 97-112.</a:t>
            </a:r>
          </a:p>
          <a:p>
            <a:pPr marL="361950" indent="-361950" eaLnBrk="1" hangingPunct="1">
              <a:buNone/>
              <a:defRPr/>
            </a:pPr>
            <a:r>
              <a:rPr lang="en-GB" sz="1800" dirty="0">
                <a:effectLst/>
                <a:cs typeface="Times New Roman" pitchFamily="18" charset="0"/>
              </a:rPr>
              <a:t>Davis, G.B. and Davis, M. (1984) Management Information Systems, McGraw Hill.</a:t>
            </a:r>
            <a:endParaRPr lang="en-US" sz="1600" dirty="0">
              <a:effectLst/>
            </a:endParaRPr>
          </a:p>
          <a:p>
            <a:pPr marL="361950" indent="-361950" eaLnBrk="1" hangingPunct="1">
              <a:buNone/>
              <a:defRPr/>
            </a:pPr>
            <a:r>
              <a:rPr lang="en-US" sz="1800" dirty="0">
                <a:effectLst/>
              </a:rPr>
              <a:t>Henderson, J.C. &amp; </a:t>
            </a:r>
            <a:r>
              <a:rPr lang="en-US" sz="1800" dirty="0" err="1">
                <a:effectLst/>
              </a:rPr>
              <a:t>Venkatraman</a:t>
            </a:r>
            <a:r>
              <a:rPr lang="en-US" sz="1800" dirty="0">
                <a:effectLst/>
              </a:rPr>
              <a:t>, N. (1993) Strategic alignment: Leveraging information technology for transforming organizations, </a:t>
            </a:r>
            <a:r>
              <a:rPr lang="en-US" sz="1800" i="1" dirty="0">
                <a:effectLst/>
              </a:rPr>
              <a:t>IBM Systems Journal</a:t>
            </a:r>
            <a:r>
              <a:rPr lang="en-US" sz="1800" dirty="0">
                <a:effectLst/>
              </a:rPr>
              <a:t>, 32, 1, 4-16.</a:t>
            </a:r>
          </a:p>
          <a:p>
            <a:pPr marL="361950" indent="-361950" eaLnBrk="1" hangingPunct="1">
              <a:buNone/>
              <a:defRPr/>
            </a:pPr>
            <a:r>
              <a:rPr lang="en-CA" sz="1800" dirty="0">
                <a:effectLst/>
                <a:cs typeface="Arial" pitchFamily="34" charset="0"/>
              </a:rPr>
              <a:t>Kaplan, R. and Norton, D. (1992) The balanced scorecard ‑ measures that drive performance, </a:t>
            </a:r>
            <a:r>
              <a:rPr lang="en-CA" sz="1800" i="1" dirty="0">
                <a:effectLst/>
                <a:cs typeface="Arial" pitchFamily="34" charset="0"/>
              </a:rPr>
              <a:t>Harvard Business Review</a:t>
            </a:r>
            <a:r>
              <a:rPr lang="en-CA" sz="1800" dirty="0">
                <a:effectLst/>
                <a:cs typeface="Arial" pitchFamily="34" charset="0"/>
              </a:rPr>
              <a:t>, 70, 1, 71‑79.</a:t>
            </a:r>
          </a:p>
          <a:p>
            <a:pPr marL="361950" indent="-361950" eaLnBrk="1" hangingPunct="1">
              <a:buNone/>
              <a:defRPr/>
            </a:pPr>
            <a:r>
              <a:rPr lang="en-CA" sz="1800" dirty="0">
                <a:effectLst/>
                <a:cs typeface="Arial" pitchFamily="34" charset="0"/>
              </a:rPr>
              <a:t>Kaplan, R. and Norton, D. (1993) Putting the balanced scorecard to Work, </a:t>
            </a:r>
            <a:r>
              <a:rPr lang="en-CA" sz="1800" i="1" dirty="0">
                <a:effectLst/>
                <a:cs typeface="Arial" pitchFamily="34" charset="0"/>
              </a:rPr>
              <a:t>Harvard Business Review</a:t>
            </a:r>
            <a:r>
              <a:rPr lang="en-CA" sz="1800" dirty="0">
                <a:effectLst/>
                <a:cs typeface="Arial" pitchFamily="34" charset="0"/>
              </a:rPr>
              <a:t>, 71, 5, 134‑142.</a:t>
            </a:r>
          </a:p>
          <a:p>
            <a:pPr marL="361950" indent="-361950" eaLnBrk="1" hangingPunct="1">
              <a:buNone/>
              <a:defRPr/>
            </a:pPr>
            <a:r>
              <a:rPr lang="en-CA" sz="1800" dirty="0">
                <a:effectLst/>
                <a:cs typeface="Arial" pitchFamily="34" charset="0"/>
              </a:rPr>
              <a:t>Kaplan, R. and Norton, D. (1996) Using the balanced scorecard as a strategic management system, </a:t>
            </a:r>
            <a:r>
              <a:rPr lang="en-CA" sz="1800" i="1" dirty="0">
                <a:effectLst/>
                <a:cs typeface="Arial" pitchFamily="34" charset="0"/>
              </a:rPr>
              <a:t>Harvard Business Review</a:t>
            </a:r>
            <a:r>
              <a:rPr lang="en-CA" sz="1800" dirty="0">
                <a:effectLst/>
                <a:cs typeface="Arial" pitchFamily="34" charset="0"/>
              </a:rPr>
              <a:t>, 74, 1, 75‑85. </a:t>
            </a:r>
          </a:p>
          <a:p>
            <a:pPr marL="361950" indent="-361950" eaLnBrk="1" hangingPunct="1">
              <a:buNone/>
              <a:defRPr/>
            </a:pPr>
            <a:r>
              <a:rPr lang="en-CA" sz="1800" dirty="0">
                <a:effectLst/>
                <a:cs typeface="Arial" pitchFamily="34" charset="0"/>
              </a:rPr>
              <a:t>Kaplan, R. and Norton, D. (1996) The balanced scorecard: Translating strategy into action, Boston: Harvard Business School Press.</a:t>
            </a:r>
          </a:p>
          <a:p>
            <a:pPr marL="361950" indent="-361950" eaLnBrk="1" hangingPunct="1">
              <a:buNone/>
              <a:defRPr/>
            </a:pPr>
            <a:r>
              <a:rPr lang="en-US" sz="1800" dirty="0">
                <a:effectLst/>
              </a:rPr>
              <a:t>Martinsons, M.G., Davison, R.M. and Tse, D. (1999) A foundation for the strategic management of information systems, </a:t>
            </a:r>
            <a:r>
              <a:rPr lang="en-US" sz="1800" i="1" dirty="0">
                <a:effectLst/>
              </a:rPr>
              <a:t>Decision Support Systems</a:t>
            </a:r>
            <a:r>
              <a:rPr lang="en-US" sz="1800" dirty="0">
                <a:effectLst/>
              </a:rPr>
              <a:t>, 25, 71-88.</a:t>
            </a:r>
          </a:p>
          <a:p>
            <a:pPr marL="361950" indent="-361950" eaLnBrk="1" hangingPunct="1">
              <a:buNone/>
              <a:defRPr/>
            </a:pPr>
            <a:r>
              <a:rPr lang="en-GB" sz="1800" dirty="0">
                <a:effectLst/>
                <a:cs typeface="Times New Roman" pitchFamily="18" charset="0"/>
              </a:rPr>
              <a:t>McFarlan, F.W., McKenney, J.L., Pyburn, P. (1983) Information archipelago: Plotting a course, </a:t>
            </a:r>
            <a:r>
              <a:rPr lang="en-GB" sz="1800" i="1" dirty="0">
                <a:effectLst/>
                <a:cs typeface="Times New Roman" pitchFamily="18" charset="0"/>
              </a:rPr>
              <a:t>Harvard Business Review</a:t>
            </a:r>
            <a:r>
              <a:rPr lang="en-GB" sz="1800" dirty="0">
                <a:effectLst/>
                <a:cs typeface="Times New Roman" pitchFamily="18" charset="0"/>
              </a:rPr>
              <a:t>, 61, 1, 145-156.</a:t>
            </a:r>
          </a:p>
          <a:p>
            <a:pPr marL="361950" indent="-361950" eaLnBrk="1" hangingPunct="1">
              <a:buNone/>
              <a:defRPr/>
            </a:pPr>
            <a:r>
              <a:rPr lang="en-US" sz="1800" dirty="0">
                <a:effectLst/>
              </a:rPr>
              <a:t>Reich, B. &amp; Benbasat, I. (2000) Factors that influence the </a:t>
            </a:r>
            <a:r>
              <a:rPr lang="en-US" sz="1800">
                <a:effectLst/>
              </a:rPr>
              <a:t>social dimension </a:t>
            </a:r>
            <a:r>
              <a:rPr lang="en-US" sz="1800" dirty="0">
                <a:effectLst/>
              </a:rPr>
              <a:t>of alignment between business and information technology objectives, </a:t>
            </a:r>
            <a:r>
              <a:rPr lang="en-US" sz="1800" i="1" dirty="0">
                <a:effectLst/>
              </a:rPr>
              <a:t>MIS Quarterly</a:t>
            </a:r>
            <a:r>
              <a:rPr lang="en-US" sz="1800" dirty="0">
                <a:effectLst/>
              </a:rPr>
              <a:t>, 24, 1, 81-113.</a:t>
            </a:r>
          </a:p>
          <a:p>
            <a:pPr marL="361950" indent="-361950" eaLnBrk="1" hangingPunct="1">
              <a:buNone/>
              <a:defRPr/>
            </a:pPr>
            <a:endParaRPr lang="en-GB" sz="1800" dirty="0">
              <a:effectLst/>
              <a:cs typeface="Times New Roman" pitchFamily="18" charset="0"/>
            </a:endParaRPr>
          </a:p>
        </p:txBody>
      </p:sp>
    </p:spTree>
  </p:cSld>
  <p:clrMapOvr>
    <a:masterClrMapping/>
  </p:clrMapOvr>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1267</TotalTime>
  <Words>4205</Words>
  <Application>Microsoft Office PowerPoint</Application>
  <PresentationFormat>Widescreen</PresentationFormat>
  <Paragraphs>588</Paragraphs>
  <Slides>59</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59</vt:i4>
      </vt:variant>
    </vt:vector>
  </HeadingPairs>
  <TitlesOfParts>
    <vt:vector size="69" baseType="lpstr">
      <vt:lpstr>Gulim</vt:lpstr>
      <vt:lpstr>PMingLiU</vt:lpstr>
      <vt:lpstr>TimesNewRoman</vt:lpstr>
      <vt:lpstr>Arial</vt:lpstr>
      <vt:lpstr>Tahoma</vt:lpstr>
      <vt:lpstr>Times</vt:lpstr>
      <vt:lpstr>Times New Roman</vt:lpstr>
      <vt:lpstr>Verdana</vt:lpstr>
      <vt:lpstr>Wingdings</vt:lpstr>
      <vt:lpstr>Curtain Call</vt:lpstr>
      <vt:lpstr>FB5003-7</vt:lpstr>
      <vt:lpstr>Story One</vt:lpstr>
      <vt:lpstr>Analysis</vt:lpstr>
      <vt:lpstr>Story Two</vt:lpstr>
      <vt:lpstr>Analysis</vt:lpstr>
      <vt:lpstr>Story Three</vt:lpstr>
      <vt:lpstr>Analysis</vt:lpstr>
      <vt:lpstr>Analysis</vt:lpstr>
      <vt:lpstr>The Role of the CDO*</vt:lpstr>
      <vt:lpstr>A CEO’s Objectives for the CDO</vt:lpstr>
      <vt:lpstr>Five CDO Archetypes</vt:lpstr>
      <vt:lpstr>Five CDO Archetypes</vt:lpstr>
      <vt:lpstr>Five CDO Archetypes</vt:lpstr>
      <vt:lpstr>But Is It Enough to Have a CDO?</vt:lpstr>
      <vt:lpstr>Beyond the CDO</vt:lpstr>
      <vt:lpstr>Upskilling Across the Organisation</vt:lpstr>
      <vt:lpstr>Story Four</vt:lpstr>
      <vt:lpstr>Analysis</vt:lpstr>
      <vt:lpstr>Questions to Ask about Organisational IS</vt:lpstr>
      <vt:lpstr>IS, the CDO and Innovation</vt:lpstr>
      <vt:lpstr>Innovation, Bricolage and Shadow Systems</vt:lpstr>
      <vt:lpstr>Shadow Systems in Ravine</vt:lpstr>
      <vt:lpstr>Shadow Systems and Innovation</vt:lpstr>
      <vt:lpstr>Innovation at Haier</vt:lpstr>
      <vt:lpstr>Enterprise Agility?</vt:lpstr>
      <vt:lpstr>The Digital Process </vt:lpstr>
      <vt:lpstr>What about Risks?</vt:lpstr>
      <vt:lpstr>The Risk of Not Innovating</vt:lpstr>
      <vt:lpstr>The Risk of Extinction</vt:lpstr>
      <vt:lpstr>Digital Disruption</vt:lpstr>
      <vt:lpstr>It is not too late… </vt:lpstr>
      <vt:lpstr>Innovation is Key to Success</vt:lpstr>
      <vt:lpstr>Business-Defined IS</vt:lpstr>
      <vt:lpstr>Business-IS Interactions</vt:lpstr>
      <vt:lpstr>Business-IS Alignment</vt:lpstr>
      <vt:lpstr>Henderson &amp; Venkatraman’s  Strategic Alignment Model</vt:lpstr>
      <vt:lpstr>Practical Issues</vt:lpstr>
      <vt:lpstr>The Balanced Scorecard</vt:lpstr>
      <vt:lpstr>Perspectives &amp; Relationships in the Balanced Scorecard</vt:lpstr>
      <vt:lpstr>PowerPoint Presentation</vt:lpstr>
      <vt:lpstr>From Desired Outcomes  to Initiatives</vt:lpstr>
      <vt:lpstr>Southwest Airlines</vt:lpstr>
      <vt:lpstr>Airline Scorecard Parameters</vt:lpstr>
      <vt:lpstr>The Scorecard is a Programme for Action</vt:lpstr>
      <vt:lpstr>What About a Balanced IS Scorecard?</vt:lpstr>
      <vt:lpstr>The Balanced IS Scorecard</vt:lpstr>
      <vt:lpstr>Measuring and Evaluating IS (1)</vt:lpstr>
      <vt:lpstr>Measuring and Evaluating IS (2)</vt:lpstr>
      <vt:lpstr>Measuring and Evaluating IS (3)</vt:lpstr>
      <vt:lpstr>Building a Balanced IS Scorecard (1)</vt:lpstr>
      <vt:lpstr>Building a Balanced IS Scorecard (2)</vt:lpstr>
      <vt:lpstr>Scorecard Details</vt:lpstr>
      <vt:lpstr> </vt:lpstr>
      <vt:lpstr>Questions for Slide 53</vt:lpstr>
      <vt:lpstr>Lessons 1</vt:lpstr>
      <vt:lpstr>Lessons 2</vt:lpstr>
      <vt:lpstr>What Else?</vt:lpstr>
      <vt:lpstr>And Now…</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FB5003-7</dc:title>
  <dc:creator>user</dc:creator>
  <cp:lastModifiedBy>Robert M Davison</cp:lastModifiedBy>
  <cp:revision>73</cp:revision>
  <dcterms:created xsi:type="dcterms:W3CDTF">2008-10-28T12:51:20Z</dcterms:created>
  <dcterms:modified xsi:type="dcterms:W3CDTF">2024-07-26T08:02:08Z</dcterms:modified>
</cp:coreProperties>
</file>