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9"/>
  </p:notesMasterIdLst>
  <p:sldIdLst>
    <p:sldId id="256" r:id="rId2"/>
    <p:sldId id="262" r:id="rId3"/>
    <p:sldId id="263" r:id="rId4"/>
    <p:sldId id="265" r:id="rId5"/>
    <p:sldId id="270" r:id="rId6"/>
    <p:sldId id="271" r:id="rId7"/>
    <p:sldId id="289" r:id="rId8"/>
    <p:sldId id="272" r:id="rId9"/>
    <p:sldId id="273" r:id="rId10"/>
    <p:sldId id="274" r:id="rId11"/>
    <p:sldId id="275" r:id="rId12"/>
    <p:sldId id="276" r:id="rId13"/>
    <p:sldId id="284" r:id="rId14"/>
    <p:sldId id="286" r:id="rId15"/>
    <p:sldId id="287" r:id="rId16"/>
    <p:sldId id="258" r:id="rId17"/>
    <p:sldId id="278" r:id="rId18"/>
    <p:sldId id="260" r:id="rId19"/>
    <p:sldId id="261" r:id="rId20"/>
    <p:sldId id="291" r:id="rId21"/>
    <p:sldId id="292" r:id="rId22"/>
    <p:sldId id="293" r:id="rId23"/>
    <p:sldId id="294" r:id="rId24"/>
    <p:sldId id="295" r:id="rId25"/>
    <p:sldId id="264" r:id="rId26"/>
    <p:sldId id="296" r:id="rId27"/>
    <p:sldId id="280" r:id="rId28"/>
    <p:sldId id="297" r:id="rId29"/>
    <p:sldId id="279" r:id="rId30"/>
    <p:sldId id="266" r:id="rId31"/>
    <p:sldId id="298" r:id="rId32"/>
    <p:sldId id="314" r:id="rId33"/>
    <p:sldId id="316" r:id="rId34"/>
    <p:sldId id="318" r:id="rId35"/>
    <p:sldId id="321" r:id="rId36"/>
    <p:sldId id="323" r:id="rId37"/>
    <p:sldId id="281" r:id="rId38"/>
    <p:sldId id="282" r:id="rId39"/>
    <p:sldId id="324" r:id="rId40"/>
    <p:sldId id="325" r:id="rId41"/>
    <p:sldId id="328" r:id="rId42"/>
    <p:sldId id="330" r:id="rId43"/>
    <p:sldId id="332" r:id="rId44"/>
    <p:sldId id="333" r:id="rId45"/>
    <p:sldId id="334" r:id="rId46"/>
    <p:sldId id="335" r:id="rId47"/>
    <p:sldId id="338" r:id="rId48"/>
    <p:sldId id="339" r:id="rId49"/>
    <p:sldId id="341" r:id="rId50"/>
    <p:sldId id="342" r:id="rId51"/>
    <p:sldId id="344" r:id="rId52"/>
    <p:sldId id="346" r:id="rId53"/>
    <p:sldId id="347" r:id="rId54"/>
    <p:sldId id="348" r:id="rId55"/>
    <p:sldId id="349" r:id="rId56"/>
    <p:sldId id="350" r:id="rId57"/>
    <p:sldId id="402" r:id="rId58"/>
    <p:sldId id="403" r:id="rId59"/>
    <p:sldId id="407" r:id="rId60"/>
    <p:sldId id="351" r:id="rId61"/>
    <p:sldId id="362" r:id="rId62"/>
    <p:sldId id="363" r:id="rId63"/>
    <p:sldId id="361" r:id="rId64"/>
    <p:sldId id="366" r:id="rId65"/>
    <p:sldId id="367" r:id="rId66"/>
    <p:sldId id="368" r:id="rId67"/>
    <p:sldId id="369" r:id="rId68"/>
    <p:sldId id="370" r:id="rId69"/>
    <p:sldId id="371" r:id="rId70"/>
    <p:sldId id="372" r:id="rId71"/>
    <p:sldId id="373" r:id="rId72"/>
    <p:sldId id="374" r:id="rId73"/>
    <p:sldId id="375" r:id="rId74"/>
    <p:sldId id="376" r:id="rId75"/>
    <p:sldId id="378" r:id="rId76"/>
    <p:sldId id="379" r:id="rId77"/>
    <p:sldId id="380" r:id="rId78"/>
    <p:sldId id="385" r:id="rId79"/>
    <p:sldId id="386" r:id="rId80"/>
    <p:sldId id="387" r:id="rId81"/>
    <p:sldId id="390" r:id="rId82"/>
    <p:sldId id="391" r:id="rId83"/>
    <p:sldId id="392" r:id="rId84"/>
    <p:sldId id="393" r:id="rId85"/>
    <p:sldId id="394" r:id="rId86"/>
    <p:sldId id="395" r:id="rId87"/>
    <p:sldId id="400" r:id="rId88"/>
    <p:sldId id="401" r:id="rId89"/>
    <p:sldId id="409" r:id="rId90"/>
    <p:sldId id="408" r:id="rId91"/>
    <p:sldId id="317" r:id="rId92"/>
    <p:sldId id="319" r:id="rId93"/>
    <p:sldId id="320" r:id="rId94"/>
    <p:sldId id="327" r:id="rId95"/>
    <p:sldId id="285" r:id="rId96"/>
    <p:sldId id="329" r:id="rId97"/>
    <p:sldId id="331" r:id="rId9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6" autoAdjust="0"/>
    <p:restoredTop sz="94660"/>
  </p:normalViewPr>
  <p:slideViewPr>
    <p:cSldViewPr snapToGrid="0">
      <p:cViewPr varScale="1">
        <p:scale>
          <a:sx n="114" d="100"/>
          <a:sy n="114" d="100"/>
        </p:scale>
        <p:origin x="297" y="5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notesMaster" Target="notesMasters/notesMaster1.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3E0A43B-6ED5-4C43-B86F-85BFF5574518}" type="datetimeFigureOut">
              <a:rPr lang="en-GB" smtClean="0"/>
              <a:t>26/07/2024</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3A7713-845D-4B9C-AF8C-A9C3DD546D1D}" type="slidenum">
              <a:rPr lang="en-GB" smtClean="0"/>
              <a:t>‹#›</a:t>
            </a:fld>
            <a:endParaRPr lang="en-GB"/>
          </a:p>
        </p:txBody>
      </p:sp>
    </p:spTree>
    <p:extLst>
      <p:ext uri="{BB962C8B-B14F-4D97-AF65-F5344CB8AC3E}">
        <p14:creationId xmlns:p14="http://schemas.microsoft.com/office/powerpoint/2010/main" val="209441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E1425048-944B-4189-B891-B50A9DD2CB09}" type="datetime1">
              <a:rPr lang="en-GB" smtClean="0"/>
              <a:t>26/07/2024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7823715-30A8-4977-8E0F-D54D3CBF9EC7}" type="slidenum">
              <a:rPr lang="en-GB" smtClean="0"/>
              <a:t>‹#›</a:t>
            </a:fld>
            <a:endParaRPr lang="en-GB"/>
          </a:p>
        </p:txBody>
      </p:sp>
    </p:spTree>
    <p:extLst>
      <p:ext uri="{BB962C8B-B14F-4D97-AF65-F5344CB8AC3E}">
        <p14:creationId xmlns:p14="http://schemas.microsoft.com/office/powerpoint/2010/main" val="42692358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961AE45-9499-4E04-A0D5-92AEDF5ACE0A}" type="datetime1">
              <a:rPr lang="en-GB" smtClean="0"/>
              <a:t>26/07/2024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7823715-30A8-4977-8E0F-D54D3CBF9EC7}" type="slidenum">
              <a:rPr lang="en-GB" smtClean="0"/>
              <a:t>‹#›</a:t>
            </a:fld>
            <a:endParaRPr lang="en-GB"/>
          </a:p>
        </p:txBody>
      </p:sp>
    </p:spTree>
    <p:extLst>
      <p:ext uri="{BB962C8B-B14F-4D97-AF65-F5344CB8AC3E}">
        <p14:creationId xmlns:p14="http://schemas.microsoft.com/office/powerpoint/2010/main" val="2118677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8ACCFC5-F6AF-4831-B131-B8AF966A01C1}" type="datetime1">
              <a:rPr lang="en-GB" smtClean="0"/>
              <a:t>26/07/2024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7823715-30A8-4977-8E0F-D54D3CBF9EC7}" type="slidenum">
              <a:rPr lang="en-GB" smtClean="0"/>
              <a:t>‹#›</a:t>
            </a:fld>
            <a:endParaRPr lang="en-GB"/>
          </a:p>
        </p:txBody>
      </p:sp>
    </p:spTree>
    <p:extLst>
      <p:ext uri="{BB962C8B-B14F-4D97-AF65-F5344CB8AC3E}">
        <p14:creationId xmlns:p14="http://schemas.microsoft.com/office/powerpoint/2010/main" val="92361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5B413552-839D-413D-B1DC-0EC78261863A}" type="datetime1">
              <a:rPr lang="en-GB" smtClean="0"/>
              <a:t>26/07/2024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7823715-30A8-4977-8E0F-D54D3CBF9EC7}" type="slidenum">
              <a:rPr lang="en-GB" smtClean="0"/>
              <a:t>‹#›</a:t>
            </a:fld>
            <a:endParaRPr lang="en-GB"/>
          </a:p>
        </p:txBody>
      </p:sp>
    </p:spTree>
    <p:extLst>
      <p:ext uri="{BB962C8B-B14F-4D97-AF65-F5344CB8AC3E}">
        <p14:creationId xmlns:p14="http://schemas.microsoft.com/office/powerpoint/2010/main" val="30607214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53CF87BB-4532-49FB-B426-9D93A0493DA7}" type="datetime1">
              <a:rPr lang="en-GB" smtClean="0"/>
              <a:t>26/07/2024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7823715-30A8-4977-8E0F-D54D3CBF9EC7}" type="slidenum">
              <a:rPr lang="en-GB" smtClean="0"/>
              <a:t>‹#›</a:t>
            </a:fld>
            <a:endParaRPr lang="en-GB"/>
          </a:p>
        </p:txBody>
      </p:sp>
    </p:spTree>
    <p:extLst>
      <p:ext uri="{BB962C8B-B14F-4D97-AF65-F5344CB8AC3E}">
        <p14:creationId xmlns:p14="http://schemas.microsoft.com/office/powerpoint/2010/main" val="41839540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9582535-0208-43F1-AA8F-4AF6277CAE54}" type="datetime1">
              <a:rPr lang="en-GB" smtClean="0"/>
              <a:t>26/07/2024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7823715-30A8-4977-8E0F-D54D3CBF9EC7}" type="slidenum">
              <a:rPr lang="en-GB" smtClean="0"/>
              <a:t>‹#›</a:t>
            </a:fld>
            <a:endParaRPr lang="en-GB"/>
          </a:p>
        </p:txBody>
      </p:sp>
    </p:spTree>
    <p:extLst>
      <p:ext uri="{BB962C8B-B14F-4D97-AF65-F5344CB8AC3E}">
        <p14:creationId xmlns:p14="http://schemas.microsoft.com/office/powerpoint/2010/main" val="3418515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617CEA-D479-4586-810D-77424469364C}" type="datetime1">
              <a:rPr lang="en-GB" smtClean="0"/>
              <a:t>26/07/2024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7823715-30A8-4977-8E0F-D54D3CBF9EC7}" type="slidenum">
              <a:rPr lang="en-GB" smtClean="0"/>
              <a:t>‹#›</a:t>
            </a:fld>
            <a:endParaRPr lang="en-GB"/>
          </a:p>
        </p:txBody>
      </p:sp>
    </p:spTree>
    <p:extLst>
      <p:ext uri="{BB962C8B-B14F-4D97-AF65-F5344CB8AC3E}">
        <p14:creationId xmlns:p14="http://schemas.microsoft.com/office/powerpoint/2010/main" val="1015626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65AF430-F1B5-4EBE-8CCE-4C94B55F0D05}" type="datetime1">
              <a:rPr lang="en-GB" smtClean="0"/>
              <a:t>26/07/2024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7823715-30A8-4977-8E0F-D54D3CBF9EC7}" type="slidenum">
              <a:rPr lang="en-GB" smtClean="0"/>
              <a:t>‹#›</a:t>
            </a:fld>
            <a:endParaRPr lang="en-GB"/>
          </a:p>
        </p:txBody>
      </p:sp>
    </p:spTree>
    <p:extLst>
      <p:ext uri="{BB962C8B-B14F-4D97-AF65-F5344CB8AC3E}">
        <p14:creationId xmlns:p14="http://schemas.microsoft.com/office/powerpoint/2010/main" val="38376826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12DF902-1A53-4DE1-AEB0-9640D018BE66}" type="datetime1">
              <a:rPr lang="en-GB" smtClean="0"/>
              <a:t>26/07/2024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7823715-30A8-4977-8E0F-D54D3CBF9EC7}" type="slidenum">
              <a:rPr lang="en-GB" smtClean="0"/>
              <a:t>‹#›</a:t>
            </a:fld>
            <a:endParaRPr lang="en-GB"/>
          </a:p>
        </p:txBody>
      </p:sp>
    </p:spTree>
    <p:extLst>
      <p:ext uri="{BB962C8B-B14F-4D97-AF65-F5344CB8AC3E}">
        <p14:creationId xmlns:p14="http://schemas.microsoft.com/office/powerpoint/2010/main" val="38209112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201A98E-44A0-49F1-9395-055D309A2116}" type="datetime1">
              <a:rPr lang="en-GB" smtClean="0"/>
              <a:t>26/07/2024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7823715-30A8-4977-8E0F-D54D3CBF9EC7}" type="slidenum">
              <a:rPr lang="en-GB" smtClean="0"/>
              <a:t>‹#›</a:t>
            </a:fld>
            <a:endParaRPr lang="en-GB"/>
          </a:p>
        </p:txBody>
      </p:sp>
    </p:spTree>
    <p:extLst>
      <p:ext uri="{BB962C8B-B14F-4D97-AF65-F5344CB8AC3E}">
        <p14:creationId xmlns:p14="http://schemas.microsoft.com/office/powerpoint/2010/main" val="29294737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421DFCF-3B7A-47AF-A12E-B969BB494065}" type="datetime1">
              <a:rPr lang="en-GB" smtClean="0"/>
              <a:t>26/07/2024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7823715-30A8-4977-8E0F-D54D3CBF9EC7}" type="slidenum">
              <a:rPr lang="en-GB" smtClean="0"/>
              <a:t>‹#›</a:t>
            </a:fld>
            <a:endParaRPr lang="en-GB"/>
          </a:p>
        </p:txBody>
      </p:sp>
    </p:spTree>
    <p:extLst>
      <p:ext uri="{BB962C8B-B14F-4D97-AF65-F5344CB8AC3E}">
        <p14:creationId xmlns:p14="http://schemas.microsoft.com/office/powerpoint/2010/main" val="1706978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8F34F7-A301-4FD8-92E3-391003ECF820}" type="datetime1">
              <a:rPr lang="en-GB" smtClean="0"/>
              <a:t>26/07/2024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823715-30A8-4977-8E0F-D54D3CBF9EC7}" type="slidenum">
              <a:rPr lang="en-GB" smtClean="0"/>
              <a:t>‹#›</a:t>
            </a:fld>
            <a:endParaRPr lang="en-GB"/>
          </a:p>
        </p:txBody>
      </p:sp>
    </p:spTree>
    <p:extLst>
      <p:ext uri="{BB962C8B-B14F-4D97-AF65-F5344CB8AC3E}">
        <p14:creationId xmlns:p14="http://schemas.microsoft.com/office/powerpoint/2010/main" val="5011998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businessdictionary.com/definition/management-consulting.html"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merriam-webster.com/dictionary/consulting" TargetMode="External"/><Relationship Id="rId2" Type="http://schemas.openxmlformats.org/officeDocument/2006/relationships/hyperlink" Target="http://www.businessdictionary.com/definition/consulting.html" TargetMode="External"/><Relationship Id="rId1" Type="http://schemas.openxmlformats.org/officeDocument/2006/relationships/slideLayout" Target="../slideLayouts/slideLayout2.xml"/><Relationship Id="rId5" Type="http://schemas.openxmlformats.org/officeDocument/2006/relationships/hyperlink" Target="https://en.oxforddictionaries.com/definition/consulting" TargetMode="External"/><Relationship Id="rId4" Type="http://schemas.openxmlformats.org/officeDocument/2006/relationships/hyperlink" Target="http://dictionary.cambridge.org/dictionary/english/consulting"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596983"/>
          </a:xfrm>
        </p:spPr>
        <p:txBody>
          <a:bodyPr>
            <a:normAutofit/>
          </a:bodyPr>
          <a:lstStyle/>
          <a:p>
            <a:r>
              <a:rPr lang="en-US" sz="4800" dirty="0">
                <a:latin typeface="Times New Roman" panose="02020603050405020304" pitchFamily="18" charset="0"/>
                <a:cs typeface="Times New Roman" panose="02020603050405020304" pitchFamily="18" charset="0"/>
              </a:rPr>
              <a:t>FB5003-IT Consulting </a:t>
            </a:r>
            <a:endParaRPr lang="en-GB" sz="48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a:bodyPr>
          <a:lstStyle/>
          <a:p>
            <a:endParaRPr lang="en-GB" sz="4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97823715-30A8-4977-8E0F-D54D3CBF9EC7}" type="slidenum">
              <a:rPr lang="en-GB" smtClean="0">
                <a:latin typeface="Times New Roman" panose="02020603050405020304" pitchFamily="18" charset="0"/>
                <a:cs typeface="Times New Roman" panose="02020603050405020304" pitchFamily="18" charset="0"/>
              </a:rPr>
              <a:t>1</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84310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Times New Roman" panose="02020603050405020304" pitchFamily="18" charset="0"/>
                <a:cs typeface="Times New Roman" panose="02020603050405020304" pitchFamily="18" charset="0"/>
              </a:rPr>
              <a:t>Definitions</a:t>
            </a:r>
            <a:endParaRPr lang="en-GB">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r>
              <a:rPr lang="en-US" dirty="0">
                <a:latin typeface="Times New Roman" panose="02020603050405020304" pitchFamily="18" charset="0"/>
                <a:cs typeface="Times New Roman" panose="02020603050405020304" pitchFamily="18" charset="0"/>
              </a:rPr>
              <a:t>“Consulting is any form of providing help on the content, process or structure of a task or series of tasks where the consultant is not actually responsible for doing the task itself but is helping those who are”</a:t>
            </a:r>
          </a:p>
          <a:p>
            <a:pPr lvl="1"/>
            <a:r>
              <a:rPr lang="en-US" dirty="0">
                <a:latin typeface="Times New Roman" panose="02020603050405020304" pitchFamily="18" charset="0"/>
                <a:cs typeface="Times New Roman" panose="02020603050405020304" pitchFamily="18" charset="0"/>
              </a:rPr>
              <a:t>Steele, 1975 (Consulting for Organizational Change, UM Press)</a:t>
            </a:r>
          </a:p>
          <a:p>
            <a:r>
              <a:rPr lang="en-US" dirty="0">
                <a:latin typeface="Times New Roman" panose="02020603050405020304" pitchFamily="18" charset="0"/>
                <a:cs typeface="Times New Roman" panose="02020603050405020304" pitchFamily="18" charset="0"/>
              </a:rPr>
              <a:t>“The work done by a consulting firm which focuses on advising companies on the best ways to manage and operate their business. The firm will give advice on concepts like their business strategy and operational techniques, and also skills like time management, depending upon the needs of the company”</a:t>
            </a:r>
          </a:p>
          <a:p>
            <a:pPr lvl="1"/>
            <a:r>
              <a:rPr lang="en-GB" dirty="0">
                <a:latin typeface="Times New Roman" panose="02020603050405020304" pitchFamily="18" charset="0"/>
                <a:cs typeface="Times New Roman" panose="02020603050405020304" pitchFamily="18" charset="0"/>
                <a:hlinkClick r:id="rId2"/>
              </a:rPr>
              <a:t>http://www.businessdictionary.com/definition/management-consulting.html</a:t>
            </a:r>
            <a:r>
              <a:rPr lang="en-GB" dirty="0">
                <a:latin typeface="Times New Roman" panose="02020603050405020304" pitchFamily="18" charset="0"/>
                <a:cs typeface="Times New Roman" panose="02020603050405020304" pitchFamily="18" charset="0"/>
              </a:rPr>
              <a:t> </a:t>
            </a:r>
          </a:p>
        </p:txBody>
      </p:sp>
      <p:sp>
        <p:nvSpPr>
          <p:cNvPr id="4" name="Slide Number Placeholder 3"/>
          <p:cNvSpPr>
            <a:spLocks noGrp="1"/>
          </p:cNvSpPr>
          <p:nvPr>
            <p:ph type="sldNum" sz="quarter" idx="12"/>
          </p:nvPr>
        </p:nvSpPr>
        <p:spPr/>
        <p:txBody>
          <a:bodyPr/>
          <a:lstStyle/>
          <a:p>
            <a:fld id="{97823715-30A8-4977-8E0F-D54D3CBF9EC7}" type="slidenum">
              <a:rPr lang="en-GB" smtClean="0">
                <a:latin typeface="Times New Roman" panose="02020603050405020304" pitchFamily="18" charset="0"/>
                <a:cs typeface="Times New Roman" panose="02020603050405020304" pitchFamily="18" charset="0"/>
              </a:rPr>
              <a:t>2</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488320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Times New Roman" panose="02020603050405020304" pitchFamily="18" charset="0"/>
                <a:cs typeface="Times New Roman" panose="02020603050405020304" pitchFamily="18" charset="0"/>
              </a:rPr>
              <a:t>Definitions</a:t>
            </a:r>
            <a:endParaRPr lang="en-GB">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“The providing of expert knowledge to a third party for a fee”</a:t>
            </a:r>
          </a:p>
          <a:p>
            <a:pPr lvl="1"/>
            <a:r>
              <a:rPr lang="en-US" dirty="0">
                <a:latin typeface="Times New Roman" panose="02020603050405020304" pitchFamily="18" charset="0"/>
                <a:cs typeface="Times New Roman" panose="02020603050405020304" pitchFamily="18" charset="0"/>
                <a:hlinkClick r:id="rId2"/>
              </a:rPr>
              <a:t>http://www.businessdictionary.com/definition/consulting.html</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“Providing professional or expert advice”</a:t>
            </a:r>
          </a:p>
          <a:p>
            <a:pPr lvl="1"/>
            <a:r>
              <a:rPr lang="en-GB" dirty="0">
                <a:latin typeface="Times New Roman" panose="02020603050405020304" pitchFamily="18" charset="0"/>
                <a:cs typeface="Times New Roman" panose="02020603050405020304" pitchFamily="18" charset="0"/>
                <a:hlinkClick r:id="rId3"/>
              </a:rPr>
              <a:t>https://www.merriam-webster.com/dictionary/consulting</a:t>
            </a:r>
            <a:r>
              <a:rPr lang="en-GB"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“Giving advice on a particular subject”</a:t>
            </a:r>
          </a:p>
          <a:p>
            <a:pPr lvl="1"/>
            <a:r>
              <a:rPr lang="en-GB" dirty="0">
                <a:latin typeface="Times New Roman" panose="02020603050405020304" pitchFamily="18" charset="0"/>
                <a:cs typeface="Times New Roman" panose="02020603050405020304" pitchFamily="18" charset="0"/>
                <a:hlinkClick r:id="rId4"/>
              </a:rPr>
              <a:t>http://dictionary.cambridge.org/dictionary/english/consulting</a:t>
            </a:r>
            <a:endParaRPr lang="en-GB"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“Engaged in the business of giving expert advice to people working in a professional or technical field.”</a:t>
            </a:r>
          </a:p>
          <a:p>
            <a:pPr lvl="1"/>
            <a:r>
              <a:rPr lang="en-GB" dirty="0">
                <a:latin typeface="Times New Roman" panose="02020603050405020304" pitchFamily="18" charset="0"/>
                <a:cs typeface="Times New Roman" panose="02020603050405020304" pitchFamily="18" charset="0"/>
                <a:hlinkClick r:id="rId5"/>
              </a:rPr>
              <a:t>https://en.oxforddictionaries.com/definition/consulting</a:t>
            </a:r>
            <a:r>
              <a:rPr lang="en-GB" dirty="0">
                <a:latin typeface="Times New Roman" panose="02020603050405020304" pitchFamily="18" charset="0"/>
                <a:cs typeface="Times New Roman" panose="02020603050405020304" pitchFamily="18" charset="0"/>
              </a:rPr>
              <a:t> </a:t>
            </a:r>
          </a:p>
        </p:txBody>
      </p:sp>
      <p:sp>
        <p:nvSpPr>
          <p:cNvPr id="4" name="Slide Number Placeholder 3"/>
          <p:cNvSpPr>
            <a:spLocks noGrp="1"/>
          </p:cNvSpPr>
          <p:nvPr>
            <p:ph type="sldNum" sz="quarter" idx="12"/>
          </p:nvPr>
        </p:nvSpPr>
        <p:spPr/>
        <p:txBody>
          <a:bodyPr/>
          <a:lstStyle/>
          <a:p>
            <a:fld id="{97823715-30A8-4977-8E0F-D54D3CBF9EC7}" type="slidenum">
              <a:rPr lang="en-GB" smtClean="0">
                <a:latin typeface="Times New Roman" panose="02020603050405020304" pitchFamily="18" charset="0"/>
                <a:cs typeface="Times New Roman" panose="02020603050405020304" pitchFamily="18" charset="0"/>
              </a:rPr>
              <a:t>3</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011453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Times New Roman" panose="02020603050405020304" pitchFamily="18" charset="0"/>
                <a:cs typeface="Times New Roman" panose="02020603050405020304" pitchFamily="18" charset="0"/>
              </a:rPr>
              <a:t>In General, What Do Consultants Do?</a:t>
            </a:r>
            <a:endParaRPr lang="en-GB">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a:latin typeface="Times New Roman" panose="02020603050405020304" pitchFamily="18" charset="0"/>
                <a:cs typeface="Times New Roman" panose="02020603050405020304" pitchFamily="18" charset="0"/>
              </a:rPr>
              <a:t>They investigate problems and make practical recommendations</a:t>
            </a:r>
          </a:p>
          <a:p>
            <a:r>
              <a:rPr lang="en-US">
                <a:latin typeface="Times New Roman" panose="02020603050405020304" pitchFamily="18" charset="0"/>
                <a:cs typeface="Times New Roman" panose="02020603050405020304" pitchFamily="18" charset="0"/>
              </a:rPr>
              <a:t>They employ different tools, techniques and theories that support their investigations</a:t>
            </a:r>
          </a:p>
          <a:p>
            <a:r>
              <a:rPr lang="en-US">
                <a:latin typeface="Times New Roman" panose="02020603050405020304" pitchFamily="18" charset="0"/>
                <a:cs typeface="Times New Roman" panose="02020603050405020304" pitchFamily="18" charset="0"/>
              </a:rPr>
              <a:t>They engage with client stakeholders at different stages of the process</a:t>
            </a:r>
          </a:p>
          <a:p>
            <a:pPr lvl="1"/>
            <a:r>
              <a:rPr lang="en-US">
                <a:latin typeface="Times New Roman" panose="02020603050405020304" pitchFamily="18" charset="0"/>
                <a:cs typeface="Times New Roman" panose="02020603050405020304" pitchFamily="18" charset="0"/>
              </a:rPr>
              <a:t>Fact finding, Exploring directions, Training, Enacting changes, Evaluating progress, Reporting</a:t>
            </a:r>
          </a:p>
          <a:p>
            <a:r>
              <a:rPr lang="en-US">
                <a:latin typeface="Times New Roman" panose="02020603050405020304" pitchFamily="18" charset="0"/>
                <a:cs typeface="Times New Roman" panose="02020603050405020304" pitchFamily="18" charset="0"/>
              </a:rPr>
              <a:t>They do a lot of communicating with different people</a:t>
            </a:r>
          </a:p>
          <a:p>
            <a:r>
              <a:rPr lang="en-US">
                <a:latin typeface="Times New Roman" panose="02020603050405020304" pitchFamily="18" charset="0"/>
                <a:cs typeface="Times New Roman" panose="02020603050405020304" pitchFamily="18" charset="0"/>
              </a:rPr>
              <a:t>They need to learn about unfamiliar situations quickly</a:t>
            </a:r>
            <a:endParaRPr lang="en-GB">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97823715-30A8-4977-8E0F-D54D3CBF9EC7}" type="slidenum">
              <a:rPr lang="en-GB" smtClean="0">
                <a:latin typeface="Times New Roman" panose="02020603050405020304" pitchFamily="18" charset="0"/>
                <a:cs typeface="Times New Roman" panose="02020603050405020304" pitchFamily="18" charset="0"/>
              </a:rPr>
              <a:t>4</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114402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Times New Roman" panose="02020603050405020304" pitchFamily="18" charset="0"/>
                <a:cs typeface="Times New Roman" panose="02020603050405020304" pitchFamily="18" charset="0"/>
              </a:rPr>
              <a:t>Consultant Independence</a:t>
            </a:r>
            <a:endParaRPr lang="en-GB">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a:latin typeface="Times New Roman" panose="02020603050405020304" pitchFamily="18" charset="0"/>
                <a:cs typeface="Times New Roman" panose="02020603050405020304" pitchFamily="18" charset="0"/>
              </a:rPr>
              <a:t>It is important that a consultant can work independently</a:t>
            </a:r>
            <a:endParaRPr lang="en-GB">
              <a:latin typeface="Times New Roman" panose="02020603050405020304" pitchFamily="18" charset="0"/>
              <a:cs typeface="Times New Roman" panose="02020603050405020304" pitchFamily="18" charset="0"/>
            </a:endParaRPr>
          </a:p>
          <a:p>
            <a:r>
              <a:rPr lang="en-US">
                <a:latin typeface="Times New Roman" panose="02020603050405020304" pitchFamily="18" charset="0"/>
                <a:cs typeface="Times New Roman" panose="02020603050405020304" pitchFamily="18" charset="0"/>
              </a:rPr>
              <a:t>In this way, a situation can be analysed carefully and without prejudice</a:t>
            </a:r>
          </a:p>
          <a:p>
            <a:r>
              <a:rPr lang="en-US">
                <a:latin typeface="Times New Roman" panose="02020603050405020304" pitchFamily="18" charset="0"/>
                <a:cs typeface="Times New Roman" panose="02020603050405020304" pitchFamily="18" charset="0"/>
              </a:rPr>
              <a:t>Consultants must understand the problems they face, and must do their own analysis</a:t>
            </a:r>
          </a:p>
          <a:p>
            <a:r>
              <a:rPr lang="en-US">
                <a:latin typeface="Times New Roman" panose="02020603050405020304" pitchFamily="18" charset="0"/>
                <a:cs typeface="Times New Roman" panose="02020603050405020304" pitchFamily="18" charset="0"/>
              </a:rPr>
              <a:t>If the client simply gives them the problem and analysis, it may be biased, misleading or wrong</a:t>
            </a:r>
          </a:p>
          <a:p>
            <a:r>
              <a:rPr lang="en-US">
                <a:latin typeface="Times New Roman" panose="02020603050405020304" pitchFamily="18" charset="0"/>
                <a:cs typeface="Times New Roman" panose="02020603050405020304" pitchFamily="18" charset="0"/>
              </a:rPr>
              <a:t>Being independent also means that the consultant is an outsider, unfamiliar with internal politics and culture. They can see internal situations through fresh eyes.</a:t>
            </a:r>
          </a:p>
        </p:txBody>
      </p:sp>
      <p:sp>
        <p:nvSpPr>
          <p:cNvPr id="4" name="Slide Number Placeholder 3"/>
          <p:cNvSpPr>
            <a:spLocks noGrp="1"/>
          </p:cNvSpPr>
          <p:nvPr>
            <p:ph type="sldNum" sz="quarter" idx="12"/>
          </p:nvPr>
        </p:nvSpPr>
        <p:spPr/>
        <p:txBody>
          <a:bodyPr/>
          <a:lstStyle/>
          <a:p>
            <a:fld id="{97823715-30A8-4977-8E0F-D54D3CBF9EC7}" type="slidenum">
              <a:rPr lang="en-GB" smtClean="0">
                <a:latin typeface="Times New Roman" panose="02020603050405020304" pitchFamily="18" charset="0"/>
                <a:cs typeface="Times New Roman" panose="02020603050405020304" pitchFamily="18" charset="0"/>
              </a:rPr>
              <a:t>5</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529566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Times New Roman" panose="02020603050405020304" pitchFamily="18" charset="0"/>
                <a:cs typeface="Times New Roman" panose="02020603050405020304" pitchFamily="18" charset="0"/>
              </a:rPr>
              <a:t>Independence and Learning</a:t>
            </a:r>
            <a:endParaRPr lang="en-GB">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But as outsiders, consultants are also ignorant (!)</a:t>
            </a:r>
          </a:p>
          <a:p>
            <a:pPr lvl="1"/>
            <a:r>
              <a:rPr lang="en-US" dirty="0">
                <a:latin typeface="Times New Roman" panose="02020603050405020304" pitchFamily="18" charset="0"/>
                <a:cs typeface="Times New Roman" panose="02020603050405020304" pitchFamily="18" charset="0"/>
              </a:rPr>
              <a:t>They don’t understand internal politics or squabbles</a:t>
            </a:r>
          </a:p>
          <a:p>
            <a:pPr lvl="1"/>
            <a:r>
              <a:rPr lang="en-US">
                <a:latin typeface="Times New Roman" panose="02020603050405020304" pitchFamily="18" charset="0"/>
                <a:cs typeface="Times New Roman" panose="02020603050405020304" pitchFamily="18" charset="0"/>
              </a:rPr>
              <a:t>They may not </a:t>
            </a:r>
            <a:r>
              <a:rPr lang="en-US" dirty="0">
                <a:latin typeface="Times New Roman" panose="02020603050405020304" pitchFamily="18" charset="0"/>
                <a:cs typeface="Times New Roman" panose="02020603050405020304" pitchFamily="18" charset="0"/>
              </a:rPr>
              <a:t>even care, so long as they </a:t>
            </a:r>
            <a:r>
              <a:rPr lang="en-US">
                <a:latin typeface="Times New Roman" panose="02020603050405020304" pitchFamily="18" charset="0"/>
                <a:cs typeface="Times New Roman" panose="02020603050405020304" pitchFamily="18" charset="0"/>
              </a:rPr>
              <a:t>get paid!</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They </a:t>
            </a:r>
            <a:r>
              <a:rPr lang="en-US">
                <a:latin typeface="Times New Roman" panose="02020603050405020304" pitchFamily="18" charset="0"/>
                <a:cs typeface="Times New Roman" panose="02020603050405020304" pitchFamily="18" charset="0"/>
              </a:rPr>
              <a:t>are unlikely to be </a:t>
            </a:r>
            <a:r>
              <a:rPr lang="en-US" dirty="0">
                <a:latin typeface="Times New Roman" panose="02020603050405020304" pitchFamily="18" charset="0"/>
                <a:cs typeface="Times New Roman" panose="02020603050405020304" pitchFamily="18" charset="0"/>
              </a:rPr>
              <a:t>familiar with the jargon or terminology used by employees</a:t>
            </a:r>
          </a:p>
          <a:p>
            <a:pPr lvl="1"/>
            <a:r>
              <a:rPr lang="en-US" dirty="0">
                <a:latin typeface="Times New Roman" panose="02020603050405020304" pitchFamily="18" charset="0"/>
                <a:cs typeface="Times New Roman" panose="02020603050405020304" pitchFamily="18" charset="0"/>
              </a:rPr>
              <a:t>So they have to learn quickly</a:t>
            </a:r>
          </a:p>
          <a:p>
            <a:pPr lvl="1"/>
            <a:r>
              <a:rPr lang="en-US" dirty="0">
                <a:latin typeface="Times New Roman" panose="02020603050405020304" pitchFamily="18" charset="0"/>
                <a:cs typeface="Times New Roman" panose="02020603050405020304" pitchFamily="18" charset="0"/>
              </a:rPr>
              <a:t>What are the local best practices?</a:t>
            </a:r>
          </a:p>
          <a:p>
            <a:pPr lvl="1"/>
            <a:r>
              <a:rPr lang="en-US" dirty="0">
                <a:latin typeface="Times New Roman" panose="02020603050405020304" pitchFamily="18" charset="0"/>
                <a:cs typeface="Times New Roman" panose="02020603050405020304" pitchFamily="18" charset="0"/>
              </a:rPr>
              <a:t>The learning curve is steep if the consultant is to interact with internal stakeholders seamlessly</a:t>
            </a:r>
          </a:p>
          <a:p>
            <a:pPr lvl="1"/>
            <a:r>
              <a:rPr lang="en-US" dirty="0">
                <a:latin typeface="Times New Roman" panose="02020603050405020304" pitchFamily="18" charset="0"/>
                <a:cs typeface="Times New Roman" panose="02020603050405020304" pitchFamily="18" charset="0"/>
              </a:rPr>
              <a:t>Consultants must be good listeners and quick learners</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97823715-30A8-4977-8E0F-D54D3CBF9EC7}" type="slidenum">
              <a:rPr lang="en-GB" smtClean="0">
                <a:latin typeface="Times New Roman" panose="02020603050405020304" pitchFamily="18" charset="0"/>
                <a:cs typeface="Times New Roman" panose="02020603050405020304" pitchFamily="18" charset="0"/>
              </a:rPr>
              <a:t>6</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807051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Times New Roman" panose="02020603050405020304" pitchFamily="18" charset="0"/>
                <a:cs typeface="Times New Roman" panose="02020603050405020304" pitchFamily="18" charset="0"/>
              </a:rPr>
              <a:t>Consultant Attitudes and Aptitudes</a:t>
            </a:r>
            <a:endParaRPr lang="en-GB">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r>
              <a:rPr lang="en-US" dirty="0">
                <a:latin typeface="Times New Roman" panose="02020603050405020304" pitchFamily="18" charset="0"/>
                <a:cs typeface="Times New Roman" panose="02020603050405020304" pitchFamily="18" charset="0"/>
              </a:rPr>
              <a:t>Consulting requires the right attitude. </a:t>
            </a:r>
          </a:p>
          <a:p>
            <a:pPr lvl="1"/>
            <a:r>
              <a:rPr lang="en-US" dirty="0">
                <a:latin typeface="Times New Roman" panose="02020603050405020304" pitchFamily="18" charset="0"/>
                <a:cs typeface="Times New Roman" panose="02020603050405020304" pitchFamily="18" charset="0"/>
              </a:rPr>
              <a:t>About work, ethics, dressing, and the long hours. </a:t>
            </a:r>
          </a:p>
          <a:p>
            <a:pPr lvl="1"/>
            <a:r>
              <a:rPr lang="en-US" dirty="0">
                <a:latin typeface="Times New Roman" panose="02020603050405020304" pitchFamily="18" charset="0"/>
                <a:cs typeface="Times New Roman" panose="02020603050405020304" pitchFamily="18" charset="0"/>
              </a:rPr>
              <a:t>About being away from home a lot. </a:t>
            </a:r>
          </a:p>
          <a:p>
            <a:pPr lvl="1"/>
            <a:r>
              <a:rPr lang="en-US" dirty="0">
                <a:latin typeface="Times New Roman" panose="02020603050405020304" pitchFamily="18" charset="0"/>
                <a:cs typeface="Times New Roman" panose="02020603050405020304" pitchFamily="18" charset="0"/>
              </a:rPr>
              <a:t>About persisting, striving to make sure that the client is satisfied. </a:t>
            </a:r>
          </a:p>
          <a:p>
            <a:r>
              <a:rPr lang="en-US" dirty="0">
                <a:latin typeface="Times New Roman" panose="02020603050405020304" pitchFamily="18" charset="0"/>
                <a:cs typeface="Times New Roman" panose="02020603050405020304" pitchFamily="18" charset="0"/>
              </a:rPr>
              <a:t>Consulting requires team players, leaders, followers. </a:t>
            </a:r>
          </a:p>
          <a:p>
            <a:pPr lvl="1"/>
            <a:r>
              <a:rPr lang="en-US" dirty="0">
                <a:latin typeface="Times New Roman" panose="02020603050405020304" pitchFamily="18" charset="0"/>
                <a:cs typeface="Times New Roman" panose="02020603050405020304" pitchFamily="18" charset="0"/>
              </a:rPr>
              <a:t>You need to be all of these. </a:t>
            </a:r>
          </a:p>
          <a:p>
            <a:r>
              <a:rPr lang="en-US" dirty="0">
                <a:latin typeface="Times New Roman" panose="02020603050405020304" pitchFamily="18" charset="0"/>
                <a:cs typeface="Times New Roman" panose="02020603050405020304" pitchFamily="18" charset="0"/>
              </a:rPr>
              <a:t>Can you control your temper? Are you patient and calm?</a:t>
            </a:r>
          </a:p>
          <a:p>
            <a:pPr lvl="1"/>
            <a:r>
              <a:rPr lang="en-US" dirty="0">
                <a:latin typeface="Times New Roman" panose="02020603050405020304" pitchFamily="18" charset="0"/>
                <a:cs typeface="Times New Roman" panose="02020603050405020304" pitchFamily="18" charset="0"/>
              </a:rPr>
              <a:t>If you can’t/aren’t, then its probably not for you!</a:t>
            </a:r>
          </a:p>
          <a:p>
            <a:r>
              <a:rPr lang="en-US" dirty="0">
                <a:latin typeface="Times New Roman" panose="02020603050405020304" pitchFamily="18" charset="0"/>
                <a:cs typeface="Times New Roman" panose="02020603050405020304" pitchFamily="18" charset="0"/>
              </a:rPr>
              <a:t>Attitude is not GPA, where you studied or where you were born.</a:t>
            </a:r>
          </a:p>
          <a:p>
            <a:pPr lvl="1"/>
            <a:r>
              <a:rPr lang="en-US" dirty="0">
                <a:latin typeface="Times New Roman" panose="02020603050405020304" pitchFamily="18" charset="0"/>
                <a:cs typeface="Times New Roman" panose="02020603050405020304" pitchFamily="18" charset="0"/>
              </a:rPr>
              <a:t>Attitude is aptitude – does this career fit you and do you fit it?</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97823715-30A8-4977-8E0F-D54D3CBF9EC7}" type="slidenum">
              <a:rPr lang="en-GB" smtClean="0">
                <a:latin typeface="Times New Roman" panose="02020603050405020304" pitchFamily="18" charset="0"/>
                <a:cs typeface="Times New Roman" panose="02020603050405020304" pitchFamily="18" charset="0"/>
              </a:rPr>
              <a:t>7</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70011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Times New Roman" panose="02020603050405020304" pitchFamily="18" charset="0"/>
                <a:cs typeface="Times New Roman" panose="02020603050405020304" pitchFamily="18" charset="0"/>
              </a:rPr>
              <a:t>Symbolic Convergence</a:t>
            </a:r>
            <a:endParaRPr lang="en-GB">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825624"/>
            <a:ext cx="10515600" cy="4698005"/>
          </a:xfrm>
        </p:spPr>
        <p:txBody>
          <a:bodyPr>
            <a:normAutofit/>
          </a:bodyPr>
          <a:lstStyle/>
          <a:p>
            <a:r>
              <a:rPr lang="en-US" dirty="0">
                <a:latin typeface="Times New Roman" panose="02020603050405020304" pitchFamily="18" charset="0"/>
                <a:cs typeface="Times New Roman" panose="02020603050405020304" pitchFamily="18" charset="0"/>
              </a:rPr>
              <a:t>Bormann (1982) suggests that when people like consultants interact with their clients, there is a collision of their symbolic worlds</a:t>
            </a:r>
          </a:p>
          <a:p>
            <a:pPr lvl="1"/>
            <a:r>
              <a:rPr lang="en-US" dirty="0">
                <a:latin typeface="Times New Roman" panose="02020603050405020304" pitchFamily="18" charset="0"/>
                <a:cs typeface="Times New Roman" panose="02020603050405020304" pitchFamily="18" charset="0"/>
              </a:rPr>
              <a:t>This is because each world has its own rules, terms, culture, norms, symbols</a:t>
            </a:r>
          </a:p>
          <a:p>
            <a:r>
              <a:rPr lang="en-US" dirty="0">
                <a:latin typeface="Times New Roman" panose="02020603050405020304" pitchFamily="18" charset="0"/>
                <a:cs typeface="Times New Roman" panose="02020603050405020304" pitchFamily="18" charset="0"/>
              </a:rPr>
              <a:t>As they communicate more closely, so their symbolic worlds become attuned to each other, making the communication easier</a:t>
            </a:r>
          </a:p>
          <a:p>
            <a:pPr lvl="1"/>
            <a:r>
              <a:rPr lang="en-US" dirty="0">
                <a:latin typeface="Times New Roman" panose="02020603050405020304" pitchFamily="18" charset="0"/>
                <a:cs typeface="Times New Roman" panose="02020603050405020304" pitchFamily="18" charset="0"/>
              </a:rPr>
              <a:t>Does that sound familiar? Can you think of or imagine other examples?</a:t>
            </a:r>
          </a:p>
          <a:p>
            <a:r>
              <a:rPr lang="en-US" dirty="0">
                <a:latin typeface="Times New Roman" panose="02020603050405020304" pitchFamily="18" charset="0"/>
                <a:cs typeface="Times New Roman" panose="02020603050405020304" pitchFamily="18" charset="0"/>
              </a:rPr>
              <a:t>This symbolic convergence involves mutual understanding, with each side coming to see the same problem in a similar way</a:t>
            </a:r>
          </a:p>
          <a:p>
            <a:pPr lvl="1"/>
            <a:r>
              <a:rPr lang="en-US" dirty="0">
                <a:latin typeface="Times New Roman" panose="02020603050405020304" pitchFamily="18" charset="0"/>
                <a:cs typeface="Times New Roman" panose="02020603050405020304" pitchFamily="18" charset="0"/>
              </a:rPr>
              <a:t>The consultants must learn about the client’s world, and vice versa</a:t>
            </a:r>
          </a:p>
          <a:p>
            <a:pPr lvl="1"/>
            <a:r>
              <a:rPr lang="en-US" dirty="0">
                <a:latin typeface="Times New Roman" panose="02020603050405020304" pitchFamily="18" charset="0"/>
                <a:cs typeface="Times New Roman" panose="02020603050405020304" pitchFamily="18" charset="0"/>
              </a:rPr>
              <a:t>Communication quality can be enhanced when symbolic convergence is achieved and problems will be understood or appreciated better</a:t>
            </a: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97823715-30A8-4977-8E0F-D54D3CBF9EC7}" type="slidenum">
              <a:rPr lang="en-GB" smtClean="0">
                <a:latin typeface="Times New Roman" panose="02020603050405020304" pitchFamily="18" charset="0"/>
                <a:cs typeface="Times New Roman" panose="02020603050405020304" pitchFamily="18" charset="0"/>
              </a:rPr>
              <a:t>8</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665795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Times New Roman" panose="02020603050405020304" pitchFamily="18" charset="0"/>
                <a:cs typeface="Times New Roman" panose="02020603050405020304" pitchFamily="18" charset="0"/>
              </a:rPr>
              <a:t>Symbolic Convergence</a:t>
            </a:r>
            <a:endParaRPr lang="en-GB">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For instance, imagine that you are a consultant who receives a call from a potential client</a:t>
            </a:r>
          </a:p>
          <a:p>
            <a:pPr lvl="1"/>
            <a:r>
              <a:rPr lang="en-US" dirty="0">
                <a:latin typeface="Times New Roman" panose="02020603050405020304" pitchFamily="18" charset="0"/>
                <a:cs typeface="Times New Roman" panose="02020603050405020304" pitchFamily="18" charset="0"/>
              </a:rPr>
              <a:t>The client has a firm policy that social media applications may not be used in the workplace</a:t>
            </a:r>
          </a:p>
          <a:p>
            <a:pPr lvl="1"/>
            <a:r>
              <a:rPr lang="en-US" dirty="0">
                <a:latin typeface="Times New Roman" panose="02020603050405020304" pitchFamily="18" charset="0"/>
                <a:cs typeface="Times New Roman" panose="02020603050405020304" pitchFamily="18" charset="0"/>
              </a:rPr>
              <a:t>However, many employees break the rules and the policy seems ineffective</a:t>
            </a:r>
          </a:p>
          <a:p>
            <a:pPr lvl="1"/>
            <a:r>
              <a:rPr lang="en-US" dirty="0">
                <a:latin typeface="Times New Roman" panose="02020603050405020304" pitchFamily="18" charset="0"/>
                <a:cs typeface="Times New Roman" panose="02020603050405020304" pitchFamily="18" charset="0"/>
              </a:rPr>
              <a:t>The clients wants your help, perhaps a training programme with seminars and advice to push employees to obey!</a:t>
            </a:r>
          </a:p>
          <a:p>
            <a:r>
              <a:rPr lang="en-US" dirty="0">
                <a:latin typeface="Times New Roman" panose="02020603050405020304" pitchFamily="18" charset="0"/>
                <a:cs typeface="Times New Roman" panose="02020603050405020304" pitchFamily="18" charset="0"/>
              </a:rPr>
              <a:t>You talk to the CIO so as to try to understand the problem better, to understand her world.</a:t>
            </a:r>
            <a:r>
              <a:rPr lang="en-GB" dirty="0">
                <a:latin typeface="Times New Roman" panose="02020603050405020304" pitchFamily="18" charset="0"/>
                <a:cs typeface="Times New Roman" panose="02020603050405020304" pitchFamily="18" charset="0"/>
              </a:rPr>
              <a:t> </a:t>
            </a:r>
          </a:p>
          <a:p>
            <a:r>
              <a:rPr lang="en-GB" dirty="0">
                <a:latin typeface="Times New Roman" panose="02020603050405020304" pitchFamily="18" charset="0"/>
                <a:cs typeface="Times New Roman" panose="02020603050405020304" pitchFamily="18" charset="0"/>
              </a:rPr>
              <a:t>You ask to talk to a few employees, but she refuses.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97823715-30A8-4977-8E0F-D54D3CBF9EC7}" type="slidenum">
              <a:rPr lang="en-GB" smtClean="0">
                <a:latin typeface="Times New Roman" panose="02020603050405020304" pitchFamily="18" charset="0"/>
                <a:cs typeface="Times New Roman" panose="02020603050405020304" pitchFamily="18" charset="0"/>
              </a:rPr>
              <a:t>9</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118162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Convergence or Divergence?</a:t>
            </a:r>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Do you share similar values with the client?</a:t>
            </a:r>
          </a:p>
          <a:p>
            <a:r>
              <a:rPr lang="en-US" dirty="0">
                <a:latin typeface="Times New Roman" panose="02020603050405020304" pitchFamily="18" charset="0"/>
                <a:cs typeface="Times New Roman" panose="02020603050405020304" pitchFamily="18" charset="0"/>
              </a:rPr>
              <a:t>Do you think in the same way?</a:t>
            </a:r>
          </a:p>
          <a:p>
            <a:r>
              <a:rPr lang="en-US" dirty="0">
                <a:latin typeface="Times New Roman" panose="02020603050405020304" pitchFamily="18" charset="0"/>
                <a:cs typeface="Times New Roman" panose="02020603050405020304" pitchFamily="18" charset="0"/>
              </a:rPr>
              <a:t>Is it likely that your two symbolic mindscapes can interact effectively?</a:t>
            </a:r>
          </a:p>
          <a:p>
            <a:r>
              <a:rPr lang="en-US" dirty="0">
                <a:latin typeface="Times New Roman" panose="02020603050405020304" pitchFamily="18" charset="0"/>
                <a:cs typeface="Times New Roman" panose="02020603050405020304" pitchFamily="18" charset="0"/>
              </a:rPr>
              <a:t>If you are not allowed to talk to the employees so as to understand their perspective, how can you independently analyse the problem and propose a solution that might actually work?</a:t>
            </a:r>
          </a:p>
          <a:p>
            <a:r>
              <a:rPr lang="en-US" dirty="0">
                <a:latin typeface="Times New Roman" panose="02020603050405020304" pitchFamily="18" charset="0"/>
                <a:cs typeface="Times New Roman" panose="02020603050405020304" pitchFamily="18" charset="0"/>
              </a:rPr>
              <a:t>Do you really want to work on this project, or is it better to decline?</a:t>
            </a:r>
          </a:p>
          <a:p>
            <a:r>
              <a:rPr lang="en-US" dirty="0">
                <a:latin typeface="Times New Roman" panose="02020603050405020304" pitchFamily="18" charset="0"/>
                <a:cs typeface="Times New Roman" panose="02020603050405020304" pitchFamily="18" charset="0"/>
              </a:rPr>
              <a:t>Do you want to implement a solution that violates your own values?</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97823715-30A8-4977-8E0F-D54D3CBF9EC7}" type="slidenum">
              <a:rPr lang="en-GB" smtClean="0">
                <a:latin typeface="Times New Roman" panose="02020603050405020304" pitchFamily="18" charset="0"/>
                <a:cs typeface="Times New Roman" panose="02020603050405020304" pitchFamily="18" charset="0"/>
              </a:rPr>
              <a:t>10</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609561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Times New Roman" panose="02020603050405020304" pitchFamily="18" charset="0"/>
                <a:cs typeface="Times New Roman" panose="02020603050405020304" pitchFamily="18" charset="0"/>
              </a:rPr>
              <a:t>Consulting Skills</a:t>
            </a:r>
            <a:endParaRPr lang="en-GB">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771032"/>
            <a:ext cx="10515600" cy="4725301"/>
          </a:xfrm>
        </p:spPr>
        <p:txBody>
          <a:bodyPr>
            <a:normAutofit/>
          </a:bodyPr>
          <a:lstStyle/>
          <a:p>
            <a:r>
              <a:rPr lang="en-US" dirty="0">
                <a:latin typeface="Times New Roman" panose="02020603050405020304" pitchFamily="18" charset="0"/>
                <a:cs typeface="Times New Roman" panose="02020603050405020304" pitchFamily="18" charset="0"/>
              </a:rPr>
              <a:t>Consultants need to be excellent communicators, able to interact seamlessly with a wide variety of people</a:t>
            </a:r>
          </a:p>
          <a:p>
            <a:r>
              <a:rPr lang="en-US" dirty="0">
                <a:latin typeface="Times New Roman" panose="02020603050405020304" pitchFamily="18" charset="0"/>
                <a:cs typeface="Times New Roman" panose="02020603050405020304" pitchFamily="18" charset="0"/>
              </a:rPr>
              <a:t>They must be practical and methodical, paying much attention to detail: they have to be excellent problem identifiers and solvers!</a:t>
            </a:r>
          </a:p>
          <a:p>
            <a:r>
              <a:rPr lang="en-US" dirty="0">
                <a:latin typeface="Times New Roman" panose="02020603050405020304" pitchFamily="18" charset="0"/>
                <a:cs typeface="Times New Roman" panose="02020603050405020304" pitchFamily="18" charset="0"/>
              </a:rPr>
              <a:t>They must be able to analyse complex situations from multiple perspectives so as to reach a sensible outcome or proposal</a:t>
            </a:r>
          </a:p>
          <a:p>
            <a:r>
              <a:rPr lang="en-US" dirty="0">
                <a:latin typeface="Times New Roman" panose="02020603050405020304" pitchFamily="18" charset="0"/>
                <a:cs typeface="Times New Roman" panose="02020603050405020304" pitchFamily="18" charset="0"/>
              </a:rPr>
              <a:t>They need to master the art of persuasion, to push clients gently in a feasible direction, rationalizing change in a sensible way so as to enable later institutionalization of the change </a:t>
            </a: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97823715-30A8-4977-8E0F-D54D3CBF9EC7}" type="slidenum">
              <a:rPr lang="en-GB" smtClean="0">
                <a:latin typeface="Times New Roman" panose="02020603050405020304" pitchFamily="18" charset="0"/>
                <a:cs typeface="Times New Roman" panose="02020603050405020304" pitchFamily="18" charset="0"/>
              </a:rPr>
              <a:t>11</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231867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Times New Roman" panose="02020603050405020304" pitchFamily="18" charset="0"/>
                <a:cs typeface="Times New Roman" panose="02020603050405020304" pitchFamily="18" charset="0"/>
              </a:rPr>
              <a:t>Consulting Skills</a:t>
            </a:r>
            <a:endParaRPr lang="en-GB">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r>
              <a:rPr lang="en-US" dirty="0">
                <a:latin typeface="Times New Roman" panose="02020603050405020304" pitchFamily="18" charset="0"/>
                <a:cs typeface="Times New Roman" panose="02020603050405020304" pitchFamily="18" charset="0"/>
              </a:rPr>
              <a:t>Although consultants must have excellent product and technical knowledge, they must also know the process: how to use the product, how the technology works, how the technology can solve the clients’ problems</a:t>
            </a:r>
          </a:p>
          <a:p>
            <a:r>
              <a:rPr lang="en-US" dirty="0">
                <a:latin typeface="Times New Roman" panose="02020603050405020304" pitchFamily="18" charset="0"/>
                <a:cs typeface="Times New Roman" panose="02020603050405020304" pitchFamily="18" charset="0"/>
              </a:rPr>
              <a:t>Ideally, they have good memories: about what worked in other contexts, other firms.</a:t>
            </a:r>
          </a:p>
          <a:p>
            <a:pPr lvl="1"/>
            <a:r>
              <a:rPr lang="en-US" dirty="0">
                <a:latin typeface="Times New Roman" panose="02020603050405020304" pitchFamily="18" charset="0"/>
                <a:cs typeface="Times New Roman" panose="02020603050405020304" pitchFamily="18" charset="0"/>
              </a:rPr>
              <a:t>They need good transactive memory networks as well (think of Bob @ IBM)</a:t>
            </a:r>
          </a:p>
          <a:p>
            <a:r>
              <a:rPr lang="en-US" dirty="0">
                <a:latin typeface="Times New Roman" panose="02020603050405020304" pitchFamily="18" charset="0"/>
                <a:cs typeface="Times New Roman" panose="02020603050405020304" pitchFamily="18" charset="0"/>
              </a:rPr>
              <a:t>They must also be adaptable, because each consulting assignment is unique, so a unique solution must be created specifically for it.</a:t>
            </a:r>
          </a:p>
          <a:p>
            <a:r>
              <a:rPr lang="en-US" dirty="0">
                <a:latin typeface="Times New Roman" panose="02020603050405020304" pitchFamily="18" charset="0"/>
                <a:cs typeface="Times New Roman" panose="02020603050405020304" pitchFamily="18" charset="0"/>
              </a:rPr>
              <a:t>Consultants need to be systematic and methodical, paying a lot of attention to detail in everything that they do</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97823715-30A8-4977-8E0F-D54D3CBF9EC7}" type="slidenum">
              <a:rPr lang="en-GB" smtClean="0">
                <a:latin typeface="Times New Roman" panose="02020603050405020304" pitchFamily="18" charset="0"/>
                <a:cs typeface="Times New Roman" panose="02020603050405020304" pitchFamily="18" charset="0"/>
              </a:rPr>
              <a:t>12</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495121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For Example - 1</a:t>
            </a:r>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a:bodyPr>
          <a:lstStyle/>
          <a:p>
            <a:r>
              <a:rPr lang="en-US" dirty="0">
                <a:latin typeface="Times New Roman" panose="02020603050405020304" pitchFamily="18" charset="0"/>
                <a:cs typeface="Times New Roman" panose="02020603050405020304" pitchFamily="18" charset="0"/>
              </a:rPr>
              <a:t>You are an in-house consultant working for Freddy, a local logistics company that helps customers to ship their goods from Hong Kong to global destinations</a:t>
            </a:r>
          </a:p>
          <a:p>
            <a:r>
              <a:rPr lang="en-US" dirty="0">
                <a:latin typeface="Times New Roman" panose="02020603050405020304" pitchFamily="18" charset="0"/>
                <a:cs typeface="Times New Roman" panose="02020603050405020304" pitchFamily="18" charset="0"/>
              </a:rPr>
              <a:t>Your job is mostly to trouble-shoot IT problems as they appear, helping to ensure that Freddy’s staff can work effectively and efficiently</a:t>
            </a:r>
          </a:p>
          <a:p>
            <a:r>
              <a:rPr lang="en-US" dirty="0">
                <a:latin typeface="Times New Roman" panose="02020603050405020304" pitchFamily="18" charset="0"/>
                <a:cs typeface="Times New Roman" panose="02020603050405020304" pitchFamily="18" charset="0"/>
              </a:rPr>
              <a:t>You also sit on Freddy’s IT Advisory board, responsible for ensuring that Freddy will always have the most up-to-date IT facilities and technologies</a:t>
            </a:r>
          </a:p>
          <a:p>
            <a:r>
              <a:rPr lang="en-US" dirty="0">
                <a:latin typeface="Times New Roman" panose="02020603050405020304" pitchFamily="18" charset="0"/>
                <a:cs typeface="Times New Roman" panose="02020603050405020304" pitchFamily="18" charset="0"/>
              </a:rPr>
              <a:t>One morning, your boss the CIO is on the phone, asking you to work with employees in the global shipping department who are failing to use the new shipping system effectively. Here is a brief transcript of the call:</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97823715-30A8-4977-8E0F-D54D3CBF9EC7}" type="slidenum">
              <a:rPr lang="en-GB" smtClean="0">
                <a:latin typeface="Times New Roman" panose="02020603050405020304" pitchFamily="18" charset="0"/>
                <a:cs typeface="Times New Roman" panose="02020603050405020304" pitchFamily="18" charset="0"/>
              </a:rPr>
              <a:t>13</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554210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Times New Roman" panose="02020603050405020304" pitchFamily="18" charset="0"/>
                <a:cs typeface="Times New Roman" panose="02020603050405020304" pitchFamily="18" charset="0"/>
              </a:rPr>
              <a:t>Case Phone Call</a:t>
            </a:r>
            <a:endParaRPr lang="en-GB">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825625"/>
            <a:ext cx="10765536" cy="4351338"/>
          </a:xfrm>
        </p:spPr>
        <p:txBody>
          <a:bodyPr>
            <a:normAutofit fontScale="92500"/>
          </a:bodyPr>
          <a:lstStyle/>
          <a:p>
            <a:r>
              <a:rPr lang="en-US" dirty="0">
                <a:latin typeface="Times New Roman" panose="02020603050405020304" pitchFamily="18" charset="0"/>
                <a:cs typeface="Times New Roman" panose="02020603050405020304" pitchFamily="18" charset="0"/>
              </a:rPr>
              <a:t>CIO: “Hey, I need you to work with the shipping department today. It seems that they are having problems with the new Global Shipping Systems (GSS)”</a:t>
            </a:r>
          </a:p>
          <a:p>
            <a:r>
              <a:rPr lang="en-US" dirty="0">
                <a:latin typeface="Times New Roman" panose="02020603050405020304" pitchFamily="18" charset="0"/>
                <a:cs typeface="Times New Roman" panose="02020603050405020304" pitchFamily="18" charset="0"/>
              </a:rPr>
              <a:t>You: “Was that the system that we outsourced from </a:t>
            </a:r>
            <a:r>
              <a:rPr lang="en-US" dirty="0" err="1">
                <a:latin typeface="Times New Roman" panose="02020603050405020304" pitchFamily="18" charset="0"/>
                <a:cs typeface="Times New Roman" panose="02020603050405020304" pitchFamily="18" charset="0"/>
              </a:rPr>
              <a:t>Xeneotic</a:t>
            </a:r>
            <a:r>
              <a:rPr lang="en-US" dirty="0">
                <a:latin typeface="Times New Roman" panose="02020603050405020304" pitchFamily="18" charset="0"/>
                <a:cs typeface="Times New Roman" panose="02020603050405020304" pitchFamily="18" charset="0"/>
              </a:rPr>
              <a:t> Technologies? The system that was cheap … but nasty?!”</a:t>
            </a:r>
          </a:p>
          <a:p>
            <a:r>
              <a:rPr lang="en-US" dirty="0">
                <a:latin typeface="Times New Roman" panose="02020603050405020304" pitchFamily="18" charset="0"/>
                <a:cs typeface="Times New Roman" panose="02020603050405020304" pitchFamily="18" charset="0"/>
              </a:rPr>
              <a:t>CIO: “Yes, that’s right. Our agreement did not include much maintenance, so we have to fix things ourselves.”</a:t>
            </a:r>
          </a:p>
          <a:p>
            <a:r>
              <a:rPr lang="en-US" dirty="0">
                <a:latin typeface="Times New Roman" panose="02020603050405020304" pitchFamily="18" charset="0"/>
                <a:cs typeface="Times New Roman" panose="02020603050405020304" pitchFamily="18" charset="0"/>
              </a:rPr>
              <a:t>You: “Can you tell me any more about the problem? Who reported it? How long has it been happening?”</a:t>
            </a:r>
          </a:p>
          <a:p>
            <a:r>
              <a:rPr lang="en-US" dirty="0">
                <a:latin typeface="Times New Roman" panose="02020603050405020304" pitchFamily="18" charset="0"/>
                <a:cs typeface="Times New Roman" panose="02020603050405020304" pitchFamily="18" charset="0"/>
              </a:rPr>
              <a:t>CIO: “Jimmy, the CSO, told me 5 </a:t>
            </a:r>
            <a:r>
              <a:rPr lang="en-US" dirty="0" err="1">
                <a:latin typeface="Times New Roman" panose="02020603050405020304" pitchFamily="18" charset="0"/>
                <a:cs typeface="Times New Roman" panose="02020603050405020304" pitchFamily="18" charset="0"/>
              </a:rPr>
              <a:t>mins</a:t>
            </a:r>
            <a:r>
              <a:rPr lang="en-US" dirty="0">
                <a:latin typeface="Times New Roman" panose="02020603050405020304" pitchFamily="18" charset="0"/>
                <a:cs typeface="Times New Roman" panose="02020603050405020304" pitchFamily="18" charset="0"/>
              </a:rPr>
              <a:t> ago. But I know no more.”</a:t>
            </a:r>
          </a:p>
          <a:p>
            <a:r>
              <a:rPr lang="en-US" dirty="0">
                <a:latin typeface="Times New Roman" panose="02020603050405020304" pitchFamily="18" charset="0"/>
                <a:cs typeface="Times New Roman" panose="02020603050405020304" pitchFamily="18" charset="0"/>
              </a:rPr>
              <a:t>You: “Hmm, OK, I will go down to GSS and see what’s up.”</a:t>
            </a: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97823715-30A8-4977-8E0F-D54D3CBF9EC7}" type="slidenum">
              <a:rPr lang="en-GB" smtClean="0">
                <a:latin typeface="Times New Roman" panose="02020603050405020304" pitchFamily="18" charset="0"/>
                <a:cs typeface="Times New Roman" panose="02020603050405020304" pitchFamily="18" charset="0"/>
              </a:rPr>
              <a:t>14</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261440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Times New Roman" panose="02020603050405020304" pitchFamily="18" charset="0"/>
                <a:cs typeface="Times New Roman" panose="02020603050405020304" pitchFamily="18" charset="0"/>
              </a:rPr>
              <a:t>Actions</a:t>
            </a:r>
            <a:endParaRPr lang="en-GB">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This is just the start of the situation, but you as the in-house consultant will need to start investigating.</a:t>
            </a:r>
          </a:p>
          <a:p>
            <a:r>
              <a:rPr lang="en-US" dirty="0">
                <a:latin typeface="Times New Roman" panose="02020603050405020304" pitchFamily="18" charset="0"/>
                <a:cs typeface="Times New Roman" panose="02020603050405020304" pitchFamily="18" charset="0"/>
              </a:rPr>
              <a:t>What steps do you think that you should take?</a:t>
            </a:r>
          </a:p>
          <a:p>
            <a:r>
              <a:rPr lang="en-US" dirty="0">
                <a:latin typeface="Times New Roman" panose="02020603050405020304" pitchFamily="18" charset="0"/>
                <a:cs typeface="Times New Roman" panose="02020603050405020304" pitchFamily="18" charset="0"/>
              </a:rPr>
              <a:t>Who would you want to talk to?</a:t>
            </a:r>
          </a:p>
          <a:p>
            <a:r>
              <a:rPr lang="en-US" dirty="0">
                <a:latin typeface="Times New Roman" panose="02020603050405020304" pitchFamily="18" charset="0"/>
                <a:cs typeface="Times New Roman" panose="02020603050405020304" pitchFamily="18" charset="0"/>
              </a:rPr>
              <a:t>What is a CSO?</a:t>
            </a:r>
          </a:p>
          <a:p>
            <a:r>
              <a:rPr lang="en-US" dirty="0">
                <a:latin typeface="Times New Roman" panose="02020603050405020304" pitchFamily="18" charset="0"/>
                <a:cs typeface="Times New Roman" panose="02020603050405020304" pitchFamily="18" charset="0"/>
              </a:rPr>
              <a:t>How can you find out why the GSS employees have problems?</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97823715-30A8-4977-8E0F-D54D3CBF9EC7}" type="slidenum">
              <a:rPr lang="en-GB" smtClean="0">
                <a:latin typeface="Times New Roman" panose="02020603050405020304" pitchFamily="18" charset="0"/>
                <a:cs typeface="Times New Roman" panose="02020603050405020304" pitchFamily="18" charset="0"/>
              </a:rPr>
              <a:t>15</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26738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Times New Roman" panose="02020603050405020304" pitchFamily="18" charset="0"/>
                <a:cs typeface="Times New Roman" panose="02020603050405020304" pitchFamily="18" charset="0"/>
              </a:rPr>
              <a:t>Consultants Need to Know</a:t>
            </a:r>
            <a:endParaRPr lang="en-GB">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A consultant must be thoroughly familiar with the precise situation of an organisation, if the same consultant is to offer useful advice or suggest changes</a:t>
            </a:r>
          </a:p>
          <a:p>
            <a:pPr lvl="1"/>
            <a:r>
              <a:rPr lang="en-US" dirty="0">
                <a:latin typeface="Times New Roman" panose="02020603050405020304" pitchFamily="18" charset="0"/>
                <a:cs typeface="Times New Roman" panose="02020603050405020304" pitchFamily="18" charset="0"/>
              </a:rPr>
              <a:t>This knowledge must extend to industry practices and principles</a:t>
            </a:r>
          </a:p>
          <a:p>
            <a:pPr lvl="1"/>
            <a:r>
              <a:rPr lang="en-US" dirty="0">
                <a:latin typeface="Times New Roman" panose="02020603050405020304" pitchFamily="18" charset="0"/>
                <a:cs typeface="Times New Roman" panose="02020603050405020304" pitchFamily="18" charset="0"/>
              </a:rPr>
              <a:t>Consultants need to learn new things all the time, including the language (jargon, terminology, culture) of the client</a:t>
            </a:r>
          </a:p>
          <a:p>
            <a:pPr lvl="1"/>
            <a:r>
              <a:rPr lang="en-US" dirty="0">
                <a:latin typeface="Times New Roman" panose="02020603050405020304" pitchFamily="18" charset="0"/>
                <a:cs typeface="Times New Roman" panose="02020603050405020304" pitchFamily="18" charset="0"/>
              </a:rPr>
              <a:t>If you don’t understand what the client is saying, how can you make sense of anything or recommend changes?</a:t>
            </a:r>
          </a:p>
          <a:p>
            <a:r>
              <a:rPr lang="en-US" dirty="0">
                <a:latin typeface="Times New Roman" panose="02020603050405020304" pitchFamily="18" charset="0"/>
                <a:cs typeface="Times New Roman" panose="02020603050405020304" pitchFamily="18" charset="0"/>
              </a:rPr>
              <a:t>So the consultant has an ethical obligation to be situationally competent</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1974270E-A2D2-4BFB-9F5C-0C5B88077B36}" type="slidenum">
              <a:rPr lang="en-GB" smtClean="0">
                <a:latin typeface="Times New Roman" panose="02020603050405020304" pitchFamily="18" charset="0"/>
                <a:cs typeface="Times New Roman" panose="02020603050405020304" pitchFamily="18" charset="0"/>
              </a:rPr>
              <a:t>16</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424113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87205"/>
          </a:xfrm>
        </p:spPr>
        <p:txBody>
          <a:bodyPr/>
          <a:lstStyle/>
          <a:p>
            <a:r>
              <a:rPr lang="en-US">
                <a:latin typeface="Times New Roman" panose="02020603050405020304" pitchFamily="18" charset="0"/>
                <a:cs typeface="Times New Roman" panose="02020603050405020304" pitchFamily="18" charset="0"/>
              </a:rPr>
              <a:t>Consulting Methods</a:t>
            </a:r>
            <a:endParaRPr lang="en-GB">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558456"/>
            <a:ext cx="10515600" cy="5019765"/>
          </a:xfrm>
        </p:spPr>
        <p:txBody>
          <a:bodyPr>
            <a:normAutofit/>
          </a:bodyPr>
          <a:lstStyle/>
          <a:p>
            <a:r>
              <a:rPr lang="en-US" dirty="0">
                <a:latin typeface="Times New Roman" panose="02020603050405020304" pitchFamily="18" charset="0"/>
                <a:cs typeface="Times New Roman" panose="02020603050405020304" pitchFamily="18" charset="0"/>
              </a:rPr>
              <a:t>Each consulting firm protects its proprietary method, so I can’t teach you The McKinsey Way</a:t>
            </a:r>
            <a:endParaRPr lang="en-GB"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Each consulting firm may see a different role for itself</a:t>
            </a:r>
          </a:p>
          <a:p>
            <a:pPr lvl="1"/>
            <a:r>
              <a:rPr lang="en-US" dirty="0">
                <a:latin typeface="Times New Roman" panose="02020603050405020304" pitchFamily="18" charset="0"/>
                <a:cs typeface="Times New Roman" panose="02020603050405020304" pitchFamily="18" charset="0"/>
              </a:rPr>
              <a:t>Some only </a:t>
            </a:r>
            <a:r>
              <a:rPr lang="en-US" dirty="0" err="1">
                <a:latin typeface="Times New Roman" panose="02020603050405020304" pitchFamily="18" charset="0"/>
                <a:cs typeface="Times New Roman" panose="02020603050405020304" pitchFamily="18" charset="0"/>
              </a:rPr>
              <a:t>analyse</a:t>
            </a:r>
            <a:r>
              <a:rPr lang="en-US" dirty="0">
                <a:latin typeface="Times New Roman" panose="02020603050405020304" pitchFamily="18" charset="0"/>
                <a:cs typeface="Times New Roman" panose="02020603050405020304" pitchFamily="18" charset="0"/>
              </a:rPr>
              <a:t> and offer advice</a:t>
            </a:r>
          </a:p>
          <a:p>
            <a:pPr lvl="1"/>
            <a:r>
              <a:rPr lang="en-US" dirty="0">
                <a:latin typeface="Times New Roman" panose="02020603050405020304" pitchFamily="18" charset="0"/>
                <a:cs typeface="Times New Roman" panose="02020603050405020304" pitchFamily="18" charset="0"/>
              </a:rPr>
              <a:t>Others may also work with the client to help improve things</a:t>
            </a:r>
          </a:p>
          <a:p>
            <a:r>
              <a:rPr lang="en-US" dirty="0">
                <a:latin typeface="Times New Roman" panose="02020603050405020304" pitchFamily="18" charset="0"/>
                <a:cs typeface="Times New Roman" panose="02020603050405020304" pitchFamily="18" charset="0"/>
              </a:rPr>
              <a:t>“Normal” research methods are also valuable</a:t>
            </a:r>
          </a:p>
          <a:p>
            <a:pPr lvl="1"/>
            <a:r>
              <a:rPr lang="en-US" dirty="0">
                <a:latin typeface="Times New Roman" panose="02020603050405020304" pitchFamily="18" charset="0"/>
                <a:cs typeface="Times New Roman" panose="02020603050405020304" pitchFamily="18" charset="0"/>
              </a:rPr>
              <a:t>Surveys, Case Studies, Process-based interventions, Action Research, etc.</a:t>
            </a:r>
          </a:p>
        </p:txBody>
      </p:sp>
      <p:sp>
        <p:nvSpPr>
          <p:cNvPr id="4" name="Slide Number Placeholder 3"/>
          <p:cNvSpPr>
            <a:spLocks noGrp="1"/>
          </p:cNvSpPr>
          <p:nvPr>
            <p:ph type="sldNum" sz="quarter" idx="12"/>
          </p:nvPr>
        </p:nvSpPr>
        <p:spPr/>
        <p:txBody>
          <a:bodyPr/>
          <a:lstStyle/>
          <a:p>
            <a:fld id="{97823715-30A8-4977-8E0F-D54D3CBF9EC7}" type="slidenum">
              <a:rPr lang="en-GB" smtClean="0">
                <a:latin typeface="Times New Roman" panose="02020603050405020304" pitchFamily="18" charset="0"/>
                <a:cs typeface="Times New Roman" panose="02020603050405020304" pitchFamily="18" charset="0"/>
              </a:rPr>
              <a:t>17</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690968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Times New Roman" panose="02020603050405020304" pitchFamily="18" charset="0"/>
                <a:cs typeface="Times New Roman" panose="02020603050405020304" pitchFamily="18" charset="0"/>
              </a:rPr>
              <a:t>Five Principles for Consultants</a:t>
            </a:r>
            <a:endParaRPr lang="en-GB">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Confidentiality</a:t>
            </a:r>
          </a:p>
          <a:p>
            <a:r>
              <a:rPr lang="en-US" dirty="0">
                <a:latin typeface="Times New Roman" panose="02020603050405020304" pitchFamily="18" charset="0"/>
                <a:cs typeface="Times New Roman" panose="02020603050405020304" pitchFamily="18" charset="0"/>
              </a:rPr>
              <a:t>Faithfulness</a:t>
            </a:r>
          </a:p>
          <a:p>
            <a:r>
              <a:rPr lang="en-US" dirty="0">
                <a:latin typeface="Times New Roman" panose="02020603050405020304" pitchFamily="18" charset="0"/>
                <a:cs typeface="Times New Roman" panose="02020603050405020304" pitchFamily="18" charset="0"/>
              </a:rPr>
              <a:t>Beneficence &amp; Nonmaleficence</a:t>
            </a:r>
          </a:p>
          <a:p>
            <a:r>
              <a:rPr lang="en-US" dirty="0">
                <a:latin typeface="Times New Roman" panose="02020603050405020304" pitchFamily="18" charset="0"/>
                <a:cs typeface="Times New Roman" panose="02020603050405020304" pitchFamily="18" charset="0"/>
              </a:rPr>
              <a:t>Benefits &amp; Compensation</a:t>
            </a:r>
          </a:p>
          <a:p>
            <a:r>
              <a:rPr lang="en-US" dirty="0">
                <a:latin typeface="Times New Roman" panose="02020603050405020304" pitchFamily="18" charset="0"/>
                <a:cs typeface="Times New Roman" panose="02020603050405020304" pitchFamily="18" charset="0"/>
              </a:rPr>
              <a:t>Legality</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1974270E-A2D2-4BFB-9F5C-0C5B88077B36}" type="slidenum">
              <a:rPr lang="en-GB" smtClean="0">
                <a:latin typeface="Times New Roman" panose="02020603050405020304" pitchFamily="18" charset="0"/>
                <a:cs typeface="Times New Roman" panose="02020603050405020304" pitchFamily="18" charset="0"/>
              </a:rPr>
              <a:t>18</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70608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Times New Roman" panose="02020603050405020304" pitchFamily="18" charset="0"/>
                <a:cs typeface="Times New Roman" panose="02020603050405020304" pitchFamily="18" charset="0"/>
              </a:rPr>
              <a:t>Confidentiality</a:t>
            </a:r>
            <a:endParaRPr lang="en-GB">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Consultants must at all times protect the confidentiality of any information they receive</a:t>
            </a:r>
          </a:p>
          <a:p>
            <a:pPr lvl="1"/>
            <a:r>
              <a:rPr lang="en-US" dirty="0">
                <a:latin typeface="Times New Roman" panose="02020603050405020304" pitchFamily="18" charset="0"/>
                <a:cs typeface="Times New Roman" panose="02020603050405020304" pitchFamily="18" charset="0"/>
              </a:rPr>
              <a:t>Lists of customers</a:t>
            </a:r>
          </a:p>
          <a:p>
            <a:pPr lvl="1"/>
            <a:r>
              <a:rPr lang="en-US" dirty="0">
                <a:latin typeface="Times New Roman" panose="02020603050405020304" pitchFamily="18" charset="0"/>
                <a:cs typeface="Times New Roman" panose="02020603050405020304" pitchFamily="18" charset="0"/>
              </a:rPr>
              <a:t>Database entries</a:t>
            </a:r>
          </a:p>
          <a:p>
            <a:pPr lvl="1"/>
            <a:r>
              <a:rPr lang="en-US" dirty="0">
                <a:latin typeface="Times New Roman" panose="02020603050405020304" pitchFamily="18" charset="0"/>
                <a:cs typeface="Times New Roman" panose="02020603050405020304" pitchFamily="18" charset="0"/>
              </a:rPr>
              <a:t>Best practices</a:t>
            </a:r>
          </a:p>
          <a:p>
            <a:pPr lvl="1"/>
            <a:r>
              <a:rPr lang="en-US" dirty="0">
                <a:latin typeface="Times New Roman" panose="02020603050405020304" pitchFamily="18" charset="0"/>
                <a:cs typeface="Times New Roman" panose="02020603050405020304" pitchFamily="18" charset="0"/>
              </a:rPr>
              <a:t>IT policy</a:t>
            </a:r>
          </a:p>
          <a:p>
            <a:r>
              <a:rPr lang="en-US" dirty="0">
                <a:latin typeface="Times New Roman" panose="02020603050405020304" pitchFamily="18" charset="0"/>
                <a:cs typeface="Times New Roman" panose="02020603050405020304" pitchFamily="18" charset="0"/>
              </a:rPr>
              <a:t>Unless they are explicitly authorized to disclose this information</a:t>
            </a:r>
          </a:p>
          <a:p>
            <a:r>
              <a:rPr lang="en-US" dirty="0">
                <a:latin typeface="Times New Roman" panose="02020603050405020304" pitchFamily="18" charset="0"/>
                <a:cs typeface="Times New Roman" panose="02020603050405020304" pitchFamily="18" charset="0"/>
              </a:rPr>
              <a:t>Consultants will need to sign a NDA (a Non-Disclosure Agreement) as a legal undertaking not to violate the client’s right to confidentiality</a:t>
            </a:r>
          </a:p>
          <a:p>
            <a:pPr marL="0" indent="0">
              <a:buNone/>
            </a:pP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1974270E-A2D2-4BFB-9F5C-0C5B88077B36}" type="slidenum">
              <a:rPr lang="en-GB" smtClean="0">
                <a:latin typeface="Times New Roman" panose="02020603050405020304" pitchFamily="18" charset="0"/>
                <a:cs typeface="Times New Roman" panose="02020603050405020304" pitchFamily="18" charset="0"/>
              </a:rPr>
              <a:t>19</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18737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Times New Roman" panose="02020603050405020304" pitchFamily="18" charset="0"/>
                <a:cs typeface="Times New Roman" panose="02020603050405020304" pitchFamily="18" charset="0"/>
              </a:rPr>
              <a:t>Temptations</a:t>
            </a:r>
            <a:endParaRPr lang="en-GB">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r>
              <a:rPr lang="en-US" dirty="0">
                <a:latin typeface="Times New Roman" panose="02020603050405020304" pitchFamily="18" charset="0"/>
                <a:cs typeface="Times New Roman" panose="02020603050405020304" pitchFamily="18" charset="0"/>
              </a:rPr>
              <a:t>As a consultant, you may learn many fascinating details about a company’s internal operations or external policies</a:t>
            </a:r>
          </a:p>
          <a:p>
            <a:r>
              <a:rPr lang="en-US" dirty="0">
                <a:latin typeface="Times New Roman" panose="02020603050405020304" pitchFamily="18" charset="0"/>
                <a:cs typeface="Times New Roman" panose="02020603050405020304" pitchFamily="18" charset="0"/>
              </a:rPr>
              <a:t>Even if your focus is on knowledge processes, not the content, you will overhear the content as well</a:t>
            </a:r>
          </a:p>
          <a:p>
            <a:r>
              <a:rPr lang="en-US" dirty="0">
                <a:latin typeface="Times New Roman" panose="02020603050405020304" pitchFamily="18" charset="0"/>
                <a:cs typeface="Times New Roman" panose="02020603050405020304" pitchFamily="18" charset="0"/>
              </a:rPr>
              <a:t>It is very tempting to gossip about this; with friends or colleagues or even other consulting clients</a:t>
            </a:r>
          </a:p>
          <a:p>
            <a:r>
              <a:rPr lang="en-US" dirty="0">
                <a:latin typeface="Times New Roman" panose="02020603050405020304" pitchFamily="18" charset="0"/>
                <a:cs typeface="Times New Roman" panose="02020603050405020304" pitchFamily="18" charset="0"/>
              </a:rPr>
              <a:t>Maybe you have a sense of power because you know so much? Somehow, you have to control yourself!</a:t>
            </a:r>
          </a:p>
          <a:p>
            <a:r>
              <a:rPr lang="en-US" dirty="0">
                <a:latin typeface="Times New Roman" panose="02020603050405020304" pitchFamily="18" charset="0"/>
                <a:cs typeface="Times New Roman" panose="02020603050405020304" pitchFamily="18" charset="0"/>
              </a:rPr>
              <a:t>If you violate the duty to keep confidences, you may face dire consequences.</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1974270E-A2D2-4BFB-9F5C-0C5B88077B36}" type="slidenum">
              <a:rPr lang="en-GB" smtClean="0">
                <a:latin typeface="Times New Roman" panose="02020603050405020304" pitchFamily="18" charset="0"/>
                <a:cs typeface="Times New Roman" panose="02020603050405020304" pitchFamily="18" charset="0"/>
              </a:rPr>
              <a:t>20</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636002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Times New Roman" panose="02020603050405020304" pitchFamily="18" charset="0"/>
                <a:cs typeface="Times New Roman" panose="02020603050405020304" pitchFamily="18" charset="0"/>
              </a:rPr>
              <a:t>Faithfulness</a:t>
            </a:r>
            <a:endParaRPr lang="en-GB">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A consultant must be committed to a project</a:t>
            </a:r>
          </a:p>
          <a:p>
            <a:r>
              <a:rPr lang="en-US" dirty="0">
                <a:latin typeface="Times New Roman" panose="02020603050405020304" pitchFamily="18" charset="0"/>
                <a:cs typeface="Times New Roman" panose="02020603050405020304" pitchFamily="18" charset="0"/>
              </a:rPr>
              <a:t>Therefore, the consultant must devote sufficient time to it</a:t>
            </a:r>
          </a:p>
          <a:p>
            <a:r>
              <a:rPr lang="en-US" dirty="0">
                <a:latin typeface="Times New Roman" panose="02020603050405020304" pitchFamily="18" charset="0"/>
                <a:cs typeface="Times New Roman" panose="02020603050405020304" pitchFamily="18" charset="0"/>
              </a:rPr>
              <a:t>Also, the consultant should be careful not to place herself in a conflict of interest position, e.g. where she is simultaneously serving two competing clients</a:t>
            </a:r>
          </a:p>
          <a:p>
            <a:r>
              <a:rPr lang="en-US" dirty="0">
                <a:latin typeface="Times New Roman" panose="02020603050405020304" pitchFamily="18" charset="0"/>
                <a:cs typeface="Times New Roman" panose="02020603050405020304" pitchFamily="18" charset="0"/>
              </a:rPr>
              <a:t>Consultants must also be prepared to tell the truth, no more, no less, with complete and accurate information</a:t>
            </a:r>
          </a:p>
          <a:p>
            <a:pPr lvl="1"/>
            <a:r>
              <a:rPr lang="en-US" dirty="0">
                <a:latin typeface="Times New Roman" panose="02020603050405020304" pitchFamily="18" charset="0"/>
                <a:cs typeface="Times New Roman" panose="02020603050405020304" pitchFamily="18" charset="0"/>
              </a:rPr>
              <a:t>Clients may not like to hear the truth, but ‘semper </a:t>
            </a:r>
            <a:r>
              <a:rPr lang="en-US" dirty="0" err="1">
                <a:latin typeface="Times New Roman" panose="02020603050405020304" pitchFamily="18" charset="0"/>
                <a:cs typeface="Times New Roman" panose="02020603050405020304" pitchFamily="18" charset="0"/>
              </a:rPr>
              <a:t>veritas</a:t>
            </a:r>
            <a:r>
              <a:rPr lang="en-US" dirty="0">
                <a:latin typeface="Times New Roman" panose="02020603050405020304" pitchFamily="18" charset="0"/>
                <a:cs typeface="Times New Roman" panose="02020603050405020304" pitchFamily="18" charset="0"/>
              </a:rPr>
              <a:t>’ (always truthful) is another good motto.</a:t>
            </a:r>
          </a:p>
          <a:p>
            <a:pPr lvl="1"/>
            <a:r>
              <a:rPr lang="en-US" dirty="0">
                <a:latin typeface="Times New Roman" panose="02020603050405020304" pitchFamily="18" charset="0"/>
                <a:cs typeface="Times New Roman" panose="02020603050405020304" pitchFamily="18" charset="0"/>
              </a:rPr>
              <a:t>You also need to protect yourself. Be careful when telling lies!</a:t>
            </a:r>
          </a:p>
          <a:p>
            <a:pPr marL="457200" lvl="1" indent="0">
              <a:buNone/>
            </a:pP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1974270E-A2D2-4BFB-9F5C-0C5B88077B36}" type="slidenum">
              <a:rPr lang="en-GB" smtClean="0">
                <a:latin typeface="Times New Roman" panose="02020603050405020304" pitchFamily="18" charset="0"/>
                <a:cs typeface="Times New Roman" panose="02020603050405020304" pitchFamily="18" charset="0"/>
              </a:rPr>
              <a:t>21</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538219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Times New Roman" panose="02020603050405020304" pitchFamily="18" charset="0"/>
                <a:cs typeface="Times New Roman" panose="02020603050405020304" pitchFamily="18" charset="0"/>
              </a:rPr>
              <a:t>Temptations</a:t>
            </a:r>
            <a:endParaRPr lang="en-GB">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It is tempting to sub-contract work to junior colleagues or even outsiders, so as to avoid the boring and time-taking parts of the work.</a:t>
            </a:r>
          </a:p>
          <a:p>
            <a:r>
              <a:rPr lang="en-US" dirty="0">
                <a:latin typeface="Times New Roman" panose="02020603050405020304" pitchFamily="18" charset="0"/>
                <a:cs typeface="Times New Roman" panose="02020603050405020304" pitchFamily="18" charset="0"/>
              </a:rPr>
              <a:t>But if you have signed a contract to confirm that you will do the work, then you must do it.</a:t>
            </a:r>
          </a:p>
          <a:p>
            <a:r>
              <a:rPr lang="en-US" dirty="0">
                <a:latin typeface="Times New Roman" panose="02020603050405020304" pitchFamily="18" charset="0"/>
                <a:cs typeface="Times New Roman" panose="02020603050405020304" pitchFamily="18" charset="0"/>
              </a:rPr>
              <a:t>It may also be tempting to leverage your experience with one client to find a new opportunity with another client in the same industry, even a competitor.</a:t>
            </a:r>
          </a:p>
          <a:p>
            <a:r>
              <a:rPr lang="en-US" dirty="0">
                <a:latin typeface="Times New Roman" panose="02020603050405020304" pitchFamily="18" charset="0"/>
                <a:cs typeface="Times New Roman" panose="02020603050405020304" pitchFamily="18" charset="0"/>
              </a:rPr>
              <a:t>This may lead to many complications, where you cannot stop yourself from sharing lessons between clients/competitors, again violating the NDA</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1974270E-A2D2-4BFB-9F5C-0C5B88077B36}" type="slidenum">
              <a:rPr lang="en-GB" smtClean="0">
                <a:latin typeface="Times New Roman" panose="02020603050405020304" pitchFamily="18" charset="0"/>
                <a:cs typeface="Times New Roman" panose="02020603050405020304" pitchFamily="18" charset="0"/>
              </a:rPr>
              <a:t>22</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439205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Beneficence &amp; Nonmaleficence</a:t>
            </a:r>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Consultants must be committed to doing good things (beneficence) and also not intentionally doing bad things (nonmaleficence)</a:t>
            </a:r>
          </a:p>
          <a:p>
            <a:r>
              <a:rPr lang="en-US" dirty="0">
                <a:latin typeface="Times New Roman" panose="02020603050405020304" pitchFamily="18" charset="0"/>
                <a:cs typeface="Times New Roman" panose="02020603050405020304" pitchFamily="18" charset="0"/>
              </a:rPr>
              <a:t>They should not take risks that may harm the client, or recommend actions if there is a reasonable chance that a failure could be disastrous</a:t>
            </a:r>
          </a:p>
          <a:p>
            <a:pPr lvl="1"/>
            <a:r>
              <a:rPr lang="en-US" dirty="0">
                <a:latin typeface="Times New Roman" panose="02020603050405020304" pitchFamily="18" charset="0"/>
                <a:cs typeface="Times New Roman" panose="02020603050405020304" pitchFamily="18" charset="0"/>
              </a:rPr>
              <a:t>Consultants can be sued for giving bad advice</a:t>
            </a:r>
          </a:p>
          <a:p>
            <a:r>
              <a:rPr lang="en-US" dirty="0">
                <a:latin typeface="Times New Roman" panose="02020603050405020304" pitchFamily="18" charset="0"/>
                <a:cs typeface="Times New Roman" panose="02020603050405020304" pitchFamily="18" charset="0"/>
              </a:rPr>
              <a:t>They should make recommendations likely to lead to positive outcomes that do not harm individual stakeholders</a:t>
            </a:r>
          </a:p>
          <a:p>
            <a:r>
              <a:rPr lang="en-US" dirty="0">
                <a:latin typeface="Times New Roman" panose="02020603050405020304" pitchFamily="18" charset="0"/>
                <a:cs typeface="Times New Roman" panose="02020603050405020304" pitchFamily="18" charset="0"/>
              </a:rPr>
              <a:t>If a client identifies a problem experienced only by management that if solved would harm lower level employees, then consultants should be very cautious when they recommend changes</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1974270E-A2D2-4BFB-9F5C-0C5B88077B36}" type="slidenum">
              <a:rPr lang="en-GB" smtClean="0">
                <a:latin typeface="Times New Roman" panose="02020603050405020304" pitchFamily="18" charset="0"/>
                <a:cs typeface="Times New Roman" panose="02020603050405020304" pitchFamily="18" charset="0"/>
              </a:rPr>
              <a:t>23</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190667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Times New Roman" panose="02020603050405020304" pitchFamily="18" charset="0"/>
                <a:cs typeface="Times New Roman" panose="02020603050405020304" pitchFamily="18" charset="0"/>
              </a:rPr>
              <a:t>Temptations</a:t>
            </a:r>
            <a:endParaRPr lang="en-GB">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405719"/>
            <a:ext cx="10515600" cy="4771244"/>
          </a:xfrm>
        </p:spPr>
        <p:txBody>
          <a:bodyPr/>
          <a:lstStyle/>
          <a:p>
            <a:r>
              <a:rPr lang="en-US" dirty="0">
                <a:latin typeface="Times New Roman" panose="02020603050405020304" pitchFamily="18" charset="0"/>
                <a:cs typeface="Times New Roman" panose="02020603050405020304" pitchFamily="18" charset="0"/>
              </a:rPr>
              <a:t>If you are too confident, then you may over-estimate your skills or ability to achieve a positive outcome</a:t>
            </a:r>
          </a:p>
          <a:p>
            <a:r>
              <a:rPr lang="en-US" dirty="0">
                <a:latin typeface="Times New Roman" panose="02020603050405020304" pitchFamily="18" charset="0"/>
                <a:cs typeface="Times New Roman" panose="02020603050405020304" pitchFamily="18" charset="0"/>
              </a:rPr>
              <a:t>You must always be sensitive to the risks associated with recommending changes</a:t>
            </a:r>
          </a:p>
          <a:p>
            <a:r>
              <a:rPr lang="en-US" dirty="0">
                <a:latin typeface="Times New Roman" panose="02020603050405020304" pitchFamily="18" charset="0"/>
                <a:cs typeface="Times New Roman" panose="02020603050405020304" pitchFamily="18" charset="0"/>
              </a:rPr>
              <a:t>Recklessness (unconcerned about negative consequences) or Carelessness (not being careful to check if the actions are suitable) have to be avoided.</a:t>
            </a:r>
          </a:p>
          <a:p>
            <a:r>
              <a:rPr lang="en-US" dirty="0">
                <a:latin typeface="Times New Roman" panose="02020603050405020304" pitchFamily="18" charset="0"/>
                <a:cs typeface="Times New Roman" panose="02020603050405020304" pitchFamily="18" charset="0"/>
              </a:rPr>
              <a:t>You may want to try out the latest IT, but is the firm ready for that? Does it have the right people and skills to handle that IT? What is the worst that could happen?</a:t>
            </a:r>
          </a:p>
          <a:p>
            <a:pPr lvl="1"/>
            <a:r>
              <a:rPr lang="en-US" dirty="0">
                <a:latin typeface="Times New Roman" panose="02020603050405020304" pitchFamily="18" charset="0"/>
                <a:cs typeface="Times New Roman" panose="02020603050405020304" pitchFamily="18" charset="0"/>
              </a:rPr>
              <a:t>Change often happens at the speed of the slowest.</a:t>
            </a:r>
          </a:p>
          <a:p>
            <a:endParaRPr lang="en-US" dirty="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1974270E-A2D2-4BFB-9F5C-0C5B88077B36}" type="slidenum">
              <a:rPr lang="en-GB" smtClean="0">
                <a:latin typeface="Times New Roman" panose="02020603050405020304" pitchFamily="18" charset="0"/>
                <a:cs typeface="Times New Roman" panose="02020603050405020304" pitchFamily="18" charset="0"/>
              </a:rPr>
              <a:t>24</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472531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Times New Roman" panose="02020603050405020304" pitchFamily="18" charset="0"/>
                <a:cs typeface="Times New Roman" panose="02020603050405020304" pitchFamily="18" charset="0"/>
              </a:rPr>
              <a:t>Benefits &amp; Compensation</a:t>
            </a:r>
            <a:endParaRPr lang="en-GB">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r>
              <a:rPr lang="en-US" dirty="0">
                <a:latin typeface="Times New Roman" panose="02020603050405020304" pitchFamily="18" charset="0"/>
                <a:cs typeface="Times New Roman" panose="02020603050405020304" pitchFamily="18" charset="0"/>
              </a:rPr>
              <a:t>Consultants are entitled to be paid for their work, but they should be careful about any other benefits they receive as these might be construed as bribery or corruption</a:t>
            </a:r>
          </a:p>
          <a:p>
            <a:r>
              <a:rPr lang="en-US" dirty="0">
                <a:latin typeface="Times New Roman" panose="02020603050405020304" pitchFamily="18" charset="0"/>
                <a:cs typeface="Times New Roman" panose="02020603050405020304" pitchFamily="18" charset="0"/>
              </a:rPr>
              <a:t>They should take care not to abuse their position of authority by seeking inappropriate benefits or opportunities</a:t>
            </a:r>
          </a:p>
          <a:p>
            <a:r>
              <a:rPr lang="en-US" dirty="0">
                <a:latin typeface="Times New Roman" panose="02020603050405020304" pitchFamily="18" charset="0"/>
                <a:cs typeface="Times New Roman" panose="02020603050405020304" pitchFamily="18" charset="0"/>
              </a:rPr>
              <a:t>They should avoid forming an intimate relationship with any of the client’s stakeholders or employees, as this may lead to a conflict of interest</a:t>
            </a:r>
          </a:p>
          <a:p>
            <a:r>
              <a:rPr lang="en-US" dirty="0">
                <a:latin typeface="Times New Roman" panose="02020603050405020304" pitchFamily="18" charset="0"/>
                <a:cs typeface="Times New Roman" panose="02020603050405020304" pitchFamily="18" charset="0"/>
              </a:rPr>
              <a:t>They should not seek to benefit from or remove any client data or other artifacts </a:t>
            </a:r>
          </a:p>
          <a:p>
            <a:pPr lvl="1"/>
            <a:r>
              <a:rPr lang="en-US" dirty="0">
                <a:latin typeface="Times New Roman" panose="02020603050405020304" pitchFamily="18" charset="0"/>
                <a:cs typeface="Times New Roman" panose="02020603050405020304" pitchFamily="18" charset="0"/>
              </a:rPr>
              <a:t>All such materials must be returned or destroyed at the end of a project</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1974270E-A2D2-4BFB-9F5C-0C5B88077B36}" type="slidenum">
              <a:rPr lang="en-GB" smtClean="0">
                <a:latin typeface="Times New Roman" panose="02020603050405020304" pitchFamily="18" charset="0"/>
                <a:cs typeface="Times New Roman" panose="02020603050405020304" pitchFamily="18" charset="0"/>
              </a:rPr>
              <a:t>25</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327751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2916" y="556194"/>
            <a:ext cx="10515600" cy="1325563"/>
          </a:xfrm>
        </p:spPr>
        <p:txBody>
          <a:bodyPr/>
          <a:lstStyle/>
          <a:p>
            <a:r>
              <a:rPr lang="en-US">
                <a:latin typeface="Times New Roman" panose="02020603050405020304" pitchFamily="18" charset="0"/>
                <a:cs typeface="Times New Roman" panose="02020603050405020304" pitchFamily="18" charset="0"/>
              </a:rPr>
              <a:t>Temptations</a:t>
            </a:r>
            <a:endParaRPr lang="en-GB">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3200" dirty="0">
                <a:latin typeface="Times New Roman" panose="02020603050405020304" pitchFamily="18" charset="0"/>
                <a:cs typeface="Times New Roman" panose="02020603050405020304" pitchFamily="18" charset="0"/>
              </a:rPr>
              <a:t>Imagine that you are interviewing employees, and find that one is particularly attentive to your questions and indeed to you personally. </a:t>
            </a:r>
          </a:p>
          <a:p>
            <a:pPr lvl="1"/>
            <a:r>
              <a:rPr lang="en-US" sz="2800" dirty="0" err="1">
                <a:latin typeface="Times New Roman" panose="02020603050405020304" pitchFamily="18" charset="0"/>
                <a:cs typeface="Times New Roman" panose="02020603050405020304" pitchFamily="18" charset="0"/>
              </a:rPr>
              <a:t>He/She</a:t>
            </a:r>
            <a:r>
              <a:rPr lang="en-US" sz="2800" dirty="0">
                <a:latin typeface="Times New Roman" panose="02020603050405020304" pitchFamily="18" charset="0"/>
                <a:cs typeface="Times New Roman" panose="02020603050405020304" pitchFamily="18" charset="0"/>
              </a:rPr>
              <a:t> invites you for dinner the same day, and shares many interesting facts about the company</a:t>
            </a:r>
          </a:p>
          <a:p>
            <a:pPr lvl="1"/>
            <a:r>
              <a:rPr lang="en-US" sz="2800" dirty="0">
                <a:latin typeface="Times New Roman" panose="02020603050405020304" pitchFamily="18" charset="0"/>
                <a:cs typeface="Times New Roman" panose="02020603050405020304" pitchFamily="18" charset="0"/>
              </a:rPr>
              <a:t>This information is certainly very useful as it helps you understand the company situation better</a:t>
            </a:r>
          </a:p>
          <a:p>
            <a:pPr lvl="1"/>
            <a:r>
              <a:rPr lang="en-US" sz="2800" dirty="0">
                <a:latin typeface="Times New Roman" panose="02020603050405020304" pitchFamily="18" charset="0"/>
                <a:cs typeface="Times New Roman" panose="02020603050405020304" pitchFamily="18" charset="0"/>
              </a:rPr>
              <a:t>However, you should also be careful to verify the information from other sources as single informants are not always reliable</a:t>
            </a:r>
          </a:p>
        </p:txBody>
      </p:sp>
      <p:sp>
        <p:nvSpPr>
          <p:cNvPr id="4" name="Slide Number Placeholder 3"/>
          <p:cNvSpPr>
            <a:spLocks noGrp="1"/>
          </p:cNvSpPr>
          <p:nvPr>
            <p:ph type="sldNum" sz="quarter" idx="12"/>
          </p:nvPr>
        </p:nvSpPr>
        <p:spPr/>
        <p:txBody>
          <a:bodyPr/>
          <a:lstStyle/>
          <a:p>
            <a:fld id="{1974270E-A2D2-4BFB-9F5C-0C5B88077B36}" type="slidenum">
              <a:rPr lang="en-GB" smtClean="0">
                <a:latin typeface="Times New Roman" panose="02020603050405020304" pitchFamily="18" charset="0"/>
                <a:cs typeface="Times New Roman" panose="02020603050405020304" pitchFamily="18" charset="0"/>
              </a:rPr>
              <a:t>26</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908313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Times New Roman" panose="02020603050405020304" pitchFamily="18" charset="0"/>
                <a:cs typeface="Times New Roman" panose="02020603050405020304" pitchFamily="18" charset="0"/>
              </a:rPr>
              <a:t>Temptations</a:t>
            </a:r>
          </a:p>
        </p:txBody>
      </p:sp>
      <p:sp>
        <p:nvSpPr>
          <p:cNvPr id="3" name="Content Placeholder 2"/>
          <p:cNvSpPr>
            <a:spLocks noGrp="1"/>
          </p:cNvSpPr>
          <p:nvPr>
            <p:ph idx="1"/>
          </p:nvPr>
        </p:nvSpPr>
        <p:spPr/>
        <p:txBody>
          <a:bodyPr>
            <a:noAutofit/>
          </a:bodyPr>
          <a:lstStyle/>
          <a:p>
            <a:r>
              <a:rPr lang="en-US" sz="3200" dirty="0">
                <a:latin typeface="Times New Roman" panose="02020603050405020304" pitchFamily="18" charset="0"/>
                <a:cs typeface="Times New Roman" panose="02020603050405020304" pitchFamily="18" charset="0"/>
              </a:rPr>
              <a:t>But now what?! </a:t>
            </a:r>
          </a:p>
          <a:p>
            <a:pPr lvl="1"/>
            <a:r>
              <a:rPr lang="en-US" sz="2800" dirty="0">
                <a:latin typeface="Times New Roman" panose="02020603050405020304" pitchFamily="18" charset="0"/>
                <a:cs typeface="Times New Roman" panose="02020603050405020304" pitchFamily="18" charset="0"/>
              </a:rPr>
              <a:t>Do you follow up and reciprocate with stories of your own?</a:t>
            </a:r>
          </a:p>
          <a:p>
            <a:pPr lvl="2"/>
            <a:r>
              <a:rPr lang="en-US" sz="2600" dirty="0">
                <a:latin typeface="Times New Roman" panose="02020603050405020304" pitchFamily="18" charset="0"/>
                <a:cs typeface="Times New Roman" panose="02020603050405020304" pitchFamily="18" charset="0"/>
              </a:rPr>
              <a:t>You have to be careful not to accidentally share secret information</a:t>
            </a:r>
          </a:p>
          <a:p>
            <a:pPr lvl="2"/>
            <a:r>
              <a:rPr lang="en-US" sz="2600" dirty="0">
                <a:latin typeface="Times New Roman" panose="02020603050405020304" pitchFamily="18" charset="0"/>
                <a:cs typeface="Times New Roman" panose="02020603050405020304" pitchFamily="18" charset="0"/>
              </a:rPr>
              <a:t>You also have to be careful not to develop a more intimate relationship as this will compromise your position as an independent consultant. </a:t>
            </a:r>
          </a:p>
          <a:p>
            <a:pPr lvl="2"/>
            <a:r>
              <a:rPr lang="en-US" sz="2600" dirty="0">
                <a:latin typeface="Times New Roman" panose="02020603050405020304" pitchFamily="18" charset="0"/>
                <a:cs typeface="Times New Roman" panose="02020603050405020304" pitchFamily="18" charset="0"/>
              </a:rPr>
              <a:t>It may be better to wait until after the consulting project is complete and even then you need to keep secrets.</a:t>
            </a:r>
          </a:p>
          <a:p>
            <a:r>
              <a:rPr lang="en-US" sz="3200" dirty="0">
                <a:latin typeface="Times New Roman" panose="02020603050405020304" pitchFamily="18" charset="0"/>
                <a:cs typeface="Times New Roman" panose="02020603050405020304" pitchFamily="18" charset="0"/>
              </a:rPr>
              <a:t>An intimate relationship with an employee could </a:t>
            </a:r>
            <a:r>
              <a:rPr lang="en-US" sz="3200" dirty="0" err="1">
                <a:latin typeface="Times New Roman" panose="02020603050405020304" pitchFamily="18" charset="0"/>
                <a:cs typeface="Times New Roman" panose="02020603050405020304" pitchFamily="18" charset="0"/>
              </a:rPr>
              <a:t>jeopardise</a:t>
            </a:r>
            <a:r>
              <a:rPr lang="en-US" sz="3200" dirty="0">
                <a:latin typeface="Times New Roman" panose="02020603050405020304" pitchFamily="18" charset="0"/>
                <a:cs typeface="Times New Roman" panose="02020603050405020304" pitchFamily="18" charset="0"/>
              </a:rPr>
              <a:t> your own consulting efforts and your position with the company</a:t>
            </a:r>
          </a:p>
          <a:p>
            <a:pPr lvl="1"/>
            <a:endParaRPr lang="en-GB" sz="2800" dirty="0">
              <a:latin typeface="Times New Roman" panose="02020603050405020304" pitchFamily="18" charset="0"/>
              <a:cs typeface="Times New Roman" panose="02020603050405020304" pitchFamily="18" charset="0"/>
            </a:endParaRPr>
          </a:p>
          <a:p>
            <a:endParaRPr lang="en-GB" sz="3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1974270E-A2D2-4BFB-9F5C-0C5B88077B36}" type="slidenum">
              <a:rPr lang="en-GB" smtClean="0">
                <a:latin typeface="Times New Roman" panose="02020603050405020304" pitchFamily="18" charset="0"/>
                <a:cs typeface="Times New Roman" panose="02020603050405020304" pitchFamily="18" charset="0"/>
              </a:rPr>
              <a:t>27</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937253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Times New Roman" panose="02020603050405020304" pitchFamily="18" charset="0"/>
                <a:cs typeface="Times New Roman" panose="02020603050405020304" pitchFamily="18" charset="0"/>
              </a:rPr>
              <a:t>Legality</a:t>
            </a:r>
            <a:endParaRPr lang="en-GB">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Whatever actions a consultant recommends must be legal in the jurisdiction where they are to be taken</a:t>
            </a:r>
          </a:p>
          <a:p>
            <a:r>
              <a:rPr lang="en-US" dirty="0">
                <a:latin typeface="Times New Roman" panose="02020603050405020304" pitchFamily="18" charset="0"/>
                <a:cs typeface="Times New Roman" panose="02020603050405020304" pitchFamily="18" charset="0"/>
              </a:rPr>
              <a:t>If the consultant is paid by a client to develop a product, then the IP belongs to the client</a:t>
            </a:r>
          </a:p>
          <a:p>
            <a:pPr lvl="1"/>
            <a:r>
              <a:rPr lang="en-US" dirty="0">
                <a:latin typeface="Times New Roman" panose="02020603050405020304" pitchFamily="18" charset="0"/>
                <a:cs typeface="Times New Roman" panose="02020603050405020304" pitchFamily="18" charset="0"/>
              </a:rPr>
              <a:t>The consultant cannot resell it to a different client</a:t>
            </a:r>
          </a:p>
          <a:p>
            <a:r>
              <a:rPr lang="en-US" dirty="0">
                <a:latin typeface="Times New Roman" panose="02020603050405020304" pitchFamily="18" charset="0"/>
                <a:cs typeface="Times New Roman" panose="02020603050405020304" pitchFamily="18" charset="0"/>
              </a:rPr>
              <a:t>Each client should be treated as a new project and all products or services should be created afresh</a:t>
            </a:r>
          </a:p>
          <a:p>
            <a:r>
              <a:rPr lang="en-US" dirty="0">
                <a:latin typeface="Times New Roman" panose="02020603050405020304" pitchFamily="18" charset="0"/>
                <a:cs typeface="Times New Roman" panose="02020603050405020304" pitchFamily="18" charset="0"/>
              </a:rPr>
              <a:t>Indeed, clients like to be treated as if they were unique and special, not just one more consulting assignment</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1974270E-A2D2-4BFB-9F5C-0C5B88077B36}" type="slidenum">
              <a:rPr lang="en-GB" smtClean="0">
                <a:latin typeface="Times New Roman" panose="02020603050405020304" pitchFamily="18" charset="0"/>
                <a:cs typeface="Times New Roman" panose="02020603050405020304" pitchFamily="18" charset="0"/>
              </a:rPr>
              <a:t>28</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338392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Times New Roman" panose="02020603050405020304" pitchFamily="18" charset="0"/>
                <a:cs typeface="Times New Roman" panose="02020603050405020304" pitchFamily="18" charset="0"/>
              </a:rPr>
              <a:t>Temptations</a:t>
            </a:r>
            <a:endParaRPr lang="en-GB">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If you spend a lot of time developing a new IT product, it is tempting to forget that the cost of your time was actually paid by the client, and so that the IP of the product belongs to the client, not you</a:t>
            </a:r>
          </a:p>
          <a:p>
            <a:r>
              <a:rPr lang="en-US" dirty="0">
                <a:latin typeface="Times New Roman" panose="02020603050405020304" pitchFamily="18" charset="0"/>
                <a:cs typeface="Times New Roman" panose="02020603050405020304" pitchFamily="18" charset="0"/>
              </a:rPr>
              <a:t>If you succumb to that temptation, it is only a short step further to resell that product to another client, thereby violating the IP of the original client who paid for the work</a:t>
            </a:r>
          </a:p>
          <a:p>
            <a:r>
              <a:rPr lang="en-US" dirty="0">
                <a:latin typeface="Times New Roman" panose="02020603050405020304" pitchFamily="18" charset="0"/>
                <a:cs typeface="Times New Roman" panose="02020603050405020304" pitchFamily="18" charset="0"/>
              </a:rPr>
              <a:t>This kind of situation can lead to legal action very quickly, for the original client will claim sole ownership and seek damages from you, especially if the client to whom you resell the product is also a competitor of the first client</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1974270E-A2D2-4BFB-9F5C-0C5B88077B36}" type="slidenum">
              <a:rPr lang="en-GB" smtClean="0">
                <a:latin typeface="Times New Roman" panose="02020603050405020304" pitchFamily="18" charset="0"/>
                <a:cs typeface="Times New Roman" panose="02020603050405020304" pitchFamily="18" charset="0"/>
              </a:rPr>
              <a:t>29</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392159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Times New Roman" panose="02020603050405020304" pitchFamily="18" charset="0"/>
                <a:cs typeface="Times New Roman" panose="02020603050405020304" pitchFamily="18" charset="0"/>
              </a:rPr>
              <a:t>NDA and Negotiations</a:t>
            </a:r>
            <a:endParaRPr lang="en-GB">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These kinds of agreements and ethical issues should be discussed by client and consultant before the project starts and before a formal contract is signed</a:t>
            </a:r>
          </a:p>
          <a:p>
            <a:r>
              <a:rPr lang="en-US" dirty="0">
                <a:latin typeface="Times New Roman" panose="02020603050405020304" pitchFamily="18" charset="0"/>
                <a:cs typeface="Times New Roman" panose="02020603050405020304" pitchFamily="18" charset="0"/>
              </a:rPr>
              <a:t>A carefully prepared NDA protects both the client and the consultant, who knows what is allowed and what is not</a:t>
            </a:r>
          </a:p>
          <a:p>
            <a:r>
              <a:rPr lang="en-US" dirty="0">
                <a:latin typeface="Times New Roman" panose="02020603050405020304" pitchFamily="18" charset="0"/>
                <a:cs typeface="Times New Roman" panose="02020603050405020304" pitchFamily="18" charset="0"/>
              </a:rPr>
              <a:t>Consultants also need to negotiate access to employees, meetings, documents, etc. so that they can be familiar with the operating environment and problem situation</a:t>
            </a:r>
          </a:p>
          <a:p>
            <a:pPr lvl="1"/>
            <a:r>
              <a:rPr lang="en-US" dirty="0">
                <a:latin typeface="Times New Roman" panose="02020603050405020304" pitchFamily="18" charset="0"/>
                <a:cs typeface="Times New Roman" panose="02020603050405020304" pitchFamily="18" charset="0"/>
              </a:rPr>
              <a:t>If the negotiations are tough, the consultant should reconsider the opportunity</a:t>
            </a:r>
          </a:p>
          <a:p>
            <a:pPr lvl="1"/>
            <a:r>
              <a:rPr lang="en-US" dirty="0">
                <a:latin typeface="Times New Roman" panose="02020603050405020304" pitchFamily="18" charset="0"/>
                <a:cs typeface="Times New Roman" panose="02020603050405020304" pitchFamily="18" charset="0"/>
              </a:rPr>
              <a:t>Opportunities have costs.</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1974270E-A2D2-4BFB-9F5C-0C5B88077B36}" type="slidenum">
              <a:rPr lang="en-GB" smtClean="0">
                <a:latin typeface="Times New Roman" panose="02020603050405020304" pitchFamily="18" charset="0"/>
                <a:cs typeface="Times New Roman" panose="02020603050405020304" pitchFamily="18" charset="0"/>
              </a:rPr>
              <a:t>30</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336291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0919" y="274639"/>
            <a:ext cx="10810164" cy="951184"/>
          </a:xfrm>
        </p:spPr>
        <p:txBody>
          <a:bodyPr/>
          <a:lstStyle/>
          <a:p>
            <a:r>
              <a:rPr lang="en-GB" dirty="0">
                <a:latin typeface="Times New Roman" panose="02020603050405020304" pitchFamily="18" charset="0"/>
                <a:cs typeface="Times New Roman" panose="02020603050405020304" pitchFamily="18" charset="0"/>
              </a:rPr>
              <a:t>Action Research as a Method for Consulting</a:t>
            </a:r>
          </a:p>
        </p:txBody>
      </p:sp>
      <p:sp>
        <p:nvSpPr>
          <p:cNvPr id="3" name="Content Placeholder 2"/>
          <p:cNvSpPr>
            <a:spLocks noGrp="1"/>
          </p:cNvSpPr>
          <p:nvPr>
            <p:ph idx="1"/>
          </p:nvPr>
        </p:nvSpPr>
        <p:spPr>
          <a:xfrm>
            <a:off x="690919" y="1296892"/>
            <a:ext cx="10810164" cy="5259200"/>
          </a:xfrm>
        </p:spPr>
        <p:txBody>
          <a:bodyPr>
            <a:noAutofit/>
          </a:bodyPr>
          <a:lstStyle/>
          <a:p>
            <a:r>
              <a:rPr lang="en-GB" sz="3257" dirty="0">
                <a:latin typeface="Times New Roman" panose="02020603050405020304" pitchFamily="18" charset="0"/>
                <a:cs typeface="Times New Roman" panose="02020603050405020304" pitchFamily="18" charset="0"/>
              </a:rPr>
              <a:t>Action Research (AR) is a method of research and organisational change that is sometimes adopted by consultants </a:t>
            </a:r>
          </a:p>
          <a:p>
            <a:r>
              <a:rPr lang="en-GB" sz="3257" dirty="0">
                <a:latin typeface="Times New Roman" panose="02020603050405020304" pitchFamily="18" charset="0"/>
                <a:cs typeface="Times New Roman" panose="02020603050405020304" pitchFamily="18" charset="0"/>
              </a:rPr>
              <a:t>AR facilitates a very structured approach to the activities that consultants undertake</a:t>
            </a:r>
          </a:p>
          <a:p>
            <a:r>
              <a:rPr lang="en-GB" sz="3257" dirty="0">
                <a:latin typeface="Times New Roman" panose="02020603050405020304" pitchFamily="18" charset="0"/>
                <a:cs typeface="Times New Roman" panose="02020603050405020304" pitchFamily="18" charset="0"/>
              </a:rPr>
              <a:t>I have used AR in several consulting projects in different industry sectors</a:t>
            </a:r>
          </a:p>
          <a:p>
            <a:r>
              <a:rPr lang="en-HK" sz="3257" dirty="0">
                <a:latin typeface="Times New Roman" panose="02020603050405020304" pitchFamily="18" charset="0"/>
                <a:cs typeface="Times New Roman" panose="02020603050405020304" pitchFamily="18" charset="0"/>
              </a:rPr>
              <a:t>AR is very similar in general principles/structure to the proprietary consulting methods used by McKinsey, PWC </a:t>
            </a:r>
            <a:r>
              <a:rPr lang="en-HK" sz="3356" dirty="0">
                <a:latin typeface="Times New Roman" panose="02020603050405020304" pitchFamily="18" charset="0"/>
                <a:cs typeface="Times New Roman" panose="02020603050405020304" pitchFamily="18" charset="0"/>
              </a:rPr>
              <a:t>etc.</a:t>
            </a:r>
            <a:endParaRPr lang="en-GB" sz="3356"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66D558B-9430-4D87-A2F7-E422CA65CAFB}" type="slidenum">
              <a:rPr lang="en-GB" smtClean="0"/>
              <a:t>31</a:t>
            </a:fld>
            <a:endParaRPr lang="en-GB"/>
          </a:p>
        </p:txBody>
      </p:sp>
    </p:spTree>
    <p:extLst>
      <p:ext uri="{BB962C8B-B14F-4D97-AF65-F5344CB8AC3E}">
        <p14:creationId xmlns:p14="http://schemas.microsoft.com/office/powerpoint/2010/main" val="5606805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6"/>
          <p:cNvSpPr>
            <a:spLocks noGrp="1" noChangeArrowheads="1"/>
          </p:cNvSpPr>
          <p:nvPr>
            <p:ph type="sldNum" sz="quarter" idx="12"/>
          </p:nvPr>
        </p:nvSpPr>
        <p:spPr>
          <a:ln/>
        </p:spPr>
        <p:txBody>
          <a:bodyPr/>
          <a:lstStyle/>
          <a:p>
            <a:pPr>
              <a:defRPr/>
            </a:pPr>
            <a:fld id="{7DFE9458-76A7-4F13-98EB-37F4E9AAC30A}" type="slidenum">
              <a:rPr lang="en-US">
                <a:latin typeface="Times New Roman" panose="02020603050405020304" pitchFamily="18" charset="0"/>
                <a:cs typeface="Times New Roman" panose="02020603050405020304" pitchFamily="18" charset="0"/>
              </a:rPr>
              <a:pPr>
                <a:defRPr/>
              </a:pPr>
              <a:t>32</a:t>
            </a:fld>
            <a:endParaRPr lang="en-US" dirty="0">
              <a:latin typeface="Times New Roman" panose="02020603050405020304" pitchFamily="18" charset="0"/>
              <a:cs typeface="Times New Roman" panose="02020603050405020304" pitchFamily="18" charset="0"/>
            </a:endParaRPr>
          </a:p>
        </p:txBody>
      </p:sp>
      <p:sp>
        <p:nvSpPr>
          <p:cNvPr id="97282" name="Rectangle 2"/>
          <p:cNvSpPr>
            <a:spLocks noGrp="1" noChangeArrowheads="1"/>
          </p:cNvSpPr>
          <p:nvPr>
            <p:ph type="title"/>
          </p:nvPr>
        </p:nvSpPr>
        <p:spPr>
          <a:xfrm>
            <a:off x="690919" y="122238"/>
            <a:ext cx="10810164" cy="944562"/>
          </a:xfrm>
        </p:spPr>
        <p:txBody>
          <a:bodyPr/>
          <a:lstStyle/>
          <a:p>
            <a:r>
              <a:rPr lang="en-US" altLang="en-US" sz="4738" dirty="0">
                <a:latin typeface="Times New Roman" panose="02020603050405020304" pitchFamily="18" charset="0"/>
                <a:cs typeface="Times New Roman" panose="02020603050405020304" pitchFamily="18" charset="0"/>
              </a:rPr>
              <a:t>AR Cyclical Process Model</a:t>
            </a:r>
          </a:p>
        </p:txBody>
      </p:sp>
      <p:sp>
        <p:nvSpPr>
          <p:cNvPr id="97283" name="Line 3"/>
          <p:cNvSpPr>
            <a:spLocks noChangeShapeType="1"/>
          </p:cNvSpPr>
          <p:nvPr/>
        </p:nvSpPr>
        <p:spPr bwMode="auto">
          <a:xfrm flipV="1">
            <a:off x="5691454" y="2392364"/>
            <a:ext cx="3027846" cy="725487"/>
          </a:xfrm>
          <a:prstGeom prst="line">
            <a:avLst/>
          </a:prstGeom>
          <a:noFill/>
          <a:ln w="9525">
            <a:solidFill>
              <a:srgbClr val="000000"/>
            </a:solidFill>
            <a:prstDash val="dash"/>
            <a:round/>
            <a:headEnd/>
            <a:tailEnd type="triangle" w="med" len="med"/>
          </a:ln>
          <a:extLst>
            <a:ext uri="{909E8E84-426E-40DD-AFC4-6F175D3DCCD1}">
              <a14:hiddenFill xmlns:a14="http://schemas.microsoft.com/office/drawing/2010/main">
                <a:noFill/>
              </a14:hiddenFill>
            </a:ext>
          </a:extLst>
        </p:spPr>
        <p:txBody>
          <a:bodyPr lIns="107820" tIns="53911" rIns="107820" bIns="53911"/>
          <a:lstStyle/>
          <a:p>
            <a:endParaRPr lang="en-GB" sz="1777" dirty="0">
              <a:latin typeface="Times New Roman" panose="02020603050405020304" pitchFamily="18" charset="0"/>
              <a:cs typeface="Times New Roman" panose="02020603050405020304" pitchFamily="18" charset="0"/>
            </a:endParaRPr>
          </a:p>
        </p:txBody>
      </p:sp>
      <p:sp>
        <p:nvSpPr>
          <p:cNvPr id="97284" name="Text Box 4"/>
          <p:cNvSpPr txBox="1">
            <a:spLocks noChangeArrowheads="1"/>
          </p:cNvSpPr>
          <p:nvPr/>
        </p:nvSpPr>
        <p:spPr bwMode="auto">
          <a:xfrm>
            <a:off x="4502836" y="2032001"/>
            <a:ext cx="2304251" cy="454025"/>
          </a:xfrm>
          <a:prstGeom prst="rect">
            <a:avLst/>
          </a:prstGeom>
          <a:solidFill>
            <a:srgbClr val="FFFFFF"/>
          </a:solidFill>
          <a:ln w="9525">
            <a:solidFill>
              <a:srgbClr val="000000"/>
            </a:solidFill>
            <a:miter lim="800000"/>
            <a:headEnd/>
            <a:tailEnd/>
          </a:ln>
        </p:spPr>
        <p:txBody>
          <a:bodyPr lIns="107820" tIns="53911" rIns="107820" bIns="53911"/>
          <a:lstStyle/>
          <a:p>
            <a:pPr algn="ctr" eaLnBrk="0" hangingPunct="0"/>
            <a:r>
              <a:rPr lang="en-US" altLang="zh-TW" sz="1777" b="1" dirty="0">
                <a:latin typeface="Times New Roman" panose="02020603050405020304" pitchFamily="18" charset="0"/>
                <a:ea typeface="新細明體" pitchFamily="18" charset="-120"/>
                <a:cs typeface="Times New Roman" panose="02020603050405020304" pitchFamily="18" charset="0"/>
              </a:rPr>
              <a:t>Diagnosis</a:t>
            </a:r>
            <a:endParaRPr lang="en-US" altLang="zh-TW" sz="1777" dirty="0">
              <a:latin typeface="Times New Roman" panose="02020603050405020304" pitchFamily="18" charset="0"/>
              <a:ea typeface="新細明體" pitchFamily="18" charset="-120"/>
              <a:cs typeface="Times New Roman" panose="02020603050405020304" pitchFamily="18" charset="0"/>
            </a:endParaRPr>
          </a:p>
        </p:txBody>
      </p:sp>
      <p:sp>
        <p:nvSpPr>
          <p:cNvPr id="97285" name="Text Box 5"/>
          <p:cNvSpPr txBox="1">
            <a:spLocks noChangeArrowheads="1"/>
          </p:cNvSpPr>
          <p:nvPr/>
        </p:nvSpPr>
        <p:spPr bwMode="auto">
          <a:xfrm>
            <a:off x="8285559" y="1826420"/>
            <a:ext cx="2521121" cy="551656"/>
          </a:xfrm>
          <a:prstGeom prst="rect">
            <a:avLst/>
          </a:prstGeom>
          <a:solidFill>
            <a:srgbClr val="FFFFFF"/>
          </a:solidFill>
          <a:ln w="9525">
            <a:solidFill>
              <a:srgbClr val="000000"/>
            </a:solidFill>
            <a:miter lim="800000"/>
            <a:headEnd/>
            <a:tailEnd/>
          </a:ln>
        </p:spPr>
        <p:txBody>
          <a:bodyPr lIns="107820" tIns="53911" rIns="107820" bIns="53911"/>
          <a:lstStyle/>
          <a:p>
            <a:pPr algn="ctr" eaLnBrk="0" hangingPunct="0"/>
            <a:r>
              <a:rPr lang="en-US" altLang="zh-TW" sz="1777" b="1" dirty="0">
                <a:latin typeface="Times New Roman" panose="02020603050405020304" pitchFamily="18" charset="0"/>
                <a:ea typeface="新細明體" pitchFamily="18" charset="-120"/>
                <a:cs typeface="Times New Roman" panose="02020603050405020304" pitchFamily="18" charset="0"/>
              </a:rPr>
              <a:t>Action</a:t>
            </a:r>
            <a:r>
              <a:rPr lang="en-US" altLang="zh-TW" sz="1777" dirty="0">
                <a:latin typeface="Times New Roman" panose="02020603050405020304" pitchFamily="18" charset="0"/>
                <a:ea typeface="新細明體" pitchFamily="18" charset="-120"/>
                <a:cs typeface="Times New Roman" panose="02020603050405020304" pitchFamily="18" charset="0"/>
              </a:rPr>
              <a:t> </a:t>
            </a:r>
            <a:r>
              <a:rPr lang="en-US" altLang="zh-TW" sz="1777" b="1" dirty="0">
                <a:latin typeface="Times New Roman" panose="02020603050405020304" pitchFamily="18" charset="0"/>
                <a:ea typeface="新細明體" pitchFamily="18" charset="-120"/>
                <a:cs typeface="Times New Roman" panose="02020603050405020304" pitchFamily="18" charset="0"/>
              </a:rPr>
              <a:t>Planning</a:t>
            </a:r>
            <a:endParaRPr lang="en-US" altLang="zh-TW" sz="1777" dirty="0">
              <a:latin typeface="Times New Roman" panose="02020603050405020304" pitchFamily="18" charset="0"/>
              <a:ea typeface="新細明體" pitchFamily="18" charset="-120"/>
              <a:cs typeface="Times New Roman" panose="02020603050405020304" pitchFamily="18" charset="0"/>
            </a:endParaRPr>
          </a:p>
        </p:txBody>
      </p:sp>
      <p:sp>
        <p:nvSpPr>
          <p:cNvPr id="97286" name="Text Box 6"/>
          <p:cNvSpPr txBox="1">
            <a:spLocks noChangeArrowheads="1"/>
          </p:cNvSpPr>
          <p:nvPr/>
        </p:nvSpPr>
        <p:spPr bwMode="auto">
          <a:xfrm>
            <a:off x="8608781" y="5421314"/>
            <a:ext cx="2304249" cy="406400"/>
          </a:xfrm>
          <a:prstGeom prst="rect">
            <a:avLst/>
          </a:prstGeom>
          <a:solidFill>
            <a:srgbClr val="FFFFFF"/>
          </a:solidFill>
          <a:ln w="9525">
            <a:solidFill>
              <a:srgbClr val="000000"/>
            </a:solidFill>
            <a:miter lim="800000"/>
            <a:headEnd/>
            <a:tailEnd/>
          </a:ln>
        </p:spPr>
        <p:txBody>
          <a:bodyPr lIns="107820" tIns="53911" rIns="107820" bIns="53911"/>
          <a:lstStyle/>
          <a:p>
            <a:pPr algn="ctr" eaLnBrk="0" hangingPunct="0"/>
            <a:r>
              <a:rPr lang="en-US" altLang="zh-TW" sz="1777" b="1" dirty="0">
                <a:latin typeface="Times New Roman" panose="02020603050405020304" pitchFamily="18" charset="0"/>
                <a:ea typeface="新細明體" pitchFamily="18" charset="-120"/>
                <a:cs typeface="Times New Roman" panose="02020603050405020304" pitchFamily="18" charset="0"/>
              </a:rPr>
              <a:t>Intervention</a:t>
            </a:r>
            <a:endParaRPr lang="en-US" altLang="zh-TW" sz="1777" dirty="0">
              <a:latin typeface="Times New Roman" panose="02020603050405020304" pitchFamily="18" charset="0"/>
              <a:ea typeface="新細明體" pitchFamily="18" charset="-120"/>
              <a:cs typeface="Times New Roman" panose="02020603050405020304" pitchFamily="18" charset="0"/>
            </a:endParaRPr>
          </a:p>
        </p:txBody>
      </p:sp>
      <p:sp>
        <p:nvSpPr>
          <p:cNvPr id="97287" name="Text Box 7"/>
          <p:cNvSpPr txBox="1">
            <a:spLocks noChangeArrowheads="1"/>
          </p:cNvSpPr>
          <p:nvPr/>
        </p:nvSpPr>
        <p:spPr bwMode="auto">
          <a:xfrm>
            <a:off x="1356129" y="5421314"/>
            <a:ext cx="2160364" cy="392111"/>
          </a:xfrm>
          <a:prstGeom prst="rect">
            <a:avLst/>
          </a:prstGeom>
          <a:solidFill>
            <a:srgbClr val="FFFFFF"/>
          </a:solidFill>
          <a:ln w="9525">
            <a:solidFill>
              <a:srgbClr val="000000"/>
            </a:solidFill>
            <a:miter lim="800000"/>
            <a:headEnd/>
            <a:tailEnd/>
          </a:ln>
        </p:spPr>
        <p:txBody>
          <a:bodyPr lIns="107820" tIns="53911" rIns="107820" bIns="53911"/>
          <a:lstStyle/>
          <a:p>
            <a:pPr algn="ctr" eaLnBrk="0" hangingPunct="0"/>
            <a:r>
              <a:rPr lang="en-US" altLang="zh-TW" sz="1777" b="1" dirty="0">
                <a:latin typeface="Times New Roman" panose="02020603050405020304" pitchFamily="18" charset="0"/>
                <a:ea typeface="新細明體" pitchFamily="18" charset="-120"/>
                <a:cs typeface="Times New Roman" panose="02020603050405020304" pitchFamily="18" charset="0"/>
              </a:rPr>
              <a:t>Evaluation</a:t>
            </a:r>
            <a:endParaRPr lang="en-US" altLang="zh-TW" sz="1777" dirty="0">
              <a:latin typeface="Times New Roman" panose="02020603050405020304" pitchFamily="18" charset="0"/>
              <a:ea typeface="新細明體" pitchFamily="18" charset="-120"/>
              <a:cs typeface="Times New Roman" panose="02020603050405020304" pitchFamily="18" charset="0"/>
            </a:endParaRPr>
          </a:p>
        </p:txBody>
      </p:sp>
      <p:sp>
        <p:nvSpPr>
          <p:cNvPr id="97288" name="Text Box 8"/>
          <p:cNvSpPr txBox="1">
            <a:spLocks noChangeArrowheads="1"/>
          </p:cNvSpPr>
          <p:nvPr/>
        </p:nvSpPr>
        <p:spPr bwMode="auto">
          <a:xfrm>
            <a:off x="1249778" y="2800351"/>
            <a:ext cx="2160364" cy="373063"/>
          </a:xfrm>
          <a:prstGeom prst="rect">
            <a:avLst/>
          </a:prstGeom>
          <a:solidFill>
            <a:srgbClr val="FFFFFF"/>
          </a:solidFill>
          <a:ln w="9525">
            <a:solidFill>
              <a:srgbClr val="000000"/>
            </a:solidFill>
            <a:miter lim="800000"/>
            <a:headEnd/>
            <a:tailEnd/>
          </a:ln>
        </p:spPr>
        <p:txBody>
          <a:bodyPr lIns="107820" tIns="53911" rIns="107820" bIns="53911"/>
          <a:lstStyle/>
          <a:p>
            <a:pPr algn="ctr" eaLnBrk="0" hangingPunct="0"/>
            <a:r>
              <a:rPr lang="en-US" altLang="zh-TW" sz="1777" b="1" dirty="0">
                <a:latin typeface="Times New Roman" panose="02020603050405020304" pitchFamily="18" charset="0"/>
                <a:ea typeface="新細明體" pitchFamily="18" charset="-120"/>
                <a:cs typeface="Times New Roman" panose="02020603050405020304" pitchFamily="18" charset="0"/>
              </a:rPr>
              <a:t>Reflection</a:t>
            </a:r>
            <a:endParaRPr lang="en-US" altLang="zh-TW" sz="1777" dirty="0">
              <a:latin typeface="Times New Roman" panose="02020603050405020304" pitchFamily="18" charset="0"/>
              <a:ea typeface="新細明體" pitchFamily="18" charset="-120"/>
              <a:cs typeface="Times New Roman" panose="02020603050405020304" pitchFamily="18" charset="0"/>
            </a:endParaRPr>
          </a:p>
        </p:txBody>
      </p:sp>
      <p:sp>
        <p:nvSpPr>
          <p:cNvPr id="97289" name="Rectangle 9"/>
          <p:cNvSpPr>
            <a:spLocks noChangeArrowheads="1"/>
          </p:cNvSpPr>
          <p:nvPr/>
        </p:nvSpPr>
        <p:spPr bwMode="auto">
          <a:xfrm>
            <a:off x="899448" y="1009650"/>
            <a:ext cx="10695473" cy="503078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107820" tIns="53911" rIns="107820" bIns="53911"/>
          <a:lstStyle/>
          <a:p>
            <a:endParaRPr lang="en-GB" sz="1777" dirty="0">
              <a:latin typeface="Times New Roman" panose="02020603050405020304" pitchFamily="18" charset="0"/>
              <a:cs typeface="Times New Roman" panose="02020603050405020304" pitchFamily="18" charset="0"/>
            </a:endParaRPr>
          </a:p>
        </p:txBody>
      </p:sp>
      <p:sp>
        <p:nvSpPr>
          <p:cNvPr id="97290" name="Text Box 10"/>
          <p:cNvSpPr txBox="1">
            <a:spLocks noChangeArrowheads="1"/>
          </p:cNvSpPr>
          <p:nvPr/>
        </p:nvSpPr>
        <p:spPr bwMode="auto">
          <a:xfrm>
            <a:off x="1037078" y="1301751"/>
            <a:ext cx="1728710" cy="4270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7820" tIns="53911" rIns="107820" bIns="53911"/>
          <a:lstStyle/>
          <a:p>
            <a:pPr eaLnBrk="0" hangingPunct="0"/>
            <a:r>
              <a:rPr lang="en-US" altLang="zh-TW" sz="1382" dirty="0">
                <a:latin typeface="Times New Roman" panose="02020603050405020304" pitchFamily="18" charset="0"/>
                <a:ea typeface="新細明體" pitchFamily="18" charset="-120"/>
                <a:cs typeface="Times New Roman" panose="02020603050405020304" pitchFamily="18" charset="0"/>
              </a:rPr>
              <a:t>Project End</a:t>
            </a:r>
            <a:endParaRPr lang="en-US" altLang="zh-TW" sz="1777" dirty="0">
              <a:latin typeface="Times New Roman" panose="02020603050405020304" pitchFamily="18" charset="0"/>
              <a:ea typeface="新細明體" pitchFamily="18" charset="-120"/>
              <a:cs typeface="Times New Roman" panose="02020603050405020304" pitchFamily="18" charset="0"/>
            </a:endParaRPr>
          </a:p>
        </p:txBody>
      </p:sp>
      <p:sp>
        <p:nvSpPr>
          <p:cNvPr id="97291" name="Text Box 11"/>
          <p:cNvSpPr txBox="1">
            <a:spLocks noChangeArrowheads="1"/>
          </p:cNvSpPr>
          <p:nvPr/>
        </p:nvSpPr>
        <p:spPr bwMode="auto">
          <a:xfrm>
            <a:off x="2774129" y="1152525"/>
            <a:ext cx="1816290" cy="4254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7820" tIns="53911" rIns="107820" bIns="53911"/>
          <a:lstStyle/>
          <a:p>
            <a:pPr eaLnBrk="0" hangingPunct="0"/>
            <a:r>
              <a:rPr lang="en-US" altLang="zh-TW" sz="1382" dirty="0">
                <a:latin typeface="Times New Roman" panose="02020603050405020304" pitchFamily="18" charset="0"/>
                <a:ea typeface="新細明體" pitchFamily="18" charset="-120"/>
                <a:cs typeface="Times New Roman" panose="02020603050405020304" pitchFamily="18" charset="0"/>
              </a:rPr>
              <a:t>Project Start</a:t>
            </a:r>
            <a:endParaRPr lang="en-US" altLang="zh-TW" sz="1777" dirty="0">
              <a:latin typeface="Times New Roman" panose="02020603050405020304" pitchFamily="18" charset="0"/>
              <a:ea typeface="新細明體" pitchFamily="18" charset="-120"/>
              <a:cs typeface="Times New Roman" panose="02020603050405020304" pitchFamily="18" charset="0"/>
            </a:endParaRPr>
          </a:p>
        </p:txBody>
      </p:sp>
      <p:sp>
        <p:nvSpPr>
          <p:cNvPr id="97292" name="Oval 12"/>
          <p:cNvSpPr>
            <a:spLocks noChangeArrowheads="1"/>
          </p:cNvSpPr>
          <p:nvPr/>
        </p:nvSpPr>
        <p:spPr bwMode="auto">
          <a:xfrm>
            <a:off x="3639525" y="1479550"/>
            <a:ext cx="287771" cy="141288"/>
          </a:xfrm>
          <a:prstGeom prst="ellipse">
            <a:avLst/>
          </a:prstGeom>
          <a:solidFill>
            <a:srgbClr val="FFFFFF"/>
          </a:solidFill>
          <a:ln w="9525">
            <a:solidFill>
              <a:srgbClr val="000000"/>
            </a:solidFill>
            <a:round/>
            <a:headEnd/>
            <a:tailEnd/>
          </a:ln>
        </p:spPr>
        <p:txBody>
          <a:bodyPr lIns="107820" tIns="53911" rIns="107820" bIns="53911"/>
          <a:lstStyle/>
          <a:p>
            <a:endParaRPr lang="en-GB" sz="1777" dirty="0">
              <a:latin typeface="Times New Roman" panose="02020603050405020304" pitchFamily="18" charset="0"/>
              <a:cs typeface="Times New Roman" panose="02020603050405020304" pitchFamily="18" charset="0"/>
            </a:endParaRPr>
          </a:p>
        </p:txBody>
      </p:sp>
      <p:sp>
        <p:nvSpPr>
          <p:cNvPr id="97293" name="Oval 13"/>
          <p:cNvSpPr>
            <a:spLocks noChangeArrowheads="1"/>
          </p:cNvSpPr>
          <p:nvPr/>
        </p:nvSpPr>
        <p:spPr bwMode="auto">
          <a:xfrm>
            <a:off x="1623046" y="1592264"/>
            <a:ext cx="287771" cy="141287"/>
          </a:xfrm>
          <a:prstGeom prst="ellipse">
            <a:avLst/>
          </a:prstGeom>
          <a:solidFill>
            <a:srgbClr val="333333"/>
          </a:solidFill>
          <a:ln w="9525">
            <a:solidFill>
              <a:srgbClr val="000000"/>
            </a:solidFill>
            <a:round/>
            <a:headEnd/>
            <a:tailEnd/>
          </a:ln>
        </p:spPr>
        <p:txBody>
          <a:bodyPr lIns="107820" tIns="53911" rIns="107820" bIns="53911"/>
          <a:lstStyle/>
          <a:p>
            <a:endParaRPr lang="en-GB" sz="1777" dirty="0">
              <a:latin typeface="Times New Roman" panose="02020603050405020304" pitchFamily="18" charset="0"/>
              <a:cs typeface="Times New Roman" panose="02020603050405020304" pitchFamily="18" charset="0"/>
            </a:endParaRPr>
          </a:p>
        </p:txBody>
      </p:sp>
      <p:sp>
        <p:nvSpPr>
          <p:cNvPr id="97294" name="Line 14"/>
          <p:cNvSpPr>
            <a:spLocks noChangeShapeType="1"/>
          </p:cNvSpPr>
          <p:nvPr/>
        </p:nvSpPr>
        <p:spPr bwMode="auto">
          <a:xfrm flipH="1" flipV="1">
            <a:off x="1766931" y="1741488"/>
            <a:ext cx="0" cy="995362"/>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lIns="107820" tIns="53911" rIns="107820" bIns="53911"/>
          <a:lstStyle/>
          <a:p>
            <a:endParaRPr lang="en-GB" sz="1777" dirty="0">
              <a:latin typeface="Times New Roman" panose="02020603050405020304" pitchFamily="18" charset="0"/>
              <a:cs typeface="Times New Roman" panose="02020603050405020304" pitchFamily="18" charset="0"/>
            </a:endParaRPr>
          </a:p>
        </p:txBody>
      </p:sp>
      <p:sp>
        <p:nvSpPr>
          <p:cNvPr id="97295" name="Text Box 15"/>
          <p:cNvSpPr txBox="1">
            <a:spLocks noChangeArrowheads="1"/>
          </p:cNvSpPr>
          <p:nvPr/>
        </p:nvSpPr>
        <p:spPr bwMode="auto">
          <a:xfrm>
            <a:off x="7526512" y="3240088"/>
            <a:ext cx="1728710" cy="709612"/>
          </a:xfrm>
          <a:prstGeom prst="rect">
            <a:avLst/>
          </a:prstGeom>
          <a:solidFill>
            <a:srgbClr val="FFFFFF"/>
          </a:solidFill>
          <a:ln w="9525">
            <a:solidFill>
              <a:srgbClr val="000000"/>
            </a:solidFill>
            <a:miter lim="800000"/>
            <a:headEnd/>
            <a:tailEnd/>
          </a:ln>
        </p:spPr>
        <p:txBody>
          <a:bodyPr lIns="107820" tIns="53911" rIns="107820" bIns="53911"/>
          <a:lstStyle/>
          <a:p>
            <a:pPr algn="ctr" eaLnBrk="0" hangingPunct="0"/>
            <a:r>
              <a:rPr lang="en-US" altLang="zh-TW" sz="1777" b="1" dirty="0">
                <a:solidFill>
                  <a:srgbClr val="0033CC"/>
                </a:solidFill>
                <a:latin typeface="Times New Roman" panose="02020603050405020304" pitchFamily="18" charset="0"/>
                <a:ea typeface="新細明體" pitchFamily="18" charset="-120"/>
                <a:cs typeface="Times New Roman" panose="02020603050405020304" pitchFamily="18" charset="0"/>
              </a:rPr>
              <a:t>Focal Theories</a:t>
            </a:r>
            <a:endParaRPr lang="en-US" altLang="zh-TW" sz="1777" dirty="0">
              <a:solidFill>
                <a:srgbClr val="0033CC"/>
              </a:solidFill>
              <a:latin typeface="Times New Roman" panose="02020603050405020304" pitchFamily="18" charset="0"/>
              <a:ea typeface="新細明體" pitchFamily="18" charset="-120"/>
              <a:cs typeface="Times New Roman" panose="02020603050405020304" pitchFamily="18" charset="0"/>
            </a:endParaRPr>
          </a:p>
        </p:txBody>
      </p:sp>
      <p:sp>
        <p:nvSpPr>
          <p:cNvPr id="97296" name="Text Box 16"/>
          <p:cNvSpPr txBox="1">
            <a:spLocks noChangeArrowheads="1"/>
          </p:cNvSpPr>
          <p:nvPr/>
        </p:nvSpPr>
        <p:spPr bwMode="auto">
          <a:xfrm>
            <a:off x="4071182" y="3136900"/>
            <a:ext cx="2504437" cy="800099"/>
          </a:xfrm>
          <a:prstGeom prst="rect">
            <a:avLst/>
          </a:prstGeom>
          <a:solidFill>
            <a:srgbClr val="FFFFFF"/>
          </a:solidFill>
          <a:ln w="9525">
            <a:solidFill>
              <a:srgbClr val="000000"/>
            </a:solidFill>
            <a:miter lim="800000"/>
            <a:headEnd/>
            <a:tailEnd/>
          </a:ln>
        </p:spPr>
        <p:txBody>
          <a:bodyPr lIns="107820" tIns="53911" rIns="107820" bIns="53911"/>
          <a:lstStyle/>
          <a:p>
            <a:pPr algn="ctr" eaLnBrk="0" hangingPunct="0"/>
            <a:r>
              <a:rPr lang="en-US" altLang="zh-TW" sz="1777" b="1" dirty="0">
                <a:solidFill>
                  <a:srgbClr val="FF0066"/>
                </a:solidFill>
                <a:latin typeface="Times New Roman" panose="02020603050405020304" pitchFamily="18" charset="0"/>
                <a:ea typeface="新細明體" pitchFamily="18" charset="-120"/>
                <a:cs typeface="Times New Roman" panose="02020603050405020304" pitchFamily="18" charset="0"/>
              </a:rPr>
              <a:t>Instrumental Theories </a:t>
            </a:r>
            <a:endParaRPr lang="en-US" altLang="zh-TW" sz="1777" dirty="0">
              <a:solidFill>
                <a:srgbClr val="FF0066"/>
              </a:solidFill>
              <a:latin typeface="Times New Roman" panose="02020603050405020304" pitchFamily="18" charset="0"/>
              <a:ea typeface="新細明體" pitchFamily="18" charset="-120"/>
              <a:cs typeface="Times New Roman" panose="02020603050405020304" pitchFamily="18" charset="0"/>
            </a:endParaRPr>
          </a:p>
        </p:txBody>
      </p:sp>
      <p:sp>
        <p:nvSpPr>
          <p:cNvPr id="97297" name="Text Box 17"/>
          <p:cNvSpPr txBox="1">
            <a:spLocks noChangeArrowheads="1"/>
          </p:cNvSpPr>
          <p:nvPr/>
        </p:nvSpPr>
        <p:spPr bwMode="auto">
          <a:xfrm>
            <a:off x="4502836" y="4281489"/>
            <a:ext cx="2879792"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820" tIns="53911" rIns="107820" bIns="53911"/>
          <a:lstStyle/>
          <a:p>
            <a:pPr algn="ctr" eaLnBrk="0" hangingPunct="0"/>
            <a:r>
              <a:rPr lang="en-US" altLang="zh-TW" sz="1777" i="1" dirty="0">
                <a:latin typeface="Times New Roman" panose="02020603050405020304" pitchFamily="18" charset="0"/>
                <a:ea typeface="新細明體" pitchFamily="18" charset="-120"/>
                <a:cs typeface="Times New Roman" panose="02020603050405020304" pitchFamily="18" charset="0"/>
              </a:rPr>
              <a:t>Consultant-Client Agreement</a:t>
            </a:r>
            <a:endParaRPr lang="en-US" altLang="zh-TW" sz="1777" dirty="0">
              <a:latin typeface="Times New Roman" panose="02020603050405020304" pitchFamily="18" charset="0"/>
              <a:ea typeface="新細明體" pitchFamily="18" charset="-120"/>
              <a:cs typeface="Times New Roman" panose="02020603050405020304" pitchFamily="18" charset="0"/>
            </a:endParaRPr>
          </a:p>
        </p:txBody>
      </p:sp>
      <p:sp>
        <p:nvSpPr>
          <p:cNvPr id="97298" name="Line 18"/>
          <p:cNvSpPr>
            <a:spLocks noChangeShapeType="1"/>
          </p:cNvSpPr>
          <p:nvPr/>
        </p:nvSpPr>
        <p:spPr bwMode="auto">
          <a:xfrm>
            <a:off x="3927296" y="1627188"/>
            <a:ext cx="1582739" cy="39846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lIns="107820" tIns="53911" rIns="107820" bIns="53911"/>
          <a:lstStyle/>
          <a:p>
            <a:endParaRPr lang="en-GB" sz="1777" dirty="0">
              <a:latin typeface="Times New Roman" panose="02020603050405020304" pitchFamily="18" charset="0"/>
              <a:cs typeface="Times New Roman" panose="02020603050405020304" pitchFamily="18" charset="0"/>
            </a:endParaRPr>
          </a:p>
        </p:txBody>
      </p:sp>
      <p:sp>
        <p:nvSpPr>
          <p:cNvPr id="97299" name="Line 19"/>
          <p:cNvSpPr>
            <a:spLocks noChangeShapeType="1"/>
          </p:cNvSpPr>
          <p:nvPr/>
        </p:nvSpPr>
        <p:spPr bwMode="auto">
          <a:xfrm>
            <a:off x="6807087" y="2276475"/>
            <a:ext cx="1438853"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lIns="107820" tIns="53911" rIns="107820" bIns="53911"/>
          <a:lstStyle/>
          <a:p>
            <a:endParaRPr lang="en-GB" sz="1777" dirty="0">
              <a:latin typeface="Times New Roman" panose="02020603050405020304" pitchFamily="18" charset="0"/>
              <a:cs typeface="Times New Roman" panose="02020603050405020304" pitchFamily="18" charset="0"/>
            </a:endParaRPr>
          </a:p>
        </p:txBody>
      </p:sp>
      <p:sp>
        <p:nvSpPr>
          <p:cNvPr id="97300" name="Line 20"/>
          <p:cNvSpPr>
            <a:spLocks noChangeShapeType="1"/>
          </p:cNvSpPr>
          <p:nvPr/>
        </p:nvSpPr>
        <p:spPr bwMode="auto">
          <a:xfrm>
            <a:off x="9849529" y="2444750"/>
            <a:ext cx="0" cy="29845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lIns="107820" tIns="53911" rIns="107820" bIns="53911"/>
          <a:lstStyle/>
          <a:p>
            <a:endParaRPr lang="en-GB" sz="1777" dirty="0">
              <a:latin typeface="Times New Roman" panose="02020603050405020304" pitchFamily="18" charset="0"/>
              <a:cs typeface="Times New Roman" panose="02020603050405020304" pitchFamily="18" charset="0"/>
            </a:endParaRPr>
          </a:p>
        </p:txBody>
      </p:sp>
      <p:sp>
        <p:nvSpPr>
          <p:cNvPr id="97301" name="Line 21"/>
          <p:cNvSpPr>
            <a:spLocks noChangeShapeType="1"/>
          </p:cNvSpPr>
          <p:nvPr/>
        </p:nvSpPr>
        <p:spPr bwMode="auto">
          <a:xfrm flipH="1">
            <a:off x="3493555" y="5653088"/>
            <a:ext cx="504224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lIns="107820" tIns="53911" rIns="107820" bIns="53911"/>
          <a:lstStyle/>
          <a:p>
            <a:endParaRPr lang="en-GB" sz="1777" dirty="0">
              <a:latin typeface="Times New Roman" panose="02020603050405020304" pitchFamily="18" charset="0"/>
              <a:cs typeface="Times New Roman" panose="02020603050405020304" pitchFamily="18" charset="0"/>
            </a:endParaRPr>
          </a:p>
        </p:txBody>
      </p:sp>
      <p:sp>
        <p:nvSpPr>
          <p:cNvPr id="97302" name="Line 22"/>
          <p:cNvSpPr>
            <a:spLocks noChangeShapeType="1"/>
          </p:cNvSpPr>
          <p:nvPr/>
        </p:nvSpPr>
        <p:spPr bwMode="auto">
          <a:xfrm flipV="1">
            <a:off x="2219440" y="3222625"/>
            <a:ext cx="0" cy="2198689"/>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lIns="107820" tIns="53911" rIns="107820" bIns="53911"/>
          <a:lstStyle/>
          <a:p>
            <a:endParaRPr lang="en-GB" sz="1777" dirty="0">
              <a:latin typeface="Times New Roman" panose="02020603050405020304" pitchFamily="18" charset="0"/>
              <a:cs typeface="Times New Roman" panose="02020603050405020304" pitchFamily="18" charset="0"/>
            </a:endParaRPr>
          </a:p>
        </p:txBody>
      </p:sp>
      <p:sp>
        <p:nvSpPr>
          <p:cNvPr id="97303" name="Line 23"/>
          <p:cNvSpPr>
            <a:spLocks noChangeShapeType="1"/>
          </p:cNvSpPr>
          <p:nvPr/>
        </p:nvSpPr>
        <p:spPr bwMode="auto">
          <a:xfrm flipV="1">
            <a:off x="2313279" y="2325689"/>
            <a:ext cx="2160364" cy="42703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lIns="107820" tIns="53911" rIns="107820" bIns="53911"/>
          <a:lstStyle/>
          <a:p>
            <a:endParaRPr lang="en-GB" sz="1777" dirty="0">
              <a:latin typeface="Times New Roman" panose="02020603050405020304" pitchFamily="18" charset="0"/>
              <a:cs typeface="Times New Roman" panose="02020603050405020304" pitchFamily="18" charset="0"/>
            </a:endParaRPr>
          </a:p>
        </p:txBody>
      </p:sp>
      <p:sp>
        <p:nvSpPr>
          <p:cNvPr id="97304" name="Line 24"/>
          <p:cNvSpPr>
            <a:spLocks noChangeShapeType="1"/>
          </p:cNvSpPr>
          <p:nvPr/>
        </p:nvSpPr>
        <p:spPr bwMode="auto">
          <a:xfrm flipV="1">
            <a:off x="5049181" y="2501900"/>
            <a:ext cx="173082" cy="615950"/>
          </a:xfrm>
          <a:prstGeom prst="line">
            <a:avLst/>
          </a:prstGeom>
          <a:noFill/>
          <a:ln w="9525">
            <a:solidFill>
              <a:srgbClr val="000000"/>
            </a:solidFill>
            <a:prstDash val="dash"/>
            <a:round/>
            <a:headEnd/>
            <a:tailEnd type="triangle" w="med" len="med"/>
          </a:ln>
          <a:extLst>
            <a:ext uri="{909E8E84-426E-40DD-AFC4-6F175D3DCCD1}">
              <a14:hiddenFill xmlns:a14="http://schemas.microsoft.com/office/drawing/2010/main">
                <a:noFill/>
              </a14:hiddenFill>
            </a:ext>
          </a:extLst>
        </p:spPr>
        <p:txBody>
          <a:bodyPr lIns="107820" tIns="53911" rIns="107820" bIns="53911"/>
          <a:lstStyle/>
          <a:p>
            <a:endParaRPr lang="en-GB" sz="1777" dirty="0">
              <a:latin typeface="Times New Roman" panose="02020603050405020304" pitchFamily="18" charset="0"/>
              <a:cs typeface="Times New Roman" panose="02020603050405020304" pitchFamily="18" charset="0"/>
            </a:endParaRPr>
          </a:p>
        </p:txBody>
      </p:sp>
      <p:sp>
        <p:nvSpPr>
          <p:cNvPr id="97305" name="Line 25"/>
          <p:cNvSpPr>
            <a:spLocks noChangeShapeType="1"/>
          </p:cNvSpPr>
          <p:nvPr/>
        </p:nvSpPr>
        <p:spPr bwMode="auto">
          <a:xfrm flipH="1">
            <a:off x="2976401" y="3475040"/>
            <a:ext cx="1076012" cy="1965323"/>
          </a:xfrm>
          <a:prstGeom prst="line">
            <a:avLst/>
          </a:prstGeom>
          <a:noFill/>
          <a:ln w="9525">
            <a:solidFill>
              <a:srgbClr val="000000"/>
            </a:solidFill>
            <a:prstDash val="dash"/>
            <a:round/>
            <a:headEnd/>
            <a:tailEnd type="triangle" w="med" len="med"/>
          </a:ln>
          <a:extLst>
            <a:ext uri="{909E8E84-426E-40DD-AFC4-6F175D3DCCD1}">
              <a14:hiddenFill xmlns:a14="http://schemas.microsoft.com/office/drawing/2010/main">
                <a:noFill/>
              </a14:hiddenFill>
            </a:ext>
          </a:extLst>
        </p:spPr>
        <p:txBody>
          <a:bodyPr lIns="107820" tIns="53911" rIns="107820" bIns="53911"/>
          <a:lstStyle/>
          <a:p>
            <a:endParaRPr lang="en-GB" sz="1777" dirty="0">
              <a:latin typeface="Times New Roman" panose="02020603050405020304" pitchFamily="18" charset="0"/>
              <a:cs typeface="Times New Roman" panose="02020603050405020304" pitchFamily="18" charset="0"/>
            </a:endParaRPr>
          </a:p>
        </p:txBody>
      </p:sp>
      <p:sp>
        <p:nvSpPr>
          <p:cNvPr id="97306" name="Line 26"/>
          <p:cNvSpPr>
            <a:spLocks noChangeShapeType="1"/>
          </p:cNvSpPr>
          <p:nvPr/>
        </p:nvSpPr>
        <p:spPr bwMode="auto">
          <a:xfrm flipV="1">
            <a:off x="8535795" y="2359025"/>
            <a:ext cx="575541" cy="852488"/>
          </a:xfrm>
          <a:prstGeom prst="line">
            <a:avLst/>
          </a:prstGeom>
          <a:noFill/>
          <a:ln w="9525">
            <a:solidFill>
              <a:srgbClr val="000000"/>
            </a:solidFill>
            <a:prstDash val="dash"/>
            <a:round/>
            <a:headEnd/>
            <a:tailEnd type="triangle" w="med" len="med"/>
          </a:ln>
          <a:extLst>
            <a:ext uri="{909E8E84-426E-40DD-AFC4-6F175D3DCCD1}">
              <a14:hiddenFill xmlns:a14="http://schemas.microsoft.com/office/drawing/2010/main">
                <a:noFill/>
              </a14:hiddenFill>
            </a:ext>
          </a:extLst>
        </p:spPr>
        <p:txBody>
          <a:bodyPr lIns="107820" tIns="53911" rIns="107820" bIns="53911"/>
          <a:lstStyle/>
          <a:p>
            <a:endParaRPr lang="en-GB" sz="1777" dirty="0">
              <a:latin typeface="Times New Roman" panose="02020603050405020304" pitchFamily="18" charset="0"/>
              <a:cs typeface="Times New Roman" panose="02020603050405020304" pitchFamily="18" charset="0"/>
            </a:endParaRPr>
          </a:p>
        </p:txBody>
      </p:sp>
      <p:sp>
        <p:nvSpPr>
          <p:cNvPr id="97307" name="Line 27"/>
          <p:cNvSpPr>
            <a:spLocks noChangeShapeType="1"/>
          </p:cNvSpPr>
          <p:nvPr/>
        </p:nvSpPr>
        <p:spPr bwMode="auto">
          <a:xfrm flipH="1" flipV="1">
            <a:off x="6231546" y="2501901"/>
            <a:ext cx="1438853" cy="709613"/>
          </a:xfrm>
          <a:prstGeom prst="line">
            <a:avLst/>
          </a:prstGeom>
          <a:noFill/>
          <a:ln w="9525">
            <a:solidFill>
              <a:srgbClr val="000000"/>
            </a:solidFill>
            <a:prstDash val="dash"/>
            <a:round/>
            <a:headEnd/>
            <a:tailEnd type="triangle" w="med" len="med"/>
          </a:ln>
          <a:extLst>
            <a:ext uri="{909E8E84-426E-40DD-AFC4-6F175D3DCCD1}">
              <a14:hiddenFill xmlns:a14="http://schemas.microsoft.com/office/drawing/2010/main">
                <a:noFill/>
              </a14:hiddenFill>
            </a:ext>
          </a:extLst>
        </p:spPr>
        <p:txBody>
          <a:bodyPr lIns="107820" tIns="53911" rIns="107820" bIns="53911"/>
          <a:lstStyle/>
          <a:p>
            <a:endParaRPr lang="en-GB" sz="1777" dirty="0">
              <a:latin typeface="Times New Roman" panose="02020603050405020304" pitchFamily="18" charset="0"/>
              <a:cs typeface="Times New Roman" panose="02020603050405020304" pitchFamily="18" charset="0"/>
            </a:endParaRPr>
          </a:p>
        </p:txBody>
      </p:sp>
      <p:sp>
        <p:nvSpPr>
          <p:cNvPr id="97308" name="Freeform 28"/>
          <p:cNvSpPr>
            <a:spLocks/>
          </p:cNvSpPr>
          <p:nvPr/>
        </p:nvSpPr>
        <p:spPr bwMode="auto">
          <a:xfrm>
            <a:off x="3349669" y="2698751"/>
            <a:ext cx="4176843" cy="804863"/>
          </a:xfrm>
          <a:custGeom>
            <a:avLst/>
            <a:gdLst>
              <a:gd name="T0" fmla="*/ 3480 w 3480"/>
              <a:gd name="T1" fmla="*/ 1020 h 1020"/>
              <a:gd name="T2" fmla="*/ 2160 w 3480"/>
              <a:gd name="T3" fmla="*/ 120 h 1020"/>
              <a:gd name="T4" fmla="*/ 0 w 3480"/>
              <a:gd name="T5" fmla="*/ 300 h 1020"/>
            </a:gdLst>
            <a:ahLst/>
            <a:cxnLst>
              <a:cxn ang="0">
                <a:pos x="T0" y="T1"/>
              </a:cxn>
              <a:cxn ang="0">
                <a:pos x="T2" y="T3"/>
              </a:cxn>
              <a:cxn ang="0">
                <a:pos x="T4" y="T5"/>
              </a:cxn>
            </a:cxnLst>
            <a:rect l="0" t="0" r="r" b="b"/>
            <a:pathLst>
              <a:path w="3480" h="1020">
                <a:moveTo>
                  <a:pt x="3480" y="1020"/>
                </a:moveTo>
                <a:cubicBezTo>
                  <a:pt x="3110" y="630"/>
                  <a:pt x="2740" y="240"/>
                  <a:pt x="2160" y="120"/>
                </a:cubicBezTo>
                <a:cubicBezTo>
                  <a:pt x="1580" y="0"/>
                  <a:pt x="790" y="150"/>
                  <a:pt x="0" y="300"/>
                </a:cubicBezTo>
              </a:path>
            </a:pathLst>
          </a:custGeom>
          <a:noFill/>
          <a:ln w="9525">
            <a:solidFill>
              <a:srgbClr val="000000"/>
            </a:solidFill>
            <a:prstDash val="dash"/>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lIns="107820" tIns="53911" rIns="107820" bIns="53911"/>
          <a:lstStyle/>
          <a:p>
            <a:endParaRPr lang="en-GB" sz="1777" dirty="0">
              <a:latin typeface="Times New Roman" panose="02020603050405020304" pitchFamily="18" charset="0"/>
              <a:cs typeface="Times New Roman" panose="02020603050405020304" pitchFamily="18" charset="0"/>
            </a:endParaRPr>
          </a:p>
        </p:txBody>
      </p:sp>
      <p:sp>
        <p:nvSpPr>
          <p:cNvPr id="97309" name="Freeform 29"/>
          <p:cNvSpPr>
            <a:spLocks/>
          </p:cNvSpPr>
          <p:nvPr/>
        </p:nvSpPr>
        <p:spPr bwMode="auto">
          <a:xfrm>
            <a:off x="3493555" y="3971925"/>
            <a:ext cx="4752385" cy="1563688"/>
          </a:xfrm>
          <a:custGeom>
            <a:avLst/>
            <a:gdLst>
              <a:gd name="T0" fmla="*/ 3960 w 3960"/>
              <a:gd name="T1" fmla="*/ 0 h 1980"/>
              <a:gd name="T2" fmla="*/ 2760 w 3960"/>
              <a:gd name="T3" fmla="*/ 1440 h 1980"/>
              <a:gd name="T4" fmla="*/ 0 w 3960"/>
              <a:gd name="T5" fmla="*/ 1980 h 1980"/>
            </a:gdLst>
            <a:ahLst/>
            <a:cxnLst>
              <a:cxn ang="0">
                <a:pos x="T0" y="T1"/>
              </a:cxn>
              <a:cxn ang="0">
                <a:pos x="T2" y="T3"/>
              </a:cxn>
              <a:cxn ang="0">
                <a:pos x="T4" y="T5"/>
              </a:cxn>
            </a:cxnLst>
            <a:rect l="0" t="0" r="r" b="b"/>
            <a:pathLst>
              <a:path w="3960" h="1980">
                <a:moveTo>
                  <a:pt x="3960" y="0"/>
                </a:moveTo>
                <a:cubicBezTo>
                  <a:pt x="3690" y="555"/>
                  <a:pt x="3420" y="1110"/>
                  <a:pt x="2760" y="1440"/>
                </a:cubicBezTo>
                <a:cubicBezTo>
                  <a:pt x="2100" y="1770"/>
                  <a:pt x="460" y="1920"/>
                  <a:pt x="0" y="1980"/>
                </a:cubicBezTo>
              </a:path>
            </a:pathLst>
          </a:custGeom>
          <a:noFill/>
          <a:ln w="9525">
            <a:solidFill>
              <a:srgbClr val="000000"/>
            </a:solidFill>
            <a:prstDash val="dash"/>
            <a:round/>
            <a:headEnd/>
            <a:tailEnd type="triangle" w="med" len="med"/>
          </a:ln>
          <a:extLst>
            <a:ext uri="{909E8E84-426E-40DD-AFC4-6F175D3DCCD1}">
              <a14:hiddenFill xmlns:a14="http://schemas.microsoft.com/office/drawing/2010/main">
                <a:solidFill>
                  <a:srgbClr val="FFFFFF"/>
                </a:solidFill>
              </a14:hiddenFill>
            </a:ext>
          </a:extLst>
        </p:spPr>
        <p:txBody>
          <a:bodyPr lIns="107820" tIns="53911" rIns="107820" bIns="53911"/>
          <a:lstStyle/>
          <a:p>
            <a:endParaRPr lang="en-GB" sz="1777" dirty="0">
              <a:latin typeface="Times New Roman" panose="02020603050405020304" pitchFamily="18" charset="0"/>
              <a:cs typeface="Times New Roman" panose="02020603050405020304" pitchFamily="18" charset="0"/>
            </a:endParaRPr>
          </a:p>
        </p:txBody>
      </p:sp>
      <p:sp>
        <p:nvSpPr>
          <p:cNvPr id="97310" name="Rectangle 30"/>
          <p:cNvSpPr>
            <a:spLocks noChangeArrowheads="1"/>
          </p:cNvSpPr>
          <p:nvPr/>
        </p:nvSpPr>
        <p:spPr bwMode="auto">
          <a:xfrm>
            <a:off x="90355" y="1198082"/>
            <a:ext cx="217810" cy="3787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7820" tIns="53911" rIns="107820" bIns="53911" anchor="ctr">
            <a:spAutoFit/>
          </a:bodyPr>
          <a:lstStyle/>
          <a:p>
            <a:endParaRPr lang="en-GB" sz="1777" dirty="0">
              <a:latin typeface="Times New Roman" panose="02020603050405020304" pitchFamily="18" charset="0"/>
              <a:cs typeface="Times New Roman" panose="02020603050405020304" pitchFamily="18" charset="0"/>
            </a:endParaRPr>
          </a:p>
        </p:txBody>
      </p:sp>
      <p:sp>
        <p:nvSpPr>
          <p:cNvPr id="97311" name="Rectangle 31"/>
          <p:cNvSpPr>
            <a:spLocks noChangeArrowheads="1"/>
          </p:cNvSpPr>
          <p:nvPr/>
        </p:nvSpPr>
        <p:spPr bwMode="auto">
          <a:xfrm>
            <a:off x="90355" y="1198082"/>
            <a:ext cx="217810" cy="3787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7820" tIns="53911" rIns="107820" bIns="53911" anchor="ctr">
            <a:spAutoFit/>
          </a:bodyPr>
          <a:lstStyle/>
          <a:p>
            <a:pPr eaLnBrk="0" hangingPunct="0"/>
            <a:endParaRPr lang="en-US" altLang="en-US" sz="1777" dirty="0">
              <a:latin typeface="Times New Roman" panose="02020603050405020304" pitchFamily="18" charset="0"/>
              <a:ea typeface="新細明體" pitchFamily="18" charset="-120"/>
              <a:cs typeface="Times New Roman" panose="02020603050405020304" pitchFamily="18" charset="0"/>
            </a:endParaRPr>
          </a:p>
        </p:txBody>
      </p:sp>
      <p:sp>
        <p:nvSpPr>
          <p:cNvPr id="97312" name="Line 32"/>
          <p:cNvSpPr>
            <a:spLocks noChangeShapeType="1"/>
          </p:cNvSpPr>
          <p:nvPr/>
        </p:nvSpPr>
        <p:spPr bwMode="auto">
          <a:xfrm flipH="1" flipV="1">
            <a:off x="3416063" y="3124200"/>
            <a:ext cx="636352" cy="225426"/>
          </a:xfrm>
          <a:prstGeom prst="line">
            <a:avLst/>
          </a:prstGeom>
          <a:noFill/>
          <a:ln w="9525" cap="rnd">
            <a:solidFill>
              <a:schemeClr val="tx1"/>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7820" tIns="53911" rIns="107820" bIns="53911"/>
          <a:lstStyle/>
          <a:p>
            <a:endParaRPr lang="en-GB" sz="1777"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027814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pPr>
              <a:defRPr/>
            </a:pPr>
            <a:fld id="{339D4780-9A78-4C8A-83A5-047BC3EC7B00}" type="slidenum">
              <a:rPr lang="en-US">
                <a:latin typeface="Times New Roman" panose="02020603050405020304" pitchFamily="18" charset="0"/>
                <a:cs typeface="Times New Roman" panose="02020603050405020304" pitchFamily="18" charset="0"/>
              </a:rPr>
              <a:pPr>
                <a:defRPr/>
              </a:pPr>
              <a:t>33</a:t>
            </a:fld>
            <a:endParaRPr lang="en-US">
              <a:latin typeface="Times New Roman" panose="02020603050405020304" pitchFamily="18" charset="0"/>
              <a:cs typeface="Times New Roman" panose="02020603050405020304" pitchFamily="18" charset="0"/>
            </a:endParaRPr>
          </a:p>
        </p:txBody>
      </p:sp>
      <p:sp>
        <p:nvSpPr>
          <p:cNvPr id="16388" name="Rectangle 2"/>
          <p:cNvSpPr>
            <a:spLocks noGrp="1" noChangeArrowheads="1"/>
          </p:cNvSpPr>
          <p:nvPr>
            <p:ph type="title"/>
          </p:nvPr>
        </p:nvSpPr>
        <p:spPr/>
        <p:txBody>
          <a:bodyPr/>
          <a:lstStyle/>
          <a:p>
            <a:pPr eaLnBrk="1" hangingPunct="1"/>
            <a:r>
              <a:rPr lang="en-US" altLang="en-US" dirty="0">
                <a:latin typeface="Times New Roman" panose="02020603050405020304" pitchFamily="18" charset="0"/>
                <a:cs typeface="Times New Roman" panose="02020603050405020304" pitchFamily="18" charset="0"/>
              </a:rPr>
              <a:t>Consultant-Client Agreement (CCA)</a:t>
            </a:r>
          </a:p>
        </p:txBody>
      </p:sp>
      <p:sp>
        <p:nvSpPr>
          <p:cNvPr id="16389" name="Rectangle 3"/>
          <p:cNvSpPr>
            <a:spLocks noGrp="1" noChangeArrowheads="1"/>
          </p:cNvSpPr>
          <p:nvPr>
            <p:ph type="body" idx="1"/>
          </p:nvPr>
        </p:nvSpPr>
        <p:spPr>
          <a:xfrm>
            <a:off x="690919" y="1600200"/>
            <a:ext cx="10810164" cy="4781129"/>
          </a:xfrm>
        </p:spPr>
        <p:txBody>
          <a:bodyPr>
            <a:normAutofit/>
          </a:bodyPr>
          <a:lstStyle/>
          <a:p>
            <a:pPr eaLnBrk="1" hangingPunct="1"/>
            <a:r>
              <a:rPr lang="en-US" altLang="en-US" dirty="0">
                <a:latin typeface="Times New Roman" panose="02020603050405020304" pitchFamily="18" charset="0"/>
                <a:cs typeface="Times New Roman" panose="02020603050405020304" pitchFamily="18" charset="0"/>
              </a:rPr>
              <a:t>Guiding foundation for the project</a:t>
            </a:r>
          </a:p>
          <a:p>
            <a:pPr eaLnBrk="1" hangingPunct="1"/>
            <a:r>
              <a:rPr lang="en-US" altLang="en-US" dirty="0">
                <a:latin typeface="Times New Roman" panose="02020603050405020304" pitchFamily="18" charset="0"/>
                <a:cs typeface="Times New Roman" panose="02020603050405020304" pitchFamily="18" charset="0"/>
              </a:rPr>
              <a:t>Client must understand what CAR involves</a:t>
            </a:r>
          </a:p>
          <a:p>
            <a:pPr eaLnBrk="1" hangingPunct="1"/>
            <a:r>
              <a:rPr lang="en-US" altLang="en-US" dirty="0">
                <a:latin typeface="Times New Roman" panose="02020603050405020304" pitchFamily="18" charset="0"/>
                <a:cs typeface="Times New Roman" panose="02020603050405020304" pitchFamily="18" charset="0"/>
              </a:rPr>
              <a:t>Mutual guarantees for behaviour, including an NDA and consultant rights</a:t>
            </a:r>
          </a:p>
          <a:p>
            <a:pPr eaLnBrk="1" hangingPunct="1"/>
            <a:r>
              <a:rPr lang="en-US" altLang="en-US" dirty="0">
                <a:latin typeface="Times New Roman" panose="02020603050405020304" pitchFamily="18" charset="0"/>
                <a:cs typeface="Times New Roman" panose="02020603050405020304" pitchFamily="18" charset="0"/>
              </a:rPr>
              <a:t>Basis for building trust in the organisational context</a:t>
            </a:r>
          </a:p>
          <a:p>
            <a:pPr eaLnBrk="1" hangingPunct="1"/>
            <a:r>
              <a:rPr lang="en-US" altLang="en-US" dirty="0">
                <a:latin typeface="Times New Roman" panose="02020603050405020304" pitchFamily="18" charset="0"/>
                <a:cs typeface="Times New Roman" panose="02020603050405020304" pitchFamily="18" charset="0"/>
              </a:rPr>
              <a:t>Promote a spirit of shared inquiry, such that the client accepts the principle of collaboration and the consultant gains access to resources</a:t>
            </a:r>
          </a:p>
        </p:txBody>
      </p:sp>
    </p:spTree>
    <p:extLst>
      <p:ext uri="{BB962C8B-B14F-4D97-AF65-F5344CB8AC3E}">
        <p14:creationId xmlns:p14="http://schemas.microsoft.com/office/powerpoint/2010/main" val="30761665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pPr>
              <a:defRPr/>
            </a:pPr>
            <a:fld id="{C5DC6926-D998-448E-BD1E-1D4D7673B433}" type="slidenum">
              <a:rPr lang="en-US">
                <a:latin typeface="Times New Roman" panose="02020603050405020304" pitchFamily="18" charset="0"/>
                <a:cs typeface="Times New Roman" panose="02020603050405020304" pitchFamily="18" charset="0"/>
              </a:rPr>
              <a:pPr>
                <a:defRPr/>
              </a:pPr>
              <a:t>34</a:t>
            </a:fld>
            <a:endParaRPr lang="en-US" dirty="0">
              <a:latin typeface="Times New Roman" panose="02020603050405020304" pitchFamily="18" charset="0"/>
              <a:cs typeface="Times New Roman" panose="02020603050405020304" pitchFamily="18" charset="0"/>
            </a:endParaRPr>
          </a:p>
        </p:txBody>
      </p:sp>
      <p:sp>
        <p:nvSpPr>
          <p:cNvPr id="19460" name="Rectangle 2"/>
          <p:cNvSpPr>
            <a:spLocks noGrp="1" noChangeArrowheads="1"/>
          </p:cNvSpPr>
          <p:nvPr>
            <p:ph type="title"/>
          </p:nvPr>
        </p:nvSpPr>
        <p:spPr/>
        <p:txBody>
          <a:bodyPr/>
          <a:lstStyle/>
          <a:p>
            <a:pPr eaLnBrk="1" hangingPunct="1"/>
            <a:r>
              <a:rPr lang="en-US" altLang="en-US" dirty="0">
                <a:latin typeface="Times New Roman" panose="02020603050405020304" pitchFamily="18" charset="0"/>
                <a:cs typeface="Times New Roman" panose="02020603050405020304" pitchFamily="18" charset="0"/>
              </a:rPr>
              <a:t>Cyclical Process Model</a:t>
            </a:r>
          </a:p>
        </p:txBody>
      </p:sp>
      <p:sp>
        <p:nvSpPr>
          <p:cNvPr id="19461" name="Rectangle 3"/>
          <p:cNvSpPr>
            <a:spLocks noGrp="1" noChangeArrowheads="1"/>
          </p:cNvSpPr>
          <p:nvPr>
            <p:ph type="body" idx="1"/>
          </p:nvPr>
        </p:nvSpPr>
        <p:spPr/>
        <p:txBody>
          <a:bodyPr>
            <a:normAutofit/>
          </a:bodyPr>
          <a:lstStyle/>
          <a:p>
            <a:pPr eaLnBrk="1" hangingPunct="1"/>
            <a:r>
              <a:rPr lang="en-US" altLang="en-US" dirty="0">
                <a:latin typeface="Times New Roman" panose="02020603050405020304" pitchFamily="18" charset="0"/>
                <a:cs typeface="Times New Roman" panose="02020603050405020304" pitchFamily="18" charset="0"/>
              </a:rPr>
              <a:t>Sequential progress through the Cyclical Process Model helps to ensure rigour</a:t>
            </a:r>
          </a:p>
          <a:p>
            <a:pPr eaLnBrk="1" hangingPunct="1"/>
            <a:r>
              <a:rPr lang="en-US" altLang="en-US" dirty="0">
                <a:latin typeface="Times New Roman" panose="02020603050405020304" pitchFamily="18" charset="0"/>
                <a:cs typeface="Times New Roman" panose="02020603050405020304" pitchFamily="18" charset="0"/>
              </a:rPr>
              <a:t>Some between-stage iteration may occur, but it needs to be justified</a:t>
            </a:r>
          </a:p>
          <a:p>
            <a:pPr eaLnBrk="1" hangingPunct="1"/>
            <a:r>
              <a:rPr lang="en-US" altLang="en-US" dirty="0">
                <a:latin typeface="Times New Roman" panose="02020603050405020304" pitchFamily="18" charset="0"/>
                <a:cs typeface="Times New Roman" panose="02020603050405020304" pitchFamily="18" charset="0"/>
              </a:rPr>
              <a:t>Usually several cycles are necessary</a:t>
            </a:r>
          </a:p>
          <a:p>
            <a:pPr lvl="1"/>
            <a:r>
              <a:rPr lang="en-US" altLang="en-US" dirty="0">
                <a:latin typeface="Times New Roman" panose="02020603050405020304" pitchFamily="18" charset="0"/>
                <a:cs typeface="Times New Roman" panose="02020603050405020304" pitchFamily="18" charset="0"/>
              </a:rPr>
              <a:t>It is rare that a problem can be fixed quickly</a:t>
            </a:r>
          </a:p>
          <a:p>
            <a:pPr lvl="1"/>
            <a:r>
              <a:rPr lang="en-US" altLang="en-US" dirty="0">
                <a:latin typeface="Times New Roman" panose="02020603050405020304" pitchFamily="18" charset="0"/>
                <a:cs typeface="Times New Roman" panose="02020603050405020304" pitchFamily="18" charset="0"/>
              </a:rPr>
              <a:t>Considerable time and energy, from many people, are required</a:t>
            </a:r>
          </a:p>
        </p:txBody>
      </p:sp>
    </p:spTree>
    <p:extLst>
      <p:ext uri="{BB962C8B-B14F-4D97-AF65-F5344CB8AC3E}">
        <p14:creationId xmlns:p14="http://schemas.microsoft.com/office/powerpoint/2010/main" val="26050016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pPr>
              <a:defRPr/>
            </a:pPr>
            <a:fld id="{1381782A-A1CE-4796-BB25-F755A8EF984F}" type="slidenum">
              <a:rPr lang="en-US">
                <a:latin typeface="Times New Roman" panose="02020603050405020304" pitchFamily="18" charset="0"/>
                <a:cs typeface="Times New Roman" panose="02020603050405020304" pitchFamily="18" charset="0"/>
              </a:rPr>
              <a:pPr>
                <a:defRPr/>
              </a:pPr>
              <a:t>35</a:t>
            </a:fld>
            <a:endParaRPr lang="en-US" dirty="0">
              <a:latin typeface="Times New Roman" panose="02020603050405020304" pitchFamily="18" charset="0"/>
              <a:cs typeface="Times New Roman" panose="02020603050405020304" pitchFamily="18" charset="0"/>
            </a:endParaRPr>
          </a:p>
        </p:txBody>
      </p:sp>
      <p:sp>
        <p:nvSpPr>
          <p:cNvPr id="21508" name="Rectangle 2"/>
          <p:cNvSpPr>
            <a:spLocks noGrp="1" noChangeArrowheads="1"/>
          </p:cNvSpPr>
          <p:nvPr>
            <p:ph type="title"/>
          </p:nvPr>
        </p:nvSpPr>
        <p:spPr>
          <a:xfrm>
            <a:off x="690919" y="274639"/>
            <a:ext cx="10810164" cy="922114"/>
          </a:xfrm>
        </p:spPr>
        <p:txBody>
          <a:bodyPr/>
          <a:lstStyle/>
          <a:p>
            <a:pPr eaLnBrk="1" hangingPunct="1"/>
            <a:r>
              <a:rPr lang="en-US" altLang="en-US" dirty="0">
                <a:latin typeface="Times New Roman" panose="02020603050405020304" pitchFamily="18" charset="0"/>
                <a:cs typeface="Times New Roman" panose="02020603050405020304" pitchFamily="18" charset="0"/>
              </a:rPr>
              <a:t>Theory</a:t>
            </a:r>
          </a:p>
        </p:txBody>
      </p:sp>
      <p:sp>
        <p:nvSpPr>
          <p:cNvPr id="21509" name="Rectangle 3"/>
          <p:cNvSpPr>
            <a:spLocks noGrp="1" noChangeArrowheads="1"/>
          </p:cNvSpPr>
          <p:nvPr>
            <p:ph type="body" idx="1"/>
          </p:nvPr>
        </p:nvSpPr>
        <p:spPr>
          <a:xfrm>
            <a:off x="704508" y="1412777"/>
            <a:ext cx="10896669" cy="4683224"/>
          </a:xfrm>
        </p:spPr>
        <p:txBody>
          <a:bodyPr>
            <a:noAutofit/>
          </a:bodyPr>
          <a:lstStyle/>
          <a:p>
            <a:pPr eaLnBrk="1" hangingPunct="1">
              <a:lnSpc>
                <a:spcPct val="90000"/>
              </a:lnSpc>
            </a:pPr>
            <a:r>
              <a:rPr lang="en-US" altLang="en-US" dirty="0">
                <a:latin typeface="Times New Roman" panose="02020603050405020304" pitchFamily="18" charset="0"/>
                <a:cs typeface="Times New Roman" panose="02020603050405020304" pitchFamily="18" charset="0"/>
              </a:rPr>
              <a:t>Theory is a central component of Action Research</a:t>
            </a:r>
          </a:p>
          <a:p>
            <a:pPr eaLnBrk="1" hangingPunct="1">
              <a:lnSpc>
                <a:spcPct val="90000"/>
              </a:lnSpc>
            </a:pPr>
            <a:r>
              <a:rPr lang="en-US" altLang="en-US" dirty="0">
                <a:latin typeface="Times New Roman" panose="02020603050405020304" pitchFamily="18" charset="0"/>
                <a:cs typeface="Times New Roman" panose="02020603050405020304" pitchFamily="18" charset="0"/>
              </a:rPr>
              <a:t>Theory can help the consultant to analyse a situation, to ask the right questions and then to plan the changes</a:t>
            </a:r>
          </a:p>
          <a:p>
            <a:r>
              <a:rPr lang="en-GB" altLang="en-US" dirty="0">
                <a:latin typeface="Times New Roman" panose="02020603050405020304" pitchFamily="18" charset="0"/>
                <a:cs typeface="Times New Roman" panose="02020603050405020304" pitchFamily="18" charset="0"/>
              </a:rPr>
              <a:t>Lewin (1945): “There is nothing so practical as a good theory”</a:t>
            </a:r>
          </a:p>
          <a:p>
            <a:r>
              <a:rPr lang="en-GB" altLang="en-US" dirty="0">
                <a:latin typeface="Times New Roman" panose="02020603050405020304" pitchFamily="18" charset="0"/>
                <a:cs typeface="Times New Roman" panose="02020603050405020304" pitchFamily="18" charset="0"/>
              </a:rPr>
              <a:t>Ghoshal (2005): “Nothing is as dangerous as a bad theory”</a:t>
            </a:r>
          </a:p>
          <a:p>
            <a:pPr lvl="1"/>
            <a:r>
              <a:rPr lang="en-US" altLang="en-US" dirty="0">
                <a:latin typeface="Times New Roman" panose="02020603050405020304" pitchFamily="18" charset="0"/>
                <a:cs typeface="Times New Roman" panose="02020603050405020304" pitchFamily="18" charset="0"/>
              </a:rPr>
              <a:t>If we apply an inappropriate theory … we could push the organisation to change in a direction that does not fit its organisational culture, leading to internal conflicts, or worse.</a:t>
            </a:r>
          </a:p>
          <a:p>
            <a:pPr lvl="1"/>
            <a:r>
              <a:rPr lang="en-US" altLang="en-US" dirty="0">
                <a:latin typeface="Times New Roman" panose="02020603050405020304" pitchFamily="18" charset="0"/>
                <a:cs typeface="Times New Roman" panose="02020603050405020304" pitchFamily="18" charset="0"/>
              </a:rPr>
              <a:t>The theory should fit the organisational circumstances, the IT, the people, the culture.</a:t>
            </a:r>
          </a:p>
          <a:p>
            <a:pPr lvl="1"/>
            <a:r>
              <a:rPr lang="en-US" altLang="en-US" dirty="0">
                <a:latin typeface="Times New Roman" panose="02020603050405020304" pitchFamily="18" charset="0"/>
                <a:cs typeface="Times New Roman" panose="02020603050405020304" pitchFamily="18" charset="0"/>
              </a:rPr>
              <a:t>The client needs to approve the theory.</a:t>
            </a:r>
          </a:p>
          <a:p>
            <a:pPr eaLnBrk="1" hangingPunct="1">
              <a:lnSpc>
                <a:spcPct val="90000"/>
              </a:lnSpc>
            </a:pPr>
            <a:endParaRPr lang="en-US"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568549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pPr>
              <a:defRPr/>
            </a:pPr>
            <a:fld id="{93CD5833-A465-4526-9461-7139A6536139}" type="slidenum">
              <a:rPr lang="en-US">
                <a:latin typeface="Times New Roman" panose="02020603050405020304" pitchFamily="18" charset="0"/>
                <a:cs typeface="Times New Roman" panose="02020603050405020304" pitchFamily="18" charset="0"/>
              </a:rPr>
              <a:pPr>
                <a:defRPr/>
              </a:pPr>
              <a:t>36</a:t>
            </a:fld>
            <a:endParaRPr lang="en-US">
              <a:latin typeface="Times New Roman" panose="02020603050405020304" pitchFamily="18" charset="0"/>
              <a:cs typeface="Times New Roman" panose="02020603050405020304" pitchFamily="18" charset="0"/>
            </a:endParaRPr>
          </a:p>
        </p:txBody>
      </p:sp>
      <p:sp>
        <p:nvSpPr>
          <p:cNvPr id="22532" name="Rectangle 2"/>
          <p:cNvSpPr>
            <a:spLocks noGrp="1" noChangeArrowheads="1"/>
          </p:cNvSpPr>
          <p:nvPr>
            <p:ph type="title"/>
          </p:nvPr>
        </p:nvSpPr>
        <p:spPr>
          <a:xfrm>
            <a:off x="690919" y="274639"/>
            <a:ext cx="10810164" cy="809043"/>
          </a:xfrm>
        </p:spPr>
        <p:txBody>
          <a:bodyPr>
            <a:normAutofit/>
          </a:bodyPr>
          <a:lstStyle/>
          <a:p>
            <a:pPr eaLnBrk="1" hangingPunct="1"/>
            <a:r>
              <a:rPr lang="en-US" altLang="en-US" dirty="0">
                <a:latin typeface="Times New Roman" panose="02020603050405020304" pitchFamily="18" charset="0"/>
                <a:cs typeface="Times New Roman" panose="02020603050405020304" pitchFamily="18" charset="0"/>
              </a:rPr>
              <a:t>Instrumental Theory</a:t>
            </a:r>
          </a:p>
        </p:txBody>
      </p:sp>
      <p:sp>
        <p:nvSpPr>
          <p:cNvPr id="22533" name="Rectangle 3"/>
          <p:cNvSpPr>
            <a:spLocks noGrp="1" noChangeArrowheads="1"/>
          </p:cNvSpPr>
          <p:nvPr>
            <p:ph type="body" idx="1"/>
          </p:nvPr>
        </p:nvSpPr>
        <p:spPr>
          <a:xfrm>
            <a:off x="791012" y="1083682"/>
            <a:ext cx="10810164" cy="5652083"/>
          </a:xfrm>
        </p:spPr>
        <p:txBody>
          <a:bodyPr>
            <a:noAutofit/>
          </a:bodyPr>
          <a:lstStyle/>
          <a:p>
            <a:pPr>
              <a:lnSpc>
                <a:spcPct val="80000"/>
              </a:lnSpc>
            </a:pPr>
            <a:r>
              <a:rPr lang="en-GB" altLang="en-US" sz="3257" dirty="0">
                <a:latin typeface="Times New Roman" panose="02020603050405020304" pitchFamily="18" charset="0"/>
                <a:cs typeface="Times New Roman" panose="02020603050405020304" pitchFamily="18" charset="0"/>
              </a:rPr>
              <a:t>Instrumental theories</a:t>
            </a:r>
          </a:p>
          <a:p>
            <a:pPr lvl="1">
              <a:lnSpc>
                <a:spcPct val="80000"/>
              </a:lnSpc>
            </a:pPr>
            <a:r>
              <a:rPr lang="en-GB" altLang="en-US" sz="2862" dirty="0">
                <a:latin typeface="Times New Roman" panose="02020603050405020304" pitchFamily="18" charset="0"/>
                <a:cs typeface="Times New Roman" panose="02020603050405020304" pitchFamily="18" charset="0"/>
              </a:rPr>
              <a:t>Help us to “organize our thoughts, generate coherent explanations … [and so] achieve understanding” (</a:t>
            </a:r>
            <a:r>
              <a:rPr lang="en-GB" altLang="en-US" sz="2862" dirty="0" err="1">
                <a:latin typeface="Times New Roman" panose="02020603050405020304" pitchFamily="18" charset="0"/>
                <a:cs typeface="Times New Roman" panose="02020603050405020304" pitchFamily="18" charset="0"/>
              </a:rPr>
              <a:t>Hambrick</a:t>
            </a:r>
            <a:r>
              <a:rPr lang="en-GB" altLang="en-US" sz="2862" dirty="0">
                <a:latin typeface="Times New Roman" panose="02020603050405020304" pitchFamily="18" charset="0"/>
                <a:cs typeface="Times New Roman" panose="02020603050405020304" pitchFamily="18" charset="0"/>
              </a:rPr>
              <a:t>, 2007). </a:t>
            </a:r>
          </a:p>
          <a:p>
            <a:pPr lvl="1">
              <a:lnSpc>
                <a:spcPct val="80000"/>
              </a:lnSpc>
            </a:pPr>
            <a:r>
              <a:rPr lang="en-GB" altLang="en-US" sz="2862" dirty="0">
                <a:latin typeface="Times New Roman" panose="02020603050405020304" pitchFamily="18" charset="0"/>
                <a:cs typeface="Times New Roman" panose="02020603050405020304" pitchFamily="18" charset="0"/>
              </a:rPr>
              <a:t>Will be practical (Lewin 1945) and closely match reality (cf. </a:t>
            </a:r>
            <a:r>
              <a:rPr lang="en-GB" altLang="en-US" sz="2862" dirty="0" err="1">
                <a:latin typeface="Times New Roman" panose="02020603050405020304" pitchFamily="18" charset="0"/>
                <a:cs typeface="Times New Roman" panose="02020603050405020304" pitchFamily="18" charset="0"/>
              </a:rPr>
              <a:t>Weick</a:t>
            </a:r>
            <a:r>
              <a:rPr lang="en-GB" altLang="en-US" sz="2862" dirty="0">
                <a:latin typeface="Times New Roman" panose="02020603050405020304" pitchFamily="18" charset="0"/>
                <a:cs typeface="Times New Roman" panose="02020603050405020304" pitchFamily="18" charset="0"/>
              </a:rPr>
              <a:t> 1995).</a:t>
            </a:r>
            <a:r>
              <a:rPr lang="en-US" altLang="en-US" sz="2862" dirty="0">
                <a:latin typeface="Times New Roman" panose="02020603050405020304" pitchFamily="18" charset="0"/>
                <a:cs typeface="Times New Roman" panose="02020603050405020304" pitchFamily="18" charset="0"/>
              </a:rPr>
              <a:t> </a:t>
            </a:r>
          </a:p>
          <a:p>
            <a:pPr eaLnBrk="1" hangingPunct="1">
              <a:lnSpc>
                <a:spcPct val="80000"/>
              </a:lnSpc>
            </a:pPr>
            <a:r>
              <a:rPr lang="en-US" altLang="en-US" sz="3257" dirty="0">
                <a:latin typeface="Times New Roman" panose="02020603050405020304" pitchFamily="18" charset="0"/>
                <a:cs typeface="Times New Roman" panose="02020603050405020304" pitchFamily="18" charset="0"/>
              </a:rPr>
              <a:t>Instrumental theories are particularly valuable for diagnosis and planning</a:t>
            </a:r>
          </a:p>
          <a:p>
            <a:pPr eaLnBrk="1" hangingPunct="1">
              <a:lnSpc>
                <a:spcPct val="80000"/>
              </a:lnSpc>
            </a:pPr>
            <a:r>
              <a:rPr lang="en-US" altLang="en-US" sz="3257" dirty="0">
                <a:latin typeface="Times New Roman" panose="02020603050405020304" pitchFamily="18" charset="0"/>
                <a:cs typeface="Times New Roman" panose="02020603050405020304" pitchFamily="18" charset="0"/>
              </a:rPr>
              <a:t>They play a mediating role between client and researcher</a:t>
            </a:r>
          </a:p>
          <a:p>
            <a:pPr eaLnBrk="1" hangingPunct="1">
              <a:lnSpc>
                <a:spcPct val="80000"/>
              </a:lnSpc>
            </a:pPr>
            <a:r>
              <a:rPr lang="en-GB" altLang="en-US" sz="3257" dirty="0">
                <a:latin typeface="Times New Roman" panose="02020603050405020304" pitchFamily="18" charset="0"/>
                <a:cs typeface="Times New Roman" panose="02020603050405020304" pitchFamily="18" charset="0"/>
              </a:rPr>
              <a:t>They are used to explain and analyse organisational activities related to the project/problem</a:t>
            </a:r>
          </a:p>
          <a:p>
            <a:pPr eaLnBrk="1" hangingPunct="1">
              <a:lnSpc>
                <a:spcPct val="80000"/>
              </a:lnSpc>
            </a:pPr>
            <a:r>
              <a:rPr lang="en-GB" altLang="en-US" sz="3257" dirty="0">
                <a:latin typeface="Times New Roman" panose="02020603050405020304" pitchFamily="18" charset="0"/>
                <a:cs typeface="Times New Roman" panose="02020603050405020304" pitchFamily="18" charset="0"/>
              </a:rPr>
              <a:t>They include any </a:t>
            </a:r>
            <a:r>
              <a:rPr lang="en-GB" altLang="en-US" sz="3257" b="1" u="sng" dirty="0">
                <a:latin typeface="Times New Roman" panose="02020603050405020304" pitchFamily="18" charset="0"/>
                <a:cs typeface="Times New Roman" panose="02020603050405020304" pitchFamily="18" charset="0"/>
              </a:rPr>
              <a:t>tools</a:t>
            </a:r>
            <a:r>
              <a:rPr lang="en-GB" altLang="en-US" sz="3257" dirty="0">
                <a:latin typeface="Times New Roman" panose="02020603050405020304" pitchFamily="18" charset="0"/>
                <a:cs typeface="Times New Roman" panose="02020603050405020304" pitchFamily="18" charset="0"/>
              </a:rPr>
              <a:t>, </a:t>
            </a:r>
            <a:r>
              <a:rPr lang="en-GB" altLang="en-US" sz="3257" b="1" u="sng" dirty="0">
                <a:latin typeface="Times New Roman" panose="02020603050405020304" pitchFamily="18" charset="0"/>
                <a:cs typeface="Times New Roman" panose="02020603050405020304" pitchFamily="18" charset="0"/>
              </a:rPr>
              <a:t>models</a:t>
            </a:r>
            <a:r>
              <a:rPr lang="en-GB" altLang="en-US" sz="3257" b="1" dirty="0">
                <a:latin typeface="Times New Roman" panose="02020603050405020304" pitchFamily="18" charset="0"/>
                <a:cs typeface="Times New Roman" panose="02020603050405020304" pitchFamily="18" charset="0"/>
              </a:rPr>
              <a:t> </a:t>
            </a:r>
            <a:r>
              <a:rPr lang="en-GB" altLang="en-US" sz="3257" dirty="0">
                <a:latin typeface="Times New Roman" panose="02020603050405020304" pitchFamily="18" charset="0"/>
                <a:cs typeface="Times New Roman" panose="02020603050405020304" pitchFamily="18" charset="0"/>
              </a:rPr>
              <a:t>or </a:t>
            </a:r>
            <a:r>
              <a:rPr lang="en-GB" altLang="en-US" sz="3257" b="1" u="sng" dirty="0">
                <a:latin typeface="Times New Roman" panose="02020603050405020304" pitchFamily="18" charset="0"/>
                <a:cs typeface="Times New Roman" panose="02020603050405020304" pitchFamily="18" charset="0"/>
              </a:rPr>
              <a:t>processes</a:t>
            </a:r>
            <a:r>
              <a:rPr lang="en-GB" altLang="en-US" sz="3257" dirty="0">
                <a:latin typeface="Times New Roman" panose="02020603050405020304" pitchFamily="18" charset="0"/>
                <a:cs typeface="Times New Roman" panose="02020603050405020304" pitchFamily="18" charset="0"/>
              </a:rPr>
              <a:t> that help us to make sense of </a:t>
            </a:r>
            <a:r>
              <a:rPr lang="en-GB" altLang="en-US" sz="3257" b="1" dirty="0">
                <a:latin typeface="Times New Roman" panose="02020603050405020304" pitchFamily="18" charset="0"/>
                <a:cs typeface="Times New Roman" panose="02020603050405020304" pitchFamily="18" charset="0"/>
              </a:rPr>
              <a:t>how </a:t>
            </a:r>
            <a:r>
              <a:rPr lang="en-GB" altLang="en-US" sz="3257" dirty="0">
                <a:latin typeface="Times New Roman" panose="02020603050405020304" pitchFamily="18" charset="0"/>
                <a:cs typeface="Times New Roman" panose="02020603050405020304" pitchFamily="18" charset="0"/>
              </a:rPr>
              <a:t>work is done or </a:t>
            </a:r>
            <a:r>
              <a:rPr lang="en-GB" altLang="en-US" sz="3257" b="1" dirty="0">
                <a:latin typeface="Times New Roman" panose="02020603050405020304" pitchFamily="18" charset="0"/>
                <a:cs typeface="Times New Roman" panose="02020603050405020304" pitchFamily="18" charset="0"/>
              </a:rPr>
              <a:t>how </a:t>
            </a:r>
            <a:r>
              <a:rPr lang="en-GB" altLang="en-US" sz="3257" dirty="0">
                <a:latin typeface="Times New Roman" panose="02020603050405020304" pitchFamily="18" charset="0"/>
                <a:cs typeface="Times New Roman" panose="02020603050405020304" pitchFamily="18" charset="0"/>
              </a:rPr>
              <a:t>outcomes are achieved</a:t>
            </a:r>
            <a:r>
              <a:rPr lang="en-US" altLang="en-US" sz="3257"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7477931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Times New Roman" panose="02020603050405020304" pitchFamily="18" charset="0"/>
                <a:cs typeface="Times New Roman" panose="02020603050405020304" pitchFamily="18" charset="0"/>
              </a:rPr>
              <a:t>Examples of Instrumental Theories </a:t>
            </a:r>
          </a:p>
        </p:txBody>
      </p:sp>
      <p:sp>
        <p:nvSpPr>
          <p:cNvPr id="3" name="Content Placeholder 2"/>
          <p:cNvSpPr>
            <a:spLocks noGrp="1"/>
          </p:cNvSpPr>
          <p:nvPr>
            <p:ph idx="1"/>
          </p:nvPr>
        </p:nvSpPr>
        <p:spPr/>
        <p:txBody>
          <a:bodyPr>
            <a:normAutofit lnSpcReduction="10000"/>
          </a:bodyPr>
          <a:lstStyle/>
          <a:p>
            <a:r>
              <a:rPr lang="en-GB" dirty="0">
                <a:latin typeface="Times New Roman" panose="02020603050405020304" pitchFamily="18" charset="0"/>
                <a:cs typeface="Times New Roman" panose="02020603050405020304" pitchFamily="18" charset="0"/>
              </a:rPr>
              <a:t>Balanced Scorecard</a:t>
            </a:r>
          </a:p>
          <a:p>
            <a:r>
              <a:rPr lang="en-GB" dirty="0">
                <a:latin typeface="Times New Roman" panose="02020603050405020304" pitchFamily="18" charset="0"/>
                <a:cs typeface="Times New Roman" panose="02020603050405020304" pitchFamily="18" charset="0"/>
              </a:rPr>
              <a:t>Value Shop, Value Chain, </a:t>
            </a:r>
          </a:p>
          <a:p>
            <a:r>
              <a:rPr lang="en-GB" dirty="0">
                <a:latin typeface="Times New Roman" panose="02020603050405020304" pitchFamily="18" charset="0"/>
                <a:cs typeface="Times New Roman" panose="02020603050405020304" pitchFamily="18" charset="0"/>
              </a:rPr>
              <a:t>Business Process Models</a:t>
            </a:r>
          </a:p>
          <a:p>
            <a:r>
              <a:rPr lang="en-GB" dirty="0">
                <a:latin typeface="Times New Roman" panose="02020603050405020304" pitchFamily="18" charset="0"/>
                <a:cs typeface="Times New Roman" panose="02020603050405020304" pitchFamily="18" charset="0"/>
              </a:rPr>
              <a:t>Porter’s Five Forces Analysis</a:t>
            </a:r>
          </a:p>
          <a:p>
            <a:r>
              <a:rPr lang="en-GB" dirty="0">
                <a:latin typeface="Times New Roman" panose="02020603050405020304" pitchFamily="18" charset="0"/>
                <a:cs typeface="Times New Roman" panose="02020603050405020304" pitchFamily="18" charset="0"/>
              </a:rPr>
              <a:t>SWOT and PEST</a:t>
            </a:r>
          </a:p>
          <a:p>
            <a:r>
              <a:rPr lang="en-GB" dirty="0">
                <a:latin typeface="Times New Roman" panose="02020603050405020304" pitchFamily="18" charset="0"/>
                <a:cs typeface="Times New Roman" panose="02020603050405020304" pitchFamily="18" charset="0"/>
              </a:rPr>
              <a:t>Work Systems Theory</a:t>
            </a:r>
          </a:p>
          <a:p>
            <a:endParaRPr lang="en-GB" dirty="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Any model or theory that can be applied to an organisational situation so as to make sense of what people do </a:t>
            </a:r>
          </a:p>
        </p:txBody>
      </p:sp>
      <p:sp>
        <p:nvSpPr>
          <p:cNvPr id="4" name="Slide Number Placeholder 3"/>
          <p:cNvSpPr>
            <a:spLocks noGrp="1"/>
          </p:cNvSpPr>
          <p:nvPr>
            <p:ph type="sldNum" sz="quarter" idx="12"/>
          </p:nvPr>
        </p:nvSpPr>
        <p:spPr/>
        <p:txBody>
          <a:bodyPr/>
          <a:lstStyle/>
          <a:p>
            <a:fld id="{CC3AC0ED-8073-4F67-8C3F-4053D8D5C962}" type="slidenum">
              <a:rPr lang="en-GB" smtClean="0">
                <a:latin typeface="Times New Roman" panose="02020603050405020304" pitchFamily="18" charset="0"/>
                <a:cs typeface="Times New Roman" panose="02020603050405020304" pitchFamily="18" charset="0"/>
              </a:rPr>
              <a:t>37</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09830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sldNum" sz="quarter" idx="12"/>
          </p:nvPr>
        </p:nvSpPr>
        <p:spPr>
          <a:ln/>
        </p:spPr>
        <p:txBody>
          <a:bodyPr/>
          <a:lstStyle/>
          <a:p>
            <a:pPr>
              <a:defRPr/>
            </a:pPr>
            <a:fld id="{66A4FD09-91C7-475E-9857-599A4B7F7BFB}" type="slidenum">
              <a:rPr lang="en-US">
                <a:latin typeface="Times New Roman" panose="02020603050405020304" pitchFamily="18" charset="0"/>
                <a:cs typeface="Times New Roman" panose="02020603050405020304" pitchFamily="18" charset="0"/>
              </a:rPr>
              <a:pPr>
                <a:defRPr/>
              </a:pPr>
              <a:t>38</a:t>
            </a:fld>
            <a:endParaRPr lang="en-US">
              <a:latin typeface="Times New Roman" panose="02020603050405020304" pitchFamily="18" charset="0"/>
              <a:cs typeface="Times New Roman" panose="02020603050405020304" pitchFamily="18" charset="0"/>
            </a:endParaRPr>
          </a:p>
        </p:txBody>
      </p:sp>
      <p:sp>
        <p:nvSpPr>
          <p:cNvPr id="99330" name="Rectangle 2"/>
          <p:cNvSpPr>
            <a:spLocks noGrp="1" noChangeArrowheads="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Focal Theory</a:t>
            </a:r>
          </a:p>
        </p:txBody>
      </p:sp>
      <p:sp>
        <p:nvSpPr>
          <p:cNvPr id="99331" name="Rectangle 3"/>
          <p:cNvSpPr>
            <a:spLocks noGrp="1" noChangeArrowheads="1"/>
          </p:cNvSpPr>
          <p:nvPr>
            <p:ph type="body" idx="1"/>
          </p:nvPr>
        </p:nvSpPr>
        <p:spPr/>
        <p:txBody>
          <a:bodyPr>
            <a:normAutofit/>
          </a:bodyPr>
          <a:lstStyle/>
          <a:p>
            <a:r>
              <a:rPr lang="en-GB" altLang="en-US" dirty="0">
                <a:latin typeface="Times New Roman" panose="02020603050405020304" pitchFamily="18" charset="0"/>
                <a:cs typeface="Times New Roman" panose="02020603050405020304" pitchFamily="18" charset="0"/>
              </a:rPr>
              <a:t>Provides the intellectual basis for action-oriented change in an AR project. </a:t>
            </a:r>
          </a:p>
          <a:p>
            <a:r>
              <a:rPr lang="en-US" altLang="en-US" dirty="0">
                <a:latin typeface="Times New Roman" panose="02020603050405020304" pitchFamily="18" charset="0"/>
                <a:cs typeface="Times New Roman" panose="02020603050405020304" pitchFamily="18" charset="0"/>
              </a:rPr>
              <a:t>Is unlikely to remedy an organisational problem alone; must be in combination with one or more instrumental theories</a:t>
            </a:r>
          </a:p>
          <a:p>
            <a:r>
              <a:rPr lang="en-US" altLang="en-US" dirty="0">
                <a:latin typeface="Times New Roman" panose="02020603050405020304" pitchFamily="18" charset="0"/>
                <a:cs typeface="Times New Roman" panose="02020603050405020304" pitchFamily="18" charset="0"/>
              </a:rPr>
              <a:t>Must be aligned to the precise </a:t>
            </a:r>
            <a:r>
              <a:rPr lang="en-US" altLang="en-US" dirty="0" err="1">
                <a:latin typeface="Times New Roman" panose="02020603050405020304" pitchFamily="18" charset="0"/>
                <a:cs typeface="Times New Roman" panose="02020603050405020304" pitchFamily="18" charset="0"/>
              </a:rPr>
              <a:t>organisational</a:t>
            </a:r>
            <a:r>
              <a:rPr lang="en-US" altLang="en-US" dirty="0">
                <a:latin typeface="Times New Roman" panose="02020603050405020304" pitchFamily="18" charset="0"/>
                <a:cs typeface="Times New Roman" panose="02020603050405020304" pitchFamily="18" charset="0"/>
              </a:rPr>
              <a:t> circumstances</a:t>
            </a:r>
          </a:p>
          <a:p>
            <a:r>
              <a:rPr lang="en-US" altLang="en-US" dirty="0">
                <a:latin typeface="Times New Roman" panose="02020603050405020304" pitchFamily="18" charset="0"/>
                <a:cs typeface="Times New Roman" panose="02020603050405020304" pitchFamily="18" charset="0"/>
              </a:rPr>
              <a:t>Good examples of general purpose focal theories are:</a:t>
            </a:r>
          </a:p>
          <a:p>
            <a:pPr lvl="1"/>
            <a:r>
              <a:rPr lang="en-US" altLang="en-US" dirty="0">
                <a:latin typeface="Times New Roman" panose="02020603050405020304" pitchFamily="18" charset="0"/>
                <a:cs typeface="Times New Roman" panose="02020603050405020304" pitchFamily="18" charset="0"/>
              </a:rPr>
              <a:t>Theory of Planned </a:t>
            </a:r>
            <a:r>
              <a:rPr lang="en-US" altLang="en-US" dirty="0" err="1">
                <a:latin typeface="Times New Roman" panose="02020603050405020304" pitchFamily="18" charset="0"/>
                <a:cs typeface="Times New Roman" panose="02020603050405020304" pitchFamily="18" charset="0"/>
              </a:rPr>
              <a:t>Behaviour</a:t>
            </a:r>
            <a:endParaRPr lang="en-US" altLang="en-US" dirty="0">
              <a:latin typeface="Times New Roman" panose="02020603050405020304" pitchFamily="18" charset="0"/>
              <a:cs typeface="Times New Roman" panose="02020603050405020304" pitchFamily="18" charset="0"/>
            </a:endParaRPr>
          </a:p>
          <a:p>
            <a:pPr lvl="1"/>
            <a:r>
              <a:rPr lang="en-US" altLang="en-US" dirty="0">
                <a:latin typeface="Times New Roman" panose="02020603050405020304" pitchFamily="18" charset="0"/>
                <a:cs typeface="Times New Roman" panose="02020603050405020304" pitchFamily="18" charset="0"/>
              </a:rPr>
              <a:t>Technology Adoption Model</a:t>
            </a:r>
          </a:p>
          <a:p>
            <a:pPr lvl="1"/>
            <a:r>
              <a:rPr lang="en-US" altLang="en-US" dirty="0">
                <a:latin typeface="Times New Roman" panose="02020603050405020304" pitchFamily="18" charset="0"/>
                <a:cs typeface="Times New Roman" panose="02020603050405020304" pitchFamily="18" charset="0"/>
              </a:rPr>
              <a:t>Punctuated Equilibrium Theory </a:t>
            </a:r>
          </a:p>
          <a:p>
            <a:pPr lvl="1"/>
            <a:r>
              <a:rPr lang="en-US" altLang="en-US" dirty="0" err="1">
                <a:latin typeface="Times New Roman" panose="02020603050405020304" pitchFamily="18" charset="0"/>
                <a:cs typeface="Times New Roman" panose="02020603050405020304" pitchFamily="18" charset="0"/>
              </a:rPr>
              <a:t>Transactive</a:t>
            </a:r>
            <a:r>
              <a:rPr lang="en-US" altLang="en-US" dirty="0">
                <a:latin typeface="Times New Roman" panose="02020603050405020304" pitchFamily="18" charset="0"/>
                <a:cs typeface="Times New Roman" panose="02020603050405020304" pitchFamily="18" charset="0"/>
              </a:rPr>
              <a:t> Memory Theory </a:t>
            </a:r>
          </a:p>
        </p:txBody>
      </p:sp>
    </p:spTree>
    <p:extLst>
      <p:ext uri="{BB962C8B-B14F-4D97-AF65-F5344CB8AC3E}">
        <p14:creationId xmlns:p14="http://schemas.microsoft.com/office/powerpoint/2010/main" val="39609539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latin typeface="Times New Roman" panose="02020603050405020304" pitchFamily="18" charset="0"/>
                <a:cs typeface="Times New Roman" panose="02020603050405020304" pitchFamily="18" charset="0"/>
              </a:rPr>
              <a:t>PET: Punctuated Equilibrium Theory</a:t>
            </a:r>
          </a:p>
        </p:txBody>
      </p:sp>
      <p:sp>
        <p:nvSpPr>
          <p:cNvPr id="3" name="Content Placeholder 2"/>
          <p:cNvSpPr>
            <a:spLocks noGrp="1"/>
          </p:cNvSpPr>
          <p:nvPr>
            <p:ph idx="1"/>
          </p:nvPr>
        </p:nvSpPr>
        <p:spPr/>
        <p:txBody>
          <a:bodyPr>
            <a:normAutofit/>
          </a:bodyPr>
          <a:lstStyle/>
          <a:p>
            <a:pPr>
              <a:defRPr/>
            </a:pPr>
            <a:r>
              <a:rPr lang="en-US" dirty="0">
                <a:latin typeface="Times New Roman" panose="02020603050405020304" pitchFamily="18" charset="0"/>
                <a:cs typeface="Times New Roman" panose="02020603050405020304" pitchFamily="18" charset="0"/>
              </a:rPr>
              <a:t>Unlike theories of steady but slow incremental change, PET suggests that change takes place in revolutionary bursts, triggered by significant environmental changes that break apart a system’s deep structures</a:t>
            </a:r>
          </a:p>
          <a:p>
            <a:pPr lvl="1">
              <a:defRPr/>
            </a:pPr>
            <a:r>
              <a:rPr lang="en-US" dirty="0">
                <a:latin typeface="Times New Roman" panose="02020603050405020304" pitchFamily="18" charset="0"/>
                <a:cs typeface="Times New Roman" panose="02020603050405020304" pitchFamily="18" charset="0"/>
              </a:rPr>
              <a:t>Technological innovation can be one such environmental change, e.g. AI, Blockchain, etc.</a:t>
            </a:r>
          </a:p>
          <a:p>
            <a:endParaRPr lang="en-GB" dirty="0">
              <a:latin typeface="Times New Roman" panose="02020603050405020304" pitchFamily="18" charset="0"/>
              <a:cs typeface="Times New Roman" panose="02020603050405020304" pitchFamily="18" charset="0"/>
            </a:endParaRPr>
          </a:p>
        </p:txBody>
      </p:sp>
      <p:pic>
        <p:nvPicPr>
          <p:cNvPr id="4" name="Picture 5" descr="P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03333" y="3883773"/>
            <a:ext cx="5450340" cy="2974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p:cNvSpPr>
            <a:spLocks noGrp="1"/>
          </p:cNvSpPr>
          <p:nvPr>
            <p:ph type="sldNum" sz="quarter" idx="12"/>
          </p:nvPr>
        </p:nvSpPr>
        <p:spPr/>
        <p:txBody>
          <a:bodyPr/>
          <a:lstStyle/>
          <a:p>
            <a:fld id="{566D558B-9430-4D87-A2F7-E422CA65CAFB}" type="slidenum">
              <a:rPr lang="en-GB" smtClean="0"/>
              <a:t>39</a:t>
            </a:fld>
            <a:endParaRPr lang="en-GB"/>
          </a:p>
        </p:txBody>
      </p:sp>
    </p:spTree>
    <p:extLst>
      <p:ext uri="{BB962C8B-B14F-4D97-AF65-F5344CB8AC3E}">
        <p14:creationId xmlns:p14="http://schemas.microsoft.com/office/powerpoint/2010/main" val="25077703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Times New Roman" panose="02020603050405020304" pitchFamily="18" charset="0"/>
                <a:cs typeface="Times New Roman" panose="02020603050405020304" pitchFamily="18" charset="0"/>
              </a:rPr>
              <a:t>TMT: Transactive Memory Theory</a:t>
            </a:r>
          </a:p>
        </p:txBody>
      </p:sp>
      <p:sp>
        <p:nvSpPr>
          <p:cNvPr id="3" name="Content Placeholder 2"/>
          <p:cNvSpPr>
            <a:spLocks noGrp="1"/>
          </p:cNvSpPr>
          <p:nvPr>
            <p:ph idx="1"/>
          </p:nvPr>
        </p:nvSpPr>
        <p:spPr/>
        <p:txBody>
          <a:bodyPr/>
          <a:lstStyle/>
          <a:p>
            <a:pPr>
              <a:lnSpc>
                <a:spcPct val="90000"/>
              </a:lnSpc>
            </a:pPr>
            <a:r>
              <a:rPr lang="en-US" altLang="en-US" dirty="0">
                <a:effectLst/>
                <a:latin typeface="Times New Roman" panose="02020603050405020304" pitchFamily="18" charset="0"/>
                <a:cs typeface="Times New Roman" panose="02020603050405020304" pitchFamily="18" charset="0"/>
              </a:rPr>
              <a:t>Individual people can serve as external memory aids to each other (Wegner, 1986) </a:t>
            </a:r>
          </a:p>
          <a:p>
            <a:pPr>
              <a:lnSpc>
                <a:spcPct val="90000"/>
              </a:lnSpc>
            </a:pPr>
            <a:r>
              <a:rPr lang="en-US" altLang="en-US" dirty="0">
                <a:effectLst/>
                <a:latin typeface="Times New Roman" panose="02020603050405020304" pitchFamily="18" charset="0"/>
                <a:cs typeface="Times New Roman" panose="02020603050405020304" pitchFamily="18" charset="0"/>
              </a:rPr>
              <a:t>Members of a Transactive Memory (TM) System (TMS) can benefit from each other’s knowledge and expertise if they develop a good, shared understanding (meta-memory) of who knows what.</a:t>
            </a:r>
          </a:p>
          <a:p>
            <a:pPr>
              <a:lnSpc>
                <a:spcPct val="90000"/>
              </a:lnSpc>
            </a:pPr>
            <a:r>
              <a:rPr lang="en-US" altLang="en-US" dirty="0">
                <a:effectLst/>
                <a:latin typeface="Times New Roman" panose="02020603050405020304" pitchFamily="18" charset="0"/>
                <a:cs typeface="Times New Roman" panose="02020603050405020304" pitchFamily="18" charset="0"/>
              </a:rPr>
              <a:t>TMS enable better use of knowledge held by members and so higher performance </a:t>
            </a: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66D558B-9430-4D87-A2F7-E422CA65CAFB}" type="slidenum">
              <a:rPr lang="en-GB" smtClean="0"/>
              <a:t>40</a:t>
            </a:fld>
            <a:endParaRPr lang="en-GB"/>
          </a:p>
        </p:txBody>
      </p:sp>
    </p:spTree>
    <p:extLst>
      <p:ext uri="{BB962C8B-B14F-4D97-AF65-F5344CB8AC3E}">
        <p14:creationId xmlns:p14="http://schemas.microsoft.com/office/powerpoint/2010/main" val="12989400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pPr>
              <a:defRPr/>
            </a:pPr>
            <a:fld id="{097A094C-C983-4C0D-9D32-53711C3842A6}" type="slidenum">
              <a:rPr lang="en-US">
                <a:latin typeface="Times New Roman" panose="02020603050405020304" pitchFamily="18" charset="0"/>
                <a:cs typeface="Times New Roman" panose="02020603050405020304" pitchFamily="18" charset="0"/>
              </a:rPr>
              <a:pPr>
                <a:defRPr/>
              </a:pPr>
              <a:t>41</a:t>
            </a:fld>
            <a:endParaRPr lang="en-US">
              <a:latin typeface="Times New Roman" panose="02020603050405020304" pitchFamily="18" charset="0"/>
              <a:cs typeface="Times New Roman" panose="02020603050405020304" pitchFamily="18" charset="0"/>
            </a:endParaRPr>
          </a:p>
        </p:txBody>
      </p:sp>
      <p:sp>
        <p:nvSpPr>
          <p:cNvPr id="26628" name="Rectangle 2"/>
          <p:cNvSpPr>
            <a:spLocks noGrp="1" noChangeArrowheads="1"/>
          </p:cNvSpPr>
          <p:nvPr>
            <p:ph type="title"/>
          </p:nvPr>
        </p:nvSpPr>
        <p:spPr/>
        <p:txBody>
          <a:bodyPr/>
          <a:lstStyle/>
          <a:p>
            <a:pPr eaLnBrk="1" hangingPunct="1"/>
            <a:r>
              <a:rPr lang="en-US" altLang="en-US" dirty="0">
                <a:latin typeface="Times New Roman" panose="02020603050405020304" pitchFamily="18" charset="0"/>
                <a:cs typeface="Times New Roman" panose="02020603050405020304" pitchFamily="18" charset="0"/>
              </a:rPr>
              <a:t>Change through Action</a:t>
            </a:r>
          </a:p>
        </p:txBody>
      </p:sp>
      <p:sp>
        <p:nvSpPr>
          <p:cNvPr id="26629" name="Rectangle 3"/>
          <p:cNvSpPr>
            <a:spLocks noGrp="1" noChangeArrowheads="1"/>
          </p:cNvSpPr>
          <p:nvPr>
            <p:ph type="body" idx="1"/>
          </p:nvPr>
        </p:nvSpPr>
        <p:spPr/>
        <p:txBody>
          <a:bodyPr>
            <a:normAutofit/>
          </a:bodyPr>
          <a:lstStyle/>
          <a:p>
            <a:pPr eaLnBrk="1" hangingPunct="1">
              <a:lnSpc>
                <a:spcPct val="90000"/>
              </a:lnSpc>
            </a:pPr>
            <a:r>
              <a:rPr lang="en-US" altLang="en-US" dirty="0">
                <a:latin typeface="Times New Roman" panose="02020603050405020304" pitchFamily="18" charset="0"/>
                <a:cs typeface="Times New Roman" panose="02020603050405020304" pitchFamily="18" charset="0"/>
              </a:rPr>
              <a:t>Action and change are indivisible</a:t>
            </a:r>
          </a:p>
          <a:p>
            <a:pPr eaLnBrk="1" hangingPunct="1">
              <a:lnSpc>
                <a:spcPct val="90000"/>
              </a:lnSpc>
            </a:pPr>
            <a:r>
              <a:rPr lang="en-US" altLang="en-US" dirty="0">
                <a:latin typeface="Times New Roman" panose="02020603050405020304" pitchFamily="18" charset="0"/>
                <a:cs typeface="Times New Roman" panose="02020603050405020304" pitchFamily="18" charset="0"/>
              </a:rPr>
              <a:t>If there is no change…</a:t>
            </a:r>
          </a:p>
          <a:p>
            <a:pPr lvl="1" eaLnBrk="1" hangingPunct="1">
              <a:lnSpc>
                <a:spcPct val="90000"/>
              </a:lnSpc>
            </a:pPr>
            <a:r>
              <a:rPr lang="en-US" altLang="en-US" dirty="0">
                <a:latin typeface="Times New Roman" panose="02020603050405020304" pitchFamily="18" charset="0"/>
                <a:cs typeface="Times New Roman" panose="02020603050405020304" pitchFamily="18" charset="0"/>
              </a:rPr>
              <a:t>No problem, intervention failed, or obstacles prevent successful intervention</a:t>
            </a:r>
          </a:p>
          <a:p>
            <a:pPr eaLnBrk="1" hangingPunct="1">
              <a:lnSpc>
                <a:spcPct val="90000"/>
              </a:lnSpc>
            </a:pPr>
            <a:r>
              <a:rPr lang="en-US" altLang="en-US" dirty="0">
                <a:latin typeface="Times New Roman" panose="02020603050405020304" pitchFamily="18" charset="0"/>
                <a:cs typeface="Times New Roman" panose="02020603050405020304" pitchFamily="18" charset="0"/>
              </a:rPr>
              <a:t>Both consultant and client must be motivated to design and implement change</a:t>
            </a:r>
          </a:p>
          <a:p>
            <a:pPr eaLnBrk="1" hangingPunct="1">
              <a:lnSpc>
                <a:spcPct val="90000"/>
              </a:lnSpc>
            </a:pPr>
            <a:r>
              <a:rPr lang="en-US" altLang="en-US" dirty="0">
                <a:latin typeface="Times New Roman" panose="02020603050405020304" pitchFamily="18" charset="0"/>
                <a:cs typeface="Times New Roman" panose="02020603050405020304" pitchFamily="18" charset="0"/>
              </a:rPr>
              <a:t>The change needs to be contextually and culturally appropriate</a:t>
            </a:r>
          </a:p>
        </p:txBody>
      </p:sp>
    </p:spTree>
    <p:extLst>
      <p:ext uri="{BB962C8B-B14F-4D97-AF65-F5344CB8AC3E}">
        <p14:creationId xmlns:p14="http://schemas.microsoft.com/office/powerpoint/2010/main" val="41538171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pPr>
              <a:defRPr/>
            </a:pPr>
            <a:fld id="{4D489F54-B7C5-443B-A015-75AE2B846040}" type="slidenum">
              <a:rPr lang="en-US">
                <a:latin typeface="Times New Roman" panose="02020603050405020304" pitchFamily="18" charset="0"/>
                <a:cs typeface="Times New Roman" panose="02020603050405020304" pitchFamily="18" charset="0"/>
              </a:rPr>
              <a:pPr>
                <a:defRPr/>
              </a:pPr>
              <a:t>42</a:t>
            </a:fld>
            <a:endParaRPr lang="en-US">
              <a:latin typeface="Times New Roman" panose="02020603050405020304" pitchFamily="18" charset="0"/>
              <a:cs typeface="Times New Roman" panose="02020603050405020304" pitchFamily="18" charset="0"/>
            </a:endParaRPr>
          </a:p>
        </p:txBody>
      </p:sp>
      <p:sp>
        <p:nvSpPr>
          <p:cNvPr id="28676" name="Rectangle 2"/>
          <p:cNvSpPr>
            <a:spLocks noGrp="1" noChangeArrowheads="1"/>
          </p:cNvSpPr>
          <p:nvPr>
            <p:ph type="title"/>
          </p:nvPr>
        </p:nvSpPr>
        <p:spPr/>
        <p:txBody>
          <a:bodyPr/>
          <a:lstStyle/>
          <a:p>
            <a:pPr eaLnBrk="1" hangingPunct="1"/>
            <a:r>
              <a:rPr lang="en-US" altLang="en-US" dirty="0">
                <a:latin typeface="Times New Roman" panose="02020603050405020304" pitchFamily="18" charset="0"/>
                <a:cs typeface="Times New Roman" panose="02020603050405020304" pitchFamily="18" charset="0"/>
              </a:rPr>
              <a:t>Learning through Reflection</a:t>
            </a:r>
          </a:p>
        </p:txBody>
      </p:sp>
      <p:sp>
        <p:nvSpPr>
          <p:cNvPr id="28677" name="Rectangle 3"/>
          <p:cNvSpPr>
            <a:spLocks noGrp="1" noChangeArrowheads="1"/>
          </p:cNvSpPr>
          <p:nvPr>
            <p:ph type="body" idx="1"/>
          </p:nvPr>
        </p:nvSpPr>
        <p:spPr/>
        <p:txBody>
          <a:bodyPr>
            <a:normAutofit/>
          </a:bodyPr>
          <a:lstStyle/>
          <a:p>
            <a:pPr eaLnBrk="1" hangingPunct="1"/>
            <a:r>
              <a:rPr lang="en-US" altLang="en-US" dirty="0">
                <a:latin typeface="Times New Roman" panose="02020603050405020304" pitchFamily="18" charset="0"/>
                <a:cs typeface="Times New Roman" panose="02020603050405020304" pitchFamily="18" charset="0"/>
              </a:rPr>
              <a:t>After the intervention is complete, the consultant and the client need to reflect on progress</a:t>
            </a:r>
          </a:p>
          <a:p>
            <a:pPr eaLnBrk="1" hangingPunct="1"/>
            <a:r>
              <a:rPr lang="en-US" altLang="en-US" dirty="0">
                <a:latin typeface="Times New Roman" panose="02020603050405020304" pitchFamily="18" charset="0"/>
                <a:cs typeface="Times New Roman" panose="02020603050405020304" pitchFamily="18" charset="0"/>
              </a:rPr>
              <a:t>Did the practical solutions work?</a:t>
            </a:r>
          </a:p>
          <a:p>
            <a:pPr lvl="1"/>
            <a:r>
              <a:rPr lang="en-US" altLang="en-US" dirty="0">
                <a:latin typeface="Times New Roman" panose="02020603050405020304" pitchFamily="18" charset="0"/>
                <a:cs typeface="Times New Roman" panose="02020603050405020304" pitchFamily="18" charset="0"/>
              </a:rPr>
              <a:t>If not, why not? What else could be done?</a:t>
            </a:r>
          </a:p>
          <a:p>
            <a:r>
              <a:rPr lang="en-US" altLang="en-US" dirty="0">
                <a:latin typeface="Times New Roman" panose="02020603050405020304" pitchFamily="18" charset="0"/>
                <a:cs typeface="Times New Roman" panose="02020603050405020304" pitchFamily="18" charset="0"/>
              </a:rPr>
              <a:t>Were the theory and the method appropriate?</a:t>
            </a:r>
          </a:p>
          <a:p>
            <a:r>
              <a:rPr lang="en-US" altLang="en-US" dirty="0">
                <a:latin typeface="Times New Roman" panose="02020603050405020304" pitchFamily="18" charset="0"/>
                <a:cs typeface="Times New Roman" panose="02020603050405020304" pitchFamily="18" charset="0"/>
              </a:rPr>
              <a:t>What else was learned that can inform either future interventions in the current project or future projects?</a:t>
            </a:r>
          </a:p>
        </p:txBody>
      </p:sp>
    </p:spTree>
    <p:extLst>
      <p:ext uri="{BB962C8B-B14F-4D97-AF65-F5344CB8AC3E}">
        <p14:creationId xmlns:p14="http://schemas.microsoft.com/office/powerpoint/2010/main" val="37685486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Times New Roman" panose="02020603050405020304" pitchFamily="18" charset="0"/>
                <a:cs typeface="Times New Roman" panose="02020603050405020304" pitchFamily="18" charset="0"/>
              </a:rPr>
              <a:t>Diagnosis</a:t>
            </a:r>
          </a:p>
        </p:txBody>
      </p:sp>
      <p:sp>
        <p:nvSpPr>
          <p:cNvPr id="3" name="Content Placeholder 2"/>
          <p:cNvSpPr>
            <a:spLocks noGrp="1"/>
          </p:cNvSpPr>
          <p:nvPr>
            <p:ph idx="1"/>
          </p:nvPr>
        </p:nvSpPr>
        <p:spPr>
          <a:xfrm>
            <a:off x="773606" y="1600201"/>
            <a:ext cx="10644789" cy="4983161"/>
          </a:xfrm>
        </p:spPr>
        <p:txBody>
          <a:bodyPr>
            <a:normAutofit/>
          </a:bodyPr>
          <a:lstStyle/>
          <a:p>
            <a:r>
              <a:rPr lang="en-GB" dirty="0">
                <a:latin typeface="Times New Roman" panose="02020603050405020304" pitchFamily="18" charset="0"/>
                <a:cs typeface="Times New Roman" panose="02020603050405020304" pitchFamily="18" charset="0"/>
              </a:rPr>
              <a:t>Diagnosis can take a long time, depending on:</a:t>
            </a:r>
          </a:p>
          <a:p>
            <a:pPr lvl="1"/>
            <a:r>
              <a:rPr lang="en-GB" dirty="0">
                <a:latin typeface="Times New Roman" panose="02020603050405020304" pitchFamily="18" charset="0"/>
                <a:cs typeface="Times New Roman" panose="02020603050405020304" pitchFamily="18" charset="0"/>
              </a:rPr>
              <a:t>The scope of investigation</a:t>
            </a:r>
          </a:p>
          <a:p>
            <a:pPr lvl="1"/>
            <a:r>
              <a:rPr lang="en-GB" dirty="0">
                <a:latin typeface="Times New Roman" panose="02020603050405020304" pitchFamily="18" charset="0"/>
                <a:cs typeface="Times New Roman" panose="02020603050405020304" pitchFamily="18" charset="0"/>
              </a:rPr>
              <a:t>The degree of cooperation of the client</a:t>
            </a:r>
          </a:p>
          <a:p>
            <a:pPr lvl="1"/>
            <a:r>
              <a:rPr lang="en-GB" dirty="0">
                <a:latin typeface="Times New Roman" panose="02020603050405020304" pitchFamily="18" charset="0"/>
                <a:cs typeface="Times New Roman" panose="02020603050405020304" pitchFamily="18" charset="0"/>
              </a:rPr>
              <a:t>The complexity of the problem situation</a:t>
            </a:r>
          </a:p>
          <a:p>
            <a:pPr lvl="1"/>
            <a:r>
              <a:rPr lang="en-GB" dirty="0">
                <a:latin typeface="Times New Roman" panose="02020603050405020304" pitchFamily="18" charset="0"/>
                <a:cs typeface="Times New Roman" panose="02020603050405020304" pitchFamily="18" charset="0"/>
              </a:rPr>
              <a:t>The number of employees to be interviewed</a:t>
            </a:r>
          </a:p>
          <a:p>
            <a:pPr lvl="1"/>
            <a:r>
              <a:rPr lang="en-GB" dirty="0">
                <a:latin typeface="Times New Roman" panose="02020603050405020304" pitchFamily="18" charset="0"/>
                <a:cs typeface="Times New Roman" panose="02020603050405020304" pitchFamily="18" charset="0"/>
              </a:rPr>
              <a:t>The extent of agreement among stakeholders about the nature of the problem itself</a:t>
            </a:r>
          </a:p>
          <a:p>
            <a:pPr lvl="1"/>
            <a:r>
              <a:rPr lang="en-GB" dirty="0">
                <a:latin typeface="Times New Roman" panose="02020603050405020304" pitchFamily="18" charset="0"/>
                <a:cs typeface="Times New Roman" panose="02020603050405020304" pitchFamily="18" charset="0"/>
              </a:rPr>
              <a:t>The experience of the consultants</a:t>
            </a:r>
          </a:p>
        </p:txBody>
      </p:sp>
      <p:sp>
        <p:nvSpPr>
          <p:cNvPr id="4" name="Slide Number Placeholder 3"/>
          <p:cNvSpPr>
            <a:spLocks noGrp="1"/>
          </p:cNvSpPr>
          <p:nvPr>
            <p:ph type="sldNum" sz="quarter" idx="12"/>
          </p:nvPr>
        </p:nvSpPr>
        <p:spPr/>
        <p:txBody>
          <a:bodyPr/>
          <a:lstStyle/>
          <a:p>
            <a:fld id="{7B733C0B-5E52-4D4D-A319-C4D25E4C9B8A}" type="slidenum">
              <a:rPr lang="en-GB" smtClean="0"/>
              <a:t>43</a:t>
            </a:fld>
            <a:endParaRPr lang="en-GB"/>
          </a:p>
        </p:txBody>
      </p:sp>
    </p:spTree>
    <p:extLst>
      <p:ext uri="{BB962C8B-B14F-4D97-AF65-F5344CB8AC3E}">
        <p14:creationId xmlns:p14="http://schemas.microsoft.com/office/powerpoint/2010/main" val="29789017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Times New Roman" panose="02020603050405020304" pitchFamily="18" charset="0"/>
                <a:cs typeface="Times New Roman" panose="02020603050405020304" pitchFamily="18" charset="0"/>
              </a:rPr>
              <a:t>Diagnosis</a:t>
            </a:r>
          </a:p>
        </p:txBody>
      </p:sp>
      <p:sp>
        <p:nvSpPr>
          <p:cNvPr id="3" name="Content Placeholder 2"/>
          <p:cNvSpPr>
            <a:spLocks noGrp="1"/>
          </p:cNvSpPr>
          <p:nvPr>
            <p:ph idx="1"/>
          </p:nvPr>
        </p:nvSpPr>
        <p:spPr/>
        <p:txBody>
          <a:bodyPr>
            <a:normAutofit/>
          </a:bodyPr>
          <a:lstStyle/>
          <a:p>
            <a:r>
              <a:rPr lang="en-GB" dirty="0">
                <a:latin typeface="Times New Roman" panose="02020603050405020304" pitchFamily="18" charset="0"/>
                <a:cs typeface="Times New Roman" panose="02020603050405020304" pitchFamily="18" charset="0"/>
              </a:rPr>
              <a:t>Getting the diagnosis right is critical, if any actions based on the diagnosis are to be effective</a:t>
            </a:r>
          </a:p>
          <a:p>
            <a:r>
              <a:rPr lang="en-GB" dirty="0">
                <a:latin typeface="Times New Roman" panose="02020603050405020304" pitchFamily="18" charset="0"/>
                <a:cs typeface="Times New Roman" panose="02020603050405020304" pitchFamily="18" charset="0"/>
              </a:rPr>
              <a:t>But getting the diagnosis right is not at all easy</a:t>
            </a:r>
          </a:p>
          <a:p>
            <a:r>
              <a:rPr lang="en-GB" dirty="0">
                <a:latin typeface="Times New Roman" panose="02020603050405020304" pitchFamily="18" charset="0"/>
                <a:cs typeface="Times New Roman" panose="02020603050405020304" pitchFamily="18" charset="0"/>
              </a:rPr>
              <a:t>Although a problem situation may appear to be simple, there may be a complex collection of underlying causes that defy easy identification, especially if employees are scared</a:t>
            </a:r>
          </a:p>
          <a:p>
            <a:pPr lvl="1"/>
            <a:r>
              <a:rPr lang="en-GB" dirty="0">
                <a:latin typeface="Times New Roman" panose="02020603050405020304" pitchFamily="18" charset="0"/>
                <a:cs typeface="Times New Roman" panose="02020603050405020304" pitchFamily="18" charset="0"/>
              </a:rPr>
              <a:t>If different people have radically different opinions, these need to be considered carefully</a:t>
            </a:r>
          </a:p>
          <a:p>
            <a:pPr lvl="1"/>
            <a:r>
              <a:rPr lang="en-GB" dirty="0">
                <a:latin typeface="Times New Roman" panose="02020603050405020304" pitchFamily="18" charset="0"/>
                <a:cs typeface="Times New Roman" panose="02020603050405020304" pitchFamily="18" charset="0"/>
              </a:rPr>
              <a:t>Why might employees be scared? Of what or who?</a:t>
            </a:r>
          </a:p>
        </p:txBody>
      </p:sp>
      <p:sp>
        <p:nvSpPr>
          <p:cNvPr id="4" name="Slide Number Placeholder 3"/>
          <p:cNvSpPr>
            <a:spLocks noGrp="1"/>
          </p:cNvSpPr>
          <p:nvPr>
            <p:ph type="sldNum" sz="quarter" idx="12"/>
          </p:nvPr>
        </p:nvSpPr>
        <p:spPr/>
        <p:txBody>
          <a:bodyPr/>
          <a:lstStyle/>
          <a:p>
            <a:fld id="{7B733C0B-5E52-4D4D-A319-C4D25E4C9B8A}" type="slidenum">
              <a:rPr lang="en-GB" smtClean="0"/>
              <a:t>44</a:t>
            </a:fld>
            <a:endParaRPr lang="en-GB"/>
          </a:p>
        </p:txBody>
      </p:sp>
    </p:spTree>
    <p:extLst>
      <p:ext uri="{BB962C8B-B14F-4D97-AF65-F5344CB8AC3E}">
        <p14:creationId xmlns:p14="http://schemas.microsoft.com/office/powerpoint/2010/main" val="28392219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Times New Roman" panose="02020603050405020304" pitchFamily="18" charset="0"/>
                <a:cs typeface="Times New Roman" panose="02020603050405020304" pitchFamily="18" charset="0"/>
              </a:rPr>
              <a:t>For Example - 2</a:t>
            </a:r>
          </a:p>
        </p:txBody>
      </p:sp>
      <p:sp>
        <p:nvSpPr>
          <p:cNvPr id="3" name="Content Placeholder 2"/>
          <p:cNvSpPr>
            <a:spLocks noGrp="1"/>
          </p:cNvSpPr>
          <p:nvPr>
            <p:ph idx="1"/>
          </p:nvPr>
        </p:nvSpPr>
        <p:spPr>
          <a:xfrm>
            <a:off x="773606" y="1600200"/>
            <a:ext cx="10910831" cy="4781128"/>
          </a:xfrm>
        </p:spPr>
        <p:txBody>
          <a:bodyPr>
            <a:normAutofit/>
          </a:bodyPr>
          <a:lstStyle/>
          <a:p>
            <a:r>
              <a:rPr lang="en-GB">
                <a:latin typeface="Times New Roman" panose="02020603050405020304" pitchFamily="18" charset="0"/>
                <a:cs typeface="Times New Roman" panose="02020603050405020304" pitchFamily="18" charset="0"/>
              </a:rPr>
              <a:t>You are </a:t>
            </a:r>
            <a:r>
              <a:rPr lang="en-GB" dirty="0">
                <a:latin typeface="Times New Roman" panose="02020603050405020304" pitchFamily="18" charset="0"/>
                <a:cs typeface="Times New Roman" panose="02020603050405020304" pitchFamily="18" charset="0"/>
              </a:rPr>
              <a:t>asked to help a firm with its ERP implementation</a:t>
            </a:r>
          </a:p>
          <a:p>
            <a:r>
              <a:rPr lang="en-GB" dirty="0">
                <a:latin typeface="Times New Roman" panose="02020603050405020304" pitchFamily="18" charset="0"/>
                <a:cs typeface="Times New Roman" panose="02020603050405020304" pitchFamily="18" charset="0"/>
              </a:rPr>
              <a:t>The CEO explains that they have multiple disconnected systems and now want to integrate everything</a:t>
            </a:r>
          </a:p>
          <a:p>
            <a:pPr lvl="1"/>
            <a:r>
              <a:rPr lang="en-GB" dirty="0">
                <a:latin typeface="Times New Roman" panose="02020603050405020304" pitchFamily="18" charset="0"/>
                <a:cs typeface="Times New Roman" panose="02020603050405020304" pitchFamily="18" charset="0"/>
              </a:rPr>
              <a:t>This is reasonable and should lead to process improvements and efficiencies</a:t>
            </a:r>
          </a:p>
          <a:p>
            <a:r>
              <a:rPr lang="en-GB" dirty="0">
                <a:latin typeface="Times New Roman" panose="02020603050405020304" pitchFamily="18" charset="0"/>
                <a:cs typeface="Times New Roman" panose="02020603050405020304" pitchFamily="18" charset="0"/>
              </a:rPr>
              <a:t>However, initial reactions from employees are negative and the CEO is afraid that the resistance will be strong</a:t>
            </a:r>
          </a:p>
          <a:p>
            <a:r>
              <a:rPr lang="en-GB" dirty="0">
                <a:latin typeface="Times New Roman" panose="02020603050405020304" pitchFamily="18" charset="0"/>
                <a:cs typeface="Times New Roman" panose="02020603050405020304" pitchFamily="18" charset="0"/>
              </a:rPr>
              <a:t>You need to diagnose what’s going on before you can recommend any changes</a:t>
            </a:r>
          </a:p>
        </p:txBody>
      </p:sp>
      <p:sp>
        <p:nvSpPr>
          <p:cNvPr id="4" name="Slide Number Placeholder 3"/>
          <p:cNvSpPr>
            <a:spLocks noGrp="1"/>
          </p:cNvSpPr>
          <p:nvPr>
            <p:ph type="sldNum" sz="quarter" idx="12"/>
          </p:nvPr>
        </p:nvSpPr>
        <p:spPr/>
        <p:txBody>
          <a:bodyPr/>
          <a:lstStyle/>
          <a:p>
            <a:fld id="{7B733C0B-5E52-4D4D-A319-C4D25E4C9B8A}" type="slidenum">
              <a:rPr lang="en-GB" smtClean="0">
                <a:latin typeface="Times New Roman" panose="02020603050405020304" pitchFamily="18" charset="0"/>
                <a:cs typeface="Times New Roman" panose="02020603050405020304" pitchFamily="18" charset="0"/>
              </a:rPr>
              <a:t>45</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540574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Times New Roman" panose="02020603050405020304" pitchFamily="18" charset="0"/>
                <a:cs typeface="Times New Roman" panose="02020603050405020304" pitchFamily="18" charset="0"/>
              </a:rPr>
              <a:t>Diagnosis</a:t>
            </a:r>
          </a:p>
        </p:txBody>
      </p:sp>
      <p:sp>
        <p:nvSpPr>
          <p:cNvPr id="3" name="Content Placeholder 2"/>
          <p:cNvSpPr>
            <a:spLocks noGrp="1"/>
          </p:cNvSpPr>
          <p:nvPr>
            <p:ph idx="1"/>
          </p:nvPr>
        </p:nvSpPr>
        <p:spPr/>
        <p:txBody>
          <a:bodyPr>
            <a:normAutofit/>
          </a:bodyPr>
          <a:lstStyle/>
          <a:p>
            <a:r>
              <a:rPr lang="en-GB" dirty="0">
                <a:latin typeface="Times New Roman" panose="02020603050405020304" pitchFamily="18" charset="0"/>
                <a:cs typeface="Times New Roman" panose="02020603050405020304" pitchFamily="18" charset="0"/>
              </a:rPr>
              <a:t>What do you think might be the causes of the negative reactions? Why might employees resist the new ERP?</a:t>
            </a:r>
          </a:p>
          <a:p>
            <a:r>
              <a:rPr lang="en-GB" dirty="0">
                <a:latin typeface="Times New Roman" panose="02020603050405020304" pitchFamily="18" charset="0"/>
                <a:cs typeface="Times New Roman" panose="02020603050405020304" pitchFamily="18" charset="0"/>
              </a:rPr>
              <a:t>How long will you need to uncover all of these causes?</a:t>
            </a:r>
          </a:p>
          <a:p>
            <a:r>
              <a:rPr lang="en-GB" dirty="0">
                <a:latin typeface="Times New Roman" panose="02020603050405020304" pitchFamily="18" charset="0"/>
                <a:cs typeface="Times New Roman" panose="02020603050405020304" pitchFamily="18" charset="0"/>
              </a:rPr>
              <a:t>Could some of the causes be not only technical, but also social or political or educational?</a:t>
            </a:r>
          </a:p>
          <a:p>
            <a:r>
              <a:rPr lang="en-GB" dirty="0">
                <a:latin typeface="Times New Roman" panose="02020603050405020304" pitchFamily="18" charset="0"/>
                <a:cs typeface="Times New Roman" panose="02020603050405020304" pitchFamily="18" charset="0"/>
              </a:rPr>
              <a:t>Are you only an ERP consultant, or do you need to deal with psychological issues as well?</a:t>
            </a:r>
          </a:p>
        </p:txBody>
      </p:sp>
      <p:sp>
        <p:nvSpPr>
          <p:cNvPr id="4" name="Slide Number Placeholder 3"/>
          <p:cNvSpPr>
            <a:spLocks noGrp="1"/>
          </p:cNvSpPr>
          <p:nvPr>
            <p:ph type="sldNum" sz="quarter" idx="12"/>
          </p:nvPr>
        </p:nvSpPr>
        <p:spPr/>
        <p:txBody>
          <a:bodyPr/>
          <a:lstStyle/>
          <a:p>
            <a:fld id="{7B733C0B-5E52-4D4D-A319-C4D25E4C9B8A}" type="slidenum">
              <a:rPr lang="en-GB" smtClean="0">
                <a:latin typeface="Times New Roman" panose="02020603050405020304" pitchFamily="18" charset="0"/>
                <a:cs typeface="Times New Roman" panose="02020603050405020304" pitchFamily="18" charset="0"/>
              </a:rPr>
              <a:t>46</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478918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Times New Roman" panose="02020603050405020304" pitchFamily="18" charset="0"/>
                <a:cs typeface="Times New Roman" panose="02020603050405020304" pitchFamily="18" charset="0"/>
              </a:rPr>
              <a:t>Aspects of Diagnosis</a:t>
            </a:r>
          </a:p>
        </p:txBody>
      </p:sp>
      <p:sp>
        <p:nvSpPr>
          <p:cNvPr id="3" name="Content Placeholder 2"/>
          <p:cNvSpPr>
            <a:spLocks noGrp="1"/>
          </p:cNvSpPr>
          <p:nvPr>
            <p:ph idx="1"/>
          </p:nvPr>
        </p:nvSpPr>
        <p:spPr/>
        <p:txBody>
          <a:bodyPr/>
          <a:lstStyle/>
          <a:p>
            <a:r>
              <a:rPr lang="en-GB" dirty="0">
                <a:latin typeface="Times New Roman" panose="02020603050405020304" pitchFamily="18" charset="0"/>
                <a:cs typeface="Times New Roman" panose="02020603050405020304" pitchFamily="18" charset="0"/>
              </a:rPr>
              <a:t>Preparation for diagnosis</a:t>
            </a:r>
          </a:p>
          <a:p>
            <a:r>
              <a:rPr lang="en-GB" dirty="0">
                <a:latin typeface="Times New Roman" panose="02020603050405020304" pitchFamily="18" charset="0"/>
                <a:cs typeface="Times New Roman" panose="02020603050405020304" pitchFamily="18" charset="0"/>
              </a:rPr>
              <a:t>Communication with the project champion</a:t>
            </a:r>
          </a:p>
          <a:p>
            <a:r>
              <a:rPr lang="en-GB" dirty="0">
                <a:latin typeface="Times New Roman" panose="02020603050405020304" pitchFamily="18" charset="0"/>
                <a:cs typeface="Times New Roman" panose="02020603050405020304" pitchFamily="18" charset="0"/>
              </a:rPr>
              <a:t>Recognising the needs of different stakeholders</a:t>
            </a:r>
          </a:p>
          <a:p>
            <a:r>
              <a:rPr lang="en-GB" dirty="0">
                <a:latin typeface="Times New Roman" panose="02020603050405020304" pitchFamily="18" charset="0"/>
                <a:cs typeface="Times New Roman" panose="02020603050405020304" pitchFamily="18" charset="0"/>
              </a:rPr>
              <a:t>Identifying gaps and targets</a:t>
            </a:r>
          </a:p>
          <a:p>
            <a:r>
              <a:rPr lang="en-GB" dirty="0">
                <a:latin typeface="Times New Roman" panose="02020603050405020304" pitchFamily="18" charset="0"/>
                <a:cs typeface="Times New Roman" panose="02020603050405020304" pitchFamily="18" charset="0"/>
              </a:rPr>
              <a:t>Identifying requirements</a:t>
            </a:r>
          </a:p>
          <a:p>
            <a:r>
              <a:rPr lang="en-GB" dirty="0">
                <a:latin typeface="Times New Roman" panose="02020603050405020304" pitchFamily="18" charset="0"/>
                <a:cs typeface="Times New Roman" panose="02020603050405020304" pitchFamily="18" charset="0"/>
              </a:rPr>
              <a:t>Keeping an open mind at all times</a:t>
            </a: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7B733C0B-5E52-4D4D-A319-C4D25E4C9B8A}" type="slidenum">
              <a:rPr lang="en-GB" smtClean="0">
                <a:latin typeface="Times New Roman" panose="02020603050405020304" pitchFamily="18" charset="0"/>
                <a:cs typeface="Times New Roman" panose="02020603050405020304" pitchFamily="18" charset="0"/>
              </a:rPr>
              <a:t>47</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879538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Times New Roman" panose="02020603050405020304" pitchFamily="18" charset="0"/>
                <a:cs typeface="Times New Roman" panose="02020603050405020304" pitchFamily="18" charset="0"/>
              </a:rPr>
              <a:t>Building Trust and Confidence</a:t>
            </a:r>
          </a:p>
        </p:txBody>
      </p:sp>
      <p:sp>
        <p:nvSpPr>
          <p:cNvPr id="3" name="Content Placeholder 2"/>
          <p:cNvSpPr>
            <a:spLocks noGrp="1"/>
          </p:cNvSpPr>
          <p:nvPr>
            <p:ph idx="1"/>
          </p:nvPr>
        </p:nvSpPr>
        <p:spPr/>
        <p:txBody>
          <a:bodyPr>
            <a:normAutofit/>
          </a:bodyPr>
          <a:lstStyle/>
          <a:p>
            <a:r>
              <a:rPr lang="en-GB" dirty="0">
                <a:latin typeface="Times New Roman" panose="02020603050405020304" pitchFamily="18" charset="0"/>
                <a:cs typeface="Times New Roman" panose="02020603050405020304" pitchFamily="18" charset="0"/>
              </a:rPr>
              <a:t>Consultants must develop sufficient trust with the project champion</a:t>
            </a:r>
          </a:p>
          <a:p>
            <a:r>
              <a:rPr lang="en-GB" dirty="0">
                <a:latin typeface="Times New Roman" panose="02020603050405020304" pitchFamily="18" charset="0"/>
                <a:cs typeface="Times New Roman" panose="02020603050405020304" pitchFamily="18" charset="0"/>
              </a:rPr>
              <a:t>Since you will need to interview many people and observe many work situations, you need to develop that trust</a:t>
            </a:r>
          </a:p>
          <a:p>
            <a:pPr lvl="1"/>
            <a:r>
              <a:rPr lang="en-GB" dirty="0">
                <a:latin typeface="Times New Roman" panose="02020603050405020304" pitchFamily="18" charset="0"/>
                <a:cs typeface="Times New Roman" panose="02020603050405020304" pitchFamily="18" charset="0"/>
              </a:rPr>
              <a:t>You can’t assume that because you are invited, you are automatically welcome!</a:t>
            </a:r>
          </a:p>
          <a:p>
            <a:pPr lvl="1"/>
            <a:r>
              <a:rPr lang="en-GB" dirty="0">
                <a:latin typeface="Times New Roman" panose="02020603050405020304" pitchFamily="18" charset="0"/>
                <a:cs typeface="Times New Roman" panose="02020603050405020304" pitchFamily="18" charset="0"/>
              </a:rPr>
              <a:t>You can assume that you can be kicked out at any time!</a:t>
            </a:r>
          </a:p>
          <a:p>
            <a:r>
              <a:rPr lang="en-GB" dirty="0">
                <a:latin typeface="Times New Roman" panose="02020603050405020304" pitchFamily="18" charset="0"/>
                <a:cs typeface="Times New Roman" panose="02020603050405020304" pitchFamily="18" charset="0"/>
              </a:rPr>
              <a:t>What can you do (or not do) to help them to trust you?</a:t>
            </a:r>
          </a:p>
          <a:p>
            <a:r>
              <a:rPr lang="en-GB" dirty="0">
                <a:latin typeface="Times New Roman" panose="02020603050405020304" pitchFamily="18" charset="0"/>
                <a:cs typeface="Times New Roman" panose="02020603050405020304" pitchFamily="18" charset="0"/>
              </a:rPr>
              <a:t>How can trust lead to confidence?</a:t>
            </a:r>
          </a:p>
          <a:p>
            <a:pPr lvl="1"/>
            <a:r>
              <a:rPr lang="en-GB" dirty="0">
                <a:latin typeface="Times New Roman" panose="02020603050405020304" pitchFamily="18" charset="0"/>
                <a:cs typeface="Times New Roman" panose="02020603050405020304" pitchFamily="18" charset="0"/>
              </a:rPr>
              <a:t>Yours and Theirs?</a:t>
            </a:r>
          </a:p>
        </p:txBody>
      </p:sp>
      <p:sp>
        <p:nvSpPr>
          <p:cNvPr id="4" name="Slide Number Placeholder 3"/>
          <p:cNvSpPr>
            <a:spLocks noGrp="1"/>
          </p:cNvSpPr>
          <p:nvPr>
            <p:ph type="sldNum" sz="quarter" idx="12"/>
          </p:nvPr>
        </p:nvSpPr>
        <p:spPr/>
        <p:txBody>
          <a:bodyPr/>
          <a:lstStyle/>
          <a:p>
            <a:fld id="{7B733C0B-5E52-4D4D-A319-C4D25E4C9B8A}" type="slidenum">
              <a:rPr lang="en-GB" smtClean="0">
                <a:latin typeface="Times New Roman" panose="02020603050405020304" pitchFamily="18" charset="0"/>
                <a:cs typeface="Times New Roman" panose="02020603050405020304" pitchFamily="18" charset="0"/>
              </a:rPr>
              <a:t>48</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690160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Times New Roman" panose="02020603050405020304" pitchFamily="18" charset="0"/>
                <a:cs typeface="Times New Roman" panose="02020603050405020304" pitchFamily="18" charset="0"/>
              </a:rPr>
              <a:t>Confidence and Detection</a:t>
            </a:r>
          </a:p>
        </p:txBody>
      </p:sp>
      <p:sp>
        <p:nvSpPr>
          <p:cNvPr id="3" name="Content Placeholder 2"/>
          <p:cNvSpPr>
            <a:spLocks noGrp="1"/>
          </p:cNvSpPr>
          <p:nvPr>
            <p:ph idx="1"/>
          </p:nvPr>
        </p:nvSpPr>
        <p:spPr/>
        <p:txBody>
          <a:bodyPr>
            <a:normAutofit/>
          </a:bodyPr>
          <a:lstStyle/>
          <a:p>
            <a:r>
              <a:rPr lang="en-GB" dirty="0">
                <a:latin typeface="Times New Roman" panose="02020603050405020304" pitchFamily="18" charset="0"/>
                <a:cs typeface="Times New Roman" panose="02020603050405020304" pitchFamily="18" charset="0"/>
              </a:rPr>
              <a:t>If you want to deliver a high quality service, then you need a high quality understanding of the organisational context, problem, stakeholders and requirements</a:t>
            </a:r>
          </a:p>
          <a:p>
            <a:r>
              <a:rPr lang="en-GB" dirty="0">
                <a:latin typeface="Times New Roman" panose="02020603050405020304" pitchFamily="18" charset="0"/>
                <a:cs typeface="Times New Roman" panose="02020603050405020304" pitchFamily="18" charset="0"/>
              </a:rPr>
              <a:t>Achieving that understanding requires detective skills</a:t>
            </a:r>
          </a:p>
          <a:p>
            <a:pPr lvl="1"/>
            <a:r>
              <a:rPr lang="en-GB" dirty="0">
                <a:latin typeface="Times New Roman" panose="02020603050405020304" pitchFamily="18" charset="0"/>
                <a:cs typeface="Times New Roman" panose="02020603050405020304" pitchFamily="18" charset="0"/>
              </a:rPr>
              <a:t>Who, What, Where, When, Why, How??????</a:t>
            </a:r>
          </a:p>
          <a:p>
            <a:pPr lvl="1"/>
            <a:r>
              <a:rPr lang="en-HK" dirty="0">
                <a:latin typeface="Times New Roman" panose="02020603050405020304" pitchFamily="18" charset="0"/>
                <a:cs typeface="Times New Roman" panose="02020603050405020304" pitchFamily="18" charset="0"/>
              </a:rPr>
              <a:t>Which is/are the most important question(s) for a consultant to ask?</a:t>
            </a:r>
            <a:endParaRPr lang="en-GB" dirty="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With that understanding  you may later be able to build a strong case for change</a:t>
            </a:r>
          </a:p>
        </p:txBody>
      </p:sp>
      <p:sp>
        <p:nvSpPr>
          <p:cNvPr id="4" name="Slide Number Placeholder 3"/>
          <p:cNvSpPr>
            <a:spLocks noGrp="1"/>
          </p:cNvSpPr>
          <p:nvPr>
            <p:ph type="sldNum" sz="quarter" idx="12"/>
          </p:nvPr>
        </p:nvSpPr>
        <p:spPr/>
        <p:txBody>
          <a:bodyPr/>
          <a:lstStyle/>
          <a:p>
            <a:fld id="{7B733C0B-5E52-4D4D-A319-C4D25E4C9B8A}" type="slidenum">
              <a:rPr lang="en-GB" smtClean="0">
                <a:latin typeface="Times New Roman" panose="02020603050405020304" pitchFamily="18" charset="0"/>
                <a:cs typeface="Times New Roman" panose="02020603050405020304" pitchFamily="18" charset="0"/>
              </a:rPr>
              <a:t>49</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632679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Times New Roman" panose="02020603050405020304" pitchFamily="18" charset="0"/>
                <a:cs typeface="Times New Roman" panose="02020603050405020304" pitchFamily="18" charset="0"/>
              </a:rPr>
              <a:t>Detection of What?</a:t>
            </a:r>
          </a:p>
        </p:txBody>
      </p:sp>
      <p:sp>
        <p:nvSpPr>
          <p:cNvPr id="3" name="Content Placeholder 2"/>
          <p:cNvSpPr>
            <a:spLocks noGrp="1"/>
          </p:cNvSpPr>
          <p:nvPr>
            <p:ph idx="1"/>
          </p:nvPr>
        </p:nvSpPr>
        <p:spPr/>
        <p:txBody>
          <a:bodyPr>
            <a:normAutofit/>
          </a:bodyPr>
          <a:lstStyle/>
          <a:p>
            <a:r>
              <a:rPr lang="en-GB" dirty="0">
                <a:latin typeface="Times New Roman" panose="02020603050405020304" pitchFamily="18" charset="0"/>
                <a:cs typeface="Times New Roman" panose="02020603050405020304" pitchFamily="18" charset="0"/>
              </a:rPr>
              <a:t>Problems are rarely purely technical in nature  </a:t>
            </a:r>
          </a:p>
          <a:p>
            <a:r>
              <a:rPr lang="en-GB" dirty="0">
                <a:latin typeface="Times New Roman" panose="02020603050405020304" pitchFamily="18" charset="0"/>
                <a:cs typeface="Times New Roman" panose="02020603050405020304" pitchFamily="18" charset="0"/>
              </a:rPr>
              <a:t>They often cross multiple departments and people</a:t>
            </a:r>
          </a:p>
          <a:p>
            <a:r>
              <a:rPr lang="en-GB" dirty="0">
                <a:latin typeface="Times New Roman" panose="02020603050405020304" pitchFamily="18" charset="0"/>
                <a:cs typeface="Times New Roman" panose="02020603050405020304" pitchFamily="18" charset="0"/>
              </a:rPr>
              <a:t>Can you solve the technical problem and ignore everything else?</a:t>
            </a:r>
          </a:p>
          <a:p>
            <a:r>
              <a:rPr lang="en-GB" dirty="0">
                <a:latin typeface="Times New Roman" panose="02020603050405020304" pitchFamily="18" charset="0"/>
                <a:cs typeface="Times New Roman" panose="02020603050405020304" pitchFamily="18" charset="0"/>
              </a:rPr>
              <a:t>Or do you need to become an expert in one topic but also a knowledgeable consultant in many others?</a:t>
            </a:r>
          </a:p>
          <a:p>
            <a:r>
              <a:rPr lang="en-GB" dirty="0">
                <a:latin typeface="Times New Roman" panose="02020603050405020304" pitchFamily="18" charset="0"/>
                <a:cs typeface="Times New Roman" panose="02020603050405020304" pitchFamily="18" charset="0"/>
              </a:rPr>
              <a:t>What do you think the client wants and needs?</a:t>
            </a:r>
          </a:p>
          <a:p>
            <a:r>
              <a:rPr lang="en-GB" dirty="0">
                <a:latin typeface="Times New Roman" panose="02020603050405020304" pitchFamily="18" charset="0"/>
                <a:cs typeface="Times New Roman" panose="02020603050405020304" pitchFamily="18" charset="0"/>
              </a:rPr>
              <a:t>What is your responsibility?</a:t>
            </a:r>
          </a:p>
        </p:txBody>
      </p:sp>
      <p:sp>
        <p:nvSpPr>
          <p:cNvPr id="4" name="Slide Number Placeholder 3"/>
          <p:cNvSpPr>
            <a:spLocks noGrp="1"/>
          </p:cNvSpPr>
          <p:nvPr>
            <p:ph type="sldNum" sz="quarter" idx="12"/>
          </p:nvPr>
        </p:nvSpPr>
        <p:spPr/>
        <p:txBody>
          <a:bodyPr/>
          <a:lstStyle/>
          <a:p>
            <a:fld id="{7B733C0B-5E52-4D4D-A319-C4D25E4C9B8A}" type="slidenum">
              <a:rPr lang="en-GB" smtClean="0">
                <a:latin typeface="Times New Roman" panose="02020603050405020304" pitchFamily="18" charset="0"/>
                <a:cs typeface="Times New Roman" panose="02020603050405020304" pitchFamily="18" charset="0"/>
              </a:rPr>
              <a:t>50</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064844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81887"/>
          </a:xfrm>
        </p:spPr>
        <p:txBody>
          <a:bodyPr/>
          <a:lstStyle/>
          <a:p>
            <a:r>
              <a:rPr lang="en-GB" dirty="0">
                <a:latin typeface="Times New Roman" panose="02020603050405020304" pitchFamily="18" charset="0"/>
                <a:cs typeface="Times New Roman" panose="02020603050405020304" pitchFamily="18" charset="0"/>
              </a:rPr>
              <a:t>For Example - 3</a:t>
            </a:r>
          </a:p>
        </p:txBody>
      </p:sp>
      <p:sp>
        <p:nvSpPr>
          <p:cNvPr id="3" name="Content Placeholder 2"/>
          <p:cNvSpPr>
            <a:spLocks noGrp="1"/>
          </p:cNvSpPr>
          <p:nvPr>
            <p:ph idx="1"/>
          </p:nvPr>
        </p:nvSpPr>
        <p:spPr>
          <a:xfrm>
            <a:off x="773606" y="1600200"/>
            <a:ext cx="10644789" cy="4768087"/>
          </a:xfrm>
        </p:spPr>
        <p:txBody>
          <a:bodyPr>
            <a:normAutofit/>
          </a:bodyPr>
          <a:lstStyle/>
          <a:p>
            <a:r>
              <a:rPr lang="en-GB" dirty="0">
                <a:latin typeface="Times New Roman" panose="02020603050405020304" pitchFamily="18" charset="0"/>
                <a:cs typeface="Times New Roman" panose="02020603050405020304" pitchFamily="18" charset="0"/>
              </a:rPr>
              <a:t>You are a consultant helping a Hong Kong executive-search firm to </a:t>
            </a:r>
            <a:r>
              <a:rPr lang="en-GB" u="sng" dirty="0">
                <a:latin typeface="Times New Roman" panose="02020603050405020304" pitchFamily="18" charset="0"/>
                <a:cs typeface="Times New Roman" panose="02020603050405020304" pitchFamily="18" charset="0"/>
              </a:rPr>
              <a:t>mitigate the negative consequences associated with brain drain</a:t>
            </a:r>
          </a:p>
          <a:p>
            <a:pPr lvl="1"/>
            <a:r>
              <a:rPr lang="en-GB" sz="3207" dirty="0">
                <a:latin typeface="Times New Roman" panose="02020603050405020304" pitchFamily="18" charset="0"/>
                <a:cs typeface="Times New Roman" panose="02020603050405020304" pitchFamily="18" charset="0"/>
              </a:rPr>
              <a:t>Whenever senior employees leave the company, they </a:t>
            </a:r>
            <a:r>
              <a:rPr lang="en-GB" sz="3207" u="sng" dirty="0">
                <a:latin typeface="Times New Roman" panose="02020603050405020304" pitchFamily="18" charset="0"/>
                <a:cs typeface="Times New Roman" panose="02020603050405020304" pitchFamily="18" charset="0"/>
              </a:rPr>
              <a:t>take all their knowledge and contacts </a:t>
            </a:r>
            <a:r>
              <a:rPr lang="en-GB" sz="3207" dirty="0">
                <a:latin typeface="Times New Roman" panose="02020603050405020304" pitchFamily="18" charset="0"/>
                <a:cs typeface="Times New Roman" panose="02020603050405020304" pitchFamily="18" charset="0"/>
              </a:rPr>
              <a:t>with them</a:t>
            </a:r>
          </a:p>
          <a:p>
            <a:pPr lvl="1"/>
            <a:r>
              <a:rPr lang="en-GB" sz="3207" dirty="0">
                <a:latin typeface="Times New Roman" panose="02020603050405020304" pitchFamily="18" charset="0"/>
                <a:cs typeface="Times New Roman" panose="02020603050405020304" pitchFamily="18" charset="0"/>
              </a:rPr>
              <a:t>Newly hired junior employees don’t have that knowledge</a:t>
            </a:r>
          </a:p>
          <a:p>
            <a:r>
              <a:rPr lang="en-GB" dirty="0">
                <a:latin typeface="Times New Roman" panose="02020603050405020304" pitchFamily="18" charset="0"/>
                <a:cs typeface="Times New Roman" panose="02020603050405020304" pitchFamily="18" charset="0"/>
              </a:rPr>
              <a:t>There is a </a:t>
            </a:r>
            <a:r>
              <a:rPr lang="en-GB" u="sng" dirty="0">
                <a:latin typeface="Times New Roman" panose="02020603050405020304" pitchFamily="18" charset="0"/>
                <a:cs typeface="Times New Roman" panose="02020603050405020304" pitchFamily="18" charset="0"/>
              </a:rPr>
              <a:t>KM system </a:t>
            </a:r>
            <a:r>
              <a:rPr lang="en-GB" dirty="0">
                <a:latin typeface="Times New Roman" panose="02020603050405020304" pitchFamily="18" charset="0"/>
                <a:cs typeface="Times New Roman" panose="02020603050405020304" pitchFamily="18" charset="0"/>
              </a:rPr>
              <a:t>in the firm, but </a:t>
            </a:r>
            <a:r>
              <a:rPr lang="en-GB" u="sng" dirty="0">
                <a:latin typeface="Times New Roman" panose="02020603050405020304" pitchFamily="18" charset="0"/>
                <a:cs typeface="Times New Roman" panose="02020603050405020304" pitchFamily="18" charset="0"/>
              </a:rPr>
              <a:t>no one uses it</a:t>
            </a:r>
            <a:r>
              <a:rPr lang="en-GB" dirty="0">
                <a:latin typeface="Times New Roman" panose="02020603050405020304" pitchFamily="18" charset="0"/>
                <a:cs typeface="Times New Roman" panose="02020603050405020304" pitchFamily="18" charset="0"/>
              </a:rPr>
              <a:t>. Instead, each person keeps all their own records, files, information in a private database.</a:t>
            </a:r>
          </a:p>
          <a:p>
            <a:r>
              <a:rPr lang="en-GB" dirty="0">
                <a:latin typeface="Times New Roman" panose="02020603050405020304" pitchFamily="18" charset="0"/>
                <a:cs typeface="Times New Roman" panose="02020603050405020304" pitchFamily="18" charset="0"/>
              </a:rPr>
              <a:t>What kind of questions do you need to ask as you undertake the diagnosis? Who will you talk to?</a:t>
            </a:r>
          </a:p>
        </p:txBody>
      </p:sp>
      <p:sp>
        <p:nvSpPr>
          <p:cNvPr id="4" name="Slide Number Placeholder 3"/>
          <p:cNvSpPr>
            <a:spLocks noGrp="1"/>
          </p:cNvSpPr>
          <p:nvPr>
            <p:ph type="sldNum" sz="quarter" idx="12"/>
          </p:nvPr>
        </p:nvSpPr>
        <p:spPr/>
        <p:txBody>
          <a:bodyPr/>
          <a:lstStyle/>
          <a:p>
            <a:fld id="{7B733C0B-5E52-4D4D-A319-C4D25E4C9B8A}" type="slidenum">
              <a:rPr lang="en-GB" smtClean="0">
                <a:latin typeface="Times New Roman" panose="02020603050405020304" pitchFamily="18" charset="0"/>
                <a:cs typeface="Times New Roman" panose="02020603050405020304" pitchFamily="18" charset="0"/>
              </a:rPr>
              <a:t>51</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686063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Times New Roman" panose="02020603050405020304" pitchFamily="18" charset="0"/>
                <a:cs typeface="Times New Roman" panose="02020603050405020304" pitchFamily="18" charset="0"/>
              </a:rPr>
              <a:t>Needs, Gaps and Goals</a:t>
            </a:r>
          </a:p>
        </p:txBody>
      </p:sp>
      <p:sp>
        <p:nvSpPr>
          <p:cNvPr id="3" name="Content Placeholder 2"/>
          <p:cNvSpPr>
            <a:spLocks noGrp="1"/>
          </p:cNvSpPr>
          <p:nvPr>
            <p:ph idx="1"/>
          </p:nvPr>
        </p:nvSpPr>
        <p:spPr/>
        <p:txBody>
          <a:bodyPr>
            <a:normAutofit/>
          </a:bodyPr>
          <a:lstStyle/>
          <a:p>
            <a:r>
              <a:rPr lang="en-GB" dirty="0">
                <a:latin typeface="Times New Roman" panose="02020603050405020304" pitchFamily="18" charset="0"/>
                <a:cs typeface="Times New Roman" panose="02020603050405020304" pitchFamily="18" charset="0"/>
              </a:rPr>
              <a:t>A significant aspect of needs analysis is the identification of gaps</a:t>
            </a:r>
          </a:p>
          <a:p>
            <a:pPr lvl="1"/>
            <a:r>
              <a:rPr lang="en-GB" dirty="0">
                <a:latin typeface="Times New Roman" panose="02020603050405020304" pitchFamily="18" charset="0"/>
                <a:cs typeface="Times New Roman" panose="02020603050405020304" pitchFamily="18" charset="0"/>
              </a:rPr>
              <a:t>Where is the organisation now?</a:t>
            </a:r>
          </a:p>
          <a:p>
            <a:pPr lvl="1"/>
            <a:r>
              <a:rPr lang="en-GB" dirty="0">
                <a:latin typeface="Times New Roman" panose="02020603050405020304" pitchFamily="18" charset="0"/>
                <a:cs typeface="Times New Roman" panose="02020603050405020304" pitchFamily="18" charset="0"/>
              </a:rPr>
              <a:t>Where does the organisation (or its people) want (it) to be later?</a:t>
            </a:r>
          </a:p>
          <a:p>
            <a:r>
              <a:rPr lang="en-GB" dirty="0">
                <a:latin typeface="Times New Roman" panose="02020603050405020304" pitchFamily="18" charset="0"/>
                <a:cs typeface="Times New Roman" panose="02020603050405020304" pitchFamily="18" charset="0"/>
              </a:rPr>
              <a:t>This requires </a:t>
            </a:r>
          </a:p>
          <a:p>
            <a:pPr lvl="1"/>
            <a:r>
              <a:rPr lang="en-GB" dirty="0">
                <a:latin typeface="Times New Roman" panose="02020603050405020304" pitchFamily="18" charset="0"/>
                <a:cs typeface="Times New Roman" panose="02020603050405020304" pitchFamily="18" charset="0"/>
              </a:rPr>
              <a:t>A detailed evaluation of the current situation</a:t>
            </a:r>
          </a:p>
          <a:p>
            <a:pPr lvl="1"/>
            <a:r>
              <a:rPr lang="en-GB" dirty="0">
                <a:latin typeface="Times New Roman" panose="02020603050405020304" pitchFamily="18" charset="0"/>
                <a:cs typeface="Times New Roman" panose="02020603050405020304" pitchFamily="18" charset="0"/>
              </a:rPr>
              <a:t>A goal (the ideal future)</a:t>
            </a:r>
          </a:p>
          <a:p>
            <a:pPr lvl="1"/>
            <a:r>
              <a:rPr lang="en-GB" dirty="0">
                <a:latin typeface="Times New Roman" panose="02020603050405020304" pitchFamily="18" charset="0"/>
                <a:cs typeface="Times New Roman" panose="02020603050405020304" pitchFamily="18" charset="0"/>
              </a:rPr>
              <a:t>A way of measuring progress </a:t>
            </a: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7B733C0B-5E52-4D4D-A319-C4D25E4C9B8A}" type="slidenum">
              <a:rPr lang="en-GB" smtClean="0">
                <a:latin typeface="Times New Roman" panose="02020603050405020304" pitchFamily="18" charset="0"/>
                <a:cs typeface="Times New Roman" panose="02020603050405020304" pitchFamily="18" charset="0"/>
              </a:rPr>
              <a:t>52</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401063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Times New Roman" panose="02020603050405020304" pitchFamily="18" charset="0"/>
                <a:cs typeface="Times New Roman" panose="02020603050405020304" pitchFamily="18" charset="0"/>
              </a:rPr>
              <a:t>Needs Change</a:t>
            </a:r>
          </a:p>
        </p:txBody>
      </p:sp>
      <p:sp>
        <p:nvSpPr>
          <p:cNvPr id="3" name="Content Placeholder 2"/>
          <p:cNvSpPr>
            <a:spLocks noGrp="1"/>
          </p:cNvSpPr>
          <p:nvPr>
            <p:ph idx="1"/>
          </p:nvPr>
        </p:nvSpPr>
        <p:spPr/>
        <p:txBody>
          <a:bodyPr>
            <a:normAutofit/>
          </a:bodyPr>
          <a:lstStyle/>
          <a:p>
            <a:r>
              <a:rPr lang="en-GB" dirty="0">
                <a:latin typeface="Times New Roman" panose="02020603050405020304" pitchFamily="18" charset="0"/>
                <a:cs typeface="Times New Roman" panose="02020603050405020304" pitchFamily="18" charset="0"/>
              </a:rPr>
              <a:t>Undertaking a needs analysis requires</a:t>
            </a:r>
          </a:p>
          <a:p>
            <a:pPr lvl="1"/>
            <a:r>
              <a:rPr lang="en-GB" dirty="0">
                <a:latin typeface="Times New Roman" panose="02020603050405020304" pitchFamily="18" charset="0"/>
                <a:cs typeface="Times New Roman" panose="02020603050405020304" pitchFamily="18" charset="0"/>
              </a:rPr>
              <a:t>The involvement of many people and processes</a:t>
            </a:r>
          </a:p>
          <a:p>
            <a:pPr lvl="1"/>
            <a:r>
              <a:rPr lang="en-GB" dirty="0">
                <a:latin typeface="Times New Roman" panose="02020603050405020304" pitchFamily="18" charset="0"/>
                <a:cs typeface="Times New Roman" panose="02020603050405020304" pitchFamily="18" charset="0"/>
              </a:rPr>
              <a:t>An assessment of current systems and resources</a:t>
            </a:r>
          </a:p>
          <a:p>
            <a:pPr lvl="1"/>
            <a:r>
              <a:rPr lang="en-GB" dirty="0">
                <a:latin typeface="Times New Roman" panose="02020603050405020304" pitchFamily="18" charset="0"/>
                <a:cs typeface="Times New Roman" panose="02020603050405020304" pitchFamily="18" charset="0"/>
              </a:rPr>
              <a:t>A broad appreciation for what is possible</a:t>
            </a:r>
          </a:p>
          <a:p>
            <a:r>
              <a:rPr lang="en-GB" dirty="0">
                <a:latin typeface="Times New Roman" panose="02020603050405020304" pitchFamily="18" charset="0"/>
                <a:cs typeface="Times New Roman" panose="02020603050405020304" pitchFamily="18" charset="0"/>
              </a:rPr>
              <a:t>It may take several iterations</a:t>
            </a:r>
          </a:p>
          <a:p>
            <a:pPr lvl="1"/>
            <a:r>
              <a:rPr lang="en-GB" dirty="0">
                <a:latin typeface="Times New Roman" panose="02020603050405020304" pitchFamily="18" charset="0"/>
                <a:cs typeface="Times New Roman" panose="02020603050405020304" pitchFamily="18" charset="0"/>
              </a:rPr>
              <a:t>Needs can change over time</a:t>
            </a:r>
          </a:p>
          <a:p>
            <a:pPr lvl="1"/>
            <a:r>
              <a:rPr lang="en-GB" dirty="0">
                <a:latin typeface="Times New Roman" panose="02020603050405020304" pitchFamily="18" charset="0"/>
                <a:cs typeface="Times New Roman" panose="02020603050405020304" pitchFamily="18" charset="0"/>
              </a:rPr>
              <a:t>The problem itself may shift</a:t>
            </a:r>
          </a:p>
          <a:p>
            <a:pPr lvl="1"/>
            <a:r>
              <a:rPr lang="en-GB" dirty="0">
                <a:latin typeface="Times New Roman" panose="02020603050405020304" pitchFamily="18" charset="0"/>
                <a:cs typeface="Times New Roman" panose="02020603050405020304" pitchFamily="18" charset="0"/>
              </a:rPr>
              <a:t>Different people may have different visions</a:t>
            </a:r>
          </a:p>
          <a:p>
            <a:pPr lvl="1"/>
            <a:r>
              <a:rPr lang="en-GB" dirty="0">
                <a:latin typeface="Times New Roman" panose="02020603050405020304" pitchFamily="18" charset="0"/>
                <a:cs typeface="Times New Roman" panose="02020603050405020304" pitchFamily="18" charset="0"/>
              </a:rPr>
              <a:t>There is an infinite variety of circumstances</a:t>
            </a:r>
          </a:p>
          <a:p>
            <a:pPr lvl="1"/>
            <a:endParaRPr lang="en-GB" dirty="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7B733C0B-5E52-4D4D-A319-C4D25E4C9B8A}" type="slidenum">
              <a:rPr lang="en-GB" smtClean="0">
                <a:latin typeface="Times New Roman" panose="02020603050405020304" pitchFamily="18" charset="0"/>
                <a:cs typeface="Times New Roman" panose="02020603050405020304" pitchFamily="18" charset="0"/>
              </a:rPr>
              <a:t>53</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926414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Times New Roman" panose="02020603050405020304" pitchFamily="18" charset="0"/>
                <a:cs typeface="Times New Roman" panose="02020603050405020304" pitchFamily="18" charset="0"/>
              </a:rPr>
              <a:t>Whose Needs?</a:t>
            </a:r>
          </a:p>
        </p:txBody>
      </p:sp>
      <p:sp>
        <p:nvSpPr>
          <p:cNvPr id="3" name="Content Placeholder 2"/>
          <p:cNvSpPr>
            <a:spLocks noGrp="1"/>
          </p:cNvSpPr>
          <p:nvPr>
            <p:ph idx="1"/>
          </p:nvPr>
        </p:nvSpPr>
        <p:spPr/>
        <p:txBody>
          <a:bodyPr>
            <a:normAutofit/>
          </a:bodyPr>
          <a:lstStyle/>
          <a:p>
            <a:r>
              <a:rPr lang="en-GB" dirty="0">
                <a:latin typeface="Times New Roman" panose="02020603050405020304" pitchFamily="18" charset="0"/>
                <a:cs typeface="Times New Roman" panose="02020603050405020304" pitchFamily="18" charset="0"/>
              </a:rPr>
              <a:t>If a consultant only listens to senior management, then this will be a very limited view of what is needed</a:t>
            </a:r>
          </a:p>
          <a:p>
            <a:r>
              <a:rPr lang="en-GB" dirty="0">
                <a:latin typeface="Times New Roman" panose="02020603050405020304" pitchFamily="18" charset="0"/>
                <a:cs typeface="Times New Roman" panose="02020603050405020304" pitchFamily="18" charset="0"/>
              </a:rPr>
              <a:t>So, you need to listen to many different voices</a:t>
            </a:r>
          </a:p>
          <a:p>
            <a:pPr lvl="1"/>
            <a:r>
              <a:rPr lang="en-GB" dirty="0">
                <a:latin typeface="Times New Roman" panose="02020603050405020304" pitchFamily="18" charset="0"/>
                <a:cs typeface="Times New Roman" panose="02020603050405020304" pitchFamily="18" charset="0"/>
              </a:rPr>
              <a:t>The problem as identified by the CIO/CEO may be totally different to the situation as experienced by the front line employees</a:t>
            </a:r>
          </a:p>
          <a:p>
            <a:pPr lvl="1"/>
            <a:r>
              <a:rPr lang="en-GB" dirty="0">
                <a:latin typeface="Times New Roman" panose="02020603050405020304" pitchFamily="18" charset="0"/>
                <a:cs typeface="Times New Roman" panose="02020603050405020304" pitchFamily="18" charset="0"/>
              </a:rPr>
              <a:t>Consultants should remain impartial and open minded</a:t>
            </a:r>
          </a:p>
          <a:p>
            <a:pPr lvl="1"/>
            <a:r>
              <a:rPr lang="en-GB" dirty="0">
                <a:latin typeface="Times New Roman" panose="02020603050405020304" pitchFamily="18" charset="0"/>
                <a:cs typeface="Times New Roman" panose="02020603050405020304" pitchFamily="18" charset="0"/>
              </a:rPr>
              <a:t>This is why it is important that the consultant’s diagnosis is independent of whatever the company tells you.</a:t>
            </a:r>
          </a:p>
          <a:p>
            <a:pPr lvl="1"/>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7B733C0B-5E52-4D4D-A319-C4D25E4C9B8A}" type="slidenum">
              <a:rPr lang="en-GB" smtClean="0">
                <a:latin typeface="Times New Roman" panose="02020603050405020304" pitchFamily="18" charset="0"/>
                <a:cs typeface="Times New Roman" panose="02020603050405020304" pitchFamily="18" charset="0"/>
              </a:rPr>
              <a:t>54</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47834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Times New Roman" panose="02020603050405020304" pitchFamily="18" charset="0"/>
                <a:cs typeface="Times New Roman" panose="02020603050405020304" pitchFamily="18" charset="0"/>
              </a:rPr>
              <a:t>For Example - 4</a:t>
            </a:r>
          </a:p>
        </p:txBody>
      </p:sp>
      <p:sp>
        <p:nvSpPr>
          <p:cNvPr id="3" name="Content Placeholder 2"/>
          <p:cNvSpPr>
            <a:spLocks noGrp="1"/>
          </p:cNvSpPr>
          <p:nvPr>
            <p:ph idx="1"/>
          </p:nvPr>
        </p:nvSpPr>
        <p:spPr/>
        <p:txBody>
          <a:bodyPr>
            <a:normAutofit/>
          </a:bodyPr>
          <a:lstStyle/>
          <a:p>
            <a:r>
              <a:rPr lang="en-GB" dirty="0">
                <a:latin typeface="Times New Roman" panose="02020603050405020304" pitchFamily="18" charset="0"/>
                <a:cs typeface="Times New Roman" panose="02020603050405020304" pitchFamily="18" charset="0"/>
              </a:rPr>
              <a:t>When I consulted in Ruder Finn Asia, the CEO told me that he wanted to centralise all knowledge sharing arrangements on a single platform, so that all employees could benefit</a:t>
            </a:r>
          </a:p>
          <a:p>
            <a:r>
              <a:rPr lang="en-GB" dirty="0">
                <a:latin typeface="Times New Roman" panose="02020603050405020304" pitchFamily="18" charset="0"/>
                <a:cs typeface="Times New Roman" panose="02020603050405020304" pitchFamily="18" charset="0"/>
              </a:rPr>
              <a:t>We proposed a solution based on Microsoft Share Point</a:t>
            </a:r>
          </a:p>
          <a:p>
            <a:r>
              <a:rPr lang="en-GB" dirty="0">
                <a:latin typeface="Times New Roman" panose="02020603050405020304" pitchFamily="18" charset="0"/>
                <a:cs typeface="Times New Roman" panose="02020603050405020304" pitchFamily="18" charset="0"/>
              </a:rPr>
              <a:t>Employees initially accepted this in principle, but later refused to use the new system</a:t>
            </a:r>
          </a:p>
        </p:txBody>
      </p:sp>
      <p:sp>
        <p:nvSpPr>
          <p:cNvPr id="4" name="Slide Number Placeholder 3"/>
          <p:cNvSpPr>
            <a:spLocks noGrp="1"/>
          </p:cNvSpPr>
          <p:nvPr>
            <p:ph type="sldNum" sz="quarter" idx="12"/>
          </p:nvPr>
        </p:nvSpPr>
        <p:spPr/>
        <p:txBody>
          <a:bodyPr/>
          <a:lstStyle/>
          <a:p>
            <a:fld id="{7B733C0B-5E52-4D4D-A319-C4D25E4C9B8A}" type="slidenum">
              <a:rPr lang="en-GB" smtClean="0">
                <a:latin typeface="Times New Roman" panose="02020603050405020304" pitchFamily="18" charset="0"/>
                <a:cs typeface="Times New Roman" panose="02020603050405020304" pitchFamily="18" charset="0"/>
              </a:rPr>
              <a:t>55</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785541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Times New Roman" panose="02020603050405020304" pitchFamily="18" charset="0"/>
                <a:cs typeface="Times New Roman" panose="02020603050405020304" pitchFamily="18" charset="0"/>
              </a:rPr>
              <a:t>Explanation</a:t>
            </a:r>
          </a:p>
        </p:txBody>
      </p:sp>
      <p:sp>
        <p:nvSpPr>
          <p:cNvPr id="3" name="Content Placeholder 2"/>
          <p:cNvSpPr>
            <a:spLocks noGrp="1"/>
          </p:cNvSpPr>
          <p:nvPr>
            <p:ph idx="1"/>
          </p:nvPr>
        </p:nvSpPr>
        <p:spPr/>
        <p:txBody>
          <a:bodyPr>
            <a:normAutofit/>
          </a:bodyPr>
          <a:lstStyle/>
          <a:p>
            <a:r>
              <a:rPr lang="en-GB" dirty="0">
                <a:latin typeface="Times New Roman" panose="02020603050405020304" pitchFamily="18" charset="0"/>
                <a:cs typeface="Times New Roman" panose="02020603050405020304" pitchFamily="18" charset="0"/>
              </a:rPr>
              <a:t>The employees saw no value in a single unified platform</a:t>
            </a:r>
          </a:p>
          <a:p>
            <a:r>
              <a:rPr lang="en-GB" dirty="0">
                <a:latin typeface="Times New Roman" panose="02020603050405020304" pitchFamily="18" charset="0"/>
                <a:cs typeface="Times New Roman" panose="02020603050405020304" pitchFamily="18" charset="0"/>
              </a:rPr>
              <a:t>It did not make their lives easier – in fact, the opposite</a:t>
            </a:r>
          </a:p>
          <a:p>
            <a:r>
              <a:rPr lang="en-GB" dirty="0">
                <a:latin typeface="Times New Roman" panose="02020603050405020304" pitchFamily="18" charset="0"/>
                <a:cs typeface="Times New Roman" panose="02020603050405020304" pitchFamily="18" charset="0"/>
              </a:rPr>
              <a:t>It did not help them to be more efficient</a:t>
            </a:r>
          </a:p>
          <a:p>
            <a:r>
              <a:rPr lang="en-GB" dirty="0">
                <a:latin typeface="Times New Roman" panose="02020603050405020304" pitchFamily="18" charset="0"/>
                <a:cs typeface="Times New Roman" panose="02020603050405020304" pitchFamily="18" charset="0"/>
              </a:rPr>
              <a:t>Instead, it obstructed their communications</a:t>
            </a:r>
          </a:p>
          <a:p>
            <a:r>
              <a:rPr lang="en-GB" dirty="0">
                <a:latin typeface="Times New Roman" panose="02020603050405020304" pitchFamily="18" charset="0"/>
                <a:cs typeface="Times New Roman" panose="02020603050405020304" pitchFamily="18" charset="0"/>
              </a:rPr>
              <a:t>For them, integration and central control were not significant goals</a:t>
            </a:r>
          </a:p>
          <a:p>
            <a:r>
              <a:rPr lang="en-GB" dirty="0">
                <a:latin typeface="Times New Roman" panose="02020603050405020304" pitchFamily="18" charset="0"/>
                <a:cs typeface="Times New Roman" panose="02020603050405020304" pitchFamily="18" charset="0"/>
              </a:rPr>
              <a:t>What mistake did I make?</a:t>
            </a:r>
          </a:p>
          <a:p>
            <a:r>
              <a:rPr lang="en-GB" dirty="0">
                <a:latin typeface="Times New Roman" panose="02020603050405020304" pitchFamily="18" charset="0"/>
                <a:cs typeface="Times New Roman" panose="02020603050405020304" pitchFamily="18" charset="0"/>
              </a:rPr>
              <a:t>Did the employees change their minds or … ?</a:t>
            </a:r>
          </a:p>
        </p:txBody>
      </p:sp>
      <p:sp>
        <p:nvSpPr>
          <p:cNvPr id="4" name="Slide Number Placeholder 3"/>
          <p:cNvSpPr>
            <a:spLocks noGrp="1"/>
          </p:cNvSpPr>
          <p:nvPr>
            <p:ph type="sldNum" sz="quarter" idx="12"/>
          </p:nvPr>
        </p:nvSpPr>
        <p:spPr/>
        <p:txBody>
          <a:bodyPr/>
          <a:lstStyle/>
          <a:p>
            <a:fld id="{7B733C0B-5E52-4D4D-A319-C4D25E4C9B8A}" type="slidenum">
              <a:rPr lang="en-GB" smtClean="0">
                <a:latin typeface="Times New Roman" panose="02020603050405020304" pitchFamily="18" charset="0"/>
                <a:cs typeface="Times New Roman" panose="02020603050405020304" pitchFamily="18" charset="0"/>
              </a:rPr>
              <a:t>56</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915625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Times New Roman" panose="02020603050405020304" pitchFamily="18" charset="0"/>
                <a:cs typeface="Times New Roman" panose="02020603050405020304" pitchFamily="18" charset="0"/>
              </a:rPr>
              <a:t>Employee Resistance</a:t>
            </a:r>
          </a:p>
        </p:txBody>
      </p:sp>
      <p:sp>
        <p:nvSpPr>
          <p:cNvPr id="3" name="Content Placeholder 2"/>
          <p:cNvSpPr>
            <a:spLocks noGrp="1"/>
          </p:cNvSpPr>
          <p:nvPr>
            <p:ph idx="1"/>
          </p:nvPr>
        </p:nvSpPr>
        <p:spPr/>
        <p:txBody>
          <a:bodyPr>
            <a:normAutofit/>
          </a:bodyPr>
          <a:lstStyle/>
          <a:p>
            <a:r>
              <a:rPr lang="en-GB" dirty="0">
                <a:latin typeface="Times New Roman" panose="02020603050405020304" pitchFamily="18" charset="0"/>
                <a:cs typeface="Times New Roman" panose="02020603050405020304" pitchFamily="18" charset="0"/>
              </a:rPr>
              <a:t>Employee resistance is an unfortunate fact of consulting life</a:t>
            </a:r>
          </a:p>
          <a:p>
            <a:r>
              <a:rPr lang="en-GB" dirty="0">
                <a:latin typeface="Times New Roman" panose="02020603050405020304" pitchFamily="18" charset="0"/>
                <a:cs typeface="Times New Roman" panose="02020603050405020304" pitchFamily="18" charset="0"/>
              </a:rPr>
              <a:t>No matter how much we work with employees nor how much they agree that they like a new system, this is NEVER a guarantee that they will actually use it</a:t>
            </a:r>
          </a:p>
          <a:p>
            <a:r>
              <a:rPr lang="en-GB" dirty="0">
                <a:latin typeface="Times New Roman" panose="02020603050405020304" pitchFamily="18" charset="0"/>
                <a:cs typeface="Times New Roman" panose="02020603050405020304" pitchFamily="18" charset="0"/>
              </a:rPr>
              <a:t>Employees may not want to tell their real feelings to your face, but they will demonstrate their feelings in their actions</a:t>
            </a:r>
          </a:p>
        </p:txBody>
      </p:sp>
      <p:sp>
        <p:nvSpPr>
          <p:cNvPr id="4" name="Slide Number Placeholder 3"/>
          <p:cNvSpPr>
            <a:spLocks noGrp="1"/>
          </p:cNvSpPr>
          <p:nvPr>
            <p:ph type="sldNum" sz="quarter" idx="12"/>
          </p:nvPr>
        </p:nvSpPr>
        <p:spPr/>
        <p:txBody>
          <a:bodyPr/>
          <a:lstStyle/>
          <a:p>
            <a:fld id="{ED23117B-984C-410A-9C9B-0CFFED740D0B}" type="slidenum">
              <a:rPr lang="en-GB" smtClean="0">
                <a:latin typeface="Times New Roman" panose="02020603050405020304" pitchFamily="18" charset="0"/>
                <a:cs typeface="Times New Roman" panose="02020603050405020304" pitchFamily="18" charset="0"/>
              </a:rPr>
              <a:t>57</a:t>
            </a:fld>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9632516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Times New Roman" panose="02020603050405020304" pitchFamily="18" charset="0"/>
                <a:cs typeface="Times New Roman" panose="02020603050405020304" pitchFamily="18" charset="0"/>
              </a:rPr>
              <a:t>Employee Resistance</a:t>
            </a:r>
          </a:p>
        </p:txBody>
      </p:sp>
      <p:sp>
        <p:nvSpPr>
          <p:cNvPr id="3" name="Content Placeholder 2"/>
          <p:cNvSpPr>
            <a:spLocks noGrp="1"/>
          </p:cNvSpPr>
          <p:nvPr>
            <p:ph idx="1"/>
          </p:nvPr>
        </p:nvSpPr>
        <p:spPr/>
        <p:txBody>
          <a:bodyPr>
            <a:normAutofit/>
          </a:bodyPr>
          <a:lstStyle/>
          <a:p>
            <a:r>
              <a:rPr lang="en-GB" sz="3200" dirty="0">
                <a:latin typeface="Times New Roman" panose="02020603050405020304" pitchFamily="18" charset="0"/>
                <a:cs typeface="Times New Roman" panose="02020603050405020304" pitchFamily="18" charset="0"/>
              </a:rPr>
              <a:t>A common reason for resistance is inertia</a:t>
            </a:r>
          </a:p>
          <a:p>
            <a:pPr lvl="1"/>
            <a:r>
              <a:rPr lang="en-GB" sz="2800" dirty="0">
                <a:latin typeface="Times New Roman" panose="02020603050405020304" pitchFamily="18" charset="0"/>
                <a:cs typeface="Times New Roman" panose="02020603050405020304" pitchFamily="18" charset="0"/>
              </a:rPr>
              <a:t>People resist change</a:t>
            </a:r>
          </a:p>
          <a:p>
            <a:pPr lvl="1"/>
            <a:r>
              <a:rPr lang="en-GB" sz="2800" dirty="0">
                <a:latin typeface="Times New Roman" panose="02020603050405020304" pitchFamily="18" charset="0"/>
                <a:cs typeface="Times New Roman" panose="02020603050405020304" pitchFamily="18" charset="0"/>
              </a:rPr>
              <a:t>It is easier not to change one’s style of work</a:t>
            </a:r>
          </a:p>
          <a:p>
            <a:pPr lvl="1"/>
            <a:r>
              <a:rPr lang="en-GB" sz="2800" dirty="0">
                <a:latin typeface="Times New Roman" panose="02020603050405020304" pitchFamily="18" charset="0"/>
                <a:cs typeface="Times New Roman" panose="02020603050405020304" pitchFamily="18" charset="0"/>
              </a:rPr>
              <a:t>An innovation must be dramatically better for people to adopt it</a:t>
            </a:r>
          </a:p>
          <a:p>
            <a:pPr lvl="1"/>
            <a:r>
              <a:rPr lang="en-GB" sz="2800" dirty="0">
                <a:latin typeface="Times New Roman" panose="02020603050405020304" pitchFamily="18" charset="0"/>
                <a:cs typeface="Times New Roman" panose="02020603050405020304" pitchFamily="18" charset="0"/>
              </a:rPr>
              <a:t>So yes, perhaps your new technology is better (or better for management) but it does not really make the employees’ life easier, so they resist</a:t>
            </a:r>
          </a:p>
          <a:p>
            <a:pPr lvl="1"/>
            <a:r>
              <a:rPr lang="en-GB" sz="2800" dirty="0">
                <a:latin typeface="Times New Roman" panose="02020603050405020304" pitchFamily="18" charset="0"/>
                <a:cs typeface="Times New Roman" panose="02020603050405020304" pitchFamily="18" charset="0"/>
              </a:rPr>
              <a:t>How much better does the new technology have to be in order to increase the chance that people use it? 10%? 100%? 1000%?</a:t>
            </a:r>
          </a:p>
        </p:txBody>
      </p:sp>
      <p:sp>
        <p:nvSpPr>
          <p:cNvPr id="4" name="Slide Number Placeholder 3"/>
          <p:cNvSpPr>
            <a:spLocks noGrp="1"/>
          </p:cNvSpPr>
          <p:nvPr>
            <p:ph type="sldNum" sz="quarter" idx="12"/>
          </p:nvPr>
        </p:nvSpPr>
        <p:spPr/>
        <p:txBody>
          <a:bodyPr/>
          <a:lstStyle/>
          <a:p>
            <a:fld id="{ED23117B-984C-410A-9C9B-0CFFED740D0B}" type="slidenum">
              <a:rPr lang="en-GB" smtClean="0">
                <a:latin typeface="Times New Roman" panose="02020603050405020304" pitchFamily="18" charset="0"/>
                <a:cs typeface="Times New Roman" panose="02020603050405020304" pitchFamily="18" charset="0"/>
              </a:rPr>
              <a:t>58</a:t>
            </a:fld>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1505303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Times New Roman" panose="02020603050405020304" pitchFamily="18" charset="0"/>
                <a:cs typeface="Times New Roman" panose="02020603050405020304" pitchFamily="18" charset="0"/>
              </a:rPr>
              <a:t>Dealing with Resistance</a:t>
            </a:r>
          </a:p>
        </p:txBody>
      </p:sp>
      <p:sp>
        <p:nvSpPr>
          <p:cNvPr id="3" name="Content Placeholder 2"/>
          <p:cNvSpPr>
            <a:spLocks noGrp="1"/>
          </p:cNvSpPr>
          <p:nvPr>
            <p:ph idx="1"/>
          </p:nvPr>
        </p:nvSpPr>
        <p:spPr/>
        <p:txBody>
          <a:bodyPr>
            <a:normAutofit/>
          </a:bodyPr>
          <a:lstStyle/>
          <a:p>
            <a:r>
              <a:rPr lang="en-GB" dirty="0">
                <a:latin typeface="Times New Roman" panose="02020603050405020304" pitchFamily="18" charset="0"/>
                <a:cs typeface="Times New Roman" panose="02020603050405020304" pitchFamily="18" charset="0"/>
              </a:rPr>
              <a:t>The best way is not to let it develop at all</a:t>
            </a:r>
          </a:p>
          <a:p>
            <a:r>
              <a:rPr lang="en-GB" dirty="0">
                <a:latin typeface="Times New Roman" panose="02020603050405020304" pitchFamily="18" charset="0"/>
                <a:cs typeface="Times New Roman" panose="02020603050405020304" pitchFamily="18" charset="0"/>
              </a:rPr>
              <a:t>This requires very close working with employees</a:t>
            </a:r>
          </a:p>
          <a:p>
            <a:r>
              <a:rPr lang="en-GB" dirty="0">
                <a:latin typeface="Times New Roman" panose="02020603050405020304" pitchFamily="18" charset="0"/>
                <a:cs typeface="Times New Roman" panose="02020603050405020304" pitchFamily="18" charset="0"/>
              </a:rPr>
              <a:t>Given the tendency to resist at the very last minute (when it seems too late to make changes), you need to maintain very close contact with the employees at all times</a:t>
            </a:r>
          </a:p>
          <a:p>
            <a:r>
              <a:rPr lang="en-GB" dirty="0">
                <a:latin typeface="Times New Roman" panose="02020603050405020304" pitchFamily="18" charset="0"/>
                <a:cs typeface="Times New Roman" panose="02020603050405020304" pitchFamily="18" charset="0"/>
              </a:rPr>
              <a:t>You may want to involve them in throughout the AR cycle, from diagnosis, through planning, intervention and testing. </a:t>
            </a:r>
          </a:p>
        </p:txBody>
      </p:sp>
      <p:sp>
        <p:nvSpPr>
          <p:cNvPr id="4" name="Slide Number Placeholder 3"/>
          <p:cNvSpPr>
            <a:spLocks noGrp="1"/>
          </p:cNvSpPr>
          <p:nvPr>
            <p:ph type="sldNum" sz="quarter" idx="12"/>
          </p:nvPr>
        </p:nvSpPr>
        <p:spPr/>
        <p:txBody>
          <a:bodyPr/>
          <a:lstStyle/>
          <a:p>
            <a:fld id="{ED23117B-984C-410A-9C9B-0CFFED740D0B}" type="slidenum">
              <a:rPr lang="en-GB" smtClean="0">
                <a:latin typeface="Times New Roman" panose="02020603050405020304" pitchFamily="18" charset="0"/>
                <a:cs typeface="Times New Roman" panose="02020603050405020304" pitchFamily="18" charset="0"/>
              </a:rPr>
              <a:t>59</a:t>
            </a:fld>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464461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Times New Roman" panose="02020603050405020304" pitchFamily="18" charset="0"/>
                <a:cs typeface="Times New Roman" panose="02020603050405020304" pitchFamily="18" charset="0"/>
              </a:rPr>
              <a:t>A Balanced Diagnosis</a:t>
            </a:r>
          </a:p>
        </p:txBody>
      </p:sp>
      <p:sp>
        <p:nvSpPr>
          <p:cNvPr id="3" name="Content Placeholder 2"/>
          <p:cNvSpPr>
            <a:spLocks noGrp="1"/>
          </p:cNvSpPr>
          <p:nvPr>
            <p:ph idx="1"/>
          </p:nvPr>
        </p:nvSpPr>
        <p:spPr>
          <a:xfrm>
            <a:off x="773606" y="1624013"/>
            <a:ext cx="10644789" cy="4525963"/>
          </a:xfrm>
        </p:spPr>
        <p:txBody>
          <a:bodyPr>
            <a:normAutofit/>
          </a:bodyPr>
          <a:lstStyle/>
          <a:p>
            <a:r>
              <a:rPr lang="en-GB" dirty="0">
                <a:latin typeface="Times New Roman" panose="02020603050405020304" pitchFamily="18" charset="0"/>
                <a:cs typeface="Times New Roman" panose="02020603050405020304" pitchFamily="18" charset="0"/>
              </a:rPr>
              <a:t>So the consultant needs to talk to (interview) a wide range of people </a:t>
            </a:r>
          </a:p>
          <a:p>
            <a:pPr lvl="1"/>
            <a:r>
              <a:rPr lang="en-GB" dirty="0">
                <a:latin typeface="Times New Roman" panose="02020603050405020304" pitchFamily="18" charset="0"/>
                <a:cs typeface="Times New Roman" panose="02020603050405020304" pitchFamily="18" charset="0"/>
              </a:rPr>
              <a:t>And ideally aim to satisfy </a:t>
            </a:r>
            <a:r>
              <a:rPr lang="en-GB" u="sng" dirty="0">
                <a:latin typeface="Times New Roman" panose="02020603050405020304" pitchFamily="18" charset="0"/>
                <a:cs typeface="Times New Roman" panose="02020603050405020304" pitchFamily="18" charset="0"/>
              </a:rPr>
              <a:t>all</a:t>
            </a:r>
            <a:r>
              <a:rPr lang="en-GB" dirty="0">
                <a:latin typeface="Times New Roman" panose="02020603050405020304" pitchFamily="18" charset="0"/>
                <a:cs typeface="Times New Roman" panose="02020603050405020304" pitchFamily="18" charset="0"/>
              </a:rPr>
              <a:t> their needs</a:t>
            </a:r>
          </a:p>
          <a:p>
            <a:r>
              <a:rPr lang="en-GB" dirty="0">
                <a:latin typeface="Times New Roman" panose="02020603050405020304" pitchFamily="18" charset="0"/>
                <a:cs typeface="Times New Roman" panose="02020603050405020304" pitchFamily="18" charset="0"/>
              </a:rPr>
              <a:t>Different people have not only different needs, but also different skill and education levels</a:t>
            </a:r>
          </a:p>
          <a:p>
            <a:pPr lvl="1"/>
            <a:r>
              <a:rPr lang="en-GB" dirty="0">
                <a:latin typeface="Times New Roman" panose="02020603050405020304" pitchFamily="18" charset="0"/>
                <a:cs typeface="Times New Roman" panose="02020603050405020304" pitchFamily="18" charset="0"/>
              </a:rPr>
              <a:t>Some may love change, others will resist it</a:t>
            </a:r>
          </a:p>
          <a:p>
            <a:pPr lvl="1"/>
            <a:r>
              <a:rPr lang="en-GB" dirty="0">
                <a:latin typeface="Times New Roman" panose="02020603050405020304" pitchFamily="18" charset="0"/>
                <a:cs typeface="Times New Roman" panose="02020603050405020304" pitchFamily="18" charset="0"/>
              </a:rPr>
              <a:t>Some may see the opportunity to develop new skills, or build power structures, whereas others see a threat to their stable and peaceful lives</a:t>
            </a:r>
          </a:p>
        </p:txBody>
      </p:sp>
      <p:sp>
        <p:nvSpPr>
          <p:cNvPr id="4" name="Slide Number Placeholder 3"/>
          <p:cNvSpPr>
            <a:spLocks noGrp="1"/>
          </p:cNvSpPr>
          <p:nvPr>
            <p:ph type="sldNum" sz="quarter" idx="12"/>
          </p:nvPr>
        </p:nvSpPr>
        <p:spPr/>
        <p:txBody>
          <a:bodyPr/>
          <a:lstStyle/>
          <a:p>
            <a:fld id="{7B733C0B-5E52-4D4D-A319-C4D25E4C9B8A}" type="slidenum">
              <a:rPr lang="en-GB" smtClean="0">
                <a:latin typeface="Times New Roman" panose="02020603050405020304" pitchFamily="18" charset="0"/>
                <a:cs typeface="Times New Roman" panose="02020603050405020304" pitchFamily="18" charset="0"/>
              </a:rPr>
              <a:t>60</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8501734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Times New Roman" panose="02020603050405020304" pitchFamily="18" charset="0"/>
                <a:cs typeface="Times New Roman" panose="02020603050405020304" pitchFamily="18" charset="0"/>
              </a:rPr>
              <a:t>Interview Questions</a:t>
            </a:r>
          </a:p>
        </p:txBody>
      </p:sp>
      <p:sp>
        <p:nvSpPr>
          <p:cNvPr id="3" name="Content Placeholder 2"/>
          <p:cNvSpPr>
            <a:spLocks noGrp="1"/>
          </p:cNvSpPr>
          <p:nvPr>
            <p:ph idx="1"/>
          </p:nvPr>
        </p:nvSpPr>
        <p:spPr/>
        <p:txBody>
          <a:bodyPr>
            <a:normAutofit/>
          </a:bodyPr>
          <a:lstStyle/>
          <a:p>
            <a:r>
              <a:rPr lang="en-GB" dirty="0">
                <a:latin typeface="Times New Roman" panose="02020603050405020304" pitchFamily="18" charset="0"/>
                <a:cs typeface="Times New Roman" panose="02020603050405020304" pitchFamily="18" charset="0"/>
              </a:rPr>
              <a:t>The exact questions we ask will depend on the context: what kind of problem or situation</a:t>
            </a:r>
          </a:p>
          <a:p>
            <a:r>
              <a:rPr lang="en-GB" dirty="0">
                <a:latin typeface="Times New Roman" panose="02020603050405020304" pitchFamily="18" charset="0"/>
                <a:cs typeface="Times New Roman" panose="02020603050405020304" pitchFamily="18" charset="0"/>
              </a:rPr>
              <a:t>All questions need to be pre-tested</a:t>
            </a:r>
          </a:p>
          <a:p>
            <a:pPr lvl="1"/>
            <a:r>
              <a:rPr lang="en-GB" dirty="0">
                <a:latin typeface="Times New Roman" panose="02020603050405020304" pitchFamily="18" charset="0"/>
                <a:cs typeface="Times New Roman" panose="02020603050405020304" pitchFamily="18" charset="0"/>
              </a:rPr>
              <a:t>Do people really understand them correctly?</a:t>
            </a:r>
          </a:p>
          <a:p>
            <a:pPr lvl="1"/>
            <a:r>
              <a:rPr lang="en-GB" dirty="0">
                <a:latin typeface="Times New Roman" panose="02020603050405020304" pitchFamily="18" charset="0"/>
                <a:cs typeface="Times New Roman" panose="02020603050405020304" pitchFamily="18" charset="0"/>
              </a:rPr>
              <a:t>Each question should only ask about one thing</a:t>
            </a:r>
          </a:p>
          <a:p>
            <a:pPr lvl="1"/>
            <a:r>
              <a:rPr lang="en-GB" dirty="0">
                <a:latin typeface="Times New Roman" panose="02020603050405020304" pitchFamily="18" charset="0"/>
                <a:cs typeface="Times New Roman" panose="02020603050405020304" pitchFamily="18" charset="0"/>
              </a:rPr>
              <a:t>Questions should be neutral and not push employees to answer in a particular way</a:t>
            </a:r>
          </a:p>
          <a:p>
            <a:pPr lvl="1"/>
            <a:r>
              <a:rPr lang="en-GB" dirty="0">
                <a:latin typeface="Times New Roman" panose="02020603050405020304" pitchFamily="18" charset="0"/>
                <a:cs typeface="Times New Roman" panose="02020603050405020304" pitchFamily="18" charset="0"/>
              </a:rPr>
              <a:t>Only essential questions should be asked: people get fed up if you ask too many and then don’t answer carefully</a:t>
            </a:r>
          </a:p>
        </p:txBody>
      </p:sp>
      <p:sp>
        <p:nvSpPr>
          <p:cNvPr id="4" name="Slide Number Placeholder 3"/>
          <p:cNvSpPr>
            <a:spLocks noGrp="1"/>
          </p:cNvSpPr>
          <p:nvPr>
            <p:ph type="sldNum" sz="quarter" idx="12"/>
          </p:nvPr>
        </p:nvSpPr>
        <p:spPr/>
        <p:txBody>
          <a:bodyPr/>
          <a:lstStyle/>
          <a:p>
            <a:fld id="{942B2D58-69EF-492A-BB3E-4E2A1B81261A}" type="slidenum">
              <a:rPr lang="en-GB" smtClean="0">
                <a:latin typeface="Times New Roman" panose="02020603050405020304" pitchFamily="18" charset="0"/>
                <a:cs typeface="Times New Roman" panose="02020603050405020304" pitchFamily="18" charset="0"/>
              </a:rPr>
              <a:t>61</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62408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Times New Roman" panose="02020603050405020304" pitchFamily="18" charset="0"/>
                <a:cs typeface="Times New Roman" panose="02020603050405020304" pitchFamily="18" charset="0"/>
              </a:rPr>
              <a:t>Representative Sampling</a:t>
            </a:r>
            <a:endParaRPr lang="en-GB">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It is important that we ask the right questions and to the right people!</a:t>
            </a:r>
          </a:p>
          <a:p>
            <a:pPr lvl="1"/>
            <a:r>
              <a:rPr lang="en-US" dirty="0">
                <a:latin typeface="Times New Roman" panose="02020603050405020304" pitchFamily="18" charset="0"/>
                <a:cs typeface="Times New Roman" panose="02020603050405020304" pitchFamily="18" charset="0"/>
              </a:rPr>
              <a:t>If we only asked managers, we would only see a narrow perspective of the problem</a:t>
            </a:r>
          </a:p>
          <a:p>
            <a:pPr lvl="1"/>
            <a:r>
              <a:rPr lang="en-US" dirty="0">
                <a:latin typeface="Times New Roman" panose="02020603050405020304" pitchFamily="18" charset="0"/>
                <a:cs typeface="Times New Roman" panose="02020603050405020304" pitchFamily="18" charset="0"/>
              </a:rPr>
              <a:t>In fact, even if the managers see a problem, perhaps no one else sees it.</a:t>
            </a:r>
          </a:p>
          <a:p>
            <a:r>
              <a:rPr lang="en-US" dirty="0">
                <a:latin typeface="Times New Roman" panose="02020603050405020304" pitchFamily="18" charset="0"/>
                <a:cs typeface="Times New Roman" panose="02020603050405020304" pitchFamily="18" charset="0"/>
              </a:rPr>
              <a:t>Getting as a broad a view of the problem as possible is essential</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942B2D58-69EF-492A-BB3E-4E2A1B81261A}" type="slidenum">
              <a:rPr lang="en-GB" smtClean="0">
                <a:latin typeface="Times New Roman" panose="02020603050405020304" pitchFamily="18" charset="0"/>
                <a:cs typeface="Times New Roman" panose="02020603050405020304" pitchFamily="18" charset="0"/>
              </a:rPr>
              <a:t>62</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5899066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Times New Roman" panose="02020603050405020304" pitchFamily="18" charset="0"/>
                <a:cs typeface="Times New Roman" panose="02020603050405020304" pitchFamily="18" charset="0"/>
              </a:rPr>
              <a:t>Diagnostic Reflections</a:t>
            </a:r>
          </a:p>
        </p:txBody>
      </p:sp>
      <p:sp>
        <p:nvSpPr>
          <p:cNvPr id="3" name="Content Placeholder 2"/>
          <p:cNvSpPr>
            <a:spLocks noGrp="1"/>
          </p:cNvSpPr>
          <p:nvPr>
            <p:ph idx="1"/>
          </p:nvPr>
        </p:nvSpPr>
        <p:spPr>
          <a:xfrm>
            <a:off x="773606" y="1600200"/>
            <a:ext cx="10644789" cy="4768087"/>
          </a:xfrm>
        </p:spPr>
        <p:txBody>
          <a:bodyPr>
            <a:normAutofit/>
          </a:bodyPr>
          <a:lstStyle/>
          <a:p>
            <a:r>
              <a:rPr lang="en-GB" dirty="0">
                <a:latin typeface="Times New Roman" panose="02020603050405020304" pitchFamily="18" charset="0"/>
                <a:cs typeface="Times New Roman" panose="02020603050405020304" pitchFamily="18" charset="0"/>
              </a:rPr>
              <a:t>Consultants need to bear in mind that they cannot solve all the problems</a:t>
            </a:r>
          </a:p>
          <a:p>
            <a:pPr lvl="1"/>
            <a:r>
              <a:rPr lang="en-GB" dirty="0">
                <a:latin typeface="Times New Roman" panose="02020603050405020304" pitchFamily="18" charset="0"/>
                <a:cs typeface="Times New Roman" panose="02020603050405020304" pitchFamily="18" charset="0"/>
              </a:rPr>
              <a:t>Problems in organisations cover a range of topics. </a:t>
            </a:r>
          </a:p>
          <a:p>
            <a:pPr lvl="1"/>
            <a:r>
              <a:rPr lang="en-GB" dirty="0">
                <a:latin typeface="Times New Roman" panose="02020603050405020304" pitchFamily="18" charset="0"/>
                <a:cs typeface="Times New Roman" panose="02020603050405020304" pitchFamily="18" charset="0"/>
              </a:rPr>
              <a:t>Many of those problem areas are quite suitable for an IT or KM solution because IT/KM are embedded in organisational processes.</a:t>
            </a:r>
          </a:p>
          <a:p>
            <a:pPr lvl="1"/>
            <a:r>
              <a:rPr lang="en-GB" dirty="0">
                <a:latin typeface="Times New Roman" panose="02020603050405020304" pitchFamily="18" charset="0"/>
                <a:cs typeface="Times New Roman" panose="02020603050405020304" pitchFamily="18" charset="0"/>
              </a:rPr>
              <a:t>So, when we talk to employees, we need to keep IT and KM in mind</a:t>
            </a:r>
          </a:p>
          <a:p>
            <a:pPr lvl="1"/>
            <a:r>
              <a:rPr lang="en-GB" dirty="0">
                <a:latin typeface="Times New Roman" panose="02020603050405020304" pitchFamily="18" charset="0"/>
                <a:cs typeface="Times New Roman" panose="02020603050405020304" pitchFamily="18" charset="0"/>
              </a:rPr>
              <a:t>Naturally, the employees will talk about their experience of problems and this may be somewhat outside our experience. </a:t>
            </a:r>
          </a:p>
          <a:p>
            <a:pPr lvl="1"/>
            <a:r>
              <a:rPr lang="en-GB" dirty="0">
                <a:latin typeface="Times New Roman" panose="02020603050405020304" pitchFamily="18" charset="0"/>
                <a:cs typeface="Times New Roman" panose="02020603050405020304" pitchFamily="18" charset="0"/>
              </a:rPr>
              <a:t>But we have to listen to whatever they say, even the bits we don’t quite understand, and also encourage them to think about IS/KM aspects as well. </a:t>
            </a:r>
          </a:p>
          <a:p>
            <a:r>
              <a:rPr lang="en-GB" dirty="0">
                <a:latin typeface="Times New Roman" panose="02020603050405020304" pitchFamily="18" charset="0"/>
                <a:cs typeface="Times New Roman" panose="02020603050405020304" pitchFamily="18" charset="0"/>
              </a:rPr>
              <a:t>Ultimately, we want to be in the position where we can propose a way forwards that blends the IT/KM aspects into the solution.</a:t>
            </a:r>
          </a:p>
        </p:txBody>
      </p:sp>
      <p:sp>
        <p:nvSpPr>
          <p:cNvPr id="4" name="Slide Number Placeholder 3"/>
          <p:cNvSpPr>
            <a:spLocks noGrp="1"/>
          </p:cNvSpPr>
          <p:nvPr>
            <p:ph type="sldNum" sz="quarter" idx="12"/>
          </p:nvPr>
        </p:nvSpPr>
        <p:spPr/>
        <p:txBody>
          <a:bodyPr/>
          <a:lstStyle/>
          <a:p>
            <a:fld id="{7B733C0B-5E52-4D4D-A319-C4D25E4C9B8A}" type="slidenum">
              <a:rPr lang="en-GB" smtClean="0">
                <a:latin typeface="Times New Roman" panose="02020603050405020304" pitchFamily="18" charset="0"/>
                <a:cs typeface="Times New Roman" panose="02020603050405020304" pitchFamily="18" charset="0"/>
              </a:rPr>
              <a:t>63</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5698606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Times New Roman" panose="02020603050405020304" pitchFamily="18" charset="0"/>
                <a:cs typeface="Times New Roman" panose="02020603050405020304" pitchFamily="18" charset="0"/>
              </a:rPr>
              <a:t>From Diagnosis to Plan</a:t>
            </a:r>
            <a:endParaRPr lang="en-GB">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r>
              <a:rPr lang="en-US" dirty="0">
                <a:latin typeface="Times New Roman" panose="02020603050405020304" pitchFamily="18" charset="0"/>
                <a:cs typeface="Times New Roman" panose="02020603050405020304" pitchFamily="18" charset="0"/>
              </a:rPr>
              <a:t>The diagnostic stage may take a long time.</a:t>
            </a:r>
          </a:p>
          <a:p>
            <a:r>
              <a:rPr lang="en-US" dirty="0">
                <a:latin typeface="Times New Roman" panose="02020603050405020304" pitchFamily="18" charset="0"/>
                <a:cs typeface="Times New Roman" panose="02020603050405020304" pitchFamily="18" charset="0"/>
              </a:rPr>
              <a:t>Many people may have to be interviewed and many different perspectives reconciled before you feel that you have a complete understanding of the situation</a:t>
            </a:r>
          </a:p>
          <a:p>
            <a:r>
              <a:rPr lang="en-US" dirty="0">
                <a:latin typeface="Times New Roman" panose="02020603050405020304" pitchFamily="18" charset="0"/>
                <a:cs typeface="Times New Roman" panose="02020603050405020304" pitchFamily="18" charset="0"/>
              </a:rPr>
              <a:t>Planning the actions that you want to take is the second AR step and requires considerable care</a:t>
            </a:r>
          </a:p>
          <a:p>
            <a:pPr lvl="1"/>
            <a:r>
              <a:rPr lang="en-US" dirty="0">
                <a:latin typeface="Times New Roman" panose="02020603050405020304" pitchFamily="18" charset="0"/>
                <a:cs typeface="Times New Roman" panose="02020603050405020304" pitchFamily="18" charset="0"/>
              </a:rPr>
              <a:t>It should also be explicitly linked back to the results of the diagnosis</a:t>
            </a:r>
          </a:p>
          <a:p>
            <a:r>
              <a:rPr lang="en-US" dirty="0">
                <a:latin typeface="Times New Roman" panose="02020603050405020304" pitchFamily="18" charset="0"/>
                <a:cs typeface="Times New Roman" panose="02020603050405020304" pitchFamily="18" charset="0"/>
              </a:rPr>
              <a:t>As a consultant, you need to put together a detailed plan that lays out in detail exactly what you propose to do</a:t>
            </a:r>
          </a:p>
          <a:p>
            <a:r>
              <a:rPr lang="en-US" dirty="0">
                <a:latin typeface="Times New Roman" panose="02020603050405020304" pitchFamily="18" charset="0"/>
                <a:cs typeface="Times New Roman" panose="02020603050405020304" pitchFamily="18" charset="0"/>
              </a:rPr>
              <a:t>The plan must be prepared to the highest professional standards</a:t>
            </a:r>
          </a:p>
          <a:p>
            <a:pPr lvl="1"/>
            <a:r>
              <a:rPr lang="en-US" dirty="0">
                <a:latin typeface="Times New Roman" panose="02020603050405020304" pitchFamily="18" charset="0"/>
                <a:cs typeface="Times New Roman" panose="02020603050405020304" pitchFamily="18" charset="0"/>
              </a:rPr>
              <a:t>Well organized, written, attractive, persuasive</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AF853A77-A09D-4E49-BDF1-7320537F6503}" type="slidenum">
              <a:rPr lang="en-GB" smtClean="0">
                <a:latin typeface="Times New Roman" panose="02020603050405020304" pitchFamily="18" charset="0"/>
                <a:cs typeface="Times New Roman" panose="02020603050405020304" pitchFamily="18" charset="0"/>
              </a:rPr>
              <a:t>64</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41234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Times New Roman" panose="02020603050405020304" pitchFamily="18" charset="0"/>
                <a:cs typeface="Times New Roman" panose="02020603050405020304" pitchFamily="18" charset="0"/>
              </a:rPr>
              <a:t>Outline Structure of the Plan I</a:t>
            </a:r>
            <a:endParaRPr lang="en-GB">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a:latin typeface="Times New Roman" panose="02020603050405020304" pitchFamily="18" charset="0"/>
                <a:cs typeface="Times New Roman" panose="02020603050405020304" pitchFamily="18" charset="0"/>
              </a:rPr>
              <a:t>Background information on the consulta</a:t>
            </a:r>
            <a:r>
              <a:rPr lang="en-GB">
                <a:latin typeface="Times New Roman" panose="02020603050405020304" pitchFamily="18" charset="0"/>
                <a:cs typeface="Times New Roman" panose="02020603050405020304" pitchFamily="18" charset="0"/>
              </a:rPr>
              <a:t>nts involved</a:t>
            </a:r>
          </a:p>
          <a:p>
            <a:pPr lvl="1"/>
            <a:r>
              <a:rPr lang="en-US">
                <a:latin typeface="Times New Roman" panose="02020603050405020304" pitchFamily="18" charset="0"/>
                <a:cs typeface="Times New Roman" panose="02020603050405020304" pitchFamily="18" charset="0"/>
              </a:rPr>
              <a:t>Experience, skills</a:t>
            </a:r>
          </a:p>
          <a:p>
            <a:pPr lvl="1"/>
            <a:r>
              <a:rPr lang="en-US">
                <a:latin typeface="Times New Roman" panose="02020603050405020304" pitchFamily="18" charset="0"/>
                <a:cs typeface="Times New Roman" panose="02020603050405020304" pitchFamily="18" charset="0"/>
              </a:rPr>
              <a:t>Previous consulting experience (including bios and cvs)</a:t>
            </a:r>
          </a:p>
          <a:p>
            <a:r>
              <a:rPr lang="en-US">
                <a:latin typeface="Times New Roman" panose="02020603050405020304" pitchFamily="18" charset="0"/>
                <a:cs typeface="Times New Roman" panose="02020603050405020304" pitchFamily="18" charset="0"/>
              </a:rPr>
              <a:t>Objectives and Scope</a:t>
            </a:r>
          </a:p>
          <a:p>
            <a:pPr lvl="1"/>
            <a:r>
              <a:rPr lang="en-US">
                <a:latin typeface="Times New Roman" panose="02020603050405020304" pitchFamily="18" charset="0"/>
                <a:cs typeface="Times New Roman" panose="02020603050405020304" pitchFamily="18" charset="0"/>
              </a:rPr>
              <a:t>What are the broad objectives of the plan?</a:t>
            </a:r>
          </a:p>
          <a:p>
            <a:pPr lvl="1"/>
            <a:r>
              <a:rPr lang="en-US">
                <a:latin typeface="Times New Roman" panose="02020603050405020304" pitchFamily="18" charset="0"/>
                <a:cs typeface="Times New Roman" panose="02020603050405020304" pitchFamily="18" charset="0"/>
              </a:rPr>
              <a:t>How will achievement of the objectives be measured?</a:t>
            </a:r>
          </a:p>
          <a:p>
            <a:pPr lvl="1"/>
            <a:r>
              <a:rPr lang="en-US">
                <a:latin typeface="Times New Roman" panose="02020603050405020304" pitchFamily="18" charset="0"/>
                <a:cs typeface="Times New Roman" panose="02020603050405020304" pitchFamily="18" charset="0"/>
              </a:rPr>
              <a:t>Are the objectives feasible? What are the risks?</a:t>
            </a:r>
          </a:p>
          <a:p>
            <a:pPr lvl="1"/>
            <a:r>
              <a:rPr lang="en-US">
                <a:latin typeface="Times New Roman" panose="02020603050405020304" pitchFamily="18" charset="0"/>
                <a:cs typeface="Times New Roman" panose="02020603050405020304" pitchFamily="18" charset="0"/>
              </a:rPr>
              <a:t>Who will benefit (or not) from reaching these objectives?</a:t>
            </a:r>
          </a:p>
          <a:p>
            <a:pPr lvl="1"/>
            <a:endParaRPr lang="en-US">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AF853A77-A09D-4E49-BDF1-7320537F6503}" type="slidenum">
              <a:rPr lang="en-GB" smtClean="0">
                <a:latin typeface="Times New Roman" panose="02020603050405020304" pitchFamily="18" charset="0"/>
                <a:cs typeface="Times New Roman" panose="02020603050405020304" pitchFamily="18" charset="0"/>
              </a:rPr>
              <a:t>65</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1953525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Times New Roman" panose="02020603050405020304" pitchFamily="18" charset="0"/>
                <a:cs typeface="Times New Roman" panose="02020603050405020304" pitchFamily="18" charset="0"/>
              </a:rPr>
              <a:t>Outline Structure II</a:t>
            </a:r>
            <a:endParaRPr lang="en-GB">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a:latin typeface="Times New Roman" panose="02020603050405020304" pitchFamily="18" charset="0"/>
                <a:cs typeface="Times New Roman" panose="02020603050405020304" pitchFamily="18" charset="0"/>
              </a:rPr>
              <a:t>Actions to be taken</a:t>
            </a:r>
          </a:p>
          <a:p>
            <a:pPr lvl="1"/>
            <a:r>
              <a:rPr lang="en-US">
                <a:latin typeface="Times New Roman" panose="02020603050405020304" pitchFamily="18" charset="0"/>
                <a:cs typeface="Times New Roman" panose="02020603050405020304" pitchFamily="18" charset="0"/>
              </a:rPr>
              <a:t>List the actions in sequence with justification and linkage back to the original needs assessment; draw on theory as appropriate</a:t>
            </a:r>
          </a:p>
          <a:p>
            <a:pPr lvl="1"/>
            <a:r>
              <a:rPr lang="en-US">
                <a:latin typeface="Times New Roman" panose="02020603050405020304" pitchFamily="18" charset="0"/>
                <a:cs typeface="Times New Roman" panose="02020603050405020304" pitchFamily="18" charset="0"/>
              </a:rPr>
              <a:t>Indicate who (internally) needs to be involved and how</a:t>
            </a:r>
          </a:p>
          <a:p>
            <a:pPr lvl="1"/>
            <a:r>
              <a:rPr lang="en-US">
                <a:latin typeface="Times New Roman" panose="02020603050405020304" pitchFamily="18" charset="0"/>
                <a:cs typeface="Times New Roman" panose="02020603050405020304" pitchFamily="18" charset="0"/>
              </a:rPr>
              <a:t>Explain what kind of data needs to be collected so as to assess if actions are successful</a:t>
            </a:r>
          </a:p>
          <a:p>
            <a:pPr lvl="1"/>
            <a:r>
              <a:rPr lang="en-US">
                <a:latin typeface="Times New Roman" panose="02020603050405020304" pitchFamily="18" charset="0"/>
                <a:cs typeface="Times New Roman" panose="02020603050405020304" pitchFamily="18" charset="0"/>
              </a:rPr>
              <a:t>Provide a detailed timetable for the actions</a:t>
            </a:r>
          </a:p>
          <a:p>
            <a:pPr lvl="2"/>
            <a:r>
              <a:rPr lang="en-US">
                <a:latin typeface="Times New Roman" panose="02020603050405020304" pitchFamily="18" charset="0"/>
                <a:cs typeface="Times New Roman" panose="02020603050405020304" pitchFamily="18" charset="0"/>
              </a:rPr>
              <a:t>Milestones, targets, parallel and sequential activities</a:t>
            </a:r>
          </a:p>
          <a:p>
            <a:pPr lvl="1"/>
            <a:r>
              <a:rPr lang="en-US">
                <a:latin typeface="Times New Roman" panose="02020603050405020304" pitchFamily="18" charset="0"/>
                <a:cs typeface="Times New Roman" panose="02020603050405020304" pitchFamily="18" charset="0"/>
              </a:rPr>
              <a:t>Allow for some flexibility in all respects since actions never happen quite as planned</a:t>
            </a:r>
          </a:p>
          <a:p>
            <a:r>
              <a:rPr lang="en-US">
                <a:latin typeface="Times New Roman" panose="02020603050405020304" pitchFamily="18" charset="0"/>
                <a:cs typeface="Times New Roman" panose="02020603050405020304" pitchFamily="18" charset="0"/>
              </a:rPr>
              <a:t>Costs – consulting fees and other expenses</a:t>
            </a:r>
          </a:p>
          <a:p>
            <a:pPr lvl="1"/>
            <a:endParaRPr lang="en-GB">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AF853A77-A09D-4E49-BDF1-7320537F6503}" type="slidenum">
              <a:rPr lang="en-GB" smtClean="0">
                <a:latin typeface="Times New Roman" panose="02020603050405020304" pitchFamily="18" charset="0"/>
                <a:cs typeface="Times New Roman" panose="02020603050405020304" pitchFamily="18" charset="0"/>
              </a:rPr>
              <a:t>66</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921648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a:latin typeface="Times New Roman" panose="02020603050405020304" pitchFamily="18" charset="0"/>
                <a:cs typeface="Times New Roman" panose="02020603050405020304" pitchFamily="18" charset="0"/>
              </a:rPr>
              <a:t>Six Principles for Preparing a Consulting Proposal</a:t>
            </a:r>
            <a:endParaRPr lang="en-GB" sz="400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825624"/>
            <a:ext cx="10515600" cy="4599029"/>
          </a:xfrm>
        </p:spPr>
        <p:txBody>
          <a:bodyPr>
            <a:normAutofit fontScale="92500" lnSpcReduction="10000"/>
          </a:bodyPr>
          <a:lstStyle/>
          <a:p>
            <a:r>
              <a:rPr lang="en-US" dirty="0">
                <a:latin typeface="Times New Roman" panose="02020603050405020304" pitchFamily="18" charset="0"/>
                <a:cs typeface="Times New Roman" panose="02020603050405020304" pitchFamily="18" charset="0"/>
              </a:rPr>
              <a:t>In order to get the proposal right and have a higher chance of being awarded the contract, there are some principles to follow</a:t>
            </a:r>
          </a:p>
          <a:p>
            <a:r>
              <a:rPr lang="en-US" dirty="0">
                <a:latin typeface="Times New Roman" panose="02020603050405020304" pitchFamily="18" charset="0"/>
                <a:cs typeface="Times New Roman" panose="02020603050405020304" pitchFamily="18" charset="0"/>
              </a:rPr>
              <a:t>Don’t forget that consultation tendering is a competitive process</a:t>
            </a:r>
          </a:p>
          <a:p>
            <a:pPr lvl="1"/>
            <a:r>
              <a:rPr lang="en-US" dirty="0">
                <a:latin typeface="Times New Roman" panose="02020603050405020304" pitchFamily="18" charset="0"/>
                <a:cs typeface="Times New Roman" panose="02020603050405020304" pitchFamily="18" charset="0"/>
              </a:rPr>
              <a:t>It is most unlikely that you are the only consultant or firm that hopes to get the contract</a:t>
            </a:r>
          </a:p>
          <a:p>
            <a:r>
              <a:rPr lang="en-US" dirty="0">
                <a:latin typeface="Times New Roman" panose="02020603050405020304" pitchFamily="18" charset="0"/>
                <a:cs typeface="Times New Roman" panose="02020603050405020304" pitchFamily="18" charset="0"/>
              </a:rPr>
              <a:t>If the proposal is in response to an RFP, then you are more constrained in what you can say and if you don’t like what they are asking for, then probably you should not offer a proposal at all.</a:t>
            </a:r>
          </a:p>
          <a:p>
            <a:r>
              <a:rPr lang="en-US" dirty="0">
                <a:latin typeface="Times New Roman" panose="02020603050405020304" pitchFamily="18" charset="0"/>
                <a:cs typeface="Times New Roman" panose="02020603050405020304" pitchFamily="18" charset="0"/>
              </a:rPr>
              <a:t>If the proposal follows a needs assessment exercise, then you can provide a lot more detail</a:t>
            </a:r>
          </a:p>
          <a:p>
            <a:r>
              <a:rPr lang="en-US" dirty="0">
                <a:latin typeface="Times New Roman" panose="02020603050405020304" pitchFamily="18" charset="0"/>
                <a:cs typeface="Times New Roman" panose="02020603050405020304" pitchFamily="18" charset="0"/>
              </a:rPr>
              <a:t>The proposal should be uniquely created for the client - don’t re-use old proposals or cause the client to feel second hand!</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AF853A77-A09D-4E49-BDF1-7320537F6503}" type="slidenum">
              <a:rPr lang="en-GB" smtClean="0">
                <a:latin typeface="Times New Roman" panose="02020603050405020304" pitchFamily="18" charset="0"/>
                <a:cs typeface="Times New Roman" panose="02020603050405020304" pitchFamily="18" charset="0"/>
              </a:rPr>
              <a:t>67</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8538854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Times New Roman" panose="02020603050405020304" pitchFamily="18" charset="0"/>
                <a:cs typeface="Times New Roman" panose="02020603050405020304" pitchFamily="18" charset="0"/>
              </a:rPr>
              <a:t>Principle I: Communication</a:t>
            </a:r>
            <a:endParaRPr lang="en-GB">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r>
              <a:rPr lang="en-US">
                <a:latin typeface="Times New Roman" panose="02020603050405020304" pitchFamily="18" charset="0"/>
                <a:cs typeface="Times New Roman" panose="02020603050405020304" pitchFamily="18" charset="0"/>
              </a:rPr>
              <a:t>Your proposal should be based on frequent communication with the client</a:t>
            </a:r>
          </a:p>
          <a:p>
            <a:r>
              <a:rPr lang="en-US">
                <a:latin typeface="Times New Roman" panose="02020603050405020304" pitchFamily="18" charset="0"/>
                <a:cs typeface="Times New Roman" panose="02020603050405020304" pitchFamily="18" charset="0"/>
              </a:rPr>
              <a:t>The more often and more deeply you communicate, the better you understand their needs, the better the proposal</a:t>
            </a:r>
          </a:p>
          <a:p>
            <a:r>
              <a:rPr lang="en-US">
                <a:latin typeface="Times New Roman" panose="02020603050405020304" pitchFamily="18" charset="0"/>
                <a:cs typeface="Times New Roman" panose="02020603050405020304" pitchFamily="18" charset="0"/>
              </a:rPr>
              <a:t>You may be able to get client feedback on the proposal before you submit</a:t>
            </a:r>
          </a:p>
          <a:p>
            <a:r>
              <a:rPr lang="en-US">
                <a:latin typeface="Times New Roman" panose="02020603050405020304" pitchFamily="18" charset="0"/>
                <a:cs typeface="Times New Roman" panose="02020603050405020304" pitchFamily="18" charset="0"/>
              </a:rPr>
              <a:t>You should have a better idea of the client’s budget</a:t>
            </a:r>
          </a:p>
          <a:p>
            <a:r>
              <a:rPr lang="en-US">
                <a:latin typeface="Times New Roman" panose="02020603050405020304" pitchFamily="18" charset="0"/>
                <a:cs typeface="Times New Roman" panose="02020603050405020304" pitchFamily="18" charset="0"/>
              </a:rPr>
              <a:t>If you have already formed a good relationship with the client, then the chance of success is much higher</a:t>
            </a:r>
          </a:p>
          <a:p>
            <a:r>
              <a:rPr lang="en-US">
                <a:latin typeface="Times New Roman" panose="02020603050405020304" pitchFamily="18" charset="0"/>
                <a:cs typeface="Times New Roman" panose="02020603050405020304" pitchFamily="18" charset="0"/>
              </a:rPr>
              <a:t>But be careful of clients who want to micromanage the whole project</a:t>
            </a:r>
            <a:endParaRPr lang="en-GB">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AF853A77-A09D-4E49-BDF1-7320537F6503}" type="slidenum">
              <a:rPr lang="en-GB" smtClean="0">
                <a:latin typeface="Times New Roman" panose="02020603050405020304" pitchFamily="18" charset="0"/>
                <a:cs typeface="Times New Roman" panose="02020603050405020304" pitchFamily="18" charset="0"/>
              </a:rPr>
              <a:t>68</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2671505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Times New Roman" panose="02020603050405020304" pitchFamily="18" charset="0"/>
                <a:cs typeface="Times New Roman" panose="02020603050405020304" pitchFamily="18" charset="0"/>
              </a:rPr>
              <a:t>Principle II: Perfection A</a:t>
            </a:r>
            <a:endParaRPr lang="en-GB">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A huge amount of attention to detail is essential</a:t>
            </a:r>
          </a:p>
          <a:p>
            <a:r>
              <a:rPr lang="en-US" dirty="0">
                <a:latin typeface="Times New Roman" panose="02020603050405020304" pitchFamily="18" charset="0"/>
                <a:cs typeface="Times New Roman" panose="02020603050405020304" pitchFamily="18" charset="0"/>
              </a:rPr>
              <a:t>The proposal must be highly customized, not generic</a:t>
            </a:r>
          </a:p>
          <a:p>
            <a:pPr lvl="1"/>
            <a:r>
              <a:rPr lang="en-US" dirty="0">
                <a:latin typeface="Times New Roman" panose="02020603050405020304" pitchFamily="18" charset="0"/>
                <a:cs typeface="Times New Roman" panose="02020603050405020304" pitchFamily="18" charset="0"/>
              </a:rPr>
              <a:t>You want the client to feel special, so you must create a special proposal</a:t>
            </a:r>
          </a:p>
          <a:p>
            <a:r>
              <a:rPr lang="en-US" dirty="0">
                <a:latin typeface="Times New Roman" panose="02020603050405020304" pitchFamily="18" charset="0"/>
                <a:cs typeface="Times New Roman" panose="02020603050405020304" pitchFamily="18" charset="0"/>
              </a:rPr>
              <a:t>Use language and terminology that the client will understand</a:t>
            </a:r>
          </a:p>
          <a:p>
            <a:pPr lvl="1"/>
            <a:r>
              <a:rPr lang="en-US" dirty="0">
                <a:latin typeface="Times New Roman" panose="02020603050405020304" pitchFamily="18" charset="0"/>
                <a:cs typeface="Times New Roman" panose="02020603050405020304" pitchFamily="18" charset="0"/>
              </a:rPr>
              <a:t>Avoid unnecessary jargon; don’t show off; do demonstrate sensitivity</a:t>
            </a:r>
          </a:p>
          <a:p>
            <a:r>
              <a:rPr lang="en-US" dirty="0">
                <a:latin typeface="Times New Roman" panose="02020603050405020304" pitchFamily="18" charset="0"/>
                <a:cs typeface="Times New Roman" panose="02020603050405020304" pitchFamily="18" charset="0"/>
              </a:rPr>
              <a:t>The writing must be perfect – zero mistakes.</a:t>
            </a:r>
          </a:p>
          <a:p>
            <a:pPr lvl="1"/>
            <a:r>
              <a:rPr lang="en-US" dirty="0">
                <a:latin typeface="Times New Roman" panose="02020603050405020304" pitchFamily="18" charset="0"/>
                <a:cs typeface="Times New Roman" panose="02020603050405020304" pitchFamily="18" charset="0"/>
              </a:rPr>
              <a:t>Clients will not trust you if you make mistakes	</a:t>
            </a:r>
          </a:p>
          <a:p>
            <a:r>
              <a:rPr lang="en-US" dirty="0">
                <a:latin typeface="Times New Roman" panose="02020603050405020304" pitchFamily="18" charset="0"/>
                <a:cs typeface="Times New Roman" panose="02020603050405020304" pitchFamily="18" charset="0"/>
              </a:rPr>
              <a:t>The proposal will need to go through several drafts and versions, involving professional proofreaders and copyeditors</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AF853A77-A09D-4E49-BDF1-7320537F6503}" type="slidenum">
              <a:rPr lang="en-GB" smtClean="0">
                <a:latin typeface="Times New Roman" panose="02020603050405020304" pitchFamily="18" charset="0"/>
                <a:cs typeface="Times New Roman" panose="02020603050405020304" pitchFamily="18" charset="0"/>
              </a:rPr>
              <a:t>69</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789464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Times New Roman" panose="02020603050405020304" pitchFamily="18" charset="0"/>
                <a:cs typeface="Times New Roman" panose="02020603050405020304" pitchFamily="18" charset="0"/>
              </a:rPr>
              <a:t>Principle II: Perfection B</a:t>
            </a:r>
            <a:endParaRPr lang="en-GB">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r>
              <a:rPr lang="en-US">
                <a:latin typeface="Times New Roman" panose="02020603050405020304" pitchFamily="18" charset="0"/>
                <a:cs typeface="Times New Roman" panose="02020603050405020304" pitchFamily="18" charset="0"/>
              </a:rPr>
              <a:t>Ideally, the proposal can be written with reference to conversations held with the client</a:t>
            </a:r>
          </a:p>
          <a:p>
            <a:pPr lvl="1"/>
            <a:r>
              <a:rPr lang="en-US">
                <a:latin typeface="Times New Roman" panose="02020603050405020304" pitchFamily="18" charset="0"/>
                <a:cs typeface="Times New Roman" panose="02020603050405020304" pitchFamily="18" charset="0"/>
              </a:rPr>
              <a:t>In this way, feedback on specific actions planned can be obtained from the client in advance</a:t>
            </a:r>
          </a:p>
          <a:p>
            <a:pPr lvl="1"/>
            <a:r>
              <a:rPr lang="en-US">
                <a:latin typeface="Times New Roman" panose="02020603050405020304" pitchFamily="18" charset="0"/>
                <a:cs typeface="Times New Roman" panose="02020603050405020304" pitchFamily="18" charset="0"/>
              </a:rPr>
              <a:t>With experience you can learn both what to say and how to say it so as to gain the confidence of the client</a:t>
            </a:r>
          </a:p>
          <a:p>
            <a:r>
              <a:rPr lang="en-US">
                <a:latin typeface="Times New Roman" panose="02020603050405020304" pitchFamily="18" charset="0"/>
                <a:cs typeface="Times New Roman" panose="02020603050405020304" pitchFamily="18" charset="0"/>
              </a:rPr>
              <a:t>Perfect proposals take a lot of time to write, with no guarantee of success</a:t>
            </a:r>
          </a:p>
          <a:p>
            <a:r>
              <a:rPr lang="en-US">
                <a:latin typeface="Times New Roman" panose="02020603050405020304" pitchFamily="18" charset="0"/>
                <a:cs typeface="Times New Roman" panose="02020603050405020304" pitchFamily="18" charset="0"/>
              </a:rPr>
              <a:t>If a proposal is rejected, there is no payment, but hopefully there will be feedback on why it was rejected</a:t>
            </a:r>
          </a:p>
          <a:p>
            <a:pPr lvl="1"/>
            <a:r>
              <a:rPr lang="en-US">
                <a:latin typeface="Times New Roman" panose="02020603050405020304" pitchFamily="18" charset="0"/>
                <a:cs typeface="Times New Roman" panose="02020603050405020304" pitchFamily="18" charset="0"/>
              </a:rPr>
              <a:t>Inside contacts may reveal such feedback informally</a:t>
            </a:r>
            <a:endParaRPr lang="en-GB">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AF853A77-A09D-4E49-BDF1-7320537F6503}" type="slidenum">
              <a:rPr lang="en-GB" smtClean="0">
                <a:latin typeface="Times New Roman" panose="02020603050405020304" pitchFamily="18" charset="0"/>
                <a:cs typeface="Times New Roman" panose="02020603050405020304" pitchFamily="18" charset="0"/>
              </a:rPr>
              <a:t>70</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4467451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Principle III: Doing What They Asked For - A</a:t>
            </a:r>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It is common sense, but you must aim to do everything that they ask! </a:t>
            </a:r>
          </a:p>
          <a:p>
            <a:r>
              <a:rPr lang="en-US" dirty="0">
                <a:latin typeface="Times New Roman" panose="02020603050405020304" pitchFamily="18" charset="0"/>
                <a:cs typeface="Times New Roman" panose="02020603050405020304" pitchFamily="18" charset="0"/>
              </a:rPr>
              <a:t>This means that you have to read the requirements documents very carefully and ensure that you offer what they want.</a:t>
            </a:r>
          </a:p>
          <a:p>
            <a:pPr lvl="1"/>
            <a:r>
              <a:rPr lang="en-US" dirty="0">
                <a:latin typeface="Times New Roman" panose="02020603050405020304" pitchFamily="18" charset="0"/>
                <a:cs typeface="Times New Roman" panose="02020603050405020304" pitchFamily="18" charset="0"/>
              </a:rPr>
              <a:t>If you don’t understand something, you must ask for clarification.</a:t>
            </a:r>
          </a:p>
          <a:p>
            <a:pPr lvl="1"/>
            <a:r>
              <a:rPr lang="en-US" dirty="0">
                <a:latin typeface="Times New Roman" panose="02020603050405020304" pitchFamily="18" charset="0"/>
                <a:cs typeface="Times New Roman" panose="02020603050405020304" pitchFamily="18" charset="0"/>
              </a:rPr>
              <a:t>If you misunderstand, ignore it, and write up a proposal based on the misunderstanding then you cannot </a:t>
            </a:r>
            <a:r>
              <a:rPr lang="en-US" dirty="0" err="1">
                <a:latin typeface="Times New Roman" panose="02020603050405020304" pitchFamily="18" charset="0"/>
                <a:cs typeface="Times New Roman" panose="02020603050405020304" pitchFamily="18" charset="0"/>
              </a:rPr>
              <a:t>apologise</a:t>
            </a:r>
            <a:r>
              <a:rPr lang="en-US" dirty="0">
                <a:latin typeface="Times New Roman" panose="02020603050405020304" pitchFamily="18" charset="0"/>
                <a:cs typeface="Times New Roman" panose="02020603050405020304" pitchFamily="18" charset="0"/>
              </a:rPr>
              <a:t> later – there will be no later.</a:t>
            </a:r>
          </a:p>
          <a:p>
            <a:r>
              <a:rPr lang="en-US" dirty="0">
                <a:latin typeface="Times New Roman" panose="02020603050405020304" pitchFamily="18" charset="0"/>
                <a:cs typeface="Times New Roman" panose="02020603050405020304" pitchFamily="18" charset="0"/>
              </a:rPr>
              <a:t>If you think that what they asked for does not make sense, then you can negotiate or ask them to explain</a:t>
            </a:r>
          </a:p>
          <a:p>
            <a:r>
              <a:rPr lang="en-US" dirty="0">
                <a:latin typeface="Times New Roman" panose="02020603050405020304" pitchFamily="18" charset="0"/>
                <a:cs typeface="Times New Roman" panose="02020603050405020304" pitchFamily="18" charset="0"/>
              </a:rPr>
              <a:t>If there was a needs assessment, did they agree with the outcomes?</a:t>
            </a:r>
          </a:p>
        </p:txBody>
      </p:sp>
      <p:sp>
        <p:nvSpPr>
          <p:cNvPr id="4" name="Slide Number Placeholder 3"/>
          <p:cNvSpPr>
            <a:spLocks noGrp="1"/>
          </p:cNvSpPr>
          <p:nvPr>
            <p:ph type="sldNum" sz="quarter" idx="12"/>
          </p:nvPr>
        </p:nvSpPr>
        <p:spPr/>
        <p:txBody>
          <a:bodyPr/>
          <a:lstStyle/>
          <a:p>
            <a:fld id="{AF853A77-A09D-4E49-BDF1-7320537F6503}" type="slidenum">
              <a:rPr lang="en-GB" smtClean="0">
                <a:latin typeface="Times New Roman" panose="02020603050405020304" pitchFamily="18" charset="0"/>
                <a:cs typeface="Times New Roman" panose="02020603050405020304" pitchFamily="18" charset="0"/>
              </a:rPr>
              <a:t>71</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4250376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365125"/>
            <a:ext cx="10853058" cy="1325563"/>
          </a:xfrm>
        </p:spPr>
        <p:txBody>
          <a:bodyPr/>
          <a:lstStyle/>
          <a:p>
            <a:r>
              <a:rPr lang="en-US" dirty="0">
                <a:latin typeface="Times New Roman" panose="02020603050405020304" pitchFamily="18" charset="0"/>
                <a:cs typeface="Times New Roman" panose="02020603050405020304" pitchFamily="18" charset="0"/>
              </a:rPr>
              <a:t>Principle III – Doing What They Asked For - B</a:t>
            </a:r>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sz="3200" dirty="0">
                <a:latin typeface="Times New Roman" panose="02020603050405020304" pitchFamily="18" charset="0"/>
                <a:cs typeface="Times New Roman" panose="02020603050405020304" pitchFamily="18" charset="0"/>
              </a:rPr>
              <a:t>But what about doing more than they asked for?</a:t>
            </a:r>
          </a:p>
          <a:p>
            <a:pPr lvl="1"/>
            <a:r>
              <a:rPr lang="en-US" sz="2800" dirty="0">
                <a:latin typeface="Times New Roman" panose="02020603050405020304" pitchFamily="18" charset="0"/>
                <a:cs typeface="Times New Roman" panose="02020603050405020304" pitchFamily="18" charset="0"/>
              </a:rPr>
              <a:t>If you think that a RFP is incomplete, then you can try to explain why some further actions are needed.</a:t>
            </a:r>
          </a:p>
          <a:p>
            <a:pPr lvl="1"/>
            <a:r>
              <a:rPr lang="en-US" sz="2800" dirty="0">
                <a:latin typeface="Times New Roman" panose="02020603050405020304" pitchFamily="18" charset="0"/>
                <a:cs typeface="Times New Roman" panose="02020603050405020304" pitchFamily="18" charset="0"/>
              </a:rPr>
              <a:t>This will cost more </a:t>
            </a:r>
          </a:p>
          <a:p>
            <a:pPr lvl="2"/>
            <a:r>
              <a:rPr lang="en-US" sz="2400" dirty="0">
                <a:latin typeface="Times New Roman" panose="02020603050405020304" pitchFamily="18" charset="0"/>
                <a:cs typeface="Times New Roman" panose="02020603050405020304" pitchFamily="18" charset="0"/>
              </a:rPr>
              <a:t>They may be unhappy</a:t>
            </a:r>
          </a:p>
          <a:p>
            <a:pPr lvl="2"/>
            <a:r>
              <a:rPr lang="en-US" sz="2400" dirty="0">
                <a:latin typeface="Times New Roman" panose="02020603050405020304" pitchFamily="18" charset="0"/>
                <a:cs typeface="Times New Roman" panose="02020603050405020304" pitchFamily="18" charset="0"/>
              </a:rPr>
              <a:t>Or they may appreciate that you are thoughtful and careful</a:t>
            </a:r>
          </a:p>
          <a:p>
            <a:pPr lvl="1"/>
            <a:r>
              <a:rPr lang="en-US" sz="2800" dirty="0">
                <a:latin typeface="Times New Roman" panose="02020603050405020304" pitchFamily="18" charset="0"/>
                <a:cs typeface="Times New Roman" panose="02020603050405020304" pitchFamily="18" charset="0"/>
              </a:rPr>
              <a:t>This is why communication is so important</a:t>
            </a:r>
          </a:p>
          <a:p>
            <a:pPr lvl="1"/>
            <a:r>
              <a:rPr lang="en-US" sz="2800" dirty="0">
                <a:latin typeface="Times New Roman" panose="02020603050405020304" pitchFamily="18" charset="0"/>
                <a:cs typeface="Times New Roman" panose="02020603050405020304" pitchFamily="18" charset="0"/>
              </a:rPr>
              <a:t>Unfortunately, RFPs don’t allow much time for communication. </a:t>
            </a:r>
          </a:p>
          <a:p>
            <a:pPr lvl="1"/>
            <a:r>
              <a:rPr lang="en-US" sz="2800" dirty="0">
                <a:latin typeface="Times New Roman" panose="02020603050405020304" pitchFamily="18" charset="0"/>
                <a:cs typeface="Times New Roman" panose="02020603050405020304" pitchFamily="18" charset="0"/>
              </a:rPr>
              <a:t>Clients may even prohibit communication so as to avoid accusations of collusion or </a:t>
            </a:r>
            <a:r>
              <a:rPr lang="en-US" sz="2800" dirty="0" err="1">
                <a:latin typeface="Times New Roman" panose="02020603050405020304" pitchFamily="18" charset="0"/>
                <a:cs typeface="Times New Roman" panose="02020603050405020304" pitchFamily="18" charset="0"/>
              </a:rPr>
              <a:t>favouritism</a:t>
            </a:r>
            <a:endParaRPr lang="en-GB" sz="2800" dirty="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AF853A77-A09D-4E49-BDF1-7320537F6503}" type="slidenum">
              <a:rPr lang="en-GB" smtClean="0">
                <a:latin typeface="Times New Roman" panose="02020603050405020304" pitchFamily="18" charset="0"/>
                <a:cs typeface="Times New Roman" panose="02020603050405020304" pitchFamily="18" charset="0"/>
              </a:rPr>
              <a:t>72</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0543537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Times New Roman" panose="02020603050405020304" pitchFamily="18" charset="0"/>
                <a:cs typeface="Times New Roman" panose="02020603050405020304" pitchFamily="18" charset="0"/>
              </a:rPr>
              <a:t>Principle IV: Objectives and Targets</a:t>
            </a:r>
            <a:endParaRPr lang="en-GB">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r>
              <a:rPr lang="en-US" dirty="0">
                <a:latin typeface="Times New Roman" panose="02020603050405020304" pitchFamily="18" charset="0"/>
                <a:cs typeface="Times New Roman" panose="02020603050405020304" pitchFamily="18" charset="0"/>
              </a:rPr>
              <a:t>Once you have a clear set of client needs (objectives), these need to be translated into initiatives, measures and targets</a:t>
            </a:r>
          </a:p>
          <a:p>
            <a:pPr lvl="1"/>
            <a:r>
              <a:rPr lang="en-US" dirty="0">
                <a:latin typeface="Times New Roman" panose="02020603050405020304" pitchFamily="18" charset="0"/>
                <a:cs typeface="Times New Roman" panose="02020603050405020304" pitchFamily="18" charset="0"/>
              </a:rPr>
              <a:t>Remember the BSC? Objectives; Initiatives; Measures; Targets</a:t>
            </a:r>
          </a:p>
          <a:p>
            <a:pPr lvl="1"/>
            <a:r>
              <a:rPr lang="en-US" dirty="0">
                <a:latin typeface="Times New Roman" panose="02020603050405020304" pitchFamily="18" charset="0"/>
                <a:cs typeface="Times New Roman" panose="02020603050405020304" pitchFamily="18" charset="0"/>
              </a:rPr>
              <a:t>What do you need to do (initiatives) to achieve the objectives at a certain level (measures) of performance (targets)?</a:t>
            </a:r>
          </a:p>
          <a:p>
            <a:pPr lvl="1"/>
            <a:r>
              <a:rPr lang="en-US" dirty="0">
                <a:latin typeface="Times New Roman" panose="02020603050405020304" pitchFamily="18" charset="0"/>
                <a:cs typeface="Times New Roman" panose="02020603050405020304" pitchFamily="18" charset="0"/>
              </a:rPr>
              <a:t>If they cannot be measured, then who knows if they have been achieved?</a:t>
            </a:r>
          </a:p>
          <a:p>
            <a:pPr lvl="1"/>
            <a:r>
              <a:rPr lang="en-US">
                <a:latin typeface="Times New Roman" panose="02020603050405020304" pitchFamily="18" charset="0"/>
                <a:cs typeface="Times New Roman" panose="02020603050405020304" pitchFamily="18" charset="0"/>
              </a:rPr>
              <a:t>Performance data </a:t>
            </a:r>
            <a:r>
              <a:rPr lang="en-US" dirty="0">
                <a:latin typeface="Times New Roman" panose="02020603050405020304" pitchFamily="18" charset="0"/>
                <a:cs typeface="Times New Roman" panose="02020603050405020304" pitchFamily="18" charset="0"/>
              </a:rPr>
              <a:t>needs to be easy and cheap to collect, preferably quantitatively</a:t>
            </a:r>
          </a:p>
          <a:p>
            <a:pPr lvl="1"/>
            <a:r>
              <a:rPr lang="en-US" dirty="0">
                <a:latin typeface="Times New Roman" panose="02020603050405020304" pitchFamily="18" charset="0"/>
                <a:cs typeface="Times New Roman" panose="02020603050405020304" pitchFamily="18" charset="0"/>
              </a:rPr>
              <a:t>If process changes are expected as an objective, then we need to know exactly what the new processes will look like, so that we can measure them</a:t>
            </a:r>
          </a:p>
          <a:p>
            <a:pPr lvl="1"/>
            <a:r>
              <a:rPr lang="en-US" dirty="0">
                <a:latin typeface="Times New Roman" panose="02020603050405020304" pitchFamily="18" charset="0"/>
                <a:cs typeface="Times New Roman" panose="02020603050405020304" pitchFamily="18" charset="0"/>
              </a:rPr>
              <a:t>Here some creativity is called for since even the client may not know what the outcomes of the actions will be</a:t>
            </a: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AF853A77-A09D-4E49-BDF1-7320537F6503}" type="slidenum">
              <a:rPr lang="en-GB" smtClean="0">
                <a:latin typeface="Times New Roman" panose="02020603050405020304" pitchFamily="18" charset="0"/>
                <a:cs typeface="Times New Roman" panose="02020603050405020304" pitchFamily="18" charset="0"/>
              </a:rPr>
              <a:t>73</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9026426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Times New Roman" panose="02020603050405020304" pitchFamily="18" charset="0"/>
                <a:cs typeface="Times New Roman" panose="02020603050405020304" pitchFamily="18" charset="0"/>
              </a:rPr>
              <a:t>Principle V: Be Specific</a:t>
            </a:r>
            <a:endParaRPr lang="en-GB">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r>
              <a:rPr lang="en-GB" dirty="0">
                <a:latin typeface="Times New Roman" panose="02020603050405020304" pitchFamily="18" charset="0"/>
                <a:cs typeface="Times New Roman" panose="02020603050405020304" pitchFamily="18" charset="0"/>
              </a:rPr>
              <a:t>You need to recommend one or more specific interventions in your proposal so as to give the client a sense of direction</a:t>
            </a:r>
          </a:p>
          <a:p>
            <a:pPr lvl="1"/>
            <a:r>
              <a:rPr lang="en-GB" dirty="0">
                <a:latin typeface="Times New Roman" panose="02020603050405020304" pitchFamily="18" charset="0"/>
                <a:cs typeface="Times New Roman" panose="02020603050405020304" pitchFamily="18" charset="0"/>
              </a:rPr>
              <a:t>If you can’t then the client has no idea what is going to happen</a:t>
            </a:r>
          </a:p>
          <a:p>
            <a:pPr lvl="1"/>
            <a:r>
              <a:rPr lang="en-GB" dirty="0">
                <a:latin typeface="Times New Roman" panose="02020603050405020304" pitchFamily="18" charset="0"/>
                <a:cs typeface="Times New Roman" panose="02020603050405020304" pitchFamily="18" charset="0"/>
              </a:rPr>
              <a:t>Interventions may need to be modified later</a:t>
            </a:r>
          </a:p>
          <a:p>
            <a:r>
              <a:rPr lang="en-GB" dirty="0">
                <a:latin typeface="Times New Roman" panose="02020603050405020304" pitchFamily="18" charset="0"/>
                <a:cs typeface="Times New Roman" panose="02020603050405020304" pitchFamily="18" charset="0"/>
              </a:rPr>
              <a:t>Your proposal should also clearly indicate who will do what</a:t>
            </a:r>
          </a:p>
          <a:p>
            <a:pPr lvl="1"/>
            <a:r>
              <a:rPr lang="en-GB" dirty="0">
                <a:latin typeface="Times New Roman" panose="02020603050405020304" pitchFamily="18" charset="0"/>
                <a:cs typeface="Times New Roman" panose="02020603050405020304" pitchFamily="18" charset="0"/>
              </a:rPr>
              <a:t>What are the responsibilities of the client employees?</a:t>
            </a:r>
          </a:p>
          <a:p>
            <a:pPr lvl="1"/>
            <a:r>
              <a:rPr lang="en-GB" dirty="0">
                <a:latin typeface="Times New Roman" panose="02020603050405020304" pitchFamily="18" charset="0"/>
                <a:cs typeface="Times New Roman" panose="02020603050405020304" pitchFamily="18" charset="0"/>
              </a:rPr>
              <a:t>What will the consulting team do?</a:t>
            </a:r>
          </a:p>
          <a:p>
            <a:pPr lvl="1"/>
            <a:r>
              <a:rPr lang="en-GB" dirty="0">
                <a:latin typeface="Times New Roman" panose="02020603050405020304" pitchFamily="18" charset="0"/>
                <a:cs typeface="Times New Roman" panose="02020603050405020304" pitchFamily="18" charset="0"/>
              </a:rPr>
              <a:t>Some level of collaboration is very likely, so this needs to be set out now</a:t>
            </a:r>
          </a:p>
          <a:p>
            <a:r>
              <a:rPr lang="en-GB" dirty="0">
                <a:latin typeface="Times New Roman" panose="02020603050405020304" pitchFamily="18" charset="0"/>
                <a:cs typeface="Times New Roman" panose="02020603050405020304" pitchFamily="18" charset="0"/>
              </a:rPr>
              <a:t>If new resources are required, identify and cost them now</a:t>
            </a:r>
          </a:p>
          <a:p>
            <a:r>
              <a:rPr lang="en-GB" dirty="0">
                <a:latin typeface="Times New Roman" panose="02020603050405020304" pitchFamily="18" charset="0"/>
                <a:cs typeface="Times New Roman" panose="02020603050405020304" pitchFamily="18" charset="0"/>
              </a:rPr>
              <a:t>Are the needed skills available?</a:t>
            </a:r>
          </a:p>
          <a:p>
            <a:pPr lvl="1"/>
            <a:r>
              <a:rPr lang="en-GB" dirty="0">
                <a:latin typeface="Times New Roman" panose="02020603050405020304" pitchFamily="18" charset="0"/>
                <a:cs typeface="Times New Roman" panose="02020603050405020304" pitchFamily="18" charset="0"/>
              </a:rPr>
              <a:t>Do employees need to learn new skills?</a:t>
            </a:r>
          </a:p>
          <a:p>
            <a:pPr lvl="1"/>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AF853A77-A09D-4E49-BDF1-7320537F6503}" type="slidenum">
              <a:rPr lang="en-GB" smtClean="0">
                <a:latin typeface="Times New Roman" panose="02020603050405020304" pitchFamily="18" charset="0"/>
                <a:cs typeface="Times New Roman" panose="02020603050405020304" pitchFamily="18" charset="0"/>
              </a:rPr>
              <a:t>74</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667435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Principle VI: Outcome Evaluation - A</a:t>
            </a:r>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GB" dirty="0">
                <a:latin typeface="Times New Roman" panose="02020603050405020304" pitchFamily="18" charset="0"/>
                <a:cs typeface="Times New Roman" panose="02020603050405020304" pitchFamily="18" charset="0"/>
              </a:rPr>
              <a:t>You need to plan in advance for how the outcomes of the intervention will be evaluated</a:t>
            </a:r>
          </a:p>
          <a:p>
            <a:pPr lvl="1"/>
            <a:r>
              <a:rPr lang="en-GB" dirty="0">
                <a:latin typeface="Times New Roman" panose="02020603050405020304" pitchFamily="18" charset="0"/>
                <a:cs typeface="Times New Roman" panose="02020603050405020304" pitchFamily="18" charset="0"/>
              </a:rPr>
              <a:t>What kind of data will you need?</a:t>
            </a:r>
          </a:p>
          <a:p>
            <a:pPr lvl="2"/>
            <a:r>
              <a:rPr lang="en-GB" dirty="0">
                <a:latin typeface="Times New Roman" panose="02020603050405020304" pitchFamily="18" charset="0"/>
                <a:cs typeface="Times New Roman" panose="02020603050405020304" pitchFamily="18" charset="0"/>
              </a:rPr>
              <a:t>Perhaps you need to measure employee productivity or satisfaction?</a:t>
            </a:r>
          </a:p>
          <a:p>
            <a:pPr lvl="1"/>
            <a:r>
              <a:rPr lang="en-GB" dirty="0" err="1">
                <a:latin typeface="Times New Roman" panose="02020603050405020304" pitchFamily="18" charset="0"/>
                <a:cs typeface="Times New Roman" panose="02020603050405020304" pitchFamily="18" charset="0"/>
              </a:rPr>
              <a:t>Triangulative</a:t>
            </a:r>
            <a:r>
              <a:rPr lang="en-GB" dirty="0">
                <a:latin typeface="Times New Roman" panose="02020603050405020304" pitchFamily="18" charset="0"/>
                <a:cs typeface="Times New Roman" panose="02020603050405020304" pitchFamily="18" charset="0"/>
              </a:rPr>
              <a:t> evaluation is useful</a:t>
            </a:r>
          </a:p>
          <a:p>
            <a:pPr lvl="2"/>
            <a:r>
              <a:rPr lang="en-GB" dirty="0">
                <a:latin typeface="Times New Roman" panose="02020603050405020304" pitchFamily="18" charset="0"/>
                <a:cs typeface="Times New Roman" panose="02020603050405020304" pitchFamily="18" charset="0"/>
              </a:rPr>
              <a:t>Collect data from multiple perspectives, e.g. employee, manager, customer, system</a:t>
            </a:r>
          </a:p>
          <a:p>
            <a:r>
              <a:rPr lang="en-GB" dirty="0">
                <a:latin typeface="Times New Roman" panose="02020603050405020304" pitchFamily="18" charset="0"/>
                <a:cs typeface="Times New Roman" panose="02020603050405020304" pitchFamily="18" charset="0"/>
              </a:rPr>
              <a:t>Evaluation is important because the client wants to be sure that the consulting intervention was effective</a:t>
            </a:r>
          </a:p>
          <a:p>
            <a:r>
              <a:rPr lang="en-GB" dirty="0">
                <a:latin typeface="Times New Roman" panose="02020603050405020304" pitchFamily="18" charset="0"/>
                <a:cs typeface="Times New Roman" panose="02020603050405020304" pitchFamily="18" charset="0"/>
              </a:rPr>
              <a:t>A good ROI helps the client to have the confidence that they should try another project – perhaps with you</a:t>
            </a:r>
          </a:p>
          <a:p>
            <a:pPr lvl="2"/>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AF853A77-A09D-4E49-BDF1-7320537F6503}" type="slidenum">
              <a:rPr lang="en-GB" smtClean="0">
                <a:latin typeface="Times New Roman" panose="02020603050405020304" pitchFamily="18" charset="0"/>
                <a:cs typeface="Times New Roman" panose="02020603050405020304" pitchFamily="18" charset="0"/>
              </a:rPr>
              <a:t>75</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578241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Principle VI: Outcome Evaluation - B</a:t>
            </a:r>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GB" dirty="0">
                <a:latin typeface="Times New Roman" panose="02020603050405020304" pitchFamily="18" charset="0"/>
                <a:cs typeface="Times New Roman" panose="02020603050405020304" pitchFamily="18" charset="0"/>
              </a:rPr>
              <a:t>A good evaluation is also useful for the consultant</a:t>
            </a:r>
          </a:p>
          <a:p>
            <a:pPr lvl="1"/>
            <a:r>
              <a:rPr lang="en-GB" dirty="0">
                <a:latin typeface="Times New Roman" panose="02020603050405020304" pitchFamily="18" charset="0"/>
                <a:cs typeface="Times New Roman" panose="02020603050405020304" pitchFamily="18" charset="0"/>
              </a:rPr>
              <a:t>How well did you do?</a:t>
            </a:r>
          </a:p>
          <a:p>
            <a:pPr lvl="1"/>
            <a:r>
              <a:rPr lang="en-GB" dirty="0">
                <a:latin typeface="Times New Roman" panose="02020603050405020304" pitchFamily="18" charset="0"/>
                <a:cs typeface="Times New Roman" panose="02020603050405020304" pitchFamily="18" charset="0"/>
              </a:rPr>
              <a:t>How could you improve?</a:t>
            </a:r>
          </a:p>
          <a:p>
            <a:pPr lvl="1"/>
            <a:r>
              <a:rPr lang="en-GB" dirty="0">
                <a:latin typeface="Times New Roman" panose="02020603050405020304" pitchFamily="18" charset="0"/>
                <a:cs typeface="Times New Roman" panose="02020603050405020304" pitchFamily="18" charset="0"/>
              </a:rPr>
              <a:t>What lessons did you learn here that can be applied in future projects?</a:t>
            </a:r>
          </a:p>
          <a:p>
            <a:r>
              <a:rPr lang="en-GB" dirty="0">
                <a:latin typeface="Times New Roman" panose="02020603050405020304" pitchFamily="18" charset="0"/>
                <a:cs typeface="Times New Roman" panose="02020603050405020304" pitchFamily="18" charset="0"/>
              </a:rPr>
              <a:t>There are two types of evaluation: Formative and Summative</a:t>
            </a:r>
          </a:p>
          <a:p>
            <a:pPr lvl="1"/>
            <a:r>
              <a:rPr lang="en-GB" dirty="0">
                <a:latin typeface="Times New Roman" panose="02020603050405020304" pitchFamily="18" charset="0"/>
                <a:cs typeface="Times New Roman" panose="02020603050405020304" pitchFamily="18" charset="0"/>
              </a:rPr>
              <a:t>Formative: Reflections on the interventions during the process</a:t>
            </a:r>
          </a:p>
          <a:p>
            <a:pPr lvl="1"/>
            <a:r>
              <a:rPr lang="en-GB" dirty="0">
                <a:latin typeface="Times New Roman" panose="02020603050405020304" pitchFamily="18" charset="0"/>
                <a:cs typeface="Times New Roman" panose="02020603050405020304" pitchFamily="18" charset="0"/>
              </a:rPr>
              <a:t>Summative: Reflections at the end of the project</a:t>
            </a:r>
          </a:p>
          <a:p>
            <a:r>
              <a:rPr lang="en-GB" dirty="0">
                <a:latin typeface="Times New Roman" panose="02020603050405020304" pitchFamily="18" charset="0"/>
                <a:cs typeface="Times New Roman" panose="02020603050405020304" pitchFamily="18" charset="0"/>
              </a:rPr>
              <a:t>Evaluations may involve data from surveys, focus groups, consultant observations, interviews</a:t>
            </a:r>
          </a:p>
        </p:txBody>
      </p:sp>
      <p:sp>
        <p:nvSpPr>
          <p:cNvPr id="4" name="Slide Number Placeholder 3"/>
          <p:cNvSpPr>
            <a:spLocks noGrp="1"/>
          </p:cNvSpPr>
          <p:nvPr>
            <p:ph type="sldNum" sz="quarter" idx="12"/>
          </p:nvPr>
        </p:nvSpPr>
        <p:spPr/>
        <p:txBody>
          <a:bodyPr/>
          <a:lstStyle/>
          <a:p>
            <a:fld id="{AF853A77-A09D-4E49-BDF1-7320537F6503}" type="slidenum">
              <a:rPr lang="en-GB" smtClean="0">
                <a:latin typeface="Times New Roman" panose="02020603050405020304" pitchFamily="18" charset="0"/>
                <a:cs typeface="Times New Roman" panose="02020603050405020304" pitchFamily="18" charset="0"/>
              </a:rPr>
              <a:t>76</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1286863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Times New Roman" panose="02020603050405020304" pitchFamily="18" charset="0"/>
                <a:cs typeface="Times New Roman" panose="02020603050405020304" pitchFamily="18" charset="0"/>
              </a:rPr>
              <a:t>Summary</a:t>
            </a:r>
          </a:p>
        </p:txBody>
      </p:sp>
      <p:sp>
        <p:nvSpPr>
          <p:cNvPr id="3" name="Content Placeholder 2"/>
          <p:cNvSpPr>
            <a:spLocks noGrp="1"/>
          </p:cNvSpPr>
          <p:nvPr>
            <p:ph idx="1"/>
          </p:nvPr>
        </p:nvSpPr>
        <p:spPr/>
        <p:txBody>
          <a:bodyPr/>
          <a:lstStyle/>
          <a:p>
            <a:r>
              <a:rPr lang="en-GB" dirty="0">
                <a:latin typeface="Times New Roman" panose="02020603050405020304" pitchFamily="18" charset="0"/>
                <a:cs typeface="Times New Roman" panose="02020603050405020304" pitchFamily="18" charset="0"/>
              </a:rPr>
              <a:t>Consulting requires careful, strategic planning</a:t>
            </a:r>
          </a:p>
          <a:p>
            <a:r>
              <a:rPr lang="en-GB" dirty="0">
                <a:latin typeface="Times New Roman" panose="02020603050405020304" pitchFamily="18" charset="0"/>
                <a:cs typeface="Times New Roman" panose="02020603050405020304" pitchFamily="18" charset="0"/>
              </a:rPr>
              <a:t>There are several tools that can help this process, but in the end the work has to be done by the consultants</a:t>
            </a:r>
          </a:p>
          <a:p>
            <a:r>
              <a:rPr lang="en-GB" dirty="0">
                <a:latin typeface="Times New Roman" panose="02020603050405020304" pitchFamily="18" charset="0"/>
                <a:cs typeface="Times New Roman" panose="02020603050405020304" pitchFamily="18" charset="0"/>
              </a:rPr>
              <a:t>Attention to detail is critical at all stages</a:t>
            </a:r>
          </a:p>
          <a:p>
            <a:r>
              <a:rPr lang="en-GB" dirty="0">
                <a:latin typeface="Times New Roman" panose="02020603050405020304" pitchFamily="18" charset="0"/>
                <a:cs typeface="Times New Roman" panose="02020603050405020304" pitchFamily="18" charset="0"/>
              </a:rPr>
              <a:t>Failing to Plan = Planning to Fail</a:t>
            </a:r>
          </a:p>
          <a:p>
            <a:r>
              <a:rPr lang="en-GB" dirty="0">
                <a:latin typeface="Times New Roman" panose="02020603050405020304" pitchFamily="18" charset="0"/>
                <a:cs typeface="Times New Roman" panose="02020603050405020304" pitchFamily="18" charset="0"/>
              </a:rPr>
              <a:t>So consultants must provide a high quality proposal with compelling evidence to support it</a:t>
            </a:r>
          </a:p>
          <a:p>
            <a:r>
              <a:rPr lang="en-GB" dirty="0">
                <a:latin typeface="Times New Roman" panose="02020603050405020304" pitchFamily="18" charset="0"/>
                <a:cs typeface="Times New Roman" panose="02020603050405020304" pitchFamily="18" charset="0"/>
              </a:rPr>
              <a:t>You must convince the client that the proposed intervention will work and will address the specific client needs</a:t>
            </a:r>
          </a:p>
        </p:txBody>
      </p:sp>
      <p:sp>
        <p:nvSpPr>
          <p:cNvPr id="4" name="Slide Number Placeholder 3"/>
          <p:cNvSpPr>
            <a:spLocks noGrp="1"/>
          </p:cNvSpPr>
          <p:nvPr>
            <p:ph type="sldNum" sz="quarter" idx="12"/>
          </p:nvPr>
        </p:nvSpPr>
        <p:spPr/>
        <p:txBody>
          <a:bodyPr/>
          <a:lstStyle/>
          <a:p>
            <a:fld id="{AF853A77-A09D-4E49-BDF1-7320537F6503}" type="slidenum">
              <a:rPr lang="en-GB" smtClean="0">
                <a:latin typeface="Times New Roman" panose="02020603050405020304" pitchFamily="18" charset="0"/>
                <a:cs typeface="Times New Roman" panose="02020603050405020304" pitchFamily="18" charset="0"/>
              </a:rPr>
              <a:t>77</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3280041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Times New Roman" panose="02020603050405020304" pitchFamily="18" charset="0"/>
                <a:cs typeface="Times New Roman" panose="02020603050405020304" pitchFamily="18" charset="0"/>
              </a:rPr>
              <a:t>Presentations</a:t>
            </a:r>
            <a:endParaRPr lang="en-GB">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Your consulting proposal will normally take two forms</a:t>
            </a:r>
          </a:p>
          <a:p>
            <a:r>
              <a:rPr lang="en-US" dirty="0">
                <a:latin typeface="Times New Roman" panose="02020603050405020304" pitchFamily="18" charset="0"/>
                <a:cs typeface="Times New Roman" panose="02020603050405020304" pitchFamily="18" charset="0"/>
              </a:rPr>
              <a:t>A written document</a:t>
            </a:r>
          </a:p>
          <a:p>
            <a:pPr lvl="1"/>
            <a:r>
              <a:rPr lang="en-US" dirty="0">
                <a:latin typeface="Times New Roman" panose="02020603050405020304" pitchFamily="18" charset="0"/>
                <a:cs typeface="Times New Roman" panose="02020603050405020304" pitchFamily="18" charset="0"/>
              </a:rPr>
              <a:t>Many pages of detail that explain your proposal in full</a:t>
            </a:r>
          </a:p>
          <a:p>
            <a:pPr lvl="1"/>
            <a:r>
              <a:rPr lang="en-US" dirty="0">
                <a:latin typeface="Times New Roman" panose="02020603050405020304" pitchFamily="18" charset="0"/>
                <a:cs typeface="Times New Roman" panose="02020603050405020304" pitchFamily="18" charset="0"/>
              </a:rPr>
              <a:t>You may include some of your own market research</a:t>
            </a:r>
          </a:p>
          <a:p>
            <a:r>
              <a:rPr lang="en-US" dirty="0">
                <a:latin typeface="Times New Roman" panose="02020603050405020304" pitchFamily="18" charset="0"/>
                <a:cs typeface="Times New Roman" panose="02020603050405020304" pitchFamily="18" charset="0"/>
              </a:rPr>
              <a:t>A formal presentation</a:t>
            </a:r>
          </a:p>
          <a:p>
            <a:pPr lvl="1"/>
            <a:r>
              <a:rPr lang="en-US" dirty="0">
                <a:latin typeface="Times New Roman" panose="02020603050405020304" pitchFamily="18" charset="0"/>
                <a:cs typeface="Times New Roman" panose="02020603050405020304" pitchFamily="18" charset="0"/>
              </a:rPr>
              <a:t>Where you stand up, as a team, to present your ideas to the client team</a:t>
            </a:r>
          </a:p>
          <a:p>
            <a:pPr lvl="1"/>
            <a:r>
              <a:rPr lang="en-US" dirty="0">
                <a:latin typeface="Times New Roman" panose="02020603050405020304" pitchFamily="18" charset="0"/>
                <a:cs typeface="Times New Roman" panose="02020603050405020304" pitchFamily="18" charset="0"/>
              </a:rPr>
              <a:t>And answer any questions that they may like to ask</a:t>
            </a:r>
          </a:p>
          <a:p>
            <a:pPr lvl="1"/>
            <a:r>
              <a:rPr lang="en-US" dirty="0">
                <a:latin typeface="Times New Roman" panose="02020603050405020304" pitchFamily="18" charset="0"/>
                <a:cs typeface="Times New Roman" panose="02020603050405020304" pitchFamily="18" charset="0"/>
              </a:rPr>
              <a:t>Questions may relate to project details, technicalities, HR issues</a:t>
            </a:r>
          </a:p>
          <a:p>
            <a:pPr lvl="1"/>
            <a:r>
              <a:rPr lang="en-US" dirty="0">
                <a:latin typeface="Times New Roman" panose="02020603050405020304" pitchFamily="18" charset="0"/>
                <a:cs typeface="Times New Roman" panose="02020603050405020304" pitchFamily="18" charset="0"/>
              </a:rPr>
              <a:t>The client team may include managers, users, technical support, CIO</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AF853A77-A09D-4E49-BDF1-7320537F6503}" type="slidenum">
              <a:rPr lang="en-GB" smtClean="0">
                <a:latin typeface="Times New Roman" panose="02020603050405020304" pitchFamily="18" charset="0"/>
                <a:cs typeface="Times New Roman" panose="02020603050405020304" pitchFamily="18" charset="0"/>
              </a:rPr>
              <a:t>78</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7753768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66845"/>
          </a:xfrm>
        </p:spPr>
        <p:txBody>
          <a:bodyPr/>
          <a:lstStyle/>
          <a:p>
            <a:r>
              <a:rPr lang="en-US">
                <a:latin typeface="Times New Roman" panose="02020603050405020304" pitchFamily="18" charset="0"/>
                <a:cs typeface="Times New Roman" panose="02020603050405020304" pitchFamily="18" charset="0"/>
              </a:rPr>
              <a:t>Presentations</a:t>
            </a:r>
            <a:endParaRPr lang="en-GB">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411357"/>
            <a:ext cx="10515600" cy="4765606"/>
          </a:xfrm>
        </p:spPr>
        <p:txBody>
          <a:bodyPr>
            <a:normAutofit lnSpcReduction="10000"/>
          </a:bodyPr>
          <a:lstStyle/>
          <a:p>
            <a:r>
              <a:rPr lang="en-US">
                <a:latin typeface="Times New Roman" panose="02020603050405020304" pitchFamily="18" charset="0"/>
                <a:cs typeface="Times New Roman" panose="02020603050405020304" pitchFamily="18" charset="0"/>
              </a:rPr>
              <a:t>I attended such a presentation recently</a:t>
            </a:r>
          </a:p>
          <a:p>
            <a:r>
              <a:rPr lang="en-US">
                <a:latin typeface="Times New Roman" panose="02020603050405020304" pitchFamily="18" charset="0"/>
                <a:cs typeface="Times New Roman" panose="02020603050405020304" pitchFamily="18" charset="0"/>
              </a:rPr>
              <a:t>The consultants needed to present their ideas about the development of a new website</a:t>
            </a:r>
          </a:p>
          <a:p>
            <a:r>
              <a:rPr lang="en-US">
                <a:latin typeface="Times New Roman" panose="02020603050405020304" pitchFamily="18" charset="0"/>
                <a:cs typeface="Times New Roman" panose="02020603050405020304" pitchFamily="18" charset="0"/>
              </a:rPr>
              <a:t>They first compared the current website with the competition</a:t>
            </a:r>
          </a:p>
          <a:p>
            <a:r>
              <a:rPr lang="en-US">
                <a:latin typeface="Times New Roman" panose="02020603050405020304" pitchFamily="18" charset="0"/>
                <a:cs typeface="Times New Roman" panose="02020603050405020304" pitchFamily="18" charset="0"/>
              </a:rPr>
              <a:t>They then outlined some parameters for development</a:t>
            </a:r>
          </a:p>
          <a:p>
            <a:r>
              <a:rPr lang="en-US">
                <a:latin typeface="Times New Roman" panose="02020603050405020304" pitchFamily="18" charset="0"/>
                <a:cs typeface="Times New Roman" panose="02020603050405020304" pitchFamily="18" charset="0"/>
              </a:rPr>
              <a:t>They talked about the processes that they use, the skills of their team members, the time required, the budget</a:t>
            </a:r>
          </a:p>
          <a:p>
            <a:r>
              <a:rPr lang="en-US">
                <a:latin typeface="Times New Roman" panose="02020603050405020304" pitchFamily="18" charset="0"/>
                <a:cs typeface="Times New Roman" panose="02020603050405020304" pitchFamily="18" charset="0"/>
              </a:rPr>
              <a:t>We asked questions about their ethical values, about their previous clients, about technical details, about their staff turnover</a:t>
            </a:r>
          </a:p>
          <a:p>
            <a:r>
              <a:rPr lang="en-US">
                <a:latin typeface="Times New Roman" panose="02020603050405020304" pitchFamily="18" charset="0"/>
                <a:cs typeface="Times New Roman" panose="02020603050405020304" pitchFamily="18" charset="0"/>
              </a:rPr>
              <a:t>Engaging consultants is like outsourcing</a:t>
            </a:r>
          </a:p>
          <a:p>
            <a:pPr lvl="1"/>
            <a:r>
              <a:rPr lang="en-US">
                <a:latin typeface="Times New Roman" panose="02020603050405020304" pitchFamily="18" charset="0"/>
                <a:cs typeface="Times New Roman" panose="02020603050405020304" pitchFamily="18" charset="0"/>
              </a:rPr>
              <a:t>We want a multi-year relationship</a:t>
            </a:r>
            <a:endParaRPr lang="en-GB">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AF853A77-A09D-4E49-BDF1-7320537F6503}" type="slidenum">
              <a:rPr lang="en-GB" smtClean="0">
                <a:latin typeface="Times New Roman" panose="02020603050405020304" pitchFamily="18" charset="0"/>
                <a:cs typeface="Times New Roman" panose="02020603050405020304" pitchFamily="18" charset="0"/>
              </a:rPr>
              <a:t>79</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86778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Times New Roman" panose="02020603050405020304" pitchFamily="18" charset="0"/>
                <a:cs typeface="Times New Roman" panose="02020603050405020304" pitchFamily="18" charset="0"/>
              </a:rPr>
              <a:t>Summary</a:t>
            </a:r>
          </a:p>
        </p:txBody>
      </p:sp>
      <p:sp>
        <p:nvSpPr>
          <p:cNvPr id="3" name="Content Placeholder 2"/>
          <p:cNvSpPr>
            <a:spLocks noGrp="1"/>
          </p:cNvSpPr>
          <p:nvPr>
            <p:ph idx="1"/>
          </p:nvPr>
        </p:nvSpPr>
        <p:spPr/>
        <p:txBody>
          <a:bodyPr/>
          <a:lstStyle/>
          <a:p>
            <a:r>
              <a:rPr lang="en-GB" dirty="0">
                <a:latin typeface="Times New Roman" panose="02020603050405020304" pitchFamily="18" charset="0"/>
                <a:cs typeface="Times New Roman" panose="02020603050405020304" pitchFamily="18" charset="0"/>
              </a:rPr>
              <a:t>Creating a Professional Plan is essential if you are to have any chance of success</a:t>
            </a:r>
          </a:p>
          <a:p>
            <a:r>
              <a:rPr lang="en-GB" dirty="0">
                <a:latin typeface="Times New Roman" panose="02020603050405020304" pitchFamily="18" charset="0"/>
                <a:cs typeface="Times New Roman" panose="02020603050405020304" pitchFamily="18" charset="0"/>
              </a:rPr>
              <a:t>This calls for a lot of attention to detail</a:t>
            </a:r>
          </a:p>
          <a:p>
            <a:pPr lvl="1"/>
            <a:r>
              <a:rPr lang="en-GB" dirty="0">
                <a:latin typeface="Times New Roman" panose="02020603050405020304" pitchFamily="18" charset="0"/>
                <a:cs typeface="Times New Roman" panose="02020603050405020304" pitchFamily="18" charset="0"/>
              </a:rPr>
              <a:t>The client will quickly find out if you care </a:t>
            </a:r>
          </a:p>
          <a:p>
            <a:pPr lvl="1"/>
            <a:r>
              <a:rPr lang="en-GB" dirty="0">
                <a:latin typeface="Times New Roman" panose="02020603050405020304" pitchFamily="18" charset="0"/>
                <a:cs typeface="Times New Roman" panose="02020603050405020304" pitchFamily="18" charset="0"/>
              </a:rPr>
              <a:t>If you don’t care, you don’t deserve to get the client account</a:t>
            </a:r>
          </a:p>
          <a:p>
            <a:r>
              <a:rPr lang="en-GB" dirty="0">
                <a:latin typeface="Times New Roman" panose="02020603050405020304" pitchFamily="18" charset="0"/>
                <a:cs typeface="Times New Roman" panose="02020603050405020304" pitchFamily="18" charset="0"/>
              </a:rPr>
              <a:t>Delivering the plan in a professional way is also important, especially if you are meeting senior executives who will make the decision</a:t>
            </a:r>
          </a:p>
          <a:p>
            <a:r>
              <a:rPr lang="en-GB" dirty="0">
                <a:latin typeface="Times New Roman" panose="02020603050405020304" pitchFamily="18" charset="0"/>
                <a:cs typeface="Times New Roman" panose="02020603050405020304" pitchFamily="18" charset="0"/>
              </a:rPr>
              <a:t>Don’t be overly confident or arrogant</a:t>
            </a:r>
          </a:p>
          <a:p>
            <a:pPr lvl="1"/>
            <a:r>
              <a:rPr lang="en-GB" dirty="0">
                <a:latin typeface="Times New Roman" panose="02020603050405020304" pitchFamily="18" charset="0"/>
                <a:cs typeface="Times New Roman" panose="02020603050405020304" pitchFamily="18" charset="0"/>
              </a:rPr>
              <a:t>Be a little humble, but still confident</a:t>
            </a:r>
          </a:p>
          <a:p>
            <a:pPr lvl="1"/>
            <a:r>
              <a:rPr lang="en-GB" dirty="0">
                <a:latin typeface="Times New Roman" panose="02020603050405020304" pitchFamily="18" charset="0"/>
                <a:cs typeface="Times New Roman" panose="02020603050405020304" pitchFamily="18" charset="0"/>
              </a:rPr>
              <a:t>Answer questions </a:t>
            </a:r>
            <a:r>
              <a:rPr lang="en-GB">
                <a:latin typeface="Times New Roman" panose="02020603050405020304" pitchFamily="18" charset="0"/>
                <a:cs typeface="Times New Roman" panose="02020603050405020304" pitchFamily="18" charset="0"/>
              </a:rPr>
              <a:t>very carefully</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AF853A77-A09D-4E49-BDF1-7320537F6503}" type="slidenum">
              <a:rPr lang="en-GB" smtClean="0">
                <a:latin typeface="Times New Roman" panose="02020603050405020304" pitchFamily="18" charset="0"/>
                <a:cs typeface="Times New Roman" panose="02020603050405020304" pitchFamily="18" charset="0"/>
              </a:rPr>
              <a:t>80</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4925724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Times New Roman" panose="02020603050405020304" pitchFamily="18" charset="0"/>
                <a:cs typeface="Times New Roman" panose="02020603050405020304" pitchFamily="18" charset="0"/>
              </a:rPr>
              <a:t>Translating Plans into Actions</a:t>
            </a:r>
          </a:p>
        </p:txBody>
      </p:sp>
      <p:sp>
        <p:nvSpPr>
          <p:cNvPr id="3" name="Content Placeholder 2"/>
          <p:cNvSpPr>
            <a:spLocks noGrp="1"/>
          </p:cNvSpPr>
          <p:nvPr>
            <p:ph idx="1"/>
          </p:nvPr>
        </p:nvSpPr>
        <p:spPr/>
        <p:txBody>
          <a:bodyPr>
            <a:normAutofit/>
          </a:bodyPr>
          <a:lstStyle/>
          <a:p>
            <a:r>
              <a:rPr lang="en-GB" dirty="0">
                <a:latin typeface="Times New Roman" panose="02020603050405020304" pitchFamily="18" charset="0"/>
                <a:cs typeface="Times New Roman" panose="02020603050405020304" pitchFamily="18" charset="0"/>
              </a:rPr>
              <a:t>This is the first hurdle to overcome</a:t>
            </a:r>
          </a:p>
          <a:p>
            <a:r>
              <a:rPr lang="en-GB" dirty="0">
                <a:latin typeface="Times New Roman" panose="02020603050405020304" pitchFamily="18" charset="0"/>
                <a:cs typeface="Times New Roman" panose="02020603050405020304" pitchFamily="18" charset="0"/>
              </a:rPr>
              <a:t>A plan that meets a client’s needs is not the same as a plan that can be acted upon</a:t>
            </a:r>
          </a:p>
          <a:p>
            <a:r>
              <a:rPr lang="en-GB" dirty="0">
                <a:latin typeface="Times New Roman" panose="02020603050405020304" pitchFamily="18" charset="0"/>
                <a:cs typeface="Times New Roman" panose="02020603050405020304" pitchFamily="18" charset="0"/>
              </a:rPr>
              <a:t>So once you get the green light, you need to create a new plan, a working plan, to get the work done</a:t>
            </a:r>
          </a:p>
          <a:p>
            <a:r>
              <a:rPr lang="en-GB" dirty="0">
                <a:latin typeface="Times New Roman" panose="02020603050405020304" pitchFamily="18" charset="0"/>
                <a:cs typeface="Times New Roman" panose="02020603050405020304" pitchFamily="18" charset="0"/>
              </a:rPr>
              <a:t>This plan will be detailed and technical</a:t>
            </a:r>
          </a:p>
          <a:p>
            <a:r>
              <a:rPr lang="en-GB" dirty="0">
                <a:latin typeface="Times New Roman" panose="02020603050405020304" pitchFamily="18" charset="0"/>
                <a:cs typeface="Times New Roman" panose="02020603050405020304" pitchFamily="18" charset="0"/>
              </a:rPr>
              <a:t>It will have a time line and clear responsibilities for individual consulting team members</a:t>
            </a:r>
          </a:p>
        </p:txBody>
      </p:sp>
      <p:sp>
        <p:nvSpPr>
          <p:cNvPr id="4" name="Slide Number Placeholder 3"/>
          <p:cNvSpPr>
            <a:spLocks noGrp="1"/>
          </p:cNvSpPr>
          <p:nvPr>
            <p:ph type="sldNum" sz="quarter" idx="12"/>
          </p:nvPr>
        </p:nvSpPr>
        <p:spPr/>
        <p:txBody>
          <a:bodyPr/>
          <a:lstStyle/>
          <a:p>
            <a:fld id="{ED23117B-984C-410A-9C9B-0CFFED740D0B}" type="slidenum">
              <a:rPr lang="en-GB" smtClean="0">
                <a:latin typeface="Times New Roman" panose="02020603050405020304" pitchFamily="18" charset="0"/>
                <a:cs typeface="Times New Roman" panose="02020603050405020304" pitchFamily="18" charset="0"/>
              </a:rPr>
              <a:t>81</a:t>
            </a:fld>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505493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Times New Roman" panose="02020603050405020304" pitchFamily="18" charset="0"/>
                <a:cs typeface="Times New Roman" panose="02020603050405020304" pitchFamily="18" charset="0"/>
              </a:rPr>
              <a:t>Operational Plans</a:t>
            </a:r>
          </a:p>
        </p:txBody>
      </p:sp>
      <p:sp>
        <p:nvSpPr>
          <p:cNvPr id="3" name="Content Placeholder 2"/>
          <p:cNvSpPr>
            <a:spLocks noGrp="1"/>
          </p:cNvSpPr>
          <p:nvPr>
            <p:ph idx="1"/>
          </p:nvPr>
        </p:nvSpPr>
        <p:spPr/>
        <p:txBody>
          <a:bodyPr>
            <a:normAutofit/>
          </a:bodyPr>
          <a:lstStyle/>
          <a:p>
            <a:r>
              <a:rPr lang="en-GB" dirty="0">
                <a:latin typeface="Times New Roman" panose="02020603050405020304" pitchFamily="18" charset="0"/>
                <a:cs typeface="Times New Roman" panose="02020603050405020304" pitchFamily="18" charset="0"/>
              </a:rPr>
              <a:t>The first actions that you take may be communication actions</a:t>
            </a:r>
          </a:p>
          <a:p>
            <a:pPr lvl="1"/>
            <a:r>
              <a:rPr lang="en-GB" dirty="0">
                <a:latin typeface="Times New Roman" panose="02020603050405020304" pitchFamily="18" charset="0"/>
                <a:cs typeface="Times New Roman" panose="02020603050405020304" pitchFamily="18" charset="0"/>
              </a:rPr>
              <a:t>Talk to the employees who will be doing the work, whose lives will be turned upside down</a:t>
            </a:r>
          </a:p>
          <a:p>
            <a:pPr lvl="1"/>
            <a:r>
              <a:rPr lang="en-GB" dirty="0">
                <a:latin typeface="Times New Roman" panose="02020603050405020304" pitchFamily="18" charset="0"/>
                <a:cs typeface="Times New Roman" panose="02020603050405020304" pitchFamily="18" charset="0"/>
              </a:rPr>
              <a:t>If the employees are on your side, your life will be MUCH easier</a:t>
            </a:r>
          </a:p>
          <a:p>
            <a:pPr lvl="1"/>
            <a:r>
              <a:rPr lang="en-GB" dirty="0">
                <a:latin typeface="Times New Roman" panose="02020603050405020304" pitchFamily="18" charset="0"/>
                <a:cs typeface="Times New Roman" panose="02020603050405020304" pitchFamily="18" charset="0"/>
              </a:rPr>
              <a:t>Try to ensure that the employees benefit because you do not want them to resist later</a:t>
            </a:r>
          </a:p>
          <a:p>
            <a:r>
              <a:rPr lang="en-GB" dirty="0">
                <a:latin typeface="Times New Roman" panose="02020603050405020304" pitchFamily="18" charset="0"/>
                <a:cs typeface="Times New Roman" panose="02020603050405020304" pitchFamily="18" charset="0"/>
              </a:rPr>
              <a:t>Preparing the employees for change is the first part of change</a:t>
            </a:r>
          </a:p>
        </p:txBody>
      </p:sp>
      <p:sp>
        <p:nvSpPr>
          <p:cNvPr id="4" name="Slide Number Placeholder 3"/>
          <p:cNvSpPr>
            <a:spLocks noGrp="1"/>
          </p:cNvSpPr>
          <p:nvPr>
            <p:ph type="sldNum" sz="quarter" idx="12"/>
          </p:nvPr>
        </p:nvSpPr>
        <p:spPr/>
        <p:txBody>
          <a:bodyPr/>
          <a:lstStyle/>
          <a:p>
            <a:fld id="{ED23117B-984C-410A-9C9B-0CFFED740D0B}" type="slidenum">
              <a:rPr lang="en-GB" smtClean="0">
                <a:latin typeface="Times New Roman" panose="02020603050405020304" pitchFamily="18" charset="0"/>
                <a:cs typeface="Times New Roman" panose="02020603050405020304" pitchFamily="18" charset="0"/>
              </a:rPr>
              <a:t>82</a:t>
            </a:fld>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5480632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Times New Roman" panose="02020603050405020304" pitchFamily="18" charset="0"/>
                <a:cs typeface="Times New Roman" panose="02020603050405020304" pitchFamily="18" charset="0"/>
              </a:rPr>
              <a:t>The Speed of Change</a:t>
            </a:r>
          </a:p>
        </p:txBody>
      </p:sp>
      <p:sp>
        <p:nvSpPr>
          <p:cNvPr id="3" name="Content Placeholder 2"/>
          <p:cNvSpPr>
            <a:spLocks noGrp="1"/>
          </p:cNvSpPr>
          <p:nvPr>
            <p:ph idx="1"/>
          </p:nvPr>
        </p:nvSpPr>
        <p:spPr/>
        <p:txBody>
          <a:bodyPr>
            <a:normAutofit/>
          </a:bodyPr>
          <a:lstStyle/>
          <a:p>
            <a:r>
              <a:rPr lang="en-GB" dirty="0">
                <a:latin typeface="Times New Roman" panose="02020603050405020304" pitchFamily="18" charset="0"/>
                <a:cs typeface="Times New Roman" panose="02020603050405020304" pitchFamily="18" charset="0"/>
              </a:rPr>
              <a:t>How fast you intervene, and how many processes simultaneously, depends on how much time you have</a:t>
            </a:r>
          </a:p>
          <a:p>
            <a:r>
              <a:rPr lang="en-GB" dirty="0">
                <a:latin typeface="Times New Roman" panose="02020603050405020304" pitchFamily="18" charset="0"/>
                <a:cs typeface="Times New Roman" panose="02020603050405020304" pitchFamily="18" charset="0"/>
              </a:rPr>
              <a:t>Ideally, you start slowly and build up</a:t>
            </a:r>
          </a:p>
          <a:p>
            <a:pPr lvl="1"/>
            <a:r>
              <a:rPr lang="en-US" dirty="0">
                <a:latin typeface="Times New Roman" panose="02020603050405020304" pitchFamily="18" charset="0"/>
                <a:cs typeface="Times New Roman" panose="02020603050405020304" pitchFamily="18" charset="0"/>
              </a:rPr>
              <a:t>A very quick change process has a high chance of failure</a:t>
            </a:r>
            <a:endParaRPr lang="en-GB" dirty="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Work on the processes first, not the technology</a:t>
            </a:r>
          </a:p>
          <a:p>
            <a:r>
              <a:rPr lang="en-GB" dirty="0">
                <a:latin typeface="Times New Roman" panose="02020603050405020304" pitchFamily="18" charset="0"/>
                <a:cs typeface="Times New Roman" panose="02020603050405020304" pitchFamily="18" charset="0"/>
              </a:rPr>
              <a:t>Processes may need to be re-engineered before new technology can be introduced</a:t>
            </a:r>
          </a:p>
        </p:txBody>
      </p:sp>
      <p:sp>
        <p:nvSpPr>
          <p:cNvPr id="4" name="Slide Number Placeholder 3"/>
          <p:cNvSpPr>
            <a:spLocks noGrp="1"/>
          </p:cNvSpPr>
          <p:nvPr>
            <p:ph type="sldNum" sz="quarter" idx="12"/>
          </p:nvPr>
        </p:nvSpPr>
        <p:spPr/>
        <p:txBody>
          <a:bodyPr/>
          <a:lstStyle/>
          <a:p>
            <a:fld id="{ED23117B-984C-410A-9C9B-0CFFED740D0B}" type="slidenum">
              <a:rPr lang="en-GB" smtClean="0">
                <a:latin typeface="Times New Roman" panose="02020603050405020304" pitchFamily="18" charset="0"/>
                <a:cs typeface="Times New Roman" panose="02020603050405020304" pitchFamily="18" charset="0"/>
              </a:rPr>
              <a:t>83</a:t>
            </a:fld>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8112013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Times New Roman" panose="02020603050405020304" pitchFamily="18" charset="0"/>
                <a:cs typeface="Times New Roman" panose="02020603050405020304" pitchFamily="18" charset="0"/>
              </a:rPr>
              <a:t>A Phased Approach</a:t>
            </a:r>
          </a:p>
        </p:txBody>
      </p:sp>
      <p:sp>
        <p:nvSpPr>
          <p:cNvPr id="3" name="Content Placeholder 2"/>
          <p:cNvSpPr>
            <a:spLocks noGrp="1"/>
          </p:cNvSpPr>
          <p:nvPr>
            <p:ph idx="1"/>
          </p:nvPr>
        </p:nvSpPr>
        <p:spPr/>
        <p:txBody>
          <a:bodyPr>
            <a:normAutofit/>
          </a:bodyPr>
          <a:lstStyle/>
          <a:p>
            <a:r>
              <a:rPr lang="en-GB" dirty="0">
                <a:latin typeface="Times New Roman" panose="02020603050405020304" pitchFamily="18" charset="0"/>
                <a:cs typeface="Times New Roman" panose="02020603050405020304" pitchFamily="18" charset="0"/>
              </a:rPr>
              <a:t>Working bit by bit may be more sensible, even though systems and processes are often interlinked</a:t>
            </a:r>
          </a:p>
          <a:p>
            <a:r>
              <a:rPr lang="en-GB" dirty="0">
                <a:latin typeface="Times New Roman" panose="02020603050405020304" pitchFamily="18" charset="0"/>
                <a:cs typeface="Times New Roman" panose="02020603050405020304" pitchFamily="18" charset="0"/>
              </a:rPr>
              <a:t>Look at the Work Systems Snapshot – see if you can identify specific work processes that can be reorganised, so as to fit the new structure and new technology</a:t>
            </a:r>
          </a:p>
          <a:p>
            <a:r>
              <a:rPr lang="en-GB" dirty="0">
                <a:latin typeface="Times New Roman" panose="02020603050405020304" pitchFamily="18" charset="0"/>
                <a:cs typeface="Times New Roman" panose="02020603050405020304" pitchFamily="18" charset="0"/>
              </a:rPr>
              <a:t>When the process is ready and the employees are trained, then the technology can come next</a:t>
            </a:r>
          </a:p>
        </p:txBody>
      </p:sp>
      <p:sp>
        <p:nvSpPr>
          <p:cNvPr id="4" name="Slide Number Placeholder 3"/>
          <p:cNvSpPr>
            <a:spLocks noGrp="1"/>
          </p:cNvSpPr>
          <p:nvPr>
            <p:ph type="sldNum" sz="quarter" idx="12"/>
          </p:nvPr>
        </p:nvSpPr>
        <p:spPr/>
        <p:txBody>
          <a:bodyPr/>
          <a:lstStyle/>
          <a:p>
            <a:fld id="{ED23117B-984C-410A-9C9B-0CFFED740D0B}" type="slidenum">
              <a:rPr lang="en-GB" smtClean="0">
                <a:latin typeface="Times New Roman" panose="02020603050405020304" pitchFamily="18" charset="0"/>
                <a:cs typeface="Times New Roman" panose="02020603050405020304" pitchFamily="18" charset="0"/>
              </a:rPr>
              <a:t>84</a:t>
            </a:fld>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7936310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Times New Roman" panose="02020603050405020304" pitchFamily="18" charset="0"/>
                <a:cs typeface="Times New Roman" panose="02020603050405020304" pitchFamily="18" charset="0"/>
              </a:rPr>
              <a:t>Clients’ Needs Always Change</a:t>
            </a:r>
          </a:p>
        </p:txBody>
      </p:sp>
      <p:sp>
        <p:nvSpPr>
          <p:cNvPr id="3" name="Content Placeholder 2"/>
          <p:cNvSpPr>
            <a:spLocks noGrp="1"/>
          </p:cNvSpPr>
          <p:nvPr>
            <p:ph idx="1"/>
          </p:nvPr>
        </p:nvSpPr>
        <p:spPr/>
        <p:txBody>
          <a:bodyPr>
            <a:normAutofit/>
          </a:bodyPr>
          <a:lstStyle/>
          <a:p>
            <a:r>
              <a:rPr lang="en-GB" dirty="0">
                <a:latin typeface="Times New Roman" panose="02020603050405020304" pitchFamily="18" charset="0"/>
                <a:cs typeface="Times New Roman" panose="02020603050405020304" pitchFamily="18" charset="0"/>
              </a:rPr>
              <a:t>This is a sad fact of organisational life</a:t>
            </a:r>
          </a:p>
          <a:p>
            <a:r>
              <a:rPr lang="en-GB" dirty="0">
                <a:latin typeface="Times New Roman" panose="02020603050405020304" pitchFamily="18" charset="0"/>
                <a:cs typeface="Times New Roman" panose="02020603050405020304" pitchFamily="18" charset="0"/>
              </a:rPr>
              <a:t>If your consulting project is due to last two years, you should not expect that the agreed scope and requirements will survive intact</a:t>
            </a:r>
          </a:p>
          <a:p>
            <a:r>
              <a:rPr lang="en-GB" dirty="0">
                <a:latin typeface="Times New Roman" panose="02020603050405020304" pitchFamily="18" charset="0"/>
                <a:cs typeface="Times New Roman" panose="02020603050405020304" pitchFamily="18" charset="0"/>
              </a:rPr>
              <a:t>Revisions will be needed</a:t>
            </a:r>
          </a:p>
          <a:p>
            <a:r>
              <a:rPr lang="en-GB" dirty="0">
                <a:latin typeface="Times New Roman" panose="02020603050405020304" pitchFamily="18" charset="0"/>
                <a:cs typeface="Times New Roman" panose="02020603050405020304" pitchFamily="18" charset="0"/>
              </a:rPr>
              <a:t>It will be easier to modify the intervention if you are in close contact with the client</a:t>
            </a:r>
          </a:p>
          <a:p>
            <a:pPr lvl="1"/>
            <a:r>
              <a:rPr lang="en-GB" dirty="0">
                <a:latin typeface="Times New Roman" panose="02020603050405020304" pitchFamily="18" charset="0"/>
                <a:cs typeface="Times New Roman" panose="02020603050405020304" pitchFamily="18" charset="0"/>
              </a:rPr>
              <a:t>Weekly meetings to review progress and also keep in touch with organisational realities</a:t>
            </a:r>
          </a:p>
          <a:p>
            <a:pPr lvl="1"/>
            <a:r>
              <a:rPr lang="en-GB" dirty="0">
                <a:latin typeface="Times New Roman" panose="02020603050405020304" pitchFamily="18" charset="0"/>
                <a:cs typeface="Times New Roman" panose="02020603050405020304" pitchFamily="18" charset="0"/>
              </a:rPr>
              <a:t>Modifications may have cost implications</a:t>
            </a:r>
          </a:p>
        </p:txBody>
      </p:sp>
      <p:sp>
        <p:nvSpPr>
          <p:cNvPr id="4" name="Slide Number Placeholder 3"/>
          <p:cNvSpPr>
            <a:spLocks noGrp="1"/>
          </p:cNvSpPr>
          <p:nvPr>
            <p:ph type="sldNum" sz="quarter" idx="12"/>
          </p:nvPr>
        </p:nvSpPr>
        <p:spPr/>
        <p:txBody>
          <a:bodyPr/>
          <a:lstStyle/>
          <a:p>
            <a:fld id="{ED23117B-984C-410A-9C9B-0CFFED740D0B}" type="slidenum">
              <a:rPr lang="en-GB" smtClean="0">
                <a:latin typeface="Times New Roman" panose="02020603050405020304" pitchFamily="18" charset="0"/>
                <a:cs typeface="Times New Roman" panose="02020603050405020304" pitchFamily="18" charset="0"/>
              </a:rPr>
              <a:t>85</a:t>
            </a:fld>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7844458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Times New Roman" panose="02020603050405020304" pitchFamily="18" charset="0"/>
                <a:cs typeface="Times New Roman" panose="02020603050405020304" pitchFamily="18" charset="0"/>
              </a:rPr>
              <a:t>Changing Requirements &amp; Interruptions</a:t>
            </a:r>
          </a:p>
        </p:txBody>
      </p:sp>
      <p:sp>
        <p:nvSpPr>
          <p:cNvPr id="3" name="Content Placeholder 2"/>
          <p:cNvSpPr>
            <a:spLocks noGrp="1"/>
          </p:cNvSpPr>
          <p:nvPr>
            <p:ph idx="1"/>
          </p:nvPr>
        </p:nvSpPr>
        <p:spPr/>
        <p:txBody>
          <a:bodyPr>
            <a:normAutofit fontScale="92500" lnSpcReduction="10000"/>
          </a:bodyPr>
          <a:lstStyle/>
          <a:p>
            <a:r>
              <a:rPr lang="en-GB" dirty="0">
                <a:latin typeface="Times New Roman" panose="02020603050405020304" pitchFamily="18" charset="0"/>
                <a:cs typeface="Times New Roman" panose="02020603050405020304" pitchFamily="18" charset="0"/>
              </a:rPr>
              <a:t>So long as the basic aim of the project is to continue, you are OK, but it may be that the client wants to abandon the project entirely or else make major changes</a:t>
            </a:r>
          </a:p>
          <a:p>
            <a:r>
              <a:rPr lang="en-GB" dirty="0">
                <a:latin typeface="Times New Roman" panose="02020603050405020304" pitchFamily="18" charset="0"/>
                <a:cs typeface="Times New Roman" panose="02020603050405020304" pitchFamily="18" charset="0"/>
              </a:rPr>
              <a:t>This may violate any contact you have signed</a:t>
            </a:r>
          </a:p>
          <a:p>
            <a:r>
              <a:rPr lang="en-GB" dirty="0">
                <a:latin typeface="Times New Roman" panose="02020603050405020304" pitchFamily="18" charset="0"/>
                <a:cs typeface="Times New Roman" panose="02020603050405020304" pitchFamily="18" charset="0"/>
              </a:rPr>
              <a:t>You need to look at the legal and contract issues very carefully</a:t>
            </a:r>
          </a:p>
          <a:p>
            <a:r>
              <a:rPr lang="en-GB" dirty="0">
                <a:latin typeface="Times New Roman" panose="02020603050405020304" pitchFamily="18" charset="0"/>
                <a:cs typeface="Times New Roman" panose="02020603050405020304" pitchFamily="18" charset="0"/>
              </a:rPr>
              <a:t>Clients can also cancel meetings or actions at short notice</a:t>
            </a:r>
          </a:p>
          <a:p>
            <a:pPr lvl="1"/>
            <a:r>
              <a:rPr lang="en-GB" dirty="0">
                <a:latin typeface="Times New Roman" panose="02020603050405020304" pitchFamily="18" charset="0"/>
                <a:cs typeface="Times New Roman" panose="02020603050405020304" pitchFamily="18" charset="0"/>
              </a:rPr>
              <a:t>For instance they have a major internal problem or an important visitor is in town</a:t>
            </a:r>
          </a:p>
          <a:p>
            <a:r>
              <a:rPr lang="en-GB" dirty="0">
                <a:latin typeface="Times New Roman" panose="02020603050405020304" pitchFamily="18" charset="0"/>
                <a:cs typeface="Times New Roman" panose="02020603050405020304" pitchFamily="18" charset="0"/>
              </a:rPr>
              <a:t>Consultants should cover their own interests. The client is paying for your time, even if you are not doing anything</a:t>
            </a:r>
          </a:p>
          <a:p>
            <a:r>
              <a:rPr lang="en-GB" dirty="0">
                <a:latin typeface="Times New Roman" panose="02020603050405020304" pitchFamily="18" charset="0"/>
                <a:cs typeface="Times New Roman" panose="02020603050405020304" pitchFamily="18" charset="0"/>
              </a:rPr>
              <a:t>If you have to cancel flights, hotels, etc. then the client must pay to cover your losses</a:t>
            </a:r>
          </a:p>
          <a:p>
            <a:endParaRPr lang="en-GB" dirty="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ED23117B-984C-410A-9C9B-0CFFED740D0B}" type="slidenum">
              <a:rPr lang="en-GB" smtClean="0">
                <a:latin typeface="Times New Roman" panose="02020603050405020304" pitchFamily="18" charset="0"/>
                <a:cs typeface="Times New Roman" panose="02020603050405020304" pitchFamily="18" charset="0"/>
              </a:rPr>
              <a:t>86</a:t>
            </a:fld>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3054227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Context and Proof of Concept</a:t>
            </a:r>
          </a:p>
        </p:txBody>
      </p:sp>
      <p:sp>
        <p:nvSpPr>
          <p:cNvPr id="3" name="Content Placeholder 2"/>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The client firm operates in a particular context</a:t>
            </a:r>
          </a:p>
          <a:p>
            <a:pPr lvl="1"/>
            <a:r>
              <a:rPr lang="en-US" dirty="0">
                <a:latin typeface="Times New Roman" panose="02020603050405020304" pitchFamily="18" charset="0"/>
                <a:cs typeface="Times New Roman" panose="02020603050405020304" pitchFamily="18" charset="0"/>
              </a:rPr>
              <a:t>Culture, values, environment, law, etc.</a:t>
            </a:r>
          </a:p>
          <a:p>
            <a:r>
              <a:rPr lang="en-US" dirty="0">
                <a:latin typeface="Times New Roman" panose="02020603050405020304" pitchFamily="18" charset="0"/>
                <a:cs typeface="Times New Roman" panose="02020603050405020304" pitchFamily="18" charset="0"/>
              </a:rPr>
              <a:t>You will have ideas about a solution to meet their needs, but translating that idea from your head to practice requires some concrete evidence to demonstrate that it can work</a:t>
            </a:r>
          </a:p>
          <a:p>
            <a:pPr lvl="1"/>
            <a:r>
              <a:rPr lang="en-US" dirty="0">
                <a:latin typeface="Times New Roman" panose="02020603050405020304" pitchFamily="18" charset="0"/>
                <a:cs typeface="Times New Roman" panose="02020603050405020304" pitchFamily="18" charset="0"/>
              </a:rPr>
              <a:t>This can be done on a small scale first – this is what we mean by proof of concept </a:t>
            </a:r>
          </a:p>
          <a:p>
            <a:pPr lvl="1"/>
            <a:r>
              <a:rPr lang="en-US" dirty="0">
                <a:latin typeface="Times New Roman" panose="02020603050405020304" pitchFamily="18" charset="0"/>
                <a:cs typeface="Times New Roman" panose="02020603050405020304" pitchFamily="18" charset="0"/>
              </a:rPr>
              <a:t>The Proof of Concept will also help you to build trust with the client</a:t>
            </a:r>
          </a:p>
          <a:p>
            <a:pPr lvl="1"/>
            <a:r>
              <a:rPr lang="en-US" dirty="0">
                <a:latin typeface="Times New Roman" panose="02020603050405020304" pitchFamily="18" charset="0"/>
                <a:cs typeface="Times New Roman" panose="02020603050405020304" pitchFamily="18" charset="0"/>
              </a:rPr>
              <a:t>Evaluation of the Proof of Concept can lead to some fine tuning BEFORE you move to a larger scale of implementation</a:t>
            </a:r>
          </a:p>
          <a:p>
            <a:pPr lvl="1"/>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ED23117B-984C-410A-9C9B-0CFFED740D0B}" type="slidenum">
              <a:rPr lang="en-GB" smtClean="0">
                <a:latin typeface="Times New Roman" panose="02020603050405020304" pitchFamily="18" charset="0"/>
                <a:cs typeface="Times New Roman" panose="02020603050405020304" pitchFamily="18" charset="0"/>
              </a:rPr>
              <a:t>87</a:t>
            </a:fld>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2577659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Achieving Proof of Concept</a:t>
            </a:r>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It is important to choose a context where you have a high chance of success</a:t>
            </a:r>
          </a:p>
          <a:p>
            <a:pPr lvl="1"/>
            <a:r>
              <a:rPr lang="en-US" dirty="0">
                <a:latin typeface="Times New Roman" panose="02020603050405020304" pitchFamily="18" charset="0"/>
                <a:cs typeface="Times New Roman" panose="02020603050405020304" pitchFamily="18" charset="0"/>
              </a:rPr>
              <a:t>This can be where employees really want to be the guinea pigs, the first to try out the new work practice and the new technology</a:t>
            </a:r>
          </a:p>
          <a:p>
            <a:r>
              <a:rPr lang="en-US" dirty="0">
                <a:latin typeface="Times New Roman" panose="02020603050405020304" pitchFamily="18" charset="0"/>
                <a:cs typeface="Times New Roman" panose="02020603050405020304" pitchFamily="18" charset="0"/>
              </a:rPr>
              <a:t>If your proof test fails, it is very hard to continue elsewhere in the organisation</a:t>
            </a:r>
          </a:p>
          <a:p>
            <a:pPr lvl="1"/>
            <a:r>
              <a:rPr lang="en-US" dirty="0">
                <a:latin typeface="Times New Roman" panose="02020603050405020304" pitchFamily="18" charset="0"/>
                <a:cs typeface="Times New Roman" panose="02020603050405020304" pitchFamily="18" charset="0"/>
              </a:rPr>
              <a:t>Indeed, the whole situation in the company may become toxic!</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ED23117B-984C-410A-9C9B-0CFFED740D0B}" type="slidenum">
              <a:rPr lang="en-GB" smtClean="0">
                <a:latin typeface="Times New Roman" panose="02020603050405020304" pitchFamily="18" charset="0"/>
                <a:cs typeface="Times New Roman" panose="02020603050405020304" pitchFamily="18" charset="0"/>
              </a:rPr>
              <a:t>88</a:t>
            </a:fld>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3554504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D210A-36E6-4605-95CE-9F8008FE8202}"/>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Your Consulting Experiences in FB5003</a:t>
            </a:r>
            <a:endParaRPr lang="en-HK"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B764BE0-56AE-4887-BE3F-9842F7B063BD}"/>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Thinking about the coursework-project that you have been doing,… </a:t>
            </a:r>
          </a:p>
          <a:p>
            <a:r>
              <a:rPr lang="en-US" dirty="0">
                <a:latin typeface="Times New Roman" panose="02020603050405020304" pitchFamily="18" charset="0"/>
                <a:cs typeface="Times New Roman" panose="02020603050405020304" pitchFamily="18" charset="0"/>
              </a:rPr>
              <a:t>What are the key lessons that a consultant might find valuable?</a:t>
            </a:r>
          </a:p>
          <a:p>
            <a:r>
              <a:rPr lang="en-US" dirty="0">
                <a:latin typeface="Times New Roman" panose="02020603050405020304" pitchFamily="18" charset="0"/>
                <a:cs typeface="Times New Roman" panose="02020603050405020304" pitchFamily="18" charset="0"/>
              </a:rPr>
              <a:t>What is the most challenging aspect of the organisation from a consulting perspective?</a:t>
            </a:r>
          </a:p>
          <a:p>
            <a:r>
              <a:rPr lang="en-US" dirty="0">
                <a:latin typeface="Times New Roman" panose="02020603050405020304" pitchFamily="18" charset="0"/>
                <a:cs typeface="Times New Roman" panose="02020603050405020304" pitchFamily="18" charset="0"/>
              </a:rPr>
              <a:t>What kind of consulting advice would you give?</a:t>
            </a:r>
          </a:p>
          <a:p>
            <a:r>
              <a:rPr lang="en-US" dirty="0">
                <a:latin typeface="Times New Roman" panose="02020603050405020304" pitchFamily="18" charset="0"/>
                <a:cs typeface="Times New Roman" panose="02020603050405020304" pitchFamily="18" charset="0"/>
              </a:rPr>
              <a:t>Can you already identify which people in the organisation are likely to welcome a consultant’s opinion/recommendation – and which people will be most scared of a consultant’s opinion/recommendation? </a:t>
            </a:r>
          </a:p>
          <a:p>
            <a:pPr lvl="1"/>
            <a:r>
              <a:rPr lang="en-US" dirty="0">
                <a:latin typeface="Times New Roman" panose="02020603050405020304" pitchFamily="18" charset="0"/>
                <a:cs typeface="Times New Roman" panose="02020603050405020304" pitchFamily="18" charset="0"/>
              </a:rPr>
              <a:t>Why? How can you mitigate their fear?</a:t>
            </a:r>
          </a:p>
          <a:p>
            <a:endParaRPr lang="en-HK" dirty="0"/>
          </a:p>
        </p:txBody>
      </p:sp>
      <p:sp>
        <p:nvSpPr>
          <p:cNvPr id="4" name="Slide Number Placeholder 3">
            <a:extLst>
              <a:ext uri="{FF2B5EF4-FFF2-40B4-BE49-F238E27FC236}">
                <a16:creationId xmlns:a16="http://schemas.microsoft.com/office/drawing/2014/main" id="{C63C98C0-5C2B-405F-86A0-6CADDBA217C5}"/>
              </a:ext>
            </a:extLst>
          </p:cNvPr>
          <p:cNvSpPr>
            <a:spLocks noGrp="1"/>
          </p:cNvSpPr>
          <p:nvPr>
            <p:ph type="sldNum" sz="quarter" idx="12"/>
          </p:nvPr>
        </p:nvSpPr>
        <p:spPr/>
        <p:txBody>
          <a:bodyPr/>
          <a:lstStyle/>
          <a:p>
            <a:fld id="{97823715-30A8-4977-8E0F-D54D3CBF9EC7}" type="slidenum">
              <a:rPr lang="en-GB" smtClean="0"/>
              <a:t>89</a:t>
            </a:fld>
            <a:endParaRPr lang="en-GB"/>
          </a:p>
        </p:txBody>
      </p:sp>
    </p:spTree>
    <p:extLst>
      <p:ext uri="{BB962C8B-B14F-4D97-AF65-F5344CB8AC3E}">
        <p14:creationId xmlns:p14="http://schemas.microsoft.com/office/powerpoint/2010/main" val="201833814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F7C08-D066-4E92-96D3-F964709E96E4}"/>
              </a:ext>
            </a:extLst>
          </p:cNvPr>
          <p:cNvSpPr>
            <a:spLocks noGrp="1"/>
          </p:cNvSpPr>
          <p:nvPr>
            <p:ph type="ctrTitle"/>
          </p:nvPr>
        </p:nvSpPr>
        <p:spPr/>
        <p:txBody>
          <a:bodyPr/>
          <a:lstStyle/>
          <a:p>
            <a:r>
              <a:rPr lang="en-HK" dirty="0">
                <a:latin typeface="Times New Roman" panose="02020603050405020304" pitchFamily="18" charset="0"/>
                <a:cs typeface="Times New Roman" panose="02020603050405020304" pitchFamily="18" charset="0"/>
              </a:rPr>
              <a:t>Appendix – Criteria for AR</a:t>
            </a:r>
          </a:p>
        </p:txBody>
      </p:sp>
      <p:sp>
        <p:nvSpPr>
          <p:cNvPr id="5" name="Subtitle 4">
            <a:extLst>
              <a:ext uri="{FF2B5EF4-FFF2-40B4-BE49-F238E27FC236}">
                <a16:creationId xmlns:a16="http://schemas.microsoft.com/office/drawing/2014/main" id="{C809D1A4-F6FD-49DE-99E7-0ED5F8D8B8DF}"/>
              </a:ext>
            </a:extLst>
          </p:cNvPr>
          <p:cNvSpPr>
            <a:spLocks noGrp="1"/>
          </p:cNvSpPr>
          <p:nvPr>
            <p:ph type="subTitle" idx="1"/>
          </p:nvPr>
        </p:nvSpPr>
        <p:spPr/>
        <p:txBody>
          <a:bodyPr/>
          <a:lstStyle/>
          <a:p>
            <a:r>
              <a:rPr lang="en-HK" dirty="0">
                <a:latin typeface="Times New Roman" panose="02020603050405020304" pitchFamily="18" charset="0"/>
                <a:cs typeface="Times New Roman" panose="02020603050405020304" pitchFamily="18" charset="0"/>
              </a:rPr>
              <a:t> </a:t>
            </a:r>
          </a:p>
        </p:txBody>
      </p:sp>
      <p:sp>
        <p:nvSpPr>
          <p:cNvPr id="4" name="Slide Number Placeholder 3">
            <a:extLst>
              <a:ext uri="{FF2B5EF4-FFF2-40B4-BE49-F238E27FC236}">
                <a16:creationId xmlns:a16="http://schemas.microsoft.com/office/drawing/2014/main" id="{0A569A27-4EFD-46A5-A593-311B79F4AD16}"/>
              </a:ext>
            </a:extLst>
          </p:cNvPr>
          <p:cNvSpPr>
            <a:spLocks noGrp="1"/>
          </p:cNvSpPr>
          <p:nvPr>
            <p:ph type="sldNum" sz="quarter" idx="12"/>
          </p:nvPr>
        </p:nvSpPr>
        <p:spPr/>
        <p:txBody>
          <a:bodyPr/>
          <a:lstStyle/>
          <a:p>
            <a:fld id="{97823715-30A8-4977-8E0F-D54D3CBF9EC7}" type="slidenum">
              <a:rPr lang="en-GB" smtClean="0">
                <a:latin typeface="Times New Roman" panose="02020603050405020304" pitchFamily="18" charset="0"/>
                <a:cs typeface="Times New Roman" panose="02020603050405020304" pitchFamily="18" charset="0"/>
              </a:rPr>
              <a:t>90</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821027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pPr>
              <a:defRPr/>
            </a:pPr>
            <a:fld id="{6D550C78-CA4B-49B0-8CC4-CC7709287055}" type="slidenum">
              <a:rPr lang="en-US">
                <a:latin typeface="Times New Roman" panose="02020603050405020304" pitchFamily="18" charset="0"/>
                <a:cs typeface="Times New Roman" panose="02020603050405020304" pitchFamily="18" charset="0"/>
              </a:rPr>
              <a:pPr>
                <a:defRPr/>
              </a:pPr>
              <a:t>91</a:t>
            </a:fld>
            <a:endParaRPr lang="en-US" dirty="0">
              <a:latin typeface="Times New Roman" panose="02020603050405020304" pitchFamily="18" charset="0"/>
              <a:cs typeface="Times New Roman" panose="02020603050405020304" pitchFamily="18" charset="0"/>
            </a:endParaRPr>
          </a:p>
        </p:txBody>
      </p:sp>
      <p:sp>
        <p:nvSpPr>
          <p:cNvPr id="17412" name="Rectangle 2"/>
          <p:cNvSpPr>
            <a:spLocks noGrp="1" noChangeArrowheads="1"/>
          </p:cNvSpPr>
          <p:nvPr>
            <p:ph type="title"/>
          </p:nvPr>
        </p:nvSpPr>
        <p:spPr>
          <a:xfrm>
            <a:off x="690919" y="274639"/>
            <a:ext cx="10810164" cy="922114"/>
          </a:xfrm>
        </p:spPr>
        <p:txBody>
          <a:bodyPr/>
          <a:lstStyle/>
          <a:p>
            <a:pPr eaLnBrk="1" hangingPunct="1"/>
            <a:r>
              <a:rPr lang="en-US" altLang="en-US" dirty="0" err="1">
                <a:latin typeface="Times New Roman" panose="02020603050405020304" pitchFamily="18" charset="0"/>
                <a:cs typeface="Times New Roman" panose="02020603050405020304" pitchFamily="18" charset="0"/>
              </a:rPr>
              <a:t>CCA</a:t>
            </a:r>
            <a:r>
              <a:rPr lang="en-US" altLang="en-US" dirty="0">
                <a:latin typeface="Times New Roman" panose="02020603050405020304" pitchFamily="18" charset="0"/>
                <a:cs typeface="Times New Roman" panose="02020603050405020304" pitchFamily="18" charset="0"/>
              </a:rPr>
              <a:t> Criteria</a:t>
            </a:r>
          </a:p>
        </p:txBody>
      </p:sp>
      <p:sp>
        <p:nvSpPr>
          <p:cNvPr id="17413" name="Rectangle 3"/>
          <p:cNvSpPr>
            <a:spLocks noGrp="1" noChangeArrowheads="1"/>
          </p:cNvSpPr>
          <p:nvPr>
            <p:ph type="body" idx="1"/>
          </p:nvPr>
        </p:nvSpPr>
        <p:spPr>
          <a:xfrm>
            <a:off x="989116" y="1196753"/>
            <a:ext cx="10687554" cy="5040536"/>
          </a:xfrm>
        </p:spPr>
        <p:txBody>
          <a:bodyPr>
            <a:noAutofit/>
          </a:bodyPr>
          <a:lstStyle/>
          <a:p>
            <a:pPr marL="406210" indent="-406210">
              <a:lnSpc>
                <a:spcPct val="80000"/>
              </a:lnSpc>
              <a:buFontTx/>
              <a:buAutoNum type="alphaLcPeriod"/>
            </a:pPr>
            <a:r>
              <a:rPr lang="en-GB" altLang="en-US" sz="3257" dirty="0">
                <a:latin typeface="Times New Roman" panose="02020603050405020304" pitchFamily="18" charset="0"/>
                <a:cs typeface="Times New Roman" panose="02020603050405020304" pitchFamily="18" charset="0"/>
              </a:rPr>
              <a:t>Did both the consultant and the client agree that AR was the appropriate method for the organisational situation?</a:t>
            </a:r>
          </a:p>
          <a:p>
            <a:pPr marL="406210" indent="-406210">
              <a:lnSpc>
                <a:spcPct val="80000"/>
              </a:lnSpc>
              <a:buFontTx/>
              <a:buAutoNum type="alphaLcPeriod"/>
            </a:pPr>
            <a:r>
              <a:rPr lang="en-GB" altLang="en-US" sz="3257" dirty="0">
                <a:latin typeface="Times New Roman" panose="02020603050405020304" pitchFamily="18" charset="0"/>
                <a:cs typeface="Times New Roman" panose="02020603050405020304" pitchFamily="18" charset="0"/>
              </a:rPr>
              <a:t>Was the focus of the project specified clearly and explicitly?</a:t>
            </a:r>
          </a:p>
          <a:p>
            <a:pPr marL="406210" indent="-406210">
              <a:lnSpc>
                <a:spcPct val="80000"/>
              </a:lnSpc>
              <a:buFontTx/>
              <a:buAutoNum type="alphaLcPeriod"/>
            </a:pPr>
            <a:r>
              <a:rPr lang="en-GB" altLang="en-US" sz="3257" dirty="0">
                <a:latin typeface="Times New Roman" panose="02020603050405020304" pitchFamily="18" charset="0"/>
                <a:cs typeface="Times New Roman" panose="02020603050405020304" pitchFamily="18" charset="0"/>
              </a:rPr>
              <a:t>Did the client make an explicit commitment to the project?</a:t>
            </a:r>
          </a:p>
          <a:p>
            <a:pPr marL="406210" indent="-406210">
              <a:lnSpc>
                <a:spcPct val="80000"/>
              </a:lnSpc>
              <a:buFontTx/>
              <a:buAutoNum type="alphaLcPeriod"/>
            </a:pPr>
            <a:r>
              <a:rPr lang="en-GB" altLang="en-US" sz="3257" dirty="0">
                <a:latin typeface="Times New Roman" panose="02020603050405020304" pitchFamily="18" charset="0"/>
                <a:cs typeface="Times New Roman" panose="02020603050405020304" pitchFamily="18" charset="0"/>
              </a:rPr>
              <a:t>Were the roles and responsibilities of the consultant and client stakeholders specified explicitly?</a:t>
            </a:r>
          </a:p>
          <a:p>
            <a:pPr marL="406210" indent="-406210">
              <a:lnSpc>
                <a:spcPct val="80000"/>
              </a:lnSpc>
              <a:buFontTx/>
              <a:buAutoNum type="alphaLcPeriod"/>
            </a:pPr>
            <a:r>
              <a:rPr lang="en-GB" altLang="en-US" sz="3257" dirty="0">
                <a:latin typeface="Times New Roman" panose="02020603050405020304" pitchFamily="18" charset="0"/>
                <a:cs typeface="Times New Roman" panose="02020603050405020304" pitchFamily="18" charset="0"/>
              </a:rPr>
              <a:t>Were project objectives and evaluation measures specified explicitly?</a:t>
            </a:r>
          </a:p>
          <a:p>
            <a:pPr marL="406210" indent="-406210">
              <a:lnSpc>
                <a:spcPct val="80000"/>
              </a:lnSpc>
              <a:buFontTx/>
              <a:buAutoNum type="alphaLcPeriod"/>
            </a:pPr>
            <a:r>
              <a:rPr lang="en-GB" altLang="en-US" sz="3257" dirty="0">
                <a:latin typeface="Times New Roman" panose="02020603050405020304" pitchFamily="18" charset="0"/>
                <a:cs typeface="Times New Roman" panose="02020603050405020304" pitchFamily="18" charset="0"/>
              </a:rPr>
              <a:t>Were the data collection and analysis methods specified explicitly?</a:t>
            </a:r>
            <a:endParaRPr lang="en-US" altLang="en-US" sz="3257"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7394559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pPr>
              <a:defRPr/>
            </a:pPr>
            <a:fld id="{B877561D-30F7-4B0D-86C1-826B53B30CD2}" type="slidenum">
              <a:rPr lang="en-US">
                <a:latin typeface="Times New Roman" panose="02020603050405020304" pitchFamily="18" charset="0"/>
                <a:cs typeface="Times New Roman" panose="02020603050405020304" pitchFamily="18" charset="0"/>
              </a:rPr>
              <a:pPr>
                <a:defRPr/>
              </a:pPr>
              <a:t>92</a:t>
            </a:fld>
            <a:endParaRPr lang="en-US" dirty="0">
              <a:latin typeface="Times New Roman" panose="02020603050405020304" pitchFamily="18" charset="0"/>
              <a:cs typeface="Times New Roman" panose="02020603050405020304" pitchFamily="18" charset="0"/>
            </a:endParaRPr>
          </a:p>
        </p:txBody>
      </p:sp>
      <p:sp>
        <p:nvSpPr>
          <p:cNvPr id="20484" name="Rectangle 2"/>
          <p:cNvSpPr>
            <a:spLocks noGrp="1" noChangeArrowheads="1"/>
          </p:cNvSpPr>
          <p:nvPr>
            <p:ph type="title"/>
          </p:nvPr>
        </p:nvSpPr>
        <p:spPr>
          <a:xfrm>
            <a:off x="991201" y="304800"/>
            <a:ext cx="10209599" cy="1143000"/>
          </a:xfrm>
        </p:spPr>
        <p:txBody>
          <a:bodyPr/>
          <a:lstStyle/>
          <a:p>
            <a:pPr eaLnBrk="1" hangingPunct="1"/>
            <a:r>
              <a:rPr lang="en-US" altLang="en-US" dirty="0">
                <a:latin typeface="Times New Roman" panose="02020603050405020304" pitchFamily="18" charset="0"/>
                <a:cs typeface="Times New Roman" panose="02020603050405020304" pitchFamily="18" charset="0"/>
              </a:rPr>
              <a:t>CPM Criteria</a:t>
            </a:r>
          </a:p>
        </p:txBody>
      </p:sp>
      <p:sp>
        <p:nvSpPr>
          <p:cNvPr id="20485" name="Rectangle 3"/>
          <p:cNvSpPr>
            <a:spLocks noGrp="1" noChangeArrowheads="1"/>
          </p:cNvSpPr>
          <p:nvPr>
            <p:ph type="body" idx="1"/>
          </p:nvPr>
        </p:nvSpPr>
        <p:spPr>
          <a:xfrm>
            <a:off x="991201" y="1371601"/>
            <a:ext cx="10209599" cy="5105400"/>
          </a:xfrm>
        </p:spPr>
        <p:txBody>
          <a:bodyPr>
            <a:noAutofit/>
          </a:bodyPr>
          <a:lstStyle/>
          <a:p>
            <a:pPr marL="406210" indent="-406210">
              <a:lnSpc>
                <a:spcPct val="80000"/>
              </a:lnSpc>
              <a:buFontTx/>
              <a:buAutoNum type="alphaLcPeriod"/>
            </a:pPr>
            <a:r>
              <a:rPr lang="en-GB" altLang="en-US" sz="3257" dirty="0">
                <a:latin typeface="Times New Roman" panose="02020603050405020304" pitchFamily="18" charset="0"/>
                <a:cs typeface="Times New Roman" panose="02020603050405020304" pitchFamily="18" charset="0"/>
              </a:rPr>
              <a:t>Did the project follow the cyclical process model or justify any deviation from it?</a:t>
            </a:r>
          </a:p>
          <a:p>
            <a:pPr marL="406210" indent="-406210">
              <a:lnSpc>
                <a:spcPct val="80000"/>
              </a:lnSpc>
              <a:buFontTx/>
              <a:buAutoNum type="alphaLcPeriod"/>
            </a:pPr>
            <a:r>
              <a:rPr lang="en-GB" altLang="en-US" sz="3257" dirty="0">
                <a:latin typeface="Times New Roman" panose="02020603050405020304" pitchFamily="18" charset="0"/>
                <a:cs typeface="Times New Roman" panose="02020603050405020304" pitchFamily="18" charset="0"/>
              </a:rPr>
              <a:t>Did the consultant conduct an independent diagnosis of the organisational situation?</a:t>
            </a:r>
          </a:p>
          <a:p>
            <a:pPr marL="406210" indent="-406210">
              <a:lnSpc>
                <a:spcPct val="80000"/>
              </a:lnSpc>
              <a:buFontTx/>
              <a:buAutoNum type="alphaLcPeriod"/>
            </a:pPr>
            <a:r>
              <a:rPr lang="en-GB" altLang="en-US" sz="3257" dirty="0">
                <a:latin typeface="Times New Roman" panose="02020603050405020304" pitchFamily="18" charset="0"/>
                <a:cs typeface="Times New Roman" panose="02020603050405020304" pitchFamily="18" charset="0"/>
              </a:rPr>
              <a:t>Were the planned actions based explicitly on the results of the diagnosis?</a:t>
            </a:r>
          </a:p>
          <a:p>
            <a:pPr marL="406210" indent="-406210">
              <a:lnSpc>
                <a:spcPct val="80000"/>
              </a:lnSpc>
              <a:buFontTx/>
              <a:buAutoNum type="alphaLcPeriod"/>
            </a:pPr>
            <a:r>
              <a:rPr lang="en-GB" altLang="en-US" sz="3257" dirty="0">
                <a:latin typeface="Times New Roman" panose="02020603050405020304" pitchFamily="18" charset="0"/>
                <a:cs typeface="Times New Roman" panose="02020603050405020304" pitchFamily="18" charset="0"/>
              </a:rPr>
              <a:t>Were the planned actions implemented and evaluated?</a:t>
            </a:r>
          </a:p>
          <a:p>
            <a:pPr marL="406210" indent="-406210">
              <a:lnSpc>
                <a:spcPct val="80000"/>
              </a:lnSpc>
              <a:buFontTx/>
              <a:buAutoNum type="alphaLcPeriod"/>
            </a:pPr>
            <a:r>
              <a:rPr lang="en-GB" altLang="en-US" sz="3257" dirty="0">
                <a:latin typeface="Times New Roman" panose="02020603050405020304" pitchFamily="18" charset="0"/>
                <a:cs typeface="Times New Roman" panose="02020603050405020304" pitchFamily="18" charset="0"/>
              </a:rPr>
              <a:t>Did the consultant reflect on the outcomes of the intervention?</a:t>
            </a:r>
          </a:p>
          <a:p>
            <a:pPr marL="406210" indent="-406210">
              <a:lnSpc>
                <a:spcPct val="80000"/>
              </a:lnSpc>
              <a:buFontTx/>
              <a:buAutoNum type="alphaLcPeriod"/>
            </a:pPr>
            <a:r>
              <a:rPr lang="en-GB" altLang="en-US" sz="3257" dirty="0">
                <a:latin typeface="Times New Roman" panose="02020603050405020304" pitchFamily="18" charset="0"/>
                <a:cs typeface="Times New Roman" panose="02020603050405020304" pitchFamily="18" charset="0"/>
              </a:rPr>
              <a:t>Was this reflection followed by an explicit decision on whether or not to proceed through an additional process cycle?</a:t>
            </a:r>
          </a:p>
        </p:txBody>
      </p:sp>
    </p:spTree>
    <p:extLst>
      <p:ext uri="{BB962C8B-B14F-4D97-AF65-F5344CB8AC3E}">
        <p14:creationId xmlns:p14="http://schemas.microsoft.com/office/powerpoint/2010/main" val="375343609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sldNum" sz="quarter" idx="12"/>
          </p:nvPr>
        </p:nvSpPr>
        <p:spPr>
          <a:ln/>
        </p:spPr>
        <p:txBody>
          <a:bodyPr/>
          <a:lstStyle/>
          <a:p>
            <a:pPr>
              <a:defRPr/>
            </a:pPr>
            <a:fld id="{DFA378AD-7EC1-4D9D-92AD-45EA3F8B535E}" type="slidenum">
              <a:rPr lang="en-US">
                <a:latin typeface="Times New Roman" panose="02020603050405020304" pitchFamily="18" charset="0"/>
                <a:cs typeface="Times New Roman" panose="02020603050405020304" pitchFamily="18" charset="0"/>
              </a:rPr>
              <a:pPr>
                <a:defRPr/>
              </a:pPr>
              <a:t>93</a:t>
            </a:fld>
            <a:endParaRPr lang="en-US" dirty="0">
              <a:latin typeface="Times New Roman" panose="02020603050405020304" pitchFamily="18" charset="0"/>
              <a:cs typeface="Times New Roman" panose="02020603050405020304" pitchFamily="18" charset="0"/>
            </a:endParaRPr>
          </a:p>
        </p:txBody>
      </p:sp>
      <p:sp>
        <p:nvSpPr>
          <p:cNvPr id="98306" name="Rectangle 2"/>
          <p:cNvSpPr>
            <a:spLocks noGrp="1" noChangeArrowheads="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CPM Criteria</a:t>
            </a:r>
          </a:p>
        </p:txBody>
      </p:sp>
      <p:sp>
        <p:nvSpPr>
          <p:cNvPr id="98307" name="Rectangle 3"/>
          <p:cNvSpPr>
            <a:spLocks noGrp="1" noChangeArrowheads="1"/>
          </p:cNvSpPr>
          <p:nvPr>
            <p:ph type="body" idx="1"/>
          </p:nvPr>
        </p:nvSpPr>
        <p:spPr>
          <a:xfrm>
            <a:off x="690919" y="1600200"/>
            <a:ext cx="10810164" cy="4853137"/>
          </a:xfrm>
        </p:spPr>
        <p:txBody>
          <a:bodyPr>
            <a:normAutofit lnSpcReduction="10000"/>
          </a:bodyPr>
          <a:lstStyle/>
          <a:p>
            <a:pPr marL="417441" indent="-417441">
              <a:lnSpc>
                <a:spcPct val="80000"/>
              </a:lnSpc>
              <a:buFont typeface="+mj-lt"/>
              <a:buAutoNum type="alphaLcPeriod" startAt="7"/>
            </a:pPr>
            <a:r>
              <a:rPr lang="en-GB" altLang="en-US" sz="3257" dirty="0">
                <a:latin typeface="Times New Roman" panose="02020603050405020304" pitchFamily="18" charset="0"/>
                <a:cs typeface="Times New Roman" panose="02020603050405020304" pitchFamily="18" charset="0"/>
              </a:rPr>
              <a:t>Were both the exit of the consultant and the conclusion of the project due to either the project objectives being met or some other clearly articulated justification?</a:t>
            </a:r>
            <a:endParaRPr lang="en-US" altLang="en-US" sz="3257" dirty="0">
              <a:latin typeface="Times New Roman" panose="02020603050405020304" pitchFamily="18" charset="0"/>
              <a:cs typeface="Times New Roman" panose="02020603050405020304" pitchFamily="18" charset="0"/>
            </a:endParaRPr>
          </a:p>
          <a:p>
            <a:pPr marL="406210" indent="-406210">
              <a:lnSpc>
                <a:spcPct val="80000"/>
              </a:lnSpc>
              <a:buFontTx/>
              <a:buAutoNum type="alphaLcPeriod" startAt="7"/>
            </a:pPr>
            <a:r>
              <a:rPr lang="en-GB" altLang="en-US" sz="3257" dirty="0">
                <a:latin typeface="Times New Roman" panose="02020603050405020304" pitchFamily="18" charset="0"/>
                <a:cs typeface="Times New Roman" panose="02020603050405020304" pitchFamily="18" charset="0"/>
              </a:rPr>
              <a:t>How was the independent diagnosis of the organisational situation conducted? </a:t>
            </a:r>
          </a:p>
          <a:p>
            <a:pPr marL="406210" indent="-406210">
              <a:lnSpc>
                <a:spcPct val="80000"/>
              </a:lnSpc>
              <a:buFontTx/>
              <a:buAutoNum type="alphaLcPeriod" startAt="7"/>
            </a:pPr>
            <a:r>
              <a:rPr lang="en-GB" altLang="en-US" sz="3257" dirty="0">
                <a:latin typeface="Times New Roman" panose="02020603050405020304" pitchFamily="18" charset="0"/>
                <a:cs typeface="Times New Roman" panose="02020603050405020304" pitchFamily="18" charset="0"/>
              </a:rPr>
              <a:t>Which instrumental theories did the consultant use? </a:t>
            </a:r>
          </a:p>
          <a:p>
            <a:pPr marL="406210" indent="-406210">
              <a:lnSpc>
                <a:spcPct val="80000"/>
              </a:lnSpc>
              <a:buFontTx/>
              <a:buAutoNum type="alphaLcPeriod" startAt="7"/>
            </a:pPr>
            <a:r>
              <a:rPr lang="en-GB" altLang="en-US" sz="3257" dirty="0">
                <a:latin typeface="Times New Roman" panose="02020603050405020304" pitchFamily="18" charset="0"/>
                <a:cs typeface="Times New Roman" panose="02020603050405020304" pitchFamily="18" charset="0"/>
              </a:rPr>
              <a:t>How were these theories selected?</a:t>
            </a:r>
          </a:p>
          <a:p>
            <a:pPr marL="406210" indent="-406210">
              <a:lnSpc>
                <a:spcPct val="80000"/>
              </a:lnSpc>
              <a:buFontTx/>
              <a:buAutoNum type="alphaLcPeriod" startAt="7"/>
            </a:pPr>
            <a:r>
              <a:rPr lang="en-GB" altLang="en-US" sz="3257" dirty="0">
                <a:latin typeface="Times New Roman" panose="02020603050405020304" pitchFamily="18" charset="0"/>
                <a:cs typeface="Times New Roman" panose="02020603050405020304" pitchFamily="18" charset="0"/>
              </a:rPr>
              <a:t>How did these theories support the identification of the focal theory used to guide the changes? </a:t>
            </a:r>
          </a:p>
          <a:p>
            <a:pPr marL="406210" indent="-406210">
              <a:lnSpc>
                <a:spcPct val="80000"/>
              </a:lnSpc>
              <a:buFontTx/>
              <a:buAutoNum type="alphaLcPeriod" startAt="7"/>
            </a:pPr>
            <a:r>
              <a:rPr lang="en-GB" altLang="en-US" sz="3257" dirty="0">
                <a:latin typeface="Times New Roman" panose="02020603050405020304" pitchFamily="18" charset="0"/>
                <a:cs typeface="Times New Roman" panose="02020603050405020304" pitchFamily="18" charset="0"/>
              </a:rPr>
              <a:t>Post-intervention, did the consultant reflect on the instrumental theories used and their suitability?</a:t>
            </a:r>
            <a:endParaRPr lang="en-US" altLang="en-US" sz="3257"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7910409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pPr>
              <a:defRPr/>
            </a:pPr>
            <a:fld id="{40A429B1-8489-454D-8E08-65B243A61024}" type="slidenum">
              <a:rPr lang="en-US">
                <a:latin typeface="Times New Roman" panose="02020603050405020304" pitchFamily="18" charset="0"/>
                <a:cs typeface="Times New Roman" panose="02020603050405020304" pitchFamily="18" charset="0"/>
              </a:rPr>
              <a:pPr>
                <a:defRPr/>
              </a:pPr>
              <a:t>94</a:t>
            </a:fld>
            <a:endParaRPr lang="en-US">
              <a:latin typeface="Times New Roman" panose="02020603050405020304" pitchFamily="18" charset="0"/>
              <a:cs typeface="Times New Roman" panose="02020603050405020304" pitchFamily="18" charset="0"/>
            </a:endParaRPr>
          </a:p>
        </p:txBody>
      </p:sp>
      <p:sp>
        <p:nvSpPr>
          <p:cNvPr id="25604" name="Rectangle 2"/>
          <p:cNvSpPr>
            <a:spLocks noGrp="1" noChangeArrowheads="1"/>
          </p:cNvSpPr>
          <p:nvPr>
            <p:ph type="title"/>
          </p:nvPr>
        </p:nvSpPr>
        <p:spPr/>
        <p:txBody>
          <a:bodyPr/>
          <a:lstStyle/>
          <a:p>
            <a:pPr eaLnBrk="1" hangingPunct="1"/>
            <a:r>
              <a:rPr lang="en-US" altLang="en-US" dirty="0">
                <a:latin typeface="Times New Roman" panose="02020603050405020304" pitchFamily="18" charset="0"/>
                <a:cs typeface="Times New Roman" panose="02020603050405020304" pitchFamily="18" charset="0"/>
              </a:rPr>
              <a:t>Theory Criteria</a:t>
            </a:r>
          </a:p>
        </p:txBody>
      </p:sp>
      <p:sp>
        <p:nvSpPr>
          <p:cNvPr id="25605" name="Rectangle 3"/>
          <p:cNvSpPr>
            <a:spLocks noGrp="1" noChangeArrowheads="1"/>
          </p:cNvSpPr>
          <p:nvPr>
            <p:ph type="body" idx="1"/>
          </p:nvPr>
        </p:nvSpPr>
        <p:spPr>
          <a:xfrm>
            <a:off x="690919" y="1340768"/>
            <a:ext cx="10810164" cy="4785395"/>
          </a:xfrm>
        </p:spPr>
        <p:txBody>
          <a:bodyPr>
            <a:noAutofit/>
          </a:bodyPr>
          <a:lstStyle/>
          <a:p>
            <a:pPr marL="406210" indent="-406210">
              <a:buFontTx/>
              <a:buAutoNum type="alphaLcPeriod"/>
            </a:pPr>
            <a:r>
              <a:rPr lang="en-GB" altLang="en-US" sz="3257" dirty="0">
                <a:latin typeface="Times New Roman" panose="02020603050405020304" pitchFamily="18" charset="0"/>
                <a:cs typeface="Times New Roman" panose="02020603050405020304" pitchFamily="18" charset="0"/>
              </a:rPr>
              <a:t>Were the project activities guided by a theory or set of theories?</a:t>
            </a:r>
          </a:p>
          <a:p>
            <a:pPr marL="406210" indent="-406210">
              <a:buFontTx/>
              <a:buAutoNum type="alphaLcPeriod"/>
            </a:pPr>
            <a:r>
              <a:rPr lang="en-GB" altLang="en-US" sz="3257" dirty="0">
                <a:latin typeface="Times New Roman" panose="02020603050405020304" pitchFamily="18" charset="0"/>
                <a:cs typeface="Times New Roman" panose="02020603050405020304" pitchFamily="18" charset="0"/>
              </a:rPr>
              <a:t>Was the domain of investigation, and the specific problem setting, relevant and significant to the interests of the consultant as well as the client?</a:t>
            </a:r>
          </a:p>
          <a:p>
            <a:pPr marL="406210" indent="-406210">
              <a:buFontTx/>
              <a:buAutoNum type="alphaLcPeriod"/>
            </a:pPr>
            <a:r>
              <a:rPr lang="en-GB" altLang="en-US" sz="3257" dirty="0">
                <a:latin typeface="Times New Roman" panose="02020603050405020304" pitchFamily="18" charset="0"/>
                <a:cs typeface="Times New Roman" panose="02020603050405020304" pitchFamily="18" charset="0"/>
              </a:rPr>
              <a:t>Was an instrumental theory used to derive the causes of the observed problem? </a:t>
            </a:r>
          </a:p>
          <a:p>
            <a:pPr marL="406210" indent="-406210">
              <a:buFontTx/>
              <a:buAutoNum type="alphaLcPeriod"/>
            </a:pPr>
            <a:r>
              <a:rPr lang="en-GB" altLang="en-US" sz="3257" dirty="0">
                <a:latin typeface="Times New Roman" panose="02020603050405020304" pitchFamily="18" charset="0"/>
                <a:cs typeface="Times New Roman" panose="02020603050405020304" pitchFamily="18" charset="0"/>
              </a:rPr>
              <a:t>Did the planned intervention follow from this instrumental theory?</a:t>
            </a:r>
            <a:r>
              <a:rPr lang="en-US" altLang="en-US" sz="3257" dirty="0">
                <a:latin typeface="Times New Roman" panose="02020603050405020304" pitchFamily="18" charset="0"/>
                <a:cs typeface="Times New Roman" panose="02020603050405020304" pitchFamily="18" charset="0"/>
              </a:rPr>
              <a:t> </a:t>
            </a:r>
            <a:endParaRPr lang="en-GB" altLang="en-US" sz="3257" dirty="0">
              <a:latin typeface="Times New Roman" panose="02020603050405020304" pitchFamily="18" charset="0"/>
              <a:cs typeface="Times New Roman" panose="02020603050405020304" pitchFamily="18" charset="0"/>
            </a:endParaRPr>
          </a:p>
          <a:p>
            <a:pPr marL="406210" indent="-406210">
              <a:buFontTx/>
              <a:buAutoNum type="alphaLcPeriod"/>
            </a:pPr>
            <a:r>
              <a:rPr lang="en-GB" altLang="en-US" sz="3257" dirty="0">
                <a:latin typeface="Times New Roman" panose="02020603050405020304" pitchFamily="18" charset="0"/>
                <a:cs typeface="Times New Roman" panose="02020603050405020304" pitchFamily="18" charset="0"/>
              </a:rPr>
              <a:t>Was the focal theory used to evaluate the outcomes of the intervention?</a:t>
            </a:r>
            <a:r>
              <a:rPr lang="en-US" altLang="en-US" sz="3257"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71489982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sldNum" sz="quarter" idx="12"/>
          </p:nvPr>
        </p:nvSpPr>
        <p:spPr>
          <a:ln/>
        </p:spPr>
        <p:txBody>
          <a:bodyPr/>
          <a:lstStyle/>
          <a:p>
            <a:pPr>
              <a:defRPr/>
            </a:pPr>
            <a:fld id="{4EF8027F-A75C-4AB0-9CAE-887E9E517086}" type="slidenum">
              <a:rPr lang="en-US">
                <a:latin typeface="Times New Roman" panose="02020603050405020304" pitchFamily="18" charset="0"/>
                <a:cs typeface="Times New Roman" panose="02020603050405020304" pitchFamily="18" charset="0"/>
              </a:rPr>
              <a:pPr>
                <a:defRPr/>
              </a:pPr>
              <a:t>95</a:t>
            </a:fld>
            <a:endParaRPr lang="en-US">
              <a:latin typeface="Times New Roman" panose="02020603050405020304" pitchFamily="18" charset="0"/>
              <a:cs typeface="Times New Roman" panose="02020603050405020304" pitchFamily="18" charset="0"/>
            </a:endParaRPr>
          </a:p>
        </p:txBody>
      </p:sp>
      <p:sp>
        <p:nvSpPr>
          <p:cNvPr id="100354" name="Rectangle 2"/>
          <p:cNvSpPr>
            <a:spLocks noGrp="1" noChangeArrowheads="1"/>
          </p:cNvSpPr>
          <p:nvPr>
            <p:ph type="title"/>
          </p:nvPr>
        </p:nvSpPr>
        <p:spPr>
          <a:xfrm>
            <a:off x="690919" y="274638"/>
            <a:ext cx="10810164" cy="562074"/>
          </a:xfrm>
        </p:spPr>
        <p:txBody>
          <a:bodyPr>
            <a:normAutofit fontScale="90000"/>
          </a:bodyPr>
          <a:lstStyle/>
          <a:p>
            <a:r>
              <a:rPr lang="en-US" altLang="en-US" dirty="0">
                <a:latin typeface="Times New Roman" panose="02020603050405020304" pitchFamily="18" charset="0"/>
                <a:cs typeface="Times New Roman" panose="02020603050405020304" pitchFamily="18" charset="0"/>
              </a:rPr>
              <a:t>Theory Criteria</a:t>
            </a:r>
          </a:p>
        </p:txBody>
      </p:sp>
      <p:sp>
        <p:nvSpPr>
          <p:cNvPr id="100355" name="Rectangle 3"/>
          <p:cNvSpPr>
            <a:spLocks noGrp="1" noChangeArrowheads="1"/>
          </p:cNvSpPr>
          <p:nvPr>
            <p:ph type="body" idx="1"/>
          </p:nvPr>
        </p:nvSpPr>
        <p:spPr>
          <a:xfrm>
            <a:off x="690919" y="908720"/>
            <a:ext cx="10810164" cy="5217444"/>
          </a:xfrm>
        </p:spPr>
        <p:txBody>
          <a:bodyPr>
            <a:noAutofit/>
          </a:bodyPr>
          <a:lstStyle/>
          <a:p>
            <a:pPr marL="406210" indent="-406210">
              <a:lnSpc>
                <a:spcPct val="80000"/>
              </a:lnSpc>
              <a:buFontTx/>
              <a:buAutoNum type="alphaLcPeriod" startAt="6"/>
            </a:pPr>
            <a:r>
              <a:rPr lang="en-GB" altLang="en-US" sz="3060" dirty="0">
                <a:latin typeface="Times New Roman" panose="02020603050405020304" pitchFamily="18" charset="0"/>
                <a:cs typeface="Times New Roman" panose="02020603050405020304" pitchFamily="18" charset="0"/>
              </a:rPr>
              <a:t>Did a focal theory emerge from the situation or during the problem diagnosis? </a:t>
            </a:r>
          </a:p>
          <a:p>
            <a:pPr marL="406210" indent="-406210">
              <a:lnSpc>
                <a:spcPct val="80000"/>
              </a:lnSpc>
              <a:buFontTx/>
              <a:buAutoNum type="alphaLcPeriod" startAt="6"/>
            </a:pPr>
            <a:r>
              <a:rPr lang="en-GB" altLang="en-US" sz="3060" dirty="0">
                <a:latin typeface="Times New Roman" panose="02020603050405020304" pitchFamily="18" charset="0"/>
                <a:cs typeface="Times New Roman" panose="02020603050405020304" pitchFamily="18" charset="0"/>
              </a:rPr>
              <a:t>Was this focal theory acceptable to both client and consultant?</a:t>
            </a:r>
          </a:p>
          <a:p>
            <a:pPr marL="406210" indent="-406210">
              <a:lnSpc>
                <a:spcPct val="80000"/>
              </a:lnSpc>
              <a:buFontTx/>
              <a:buAutoNum type="alphaLcPeriod" startAt="6"/>
            </a:pPr>
            <a:r>
              <a:rPr lang="en-GB" altLang="en-US" sz="3060" dirty="0">
                <a:latin typeface="Times New Roman" panose="02020603050405020304" pitchFamily="18" charset="0"/>
                <a:cs typeface="Times New Roman" panose="02020603050405020304" pitchFamily="18" charset="0"/>
              </a:rPr>
              <a:t>What role did instrumental and focal theories play with respect to the diagnosis and the action planning? </a:t>
            </a:r>
          </a:p>
          <a:p>
            <a:pPr marL="406210" indent="-406210">
              <a:lnSpc>
                <a:spcPct val="80000"/>
              </a:lnSpc>
              <a:buFontTx/>
              <a:buAutoNum type="alphaLcPeriod" startAt="6"/>
            </a:pPr>
            <a:r>
              <a:rPr lang="en-GB" altLang="en-US" sz="3060" dirty="0">
                <a:latin typeface="Times New Roman" panose="02020603050405020304" pitchFamily="18" charset="0"/>
                <a:cs typeface="Times New Roman" panose="02020603050405020304" pitchFamily="18" charset="0"/>
              </a:rPr>
              <a:t>Were these theories evaluated for their applicability to the organisational context, considering current organisational practices?</a:t>
            </a:r>
          </a:p>
          <a:p>
            <a:pPr marL="406210" indent="-406210">
              <a:lnSpc>
                <a:spcPct val="80000"/>
              </a:lnSpc>
              <a:buFontTx/>
              <a:buAutoNum type="alphaLcPeriod" startAt="6"/>
            </a:pPr>
            <a:r>
              <a:rPr lang="en-GB" altLang="en-US" sz="3060" dirty="0">
                <a:latin typeface="Times New Roman" panose="02020603050405020304" pitchFamily="18" charset="0"/>
                <a:cs typeface="Times New Roman" panose="02020603050405020304" pitchFamily="18" charset="0"/>
              </a:rPr>
              <a:t>Did both the consultant and the client undertake this evaluation?</a:t>
            </a:r>
          </a:p>
          <a:p>
            <a:pPr marL="406210" indent="-406210">
              <a:lnSpc>
                <a:spcPct val="80000"/>
              </a:lnSpc>
              <a:buFontTx/>
              <a:buAutoNum type="alphaLcPeriod" startAt="6"/>
            </a:pPr>
            <a:r>
              <a:rPr lang="en-GB" altLang="en-US" sz="3060" dirty="0">
                <a:latin typeface="Times New Roman" panose="02020603050405020304" pitchFamily="18" charset="0"/>
                <a:cs typeface="Times New Roman" panose="02020603050405020304" pitchFamily="18" charset="0"/>
              </a:rPr>
              <a:t>Were theoretical explanations for the current organisational problem situation evaluated and reflected upon?</a:t>
            </a:r>
          </a:p>
          <a:p>
            <a:pPr marL="406210" indent="-406210">
              <a:lnSpc>
                <a:spcPct val="80000"/>
              </a:lnSpc>
              <a:buFontTx/>
              <a:buAutoNum type="alphaLcPeriod" startAt="6"/>
            </a:pPr>
            <a:r>
              <a:rPr lang="en-GB" altLang="en-US" sz="3060" dirty="0">
                <a:latin typeface="Times New Roman" panose="02020603050405020304" pitchFamily="18" charset="0"/>
                <a:cs typeface="Times New Roman" panose="02020603050405020304" pitchFamily="18" charset="0"/>
              </a:rPr>
              <a:t>Did the consultant reflect on the focal theory used and its ability to predict the change outcomes?</a:t>
            </a:r>
            <a:endParaRPr lang="en-US" altLang="en-US" sz="306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5500896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pPr>
              <a:defRPr/>
            </a:pPr>
            <a:fld id="{BC255C62-2945-44F0-B601-AA9794112532}" type="slidenum">
              <a:rPr lang="en-US">
                <a:latin typeface="Times New Roman" panose="02020603050405020304" pitchFamily="18" charset="0"/>
                <a:cs typeface="Times New Roman" panose="02020603050405020304" pitchFamily="18" charset="0"/>
              </a:rPr>
              <a:pPr>
                <a:defRPr/>
              </a:pPr>
              <a:t>96</a:t>
            </a:fld>
            <a:endParaRPr lang="en-US">
              <a:latin typeface="Times New Roman" panose="02020603050405020304" pitchFamily="18" charset="0"/>
              <a:cs typeface="Times New Roman" panose="02020603050405020304" pitchFamily="18" charset="0"/>
            </a:endParaRPr>
          </a:p>
        </p:txBody>
      </p:sp>
      <p:sp>
        <p:nvSpPr>
          <p:cNvPr id="27652" name="Rectangle 2"/>
          <p:cNvSpPr>
            <a:spLocks noGrp="1" noChangeArrowheads="1"/>
          </p:cNvSpPr>
          <p:nvPr>
            <p:ph type="title"/>
          </p:nvPr>
        </p:nvSpPr>
        <p:spPr>
          <a:xfrm>
            <a:off x="1050012" y="230838"/>
            <a:ext cx="10209599" cy="762000"/>
          </a:xfrm>
        </p:spPr>
        <p:txBody>
          <a:bodyPr>
            <a:normAutofit/>
          </a:bodyPr>
          <a:lstStyle/>
          <a:p>
            <a:pPr eaLnBrk="1" hangingPunct="1"/>
            <a:r>
              <a:rPr lang="en-US" altLang="en-US" dirty="0">
                <a:latin typeface="Times New Roman" panose="02020603050405020304" pitchFamily="18" charset="0"/>
                <a:cs typeface="Times New Roman" panose="02020603050405020304" pitchFamily="18" charset="0"/>
              </a:rPr>
              <a:t>Change through Action Criteria</a:t>
            </a:r>
          </a:p>
        </p:txBody>
      </p:sp>
      <p:sp>
        <p:nvSpPr>
          <p:cNvPr id="27653" name="Rectangle 3"/>
          <p:cNvSpPr>
            <a:spLocks noGrp="1" noChangeArrowheads="1"/>
          </p:cNvSpPr>
          <p:nvPr>
            <p:ph type="body" idx="1"/>
          </p:nvPr>
        </p:nvSpPr>
        <p:spPr>
          <a:xfrm>
            <a:off x="991201" y="1083681"/>
            <a:ext cx="10209599" cy="4936119"/>
          </a:xfrm>
        </p:spPr>
        <p:txBody>
          <a:bodyPr>
            <a:noAutofit/>
          </a:bodyPr>
          <a:lstStyle/>
          <a:p>
            <a:pPr marL="406210" indent="-406210">
              <a:buFontTx/>
              <a:buAutoNum type="alphaLcPeriod"/>
            </a:pPr>
            <a:r>
              <a:rPr lang="en-GB" altLang="en-US" sz="3060" dirty="0">
                <a:latin typeface="Times New Roman" panose="02020603050405020304" pitchFamily="18" charset="0"/>
                <a:cs typeface="Times New Roman" panose="02020603050405020304" pitchFamily="18" charset="0"/>
              </a:rPr>
              <a:t>Were both the consultant and the client motivated to improve the situation?</a:t>
            </a:r>
          </a:p>
          <a:p>
            <a:pPr marL="406210" indent="-406210">
              <a:buFontTx/>
              <a:buAutoNum type="alphaLcPeriod"/>
            </a:pPr>
            <a:r>
              <a:rPr lang="en-GB" altLang="en-US" sz="3060" dirty="0">
                <a:latin typeface="Times New Roman" panose="02020603050405020304" pitchFamily="18" charset="0"/>
                <a:cs typeface="Times New Roman" panose="02020603050405020304" pitchFamily="18" charset="0"/>
              </a:rPr>
              <a:t>Were the problem and its hypothesized cause(s) specified as a result of the diagnosis?</a:t>
            </a:r>
          </a:p>
          <a:p>
            <a:pPr marL="406210" indent="-406210">
              <a:buFontTx/>
              <a:buAutoNum type="alphaLcPeriod"/>
            </a:pPr>
            <a:r>
              <a:rPr lang="en-GB" altLang="en-US" sz="3060" dirty="0">
                <a:latin typeface="Times New Roman" panose="02020603050405020304" pitchFamily="18" charset="0"/>
                <a:cs typeface="Times New Roman" panose="02020603050405020304" pitchFamily="18" charset="0"/>
              </a:rPr>
              <a:t>Were the planned actions designed to address the hypothesized cause(s)?</a:t>
            </a:r>
          </a:p>
          <a:p>
            <a:pPr marL="406210" indent="-406210">
              <a:buFontTx/>
              <a:buAutoNum type="alphaLcPeriod"/>
            </a:pPr>
            <a:r>
              <a:rPr lang="en-GB" altLang="en-US" sz="3060" dirty="0">
                <a:latin typeface="Times New Roman" panose="02020603050405020304" pitchFamily="18" charset="0"/>
                <a:cs typeface="Times New Roman" panose="02020603050405020304" pitchFamily="18" charset="0"/>
              </a:rPr>
              <a:t>Did the client approve the planned actions before they were implemented?</a:t>
            </a:r>
          </a:p>
          <a:p>
            <a:pPr marL="406210" indent="-406210">
              <a:buFontTx/>
              <a:buAutoNum type="alphaLcPeriod"/>
            </a:pPr>
            <a:r>
              <a:rPr lang="en-GB" altLang="en-US" sz="3060" dirty="0">
                <a:latin typeface="Times New Roman" panose="02020603050405020304" pitchFamily="18" charset="0"/>
                <a:cs typeface="Times New Roman" panose="02020603050405020304" pitchFamily="18" charset="0"/>
              </a:rPr>
              <a:t>Was the organisation situation assessed comprehensively both before </a:t>
            </a:r>
            <a:r>
              <a:rPr lang="en-GB" altLang="en-US" sz="3060" i="1" dirty="0">
                <a:latin typeface="Times New Roman" panose="02020603050405020304" pitchFamily="18" charset="0"/>
                <a:cs typeface="Times New Roman" panose="02020603050405020304" pitchFamily="18" charset="0"/>
              </a:rPr>
              <a:t>and</a:t>
            </a:r>
            <a:r>
              <a:rPr lang="en-GB" altLang="en-US" sz="3060" dirty="0">
                <a:latin typeface="Times New Roman" panose="02020603050405020304" pitchFamily="18" charset="0"/>
                <a:cs typeface="Times New Roman" panose="02020603050405020304" pitchFamily="18" charset="0"/>
              </a:rPr>
              <a:t> after the intervention?</a:t>
            </a:r>
          </a:p>
          <a:p>
            <a:pPr marL="406210" indent="-406210">
              <a:buFontTx/>
              <a:buAutoNum type="alphaLcPeriod"/>
            </a:pPr>
            <a:r>
              <a:rPr lang="en-GB" altLang="en-US" sz="3060" dirty="0">
                <a:latin typeface="Times New Roman" panose="02020603050405020304" pitchFamily="18" charset="0"/>
                <a:cs typeface="Times New Roman" panose="02020603050405020304" pitchFamily="18" charset="0"/>
              </a:rPr>
              <a:t>Were the timing and nature of the actions taken clearly and completely documented?</a:t>
            </a:r>
            <a:endParaRPr lang="en-US" altLang="en-US" sz="306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2842057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pPr>
              <a:defRPr/>
            </a:pPr>
            <a:fld id="{B216F196-5B3A-41A2-B29A-63E917BC3222}" type="slidenum">
              <a:rPr lang="en-US">
                <a:latin typeface="Times New Roman" panose="02020603050405020304" pitchFamily="18" charset="0"/>
                <a:cs typeface="Times New Roman" panose="02020603050405020304" pitchFamily="18" charset="0"/>
              </a:rPr>
              <a:pPr>
                <a:defRPr/>
              </a:pPr>
              <a:t>97</a:t>
            </a:fld>
            <a:endParaRPr lang="en-US">
              <a:latin typeface="Times New Roman" panose="02020603050405020304" pitchFamily="18" charset="0"/>
              <a:cs typeface="Times New Roman" panose="02020603050405020304" pitchFamily="18" charset="0"/>
            </a:endParaRPr>
          </a:p>
        </p:txBody>
      </p:sp>
      <p:sp>
        <p:nvSpPr>
          <p:cNvPr id="29700" name="Rectangle 2"/>
          <p:cNvSpPr>
            <a:spLocks noGrp="1" noChangeArrowheads="1"/>
          </p:cNvSpPr>
          <p:nvPr>
            <p:ph type="title"/>
          </p:nvPr>
        </p:nvSpPr>
        <p:spPr>
          <a:xfrm>
            <a:off x="891107" y="304800"/>
            <a:ext cx="10209599" cy="1143000"/>
          </a:xfrm>
        </p:spPr>
        <p:txBody>
          <a:bodyPr>
            <a:noAutofit/>
          </a:bodyPr>
          <a:lstStyle/>
          <a:p>
            <a:pPr eaLnBrk="1" hangingPunct="1"/>
            <a:r>
              <a:rPr lang="en-US" altLang="en-US" sz="4738" dirty="0">
                <a:latin typeface="Times New Roman" panose="02020603050405020304" pitchFamily="18" charset="0"/>
                <a:cs typeface="Times New Roman" panose="02020603050405020304" pitchFamily="18" charset="0"/>
              </a:rPr>
              <a:t>Learning through Reflection Criteria</a:t>
            </a:r>
          </a:p>
        </p:txBody>
      </p:sp>
      <p:sp>
        <p:nvSpPr>
          <p:cNvPr id="29701" name="Rectangle 3"/>
          <p:cNvSpPr>
            <a:spLocks noGrp="1" noChangeArrowheads="1"/>
          </p:cNvSpPr>
          <p:nvPr>
            <p:ph type="body" idx="1"/>
          </p:nvPr>
        </p:nvSpPr>
        <p:spPr>
          <a:xfrm>
            <a:off x="991201" y="1447800"/>
            <a:ext cx="10810164" cy="5105400"/>
          </a:xfrm>
        </p:spPr>
        <p:txBody>
          <a:bodyPr>
            <a:noAutofit/>
          </a:bodyPr>
          <a:lstStyle/>
          <a:p>
            <a:pPr marL="406210" indent="-406210">
              <a:lnSpc>
                <a:spcPct val="80000"/>
              </a:lnSpc>
              <a:buFontTx/>
              <a:buAutoNum type="alphaLcPeriod"/>
            </a:pPr>
            <a:r>
              <a:rPr lang="en-GB" altLang="en-US" sz="2862" dirty="0">
                <a:latin typeface="Times New Roman" panose="02020603050405020304" pitchFamily="18" charset="0"/>
                <a:cs typeface="Times New Roman" panose="02020603050405020304" pitchFamily="18" charset="0"/>
              </a:rPr>
              <a:t>Did the consultant provide progress reports to the client?</a:t>
            </a:r>
          </a:p>
          <a:p>
            <a:pPr marL="406210" indent="-406210">
              <a:lnSpc>
                <a:spcPct val="80000"/>
              </a:lnSpc>
              <a:buFontTx/>
              <a:buAutoNum type="alphaLcPeriod"/>
            </a:pPr>
            <a:r>
              <a:rPr lang="en-GB" altLang="en-US" sz="2862" dirty="0">
                <a:latin typeface="Times New Roman" panose="02020603050405020304" pitchFamily="18" charset="0"/>
                <a:cs typeface="Times New Roman" panose="02020603050405020304" pitchFamily="18" charset="0"/>
              </a:rPr>
              <a:t>Did both the consultant and the client reflect upon the outcomes of the project?</a:t>
            </a:r>
          </a:p>
          <a:p>
            <a:pPr marL="406210" indent="-406210">
              <a:lnSpc>
                <a:spcPct val="80000"/>
              </a:lnSpc>
              <a:buFontTx/>
              <a:buAutoNum type="alphaLcPeriod"/>
            </a:pPr>
            <a:r>
              <a:rPr lang="en-GB" altLang="en-US" sz="2862" dirty="0">
                <a:latin typeface="Times New Roman" panose="02020603050405020304" pitchFamily="18" charset="0"/>
                <a:cs typeface="Times New Roman" panose="02020603050405020304" pitchFamily="18" charset="0"/>
              </a:rPr>
              <a:t>Were the research activities and outcomes reported clearly and completely?</a:t>
            </a:r>
          </a:p>
          <a:p>
            <a:pPr marL="406210" indent="-406210">
              <a:lnSpc>
                <a:spcPct val="80000"/>
              </a:lnSpc>
              <a:buFontTx/>
              <a:buAutoNum type="alphaLcPeriod"/>
            </a:pPr>
            <a:r>
              <a:rPr lang="en-GB" altLang="en-US" sz="2862" dirty="0">
                <a:latin typeface="Times New Roman" panose="02020603050405020304" pitchFamily="18" charset="0"/>
                <a:cs typeface="Times New Roman" panose="02020603050405020304" pitchFamily="18" charset="0"/>
              </a:rPr>
              <a:t>Were the results considered in terms of implications for further action in this situation?</a:t>
            </a:r>
          </a:p>
          <a:p>
            <a:pPr marL="406210" indent="-406210">
              <a:lnSpc>
                <a:spcPct val="80000"/>
              </a:lnSpc>
              <a:buFontTx/>
              <a:buAutoNum type="alphaLcPeriod"/>
            </a:pPr>
            <a:r>
              <a:rPr lang="en-GB" altLang="en-US" sz="2862" dirty="0">
                <a:latin typeface="Times New Roman" panose="02020603050405020304" pitchFamily="18" charset="0"/>
                <a:cs typeface="Times New Roman" panose="02020603050405020304" pitchFamily="18" charset="0"/>
              </a:rPr>
              <a:t>Were the results considered in terms of implications for action to be taken in related research domains?</a:t>
            </a:r>
          </a:p>
          <a:p>
            <a:pPr marL="406210" indent="-406210">
              <a:lnSpc>
                <a:spcPct val="80000"/>
              </a:lnSpc>
              <a:buFontTx/>
              <a:buAutoNum type="alphaLcPeriod"/>
            </a:pPr>
            <a:r>
              <a:rPr lang="en-GB" altLang="en-US" sz="2862" dirty="0">
                <a:latin typeface="Times New Roman" panose="02020603050405020304" pitchFamily="18" charset="0"/>
                <a:cs typeface="Times New Roman" panose="02020603050405020304" pitchFamily="18" charset="0"/>
              </a:rPr>
              <a:t>Were the results considered in terms of implications for the consulting community?</a:t>
            </a:r>
          </a:p>
          <a:p>
            <a:pPr marL="406210" indent="-406210">
              <a:lnSpc>
                <a:spcPct val="80000"/>
              </a:lnSpc>
              <a:buFontTx/>
              <a:buAutoNum type="alphaLcPeriod"/>
            </a:pPr>
            <a:r>
              <a:rPr lang="en-GB" altLang="en-US" sz="2862" dirty="0">
                <a:latin typeface="Times New Roman" panose="02020603050405020304" pitchFamily="18" charset="0"/>
                <a:cs typeface="Times New Roman" panose="02020603050405020304" pitchFamily="18" charset="0"/>
              </a:rPr>
              <a:t>Were the results considered in terms of the general applicability of AR as a method?</a:t>
            </a:r>
            <a:endParaRPr lang="en-US" altLang="en-US" sz="2862"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258730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546</TotalTime>
  <Words>8224</Words>
  <Application>Microsoft Office PowerPoint</Application>
  <PresentationFormat>Widescreen</PresentationFormat>
  <Paragraphs>756</Paragraphs>
  <Slides>97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97</vt:i4>
      </vt:variant>
    </vt:vector>
  </HeadingPairs>
  <TitlesOfParts>
    <vt:vector size="103" baseType="lpstr">
      <vt:lpstr>新細明體</vt:lpstr>
      <vt:lpstr>Arial</vt:lpstr>
      <vt:lpstr>Calibri</vt:lpstr>
      <vt:lpstr>Calibri Light</vt:lpstr>
      <vt:lpstr>Times New Roman</vt:lpstr>
      <vt:lpstr>Office Theme</vt:lpstr>
      <vt:lpstr>FB5003-IT Consulting </vt:lpstr>
      <vt:lpstr>Definitions</vt:lpstr>
      <vt:lpstr>Definitions</vt:lpstr>
      <vt:lpstr>In General, What Do Consultants Do?</vt:lpstr>
      <vt:lpstr>Consultant Independence</vt:lpstr>
      <vt:lpstr>Independence and Learning</vt:lpstr>
      <vt:lpstr>Consultant Attitudes and Aptitudes</vt:lpstr>
      <vt:lpstr>Symbolic Convergence</vt:lpstr>
      <vt:lpstr>Symbolic Convergence</vt:lpstr>
      <vt:lpstr>Convergence or Divergence?</vt:lpstr>
      <vt:lpstr>Consulting Skills</vt:lpstr>
      <vt:lpstr>Consulting Skills</vt:lpstr>
      <vt:lpstr>For Example - 1</vt:lpstr>
      <vt:lpstr>Case Phone Call</vt:lpstr>
      <vt:lpstr>Actions</vt:lpstr>
      <vt:lpstr>Consultants Need to Know</vt:lpstr>
      <vt:lpstr>Consulting Methods</vt:lpstr>
      <vt:lpstr>Five Principles for Consultants</vt:lpstr>
      <vt:lpstr>Confidentiality</vt:lpstr>
      <vt:lpstr>Temptations</vt:lpstr>
      <vt:lpstr>Faithfulness</vt:lpstr>
      <vt:lpstr>Temptations</vt:lpstr>
      <vt:lpstr>Beneficence &amp; Nonmaleficence</vt:lpstr>
      <vt:lpstr>Temptations</vt:lpstr>
      <vt:lpstr>Benefits &amp; Compensation</vt:lpstr>
      <vt:lpstr>Temptations</vt:lpstr>
      <vt:lpstr>Temptations</vt:lpstr>
      <vt:lpstr>Legality</vt:lpstr>
      <vt:lpstr>Temptations</vt:lpstr>
      <vt:lpstr>NDA and Negotiations</vt:lpstr>
      <vt:lpstr>Action Research as a Method for Consulting</vt:lpstr>
      <vt:lpstr>AR Cyclical Process Model</vt:lpstr>
      <vt:lpstr>Consultant-Client Agreement (CCA)</vt:lpstr>
      <vt:lpstr>Cyclical Process Model</vt:lpstr>
      <vt:lpstr>Theory</vt:lpstr>
      <vt:lpstr>Instrumental Theory</vt:lpstr>
      <vt:lpstr>Examples of Instrumental Theories </vt:lpstr>
      <vt:lpstr>Focal Theory</vt:lpstr>
      <vt:lpstr>PET: Punctuated Equilibrium Theory</vt:lpstr>
      <vt:lpstr>TMT: Transactive Memory Theory</vt:lpstr>
      <vt:lpstr>Change through Action</vt:lpstr>
      <vt:lpstr>Learning through Reflection</vt:lpstr>
      <vt:lpstr>Diagnosis</vt:lpstr>
      <vt:lpstr>Diagnosis</vt:lpstr>
      <vt:lpstr>For Example - 2</vt:lpstr>
      <vt:lpstr>Diagnosis</vt:lpstr>
      <vt:lpstr>Aspects of Diagnosis</vt:lpstr>
      <vt:lpstr>Building Trust and Confidence</vt:lpstr>
      <vt:lpstr>Confidence and Detection</vt:lpstr>
      <vt:lpstr>Detection of What?</vt:lpstr>
      <vt:lpstr>For Example - 3</vt:lpstr>
      <vt:lpstr>Needs, Gaps and Goals</vt:lpstr>
      <vt:lpstr>Needs Change</vt:lpstr>
      <vt:lpstr>Whose Needs?</vt:lpstr>
      <vt:lpstr>For Example - 4</vt:lpstr>
      <vt:lpstr>Explanation</vt:lpstr>
      <vt:lpstr>Employee Resistance</vt:lpstr>
      <vt:lpstr>Employee Resistance</vt:lpstr>
      <vt:lpstr>Dealing with Resistance</vt:lpstr>
      <vt:lpstr>A Balanced Diagnosis</vt:lpstr>
      <vt:lpstr>Interview Questions</vt:lpstr>
      <vt:lpstr>Representative Sampling</vt:lpstr>
      <vt:lpstr>Diagnostic Reflections</vt:lpstr>
      <vt:lpstr>From Diagnosis to Plan</vt:lpstr>
      <vt:lpstr>Outline Structure of the Plan I</vt:lpstr>
      <vt:lpstr>Outline Structure II</vt:lpstr>
      <vt:lpstr>Six Principles for Preparing a Consulting Proposal</vt:lpstr>
      <vt:lpstr>Principle I: Communication</vt:lpstr>
      <vt:lpstr>Principle II: Perfection A</vt:lpstr>
      <vt:lpstr>Principle II: Perfection B</vt:lpstr>
      <vt:lpstr>Principle III: Doing What They Asked For - A</vt:lpstr>
      <vt:lpstr>Principle III – Doing What They Asked For - B</vt:lpstr>
      <vt:lpstr>Principle IV: Objectives and Targets</vt:lpstr>
      <vt:lpstr>Principle V: Be Specific</vt:lpstr>
      <vt:lpstr>Principle VI: Outcome Evaluation - A</vt:lpstr>
      <vt:lpstr>Principle VI: Outcome Evaluation - B</vt:lpstr>
      <vt:lpstr>Summary</vt:lpstr>
      <vt:lpstr>Presentations</vt:lpstr>
      <vt:lpstr>Presentations</vt:lpstr>
      <vt:lpstr>Summary</vt:lpstr>
      <vt:lpstr>Translating Plans into Actions</vt:lpstr>
      <vt:lpstr>Operational Plans</vt:lpstr>
      <vt:lpstr>The Speed of Change</vt:lpstr>
      <vt:lpstr>A Phased Approach</vt:lpstr>
      <vt:lpstr>Clients’ Needs Always Change</vt:lpstr>
      <vt:lpstr>Changing Requirements &amp; Interruptions</vt:lpstr>
      <vt:lpstr>Context and Proof of Concept</vt:lpstr>
      <vt:lpstr>Achieving Proof of Concept</vt:lpstr>
      <vt:lpstr>Your Consulting Experiences in FB5003</vt:lpstr>
      <vt:lpstr>Appendix – Criteria for AR</vt:lpstr>
      <vt:lpstr>CCA Criteria</vt:lpstr>
      <vt:lpstr>CPM Criteria</vt:lpstr>
      <vt:lpstr>CPM Criteria</vt:lpstr>
      <vt:lpstr>Theory Criteria</vt:lpstr>
      <vt:lpstr>Theory Criteria</vt:lpstr>
      <vt:lpstr>Change through Action Criteria</vt:lpstr>
      <vt:lpstr>Learning through Reflection Criteria</vt:lpstr>
    </vt:vector>
  </TitlesOfParts>
  <Company>City University of Hong Kong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IS6602 – Seminar I</dc:title>
  <dc:creator>Prof. Robert M DAVISON</dc:creator>
  <cp:lastModifiedBy>Robert M Davison</cp:lastModifiedBy>
  <cp:revision>64</cp:revision>
  <dcterms:created xsi:type="dcterms:W3CDTF">2017-08-08T07:13:58Z</dcterms:created>
  <dcterms:modified xsi:type="dcterms:W3CDTF">2024-07-26T08:00:27Z</dcterms:modified>
</cp:coreProperties>
</file>