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46"/>
  </p:notesMasterIdLst>
  <p:handoutMasterIdLst>
    <p:handoutMasterId r:id="rId47"/>
  </p:handoutMasterIdLst>
  <p:sldIdLst>
    <p:sldId id="256" r:id="rId2"/>
    <p:sldId id="257" r:id="rId3"/>
    <p:sldId id="297" r:id="rId4"/>
    <p:sldId id="258" r:id="rId5"/>
    <p:sldId id="299" r:id="rId6"/>
    <p:sldId id="260" r:id="rId7"/>
    <p:sldId id="298" r:id="rId8"/>
    <p:sldId id="261" r:id="rId9"/>
    <p:sldId id="262" r:id="rId10"/>
    <p:sldId id="263" r:id="rId11"/>
    <p:sldId id="264" r:id="rId12"/>
    <p:sldId id="265" r:id="rId13"/>
    <p:sldId id="266" r:id="rId14"/>
    <p:sldId id="267" r:id="rId15"/>
    <p:sldId id="269" r:id="rId16"/>
    <p:sldId id="270" r:id="rId17"/>
    <p:sldId id="271" r:id="rId18"/>
    <p:sldId id="272" r:id="rId19"/>
    <p:sldId id="273" r:id="rId20"/>
    <p:sldId id="274" r:id="rId21"/>
    <p:sldId id="287" r:id="rId22"/>
    <p:sldId id="276" r:id="rId23"/>
    <p:sldId id="277" r:id="rId24"/>
    <p:sldId id="305" r:id="rId25"/>
    <p:sldId id="306" r:id="rId26"/>
    <p:sldId id="278" r:id="rId27"/>
    <p:sldId id="279" r:id="rId28"/>
    <p:sldId id="280" r:id="rId29"/>
    <p:sldId id="281" r:id="rId30"/>
    <p:sldId id="282" r:id="rId31"/>
    <p:sldId id="283" r:id="rId32"/>
    <p:sldId id="284" r:id="rId33"/>
    <p:sldId id="285" r:id="rId34"/>
    <p:sldId id="286" r:id="rId35"/>
    <p:sldId id="288" r:id="rId36"/>
    <p:sldId id="289" r:id="rId37"/>
    <p:sldId id="290" r:id="rId38"/>
    <p:sldId id="291" r:id="rId39"/>
    <p:sldId id="292" r:id="rId40"/>
    <p:sldId id="293" r:id="rId41"/>
    <p:sldId id="294" r:id="rId42"/>
    <p:sldId id="295" r:id="rId43"/>
    <p:sldId id="296" r:id="rId44"/>
    <p:sldId id="307" r:id="rId4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00000"/>
    <a:srgbClr val="003300"/>
    <a:srgbClr val="333300"/>
    <a:srgbClr val="66663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7" autoAdjust="0"/>
    <p:restoredTop sz="97511" autoAdjust="0"/>
  </p:normalViewPr>
  <p:slideViewPr>
    <p:cSldViewPr>
      <p:cViewPr varScale="1">
        <p:scale>
          <a:sx n="85" d="100"/>
          <a:sy n="85" d="100"/>
        </p:scale>
        <p:origin x="562" y="5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pitchFamily="18" charset="0"/>
              </a:defRPr>
            </a:lvl1pPr>
          </a:lstStyle>
          <a:p>
            <a:pPr>
              <a:defRPr/>
            </a:pPr>
            <a:endParaRPr lang="en-US"/>
          </a:p>
        </p:txBody>
      </p:sp>
      <p:sp>
        <p:nvSpPr>
          <p:cNvPr id="5120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pitchFamily="18" charset="0"/>
              </a:defRPr>
            </a:lvl1pPr>
          </a:lstStyle>
          <a:p>
            <a:pPr>
              <a:defRPr/>
            </a:pPr>
            <a:endParaRPr lang="en-US"/>
          </a:p>
        </p:txBody>
      </p:sp>
      <p:sp>
        <p:nvSpPr>
          <p:cNvPr id="5120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pitchFamily="18" charset="0"/>
              </a:defRPr>
            </a:lvl1pPr>
          </a:lstStyle>
          <a:p>
            <a:pPr>
              <a:defRPr/>
            </a:pPr>
            <a:r>
              <a:rPr lang="en-US"/>
              <a:t>© Steven Alter, 2004.</a:t>
            </a:r>
          </a:p>
        </p:txBody>
      </p:sp>
      <p:sp>
        <p:nvSpPr>
          <p:cNvPr id="5120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itchFamily="18" charset="0"/>
              </a:defRPr>
            </a:lvl1pPr>
          </a:lstStyle>
          <a:p>
            <a:pPr>
              <a:defRPr/>
            </a:pPr>
            <a:fld id="{E7EE05C7-FC78-4E87-933F-7C0A37615A10}" type="slidenum">
              <a:rPr lang="en-US"/>
              <a:pPr>
                <a:defRPr/>
              </a:pPr>
              <a:t>‹#›</a:t>
            </a:fld>
            <a:endParaRPr lang="en-US"/>
          </a:p>
        </p:txBody>
      </p:sp>
    </p:spTree>
    <p:extLst>
      <p:ext uri="{BB962C8B-B14F-4D97-AF65-F5344CB8AC3E}">
        <p14:creationId xmlns:p14="http://schemas.microsoft.com/office/powerpoint/2010/main" val="1903323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pitchFamily="18" charset="0"/>
              </a:defRPr>
            </a:lvl1pPr>
          </a:lstStyle>
          <a:p>
            <a:pPr>
              <a:defRPr/>
            </a:pPr>
            <a:endParaRPr lang="en-US"/>
          </a:p>
        </p:txBody>
      </p:sp>
      <p:sp>
        <p:nvSpPr>
          <p:cNvPr id="542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pitchFamily="18" charset="0"/>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pitchFamily="18" charset="0"/>
              </a:defRPr>
            </a:lvl1pPr>
          </a:lstStyle>
          <a:p>
            <a:pPr>
              <a:defRPr/>
            </a:pPr>
            <a:r>
              <a:rPr lang="en-US"/>
              <a:t>© Steven Alter, 2004.</a:t>
            </a:r>
          </a:p>
        </p:txBody>
      </p:sp>
      <p:sp>
        <p:nvSpPr>
          <p:cNvPr id="542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itchFamily="18" charset="0"/>
              </a:defRPr>
            </a:lvl1pPr>
          </a:lstStyle>
          <a:p>
            <a:pPr>
              <a:defRPr/>
            </a:pPr>
            <a:fld id="{616C9083-2CA1-480E-B45F-0498F8BE316E}" type="slidenum">
              <a:rPr lang="en-US"/>
              <a:pPr>
                <a:defRPr/>
              </a:pPr>
              <a:t>‹#›</a:t>
            </a:fld>
            <a:endParaRPr lang="en-US"/>
          </a:p>
        </p:txBody>
      </p:sp>
    </p:spTree>
    <p:extLst>
      <p:ext uri="{BB962C8B-B14F-4D97-AF65-F5344CB8AC3E}">
        <p14:creationId xmlns:p14="http://schemas.microsoft.com/office/powerpoint/2010/main" val="1563916685"/>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Grp="1" noChangeArrowheads="1"/>
          </p:cNvSpPr>
          <p:nvPr>
            <p:ph type="ftr" sz="quarter" idx="4"/>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Times New Roman" pitchFamily="18" charset="0"/>
              </a:rPr>
              <a:t>© Steven Alter, 2004.</a:t>
            </a:r>
          </a:p>
        </p:txBody>
      </p:sp>
      <p:sp>
        <p:nvSpPr>
          <p:cNvPr id="45059" name="Rectangle 2"/>
          <p:cNvSpPr>
            <a:spLocks noGrp="1" noRot="1" noChangeAspect="1" noChangeArrowheads="1" noTextEdit="1"/>
          </p:cNvSpPr>
          <p:nvPr>
            <p:ph type="sldImg"/>
          </p:nvPr>
        </p:nvSpPr>
        <p:spPr>
          <a:xfrm>
            <a:off x="381000" y="685800"/>
            <a:ext cx="6096000" cy="3429000"/>
          </a:xfrm>
          <a:ln/>
        </p:spPr>
      </p:sp>
      <p:sp>
        <p:nvSpPr>
          <p:cNvPr id="45060" name="Rectangle 3"/>
          <p:cNvSpPr>
            <a:spLocks noGrp="1" noChangeArrowheads="1"/>
          </p:cNvSpPr>
          <p:nvPr>
            <p:ph type="body" idx="1"/>
          </p:nvPr>
        </p:nvSpPr>
        <p:spPr>
          <a:noFill/>
        </p:spPr>
        <p:txBody>
          <a:bodyPr/>
          <a:lstStyle/>
          <a:p>
            <a:pPr eaLnBrk="1" hangingPunct="1"/>
            <a:endParaRPr lang="en-GB"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 Steven Alter, 2004.</a:t>
            </a:r>
          </a:p>
        </p:txBody>
      </p:sp>
      <p:sp>
        <p:nvSpPr>
          <p:cNvPr id="5" name="Slide Number Placeholder 4"/>
          <p:cNvSpPr>
            <a:spLocks noGrp="1"/>
          </p:cNvSpPr>
          <p:nvPr>
            <p:ph type="sldNum" sz="quarter" idx="11"/>
          </p:nvPr>
        </p:nvSpPr>
        <p:spPr/>
        <p:txBody>
          <a:bodyPr/>
          <a:lstStyle/>
          <a:p>
            <a:pPr>
              <a:defRPr/>
            </a:pPr>
            <a:fld id="{616C9083-2CA1-480E-B45F-0498F8BE316E}" type="slidenum">
              <a:rPr lang="en-US" smtClean="0"/>
              <a:pPr>
                <a:defRPr/>
              </a:pPr>
              <a:t>7</a:t>
            </a:fld>
            <a:endParaRPr lang="en-US"/>
          </a:p>
        </p:txBody>
      </p:sp>
    </p:spTree>
    <p:extLst>
      <p:ext uri="{BB962C8B-B14F-4D97-AF65-F5344CB8AC3E}">
        <p14:creationId xmlns:p14="http://schemas.microsoft.com/office/powerpoint/2010/main" val="3229088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 Steven Alter, 2004.</a:t>
            </a:r>
          </a:p>
        </p:txBody>
      </p:sp>
      <p:sp>
        <p:nvSpPr>
          <p:cNvPr id="5" name="Slide Number Placeholder 4"/>
          <p:cNvSpPr>
            <a:spLocks noGrp="1"/>
          </p:cNvSpPr>
          <p:nvPr>
            <p:ph type="sldNum" sz="quarter" idx="11"/>
          </p:nvPr>
        </p:nvSpPr>
        <p:spPr/>
        <p:txBody>
          <a:bodyPr/>
          <a:lstStyle/>
          <a:p>
            <a:pPr>
              <a:defRPr/>
            </a:pPr>
            <a:fld id="{616C9083-2CA1-480E-B45F-0498F8BE316E}" type="slidenum">
              <a:rPr lang="en-US" smtClean="0"/>
              <a:pPr>
                <a:defRPr/>
              </a:pPr>
              <a:t>21</a:t>
            </a:fld>
            <a:endParaRPr lang="en-US"/>
          </a:p>
        </p:txBody>
      </p:sp>
    </p:spTree>
    <p:extLst>
      <p:ext uri="{BB962C8B-B14F-4D97-AF65-F5344CB8AC3E}">
        <p14:creationId xmlns:p14="http://schemas.microsoft.com/office/powerpoint/2010/main" val="298407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 Steven Alter, 2004.</a:t>
            </a:r>
          </a:p>
        </p:txBody>
      </p:sp>
      <p:sp>
        <p:nvSpPr>
          <p:cNvPr id="5" name="Slide Number Placeholder 4"/>
          <p:cNvSpPr>
            <a:spLocks noGrp="1"/>
          </p:cNvSpPr>
          <p:nvPr>
            <p:ph type="sldNum" sz="quarter" idx="11"/>
          </p:nvPr>
        </p:nvSpPr>
        <p:spPr/>
        <p:txBody>
          <a:bodyPr/>
          <a:lstStyle/>
          <a:p>
            <a:pPr>
              <a:defRPr/>
            </a:pPr>
            <a:fld id="{616C9083-2CA1-480E-B45F-0498F8BE316E}" type="slidenum">
              <a:rPr lang="en-US" smtClean="0"/>
              <a:pPr>
                <a:defRPr/>
              </a:pPr>
              <a:t>23</a:t>
            </a:fld>
            <a:endParaRPr lang="en-US"/>
          </a:p>
        </p:txBody>
      </p:sp>
    </p:spTree>
    <p:extLst>
      <p:ext uri="{BB962C8B-B14F-4D97-AF65-F5344CB8AC3E}">
        <p14:creationId xmlns:p14="http://schemas.microsoft.com/office/powerpoint/2010/main" val="2144524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 Steven Alter, 2004.</a:t>
            </a:r>
          </a:p>
        </p:txBody>
      </p:sp>
      <p:sp>
        <p:nvSpPr>
          <p:cNvPr id="5" name="Slide Number Placeholder 4"/>
          <p:cNvSpPr>
            <a:spLocks noGrp="1"/>
          </p:cNvSpPr>
          <p:nvPr>
            <p:ph type="sldNum" sz="quarter" idx="11"/>
          </p:nvPr>
        </p:nvSpPr>
        <p:spPr/>
        <p:txBody>
          <a:bodyPr/>
          <a:lstStyle/>
          <a:p>
            <a:pPr>
              <a:defRPr/>
            </a:pPr>
            <a:fld id="{616C9083-2CA1-480E-B45F-0498F8BE316E}" type="slidenum">
              <a:rPr lang="en-US" smtClean="0"/>
              <a:pPr>
                <a:defRPr/>
              </a:pPr>
              <a:t>26</a:t>
            </a:fld>
            <a:endParaRPr lang="en-US"/>
          </a:p>
        </p:txBody>
      </p:sp>
    </p:spTree>
    <p:extLst>
      <p:ext uri="{BB962C8B-B14F-4D97-AF65-F5344CB8AC3E}">
        <p14:creationId xmlns:p14="http://schemas.microsoft.com/office/powerpoint/2010/main" val="37103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 Steven Alter, 2004.</a:t>
            </a:r>
          </a:p>
        </p:txBody>
      </p:sp>
      <p:sp>
        <p:nvSpPr>
          <p:cNvPr id="5" name="Slide Number Placeholder 4"/>
          <p:cNvSpPr>
            <a:spLocks noGrp="1"/>
          </p:cNvSpPr>
          <p:nvPr>
            <p:ph type="sldNum" sz="quarter" idx="11"/>
          </p:nvPr>
        </p:nvSpPr>
        <p:spPr/>
        <p:txBody>
          <a:bodyPr/>
          <a:lstStyle/>
          <a:p>
            <a:pPr>
              <a:defRPr/>
            </a:pPr>
            <a:fld id="{616C9083-2CA1-480E-B45F-0498F8BE316E}" type="slidenum">
              <a:rPr lang="en-US" smtClean="0"/>
              <a:pPr>
                <a:defRPr/>
              </a:pPr>
              <a:t>28</a:t>
            </a:fld>
            <a:endParaRPr lang="en-US"/>
          </a:p>
        </p:txBody>
      </p:sp>
    </p:spTree>
    <p:extLst>
      <p:ext uri="{BB962C8B-B14F-4D97-AF65-F5344CB8AC3E}">
        <p14:creationId xmlns:p14="http://schemas.microsoft.com/office/powerpoint/2010/main" val="1128957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7767"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7" name="Freeform 10"/>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63499" name="Rectangle 11"/>
          <p:cNvSpPr>
            <a:spLocks noGrp="1" noChangeArrowheads="1"/>
          </p:cNvSpPr>
          <p:nvPr>
            <p:ph type="ctrTitle" sz="quarter"/>
          </p:nvPr>
        </p:nvSpPr>
        <p:spPr>
          <a:xfrm>
            <a:off x="914400" y="1736726"/>
            <a:ext cx="10363200" cy="1920875"/>
          </a:xfrm>
        </p:spPr>
        <p:txBody>
          <a:bodyPr/>
          <a:lstStyle>
            <a:lvl1pPr>
              <a:defRPr sz="6000"/>
            </a:lvl1pPr>
          </a:lstStyle>
          <a:p>
            <a:pPr lvl="0"/>
            <a:r>
              <a:rPr lang="en-US" noProof="0"/>
              <a:t>Click to edit Master title style</a:t>
            </a:r>
          </a:p>
        </p:txBody>
      </p:sp>
      <p:sp>
        <p:nvSpPr>
          <p:cNvPr id="63500"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3" name="Rectangle 13"/>
          <p:cNvSpPr>
            <a:spLocks noGrp="1" noChangeArrowheads="1"/>
          </p:cNvSpPr>
          <p:nvPr>
            <p:ph type="dt" sz="quarter" idx="10"/>
          </p:nvPr>
        </p:nvSpPr>
        <p:spPr>
          <a:xfrm>
            <a:off x="609600" y="6248400"/>
            <a:ext cx="2844800" cy="476250"/>
          </a:xfrm>
        </p:spPr>
        <p:txBody>
          <a:bodyPr/>
          <a:lstStyle>
            <a:lvl1pPr>
              <a:defRPr smtClean="0"/>
            </a:lvl1pPr>
          </a:lstStyle>
          <a:p>
            <a:pPr>
              <a:defRPr/>
            </a:pPr>
            <a:endParaRPr lang="en-US"/>
          </a:p>
        </p:txBody>
      </p:sp>
      <p:sp>
        <p:nvSpPr>
          <p:cNvPr id="14" name="Rectangle 14"/>
          <p:cNvSpPr>
            <a:spLocks noGrp="1" noChangeArrowheads="1"/>
          </p:cNvSpPr>
          <p:nvPr>
            <p:ph type="ftr" sz="quarter" idx="11"/>
          </p:nvPr>
        </p:nvSpPr>
        <p:spPr>
          <a:xfrm>
            <a:off x="4165600" y="6251575"/>
            <a:ext cx="3860800" cy="476250"/>
          </a:xfrm>
        </p:spPr>
        <p:txBody>
          <a:bodyPr/>
          <a:lstStyle>
            <a:lvl1pPr>
              <a:defRPr smtClean="0"/>
            </a:lvl1pPr>
          </a:lstStyle>
          <a:p>
            <a:pPr>
              <a:defRPr/>
            </a:pPr>
            <a:r>
              <a:rPr lang="en-US"/>
              <a:t>© Steven Alter, 2004.</a:t>
            </a:r>
          </a:p>
        </p:txBody>
      </p:sp>
      <p:sp>
        <p:nvSpPr>
          <p:cNvPr id="15" name="Rectangle 15"/>
          <p:cNvSpPr>
            <a:spLocks noGrp="1" noChangeArrowheads="1"/>
          </p:cNvSpPr>
          <p:nvPr>
            <p:ph type="sldNum" sz="quarter" idx="12"/>
          </p:nvPr>
        </p:nvSpPr>
        <p:spPr>
          <a:xfrm>
            <a:off x="8737600" y="6254750"/>
            <a:ext cx="2844800" cy="476250"/>
          </a:xfrm>
        </p:spPr>
        <p:txBody>
          <a:bodyPr/>
          <a:lstStyle>
            <a:lvl1pPr>
              <a:defRPr smtClean="0"/>
            </a:lvl1pPr>
          </a:lstStyle>
          <a:p>
            <a:pPr>
              <a:defRPr/>
            </a:pPr>
            <a:fld id="{3F7E40B9-048B-46D5-807C-796B2EB8CE5C}" type="slidenum">
              <a:rPr lang="en-US"/>
              <a:pPr>
                <a:defRPr/>
              </a:pPr>
              <a:t>‹#›</a:t>
            </a:fld>
            <a:endParaRPr lang="en-US"/>
          </a:p>
        </p:txBody>
      </p:sp>
    </p:spTree>
    <p:extLst>
      <p:ext uri="{BB962C8B-B14F-4D97-AF65-F5344CB8AC3E}">
        <p14:creationId xmlns:p14="http://schemas.microsoft.com/office/powerpoint/2010/main" val="279323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0">
                <a:effectLst/>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sz="2800">
                <a:effectLst/>
                <a:latin typeface="Tahoma" panose="020B0604030504040204" pitchFamily="34" charset="0"/>
                <a:ea typeface="Tahoma" panose="020B0604030504040204" pitchFamily="34" charset="0"/>
                <a:cs typeface="Tahoma" panose="020B0604030504040204" pitchFamily="34" charset="0"/>
              </a:defRPr>
            </a:lvl1pPr>
            <a:lvl2pPr>
              <a:defRPr sz="2400">
                <a:effectLst/>
                <a:latin typeface="Tahoma" panose="020B0604030504040204" pitchFamily="34" charset="0"/>
                <a:ea typeface="Tahoma" panose="020B0604030504040204" pitchFamily="34" charset="0"/>
                <a:cs typeface="Tahoma" panose="020B0604030504040204" pitchFamily="34" charset="0"/>
              </a:defRPr>
            </a:lvl2pPr>
            <a:lvl3pPr>
              <a:defRPr sz="2200">
                <a:effectLst/>
                <a:latin typeface="Tahoma" panose="020B0604030504040204" pitchFamily="34" charset="0"/>
                <a:ea typeface="Tahoma" panose="020B0604030504040204" pitchFamily="34" charset="0"/>
                <a:cs typeface="Tahoma" panose="020B0604030504040204" pitchFamily="34" charset="0"/>
              </a:defRPr>
            </a:lvl3pPr>
            <a:lvl4pPr>
              <a:defRPr>
                <a:effectLst/>
                <a:latin typeface="Tahoma" panose="020B0604030504040204" pitchFamily="34" charset="0"/>
                <a:ea typeface="Tahoma" panose="020B0604030504040204" pitchFamily="34" charset="0"/>
                <a:cs typeface="Tahoma" panose="020B0604030504040204" pitchFamily="34" charset="0"/>
              </a:defRPr>
            </a:lvl4pPr>
            <a:lvl5pPr>
              <a:defRPr>
                <a:effectLst/>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C67EA6FD-0D55-4CEE-8893-10B2939260D6}"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2885248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ED96EF5-AC40-4F1F-986E-2981255F604A}"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3301707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B65C53A-2D23-454E-BED5-3C2BC2480AB1}"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3375824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7F973A89-7B4D-4F61-8AF4-FC83FAC12660}"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633550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9F4B98FC-C18E-47CE-9AFE-9690F91F8533}"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2785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B81C8BB6-5A90-417F-8E69-DA3019CC68F4}"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320398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A113795-448A-40CA-AC01-BBBDE6D493B4}"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2531695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84D6BE8-18A5-4C58-B121-5FBC47C4D33F}"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3176835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149B1FA7-B38B-45B7-9F40-F845E45C52EC}"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2445055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26B55AA6-102A-4DBE-966B-C8884278BA9A}"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1584794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pPr lvl="0"/>
            <a:endParaRPr lang="en-GB"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6E18F626-14C7-4DFF-B8A9-44E0BD69251B}"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1703067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dt" sz="half" idx="2"/>
          </p:nvPr>
        </p:nvSpPr>
        <p:spPr bwMode="auto">
          <a:xfrm>
            <a:off x="609600" y="625157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62467" name="Rectangle 3"/>
          <p:cNvSpPr>
            <a:spLocks noGrp="1" noChangeArrowheads="1"/>
          </p:cNvSpPr>
          <p:nvPr>
            <p:ph type="sldNum" sz="quarter" idx="4"/>
          </p:nvPr>
        </p:nvSpPr>
        <p:spPr bwMode="auto">
          <a:xfrm>
            <a:off x="8737600" y="624840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A7491801-3E78-491D-9AC3-9C1E276B538C}" type="slidenum">
              <a:rPr lang="en-US"/>
              <a:pPr>
                <a:defRPr/>
              </a:pPr>
              <a:t>‹#›</a:t>
            </a:fld>
            <a:endParaRPr lang="en-US"/>
          </a:p>
        </p:txBody>
      </p:sp>
      <p:grpSp>
        <p:nvGrpSpPr>
          <p:cNvPr id="1028" name="Group 4"/>
          <p:cNvGrpSpPr>
            <a:grpSpLocks/>
          </p:cNvGrpSpPr>
          <p:nvPr/>
        </p:nvGrpSpPr>
        <p:grpSpPr bwMode="auto">
          <a:xfrm>
            <a:off x="1" y="1"/>
            <a:ext cx="12187767"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62470"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2471"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247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2474"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sp>
          <p:nvSpPr>
            <p:cNvPr id="62475"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4" name="Freeform 12"/>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62477" name="Rectangle 13"/>
          <p:cNvSpPr>
            <a:spLocks noGrp="1" noRot="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478" name="Rectangle 14"/>
          <p:cNvSpPr>
            <a:spLocks noGrp="1" noChangeArrowheads="1"/>
          </p:cNvSpPr>
          <p:nvPr>
            <p:ph type="ftr" sz="quarter" idx="3"/>
          </p:nvPr>
        </p:nvSpPr>
        <p:spPr bwMode="auto">
          <a:xfrm>
            <a:off x="4165600" y="6248400"/>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smtClean="0">
                <a:latin typeface="Arial" charset="0"/>
              </a:defRPr>
            </a:lvl1pPr>
          </a:lstStyle>
          <a:p>
            <a:pPr>
              <a:defRPr/>
            </a:pPr>
            <a:r>
              <a:rPr lang="en-US"/>
              <a:t>© Steven Alter, 2004.</a:t>
            </a:r>
          </a:p>
        </p:txBody>
      </p:sp>
      <p:sp>
        <p:nvSpPr>
          <p:cNvPr id="62479" name="Rectangle 15"/>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78"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3074" name="Rectangle 15"/>
          <p:cNvSpPr>
            <a:spLocks noGrp="1" noChangeArrowheads="1"/>
          </p:cNvSpPr>
          <p:nvPr>
            <p:ph type="sldNum" sz="quarter" idx="12"/>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591CC07-4B38-416E-BECB-D8B0C2631673}" type="slidenum">
              <a:rPr lang="en-US" altLang="en-US">
                <a:latin typeface="Arial" charset="0"/>
              </a:rPr>
              <a:pPr/>
              <a:t>1</a:t>
            </a:fld>
            <a:endParaRPr lang="en-US" altLang="en-US">
              <a:latin typeface="Arial" charset="0"/>
            </a:endParaRPr>
          </a:p>
        </p:txBody>
      </p:sp>
      <p:sp>
        <p:nvSpPr>
          <p:cNvPr id="2050" name="Rectangle 2"/>
          <p:cNvSpPr>
            <a:spLocks noGrp="1" noChangeArrowheads="1"/>
          </p:cNvSpPr>
          <p:nvPr>
            <p:ph type="ctrTitle"/>
          </p:nvPr>
        </p:nvSpPr>
        <p:spPr/>
        <p:txBody>
          <a:bodyPr/>
          <a:lstStyle/>
          <a:p>
            <a:pPr eaLnBrk="1" hangingPunct="1">
              <a:defRPr/>
            </a:pPr>
            <a:r>
              <a:rPr lang="en-US">
                <a:solidFill>
                  <a:srgbClr val="FF0000"/>
                </a:solidFill>
              </a:rPr>
              <a:t>FB5003-5</a:t>
            </a:r>
            <a:endParaRPr lang="en-US" dirty="0">
              <a:solidFill>
                <a:srgbClr val="FF0000"/>
              </a:solidFill>
            </a:endParaRPr>
          </a:p>
        </p:txBody>
      </p:sp>
      <p:sp>
        <p:nvSpPr>
          <p:cNvPr id="2051" name="Rectangle 3"/>
          <p:cNvSpPr>
            <a:spLocks noGrp="1" noChangeArrowheads="1"/>
          </p:cNvSpPr>
          <p:nvPr>
            <p:ph type="subTitle" idx="1"/>
          </p:nvPr>
        </p:nvSpPr>
        <p:spPr>
          <a:xfrm>
            <a:off x="1143000" y="3886200"/>
            <a:ext cx="9753600" cy="1752600"/>
          </a:xfrm>
        </p:spPr>
        <p:txBody>
          <a:bodyPr/>
          <a:lstStyle/>
          <a:p>
            <a:pPr eaLnBrk="1" hangingPunct="1">
              <a:defRPr/>
            </a:pPr>
            <a:r>
              <a:rPr lang="en-US" sz="4000" dirty="0"/>
              <a:t>Global Information Systems for Work: Designing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392CD48-A00B-4AE5-AF98-2C4D837A7D0F}" type="slidenum">
              <a:rPr lang="en-US" altLang="en-US">
                <a:latin typeface="Arial" charset="0"/>
              </a:rPr>
              <a:pPr/>
              <a:t>2</a:t>
            </a:fld>
            <a:endParaRPr lang="en-US" altLang="en-US">
              <a:latin typeface="Arial" charset="0"/>
            </a:endParaRPr>
          </a:p>
        </p:txBody>
      </p:sp>
      <p:sp>
        <p:nvSpPr>
          <p:cNvPr id="5122" name="Rectangle 2"/>
          <p:cNvSpPr>
            <a:spLocks noGrp="1" noRot="1" noChangeArrowheads="1"/>
          </p:cNvSpPr>
          <p:nvPr>
            <p:ph type="title"/>
          </p:nvPr>
        </p:nvSpPr>
        <p:spPr/>
        <p:txBody>
          <a:bodyPr/>
          <a:lstStyle/>
          <a:p>
            <a:pPr eaLnBrk="1" hangingPunct="1">
              <a:defRPr/>
            </a:pPr>
            <a:r>
              <a:rPr lang="en-US" dirty="0">
                <a:solidFill>
                  <a:srgbClr val="FF0000"/>
                </a:solidFill>
              </a:rPr>
              <a:t>What is Wrong with Systems?</a:t>
            </a:r>
          </a:p>
        </p:txBody>
      </p:sp>
      <p:sp>
        <p:nvSpPr>
          <p:cNvPr id="5123" name="Rectangle 3"/>
          <p:cNvSpPr>
            <a:spLocks noGrp="1" noChangeArrowheads="1"/>
          </p:cNvSpPr>
          <p:nvPr>
            <p:ph type="body" idx="1"/>
          </p:nvPr>
        </p:nvSpPr>
        <p:spPr>
          <a:xfrm>
            <a:off x="762000" y="1371600"/>
            <a:ext cx="10515600" cy="4343400"/>
          </a:xfrm>
        </p:spPr>
        <p:txBody>
          <a:bodyPr/>
          <a:lstStyle/>
          <a:p>
            <a:pPr eaLnBrk="1" hangingPunct="1">
              <a:defRPr/>
            </a:pPr>
            <a:r>
              <a:rPr lang="en-US" dirty="0"/>
              <a:t>IT has had a huge impact on society</a:t>
            </a:r>
          </a:p>
          <a:p>
            <a:pPr eaLnBrk="1" hangingPunct="1">
              <a:defRPr/>
            </a:pPr>
            <a:r>
              <a:rPr lang="en-US" dirty="0"/>
              <a:t>Current business would be impossible without IT</a:t>
            </a:r>
          </a:p>
          <a:p>
            <a:pPr eaLnBrk="1" hangingPunct="1">
              <a:defRPr/>
            </a:pPr>
            <a:r>
              <a:rPr lang="en-US" dirty="0"/>
              <a:t>But IT is often under- or poorly </a:t>
            </a:r>
            <a:r>
              <a:rPr lang="en-US" dirty="0" err="1"/>
              <a:t>utilised</a:t>
            </a:r>
            <a:endParaRPr lang="en-US" dirty="0"/>
          </a:p>
          <a:p>
            <a:pPr eaLnBrk="1" hangingPunct="1">
              <a:defRPr/>
            </a:pPr>
            <a:r>
              <a:rPr lang="en-US" dirty="0"/>
              <a:t>There are many unanticipated consequences</a:t>
            </a:r>
          </a:p>
          <a:p>
            <a:pPr eaLnBrk="1" hangingPunct="1">
              <a:defRPr/>
            </a:pPr>
            <a:r>
              <a:rPr lang="en-US" dirty="0"/>
              <a:t>Resistance to IT-based change is common</a:t>
            </a:r>
          </a:p>
          <a:p>
            <a:pPr eaLnBrk="1" hangingPunct="1">
              <a:defRPr/>
            </a:pPr>
            <a:r>
              <a:rPr lang="en-US" dirty="0"/>
              <a:t>People question if IT actually adds value or not</a:t>
            </a:r>
          </a:p>
          <a:p>
            <a:pPr eaLnBrk="1" hangingPunct="1">
              <a:defRPr/>
            </a:pPr>
            <a:r>
              <a:rPr lang="en-US" dirty="0"/>
              <a:t>How resilient are systems?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603409B-C030-4739-928D-EA0C3BF4D41E}" type="slidenum">
              <a:rPr lang="en-US" altLang="en-US">
                <a:latin typeface="Arial" charset="0"/>
              </a:rPr>
              <a:pPr/>
              <a:t>3</a:t>
            </a:fld>
            <a:endParaRPr lang="en-US" altLang="en-US">
              <a:latin typeface="Arial" charset="0"/>
            </a:endParaRPr>
          </a:p>
        </p:txBody>
      </p:sp>
      <p:sp>
        <p:nvSpPr>
          <p:cNvPr id="53250" name="Rectangle 2"/>
          <p:cNvSpPr>
            <a:spLocks noGrp="1" noRot="1" noChangeArrowheads="1"/>
          </p:cNvSpPr>
          <p:nvPr>
            <p:ph type="title"/>
          </p:nvPr>
        </p:nvSpPr>
        <p:spPr/>
        <p:txBody>
          <a:bodyPr/>
          <a:lstStyle/>
          <a:p>
            <a:pPr eaLnBrk="1" hangingPunct="1">
              <a:defRPr/>
            </a:pPr>
            <a:r>
              <a:rPr lang="en-US" dirty="0">
                <a:solidFill>
                  <a:srgbClr val="FF0000"/>
                </a:solidFill>
              </a:rPr>
              <a:t>What is Wrong with People?</a:t>
            </a:r>
          </a:p>
        </p:txBody>
      </p:sp>
      <p:sp>
        <p:nvSpPr>
          <p:cNvPr id="53251" name="Rectangle 3"/>
          <p:cNvSpPr>
            <a:spLocks noGrp="1" noChangeArrowheads="1"/>
          </p:cNvSpPr>
          <p:nvPr>
            <p:ph type="body" idx="1"/>
          </p:nvPr>
        </p:nvSpPr>
        <p:spPr/>
        <p:txBody>
          <a:bodyPr/>
          <a:lstStyle/>
          <a:p>
            <a:pPr eaLnBrk="1" hangingPunct="1">
              <a:defRPr/>
            </a:pPr>
            <a:r>
              <a:rPr lang="en-US" dirty="0"/>
              <a:t>Users don’t know what they want</a:t>
            </a:r>
          </a:p>
          <a:p>
            <a:pPr eaLnBrk="1" hangingPunct="1">
              <a:defRPr/>
            </a:pPr>
            <a:r>
              <a:rPr lang="en-US" dirty="0"/>
              <a:t>Analysts don’t understand business requirements</a:t>
            </a:r>
          </a:p>
          <a:p>
            <a:pPr eaLnBrk="1" hangingPunct="1">
              <a:defRPr/>
            </a:pPr>
            <a:r>
              <a:rPr lang="en-US" dirty="0"/>
              <a:t>Business people don’t understand what IT can do for them </a:t>
            </a:r>
          </a:p>
          <a:p>
            <a:pPr eaLnBrk="1" hangingPunct="1">
              <a:defRPr/>
            </a:pPr>
            <a:r>
              <a:rPr lang="en-US" dirty="0"/>
              <a:t>Programmers cannot get what they need from specifications</a:t>
            </a:r>
          </a:p>
          <a:p>
            <a:pPr eaLnBrk="1" hangingPunct="1">
              <a:defRPr/>
            </a:pPr>
            <a:r>
              <a:rPr lang="en-US" dirty="0"/>
              <a:t>C-suite managers seldom understand the strategic potential of IT</a:t>
            </a:r>
          </a:p>
          <a:p>
            <a:pPr eaLnBrk="1" hangingPunct="1">
              <a:defRPr/>
            </a:pPr>
            <a:r>
              <a:rPr lang="en-US" dirty="0"/>
              <a:t>The CIO (if there is one) is disconnected from the rest of the organisation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C06146E-5C48-4164-90FE-9C43CDFEA328}" type="slidenum">
              <a:rPr lang="en-US" altLang="en-US">
                <a:latin typeface="Arial" charset="0"/>
              </a:rPr>
              <a:pPr/>
              <a:t>4</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Examples of System Problems</a:t>
            </a:r>
          </a:p>
        </p:txBody>
      </p:sp>
      <p:sp>
        <p:nvSpPr>
          <p:cNvPr id="6147" name="Rectangle 3"/>
          <p:cNvSpPr>
            <a:spLocks noGrp="1" noChangeArrowheads="1"/>
          </p:cNvSpPr>
          <p:nvPr>
            <p:ph type="body" idx="1"/>
          </p:nvPr>
        </p:nvSpPr>
        <p:spPr/>
        <p:txBody>
          <a:bodyPr/>
          <a:lstStyle/>
          <a:p>
            <a:pPr eaLnBrk="1" hangingPunct="1">
              <a:defRPr/>
            </a:pPr>
            <a:r>
              <a:rPr lang="en-US" dirty="0"/>
              <a:t>Customers are billed incorrectly</a:t>
            </a:r>
          </a:p>
          <a:p>
            <a:pPr eaLnBrk="1" hangingPunct="1">
              <a:defRPr/>
            </a:pPr>
            <a:r>
              <a:rPr lang="en-US" dirty="0"/>
              <a:t>Systems fail to generate reports, invoices, …</a:t>
            </a:r>
          </a:p>
          <a:p>
            <a:pPr eaLnBrk="1" hangingPunct="1">
              <a:defRPr/>
            </a:pPr>
            <a:r>
              <a:rPr lang="en-US" dirty="0"/>
              <a:t>Systems fail and lead to massive disruption for consumers and the organisation</a:t>
            </a:r>
          </a:p>
          <a:p>
            <a:pPr eaLnBrk="1" hangingPunct="1">
              <a:defRPr/>
            </a:pPr>
            <a:r>
              <a:rPr lang="en-US" dirty="0"/>
              <a:t>New work processes ignore effective work practices</a:t>
            </a:r>
          </a:p>
          <a:p>
            <a:pPr eaLnBrk="1" hangingPunct="1">
              <a:defRPr/>
            </a:pPr>
            <a:r>
              <a:rPr lang="en-US" dirty="0"/>
              <a:t>New systems don’t match current work practices</a:t>
            </a:r>
          </a:p>
          <a:p>
            <a:pPr eaLnBrk="1" hangingPunct="1">
              <a:defRPr/>
            </a:pPr>
            <a:r>
              <a:rPr lang="en-US" dirty="0"/>
              <a:t>Environmental &amp; political issues are part of the system too.</a:t>
            </a:r>
          </a:p>
          <a:p>
            <a:pPr eaLnBrk="1" hangingPunct="1">
              <a:defRPr/>
            </a:pPr>
            <a:r>
              <a:rPr lang="en-US" dirty="0"/>
              <a:t>We often hear “Oh, sorry, it is the system’s fault”.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Southwest Airlines – July 2016</a:t>
            </a:r>
            <a:endParaRPr lang="en-GB" dirty="0">
              <a:solidFill>
                <a:srgbClr val="FF0000"/>
              </a:solidFill>
            </a:endParaRPr>
          </a:p>
        </p:txBody>
      </p:sp>
      <p:sp>
        <p:nvSpPr>
          <p:cNvPr id="3" name="Content Placeholder 2"/>
          <p:cNvSpPr>
            <a:spLocks noGrp="1"/>
          </p:cNvSpPr>
          <p:nvPr>
            <p:ph idx="1"/>
          </p:nvPr>
        </p:nvSpPr>
        <p:spPr/>
        <p:txBody>
          <a:bodyPr/>
          <a:lstStyle/>
          <a:p>
            <a:r>
              <a:rPr lang="en-US" dirty="0"/>
              <a:t>A computer error on 20/7/16 caused 2300 cancelled flights!</a:t>
            </a:r>
          </a:p>
          <a:p>
            <a:pPr lvl="1"/>
            <a:r>
              <a:rPr lang="en-US" dirty="0"/>
              <a:t>Website, operations, check-in, boarding passes, ticketing – all shut down for 12 hours</a:t>
            </a:r>
          </a:p>
          <a:p>
            <a:pPr lvl="1"/>
            <a:r>
              <a:rPr lang="en-US" dirty="0"/>
              <a:t>Estimated US$10 million of lost revenue</a:t>
            </a:r>
          </a:p>
          <a:p>
            <a:pPr lvl="1"/>
            <a:r>
              <a:rPr lang="en-US" dirty="0"/>
              <a:t>Lots of inconvenience for passengers</a:t>
            </a:r>
          </a:p>
          <a:p>
            <a:r>
              <a:rPr lang="en-GB" sz="2400" u="sng" dirty="0"/>
              <a:t>http://exclusive.multibriefs.com/content/southwest-outage-illustrates-critical-importance-of-it-systems/science-technology</a:t>
            </a:r>
          </a:p>
        </p:txBody>
      </p:sp>
      <p:sp>
        <p:nvSpPr>
          <p:cNvPr id="4" name="Slide Number Placeholder 3"/>
          <p:cNvSpPr>
            <a:spLocks noGrp="1"/>
          </p:cNvSpPr>
          <p:nvPr>
            <p:ph type="sldNum" sz="quarter" idx="11"/>
          </p:nvPr>
        </p:nvSpPr>
        <p:spPr/>
        <p:txBody>
          <a:bodyPr/>
          <a:lstStyle/>
          <a:p>
            <a:pPr>
              <a:defRPr/>
            </a:pPr>
            <a:fld id="{C67EA6FD-0D55-4CEE-8893-10B2939260D6}" type="slidenum">
              <a:rPr lang="en-US" smtClean="0"/>
              <a:pPr>
                <a:defRPr/>
              </a:pPr>
              <a:t>5</a:t>
            </a:fld>
            <a:endParaRPr lang="en-US"/>
          </a:p>
        </p:txBody>
      </p:sp>
    </p:spTree>
    <p:extLst>
      <p:ext uri="{BB962C8B-B14F-4D97-AF65-F5344CB8AC3E}">
        <p14:creationId xmlns:p14="http://schemas.microsoft.com/office/powerpoint/2010/main" val="225529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960871D-B314-4AB5-8183-E036435D6EF4}" type="slidenum">
              <a:rPr lang="en-US" altLang="en-US">
                <a:latin typeface="Arial" charset="0"/>
              </a:rPr>
              <a:pPr/>
              <a:t>6</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Why? … Lots of Temptations</a:t>
            </a:r>
          </a:p>
        </p:txBody>
      </p:sp>
      <p:sp>
        <p:nvSpPr>
          <p:cNvPr id="7171" name="Rectangle 3"/>
          <p:cNvSpPr>
            <a:spLocks noGrp="1" noChangeArrowheads="1"/>
          </p:cNvSpPr>
          <p:nvPr>
            <p:ph type="body" idx="1"/>
          </p:nvPr>
        </p:nvSpPr>
        <p:spPr/>
        <p:txBody>
          <a:bodyPr/>
          <a:lstStyle/>
          <a:p>
            <a:pPr eaLnBrk="1" hangingPunct="1">
              <a:defRPr/>
            </a:pPr>
            <a:r>
              <a:rPr lang="en-US" dirty="0"/>
              <a:t>T1: Assume that technology is a magic bullet</a:t>
            </a:r>
          </a:p>
          <a:p>
            <a:pPr lvl="1" eaLnBrk="1" hangingPunct="1">
              <a:defRPr/>
            </a:pPr>
            <a:r>
              <a:rPr lang="en-US" dirty="0"/>
              <a:t>Technology cannot solve informational, human and organizational/cultural problems.</a:t>
            </a:r>
          </a:p>
          <a:p>
            <a:pPr lvl="1" eaLnBrk="1" hangingPunct="1">
              <a:defRPr/>
            </a:pPr>
            <a:r>
              <a:rPr lang="en-US" dirty="0"/>
              <a:t>In fact, it may make them worse</a:t>
            </a:r>
          </a:p>
          <a:p>
            <a:pPr lvl="1" eaLnBrk="1" hangingPunct="1">
              <a:defRPr/>
            </a:pPr>
            <a:r>
              <a:rPr lang="en-US" dirty="0"/>
              <a:t>Implementation of IT often puts pressure on the way people work, i.e. the culture. For instance, it may centralize the work process causing the elimination of regional managers</a:t>
            </a:r>
          </a:p>
          <a:p>
            <a:pPr lvl="1" eaLnBrk="1" hangingPunct="1">
              <a:defRPr/>
            </a:pPr>
            <a:r>
              <a:rPr lang="en-US" dirty="0"/>
              <a:t>So, although IT is often seen as a magical solution to problems, it may also be a magical enhancer or creator of problems!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8A85735-1FDD-4D44-A0C1-AD5D0CC623E8}" type="slidenum">
              <a:rPr lang="en-US" altLang="en-US">
                <a:latin typeface="Arial" charset="0"/>
              </a:rPr>
              <a:pPr/>
              <a:t>7</a:t>
            </a:fld>
            <a:endParaRPr lang="en-US" altLang="en-US">
              <a:latin typeface="Arial" charset="0"/>
            </a:endParaRPr>
          </a:p>
        </p:txBody>
      </p:sp>
      <p:sp>
        <p:nvSpPr>
          <p:cNvPr id="57346" name="Rectangle 2"/>
          <p:cNvSpPr>
            <a:spLocks noGrp="1" noRot="1" noChangeArrowheads="1"/>
          </p:cNvSpPr>
          <p:nvPr>
            <p:ph type="title"/>
          </p:nvPr>
        </p:nvSpPr>
        <p:spPr/>
        <p:txBody>
          <a:bodyPr/>
          <a:lstStyle/>
          <a:p>
            <a:pPr eaLnBrk="1" hangingPunct="1">
              <a:defRPr/>
            </a:pPr>
            <a:r>
              <a:rPr lang="en-US" dirty="0">
                <a:solidFill>
                  <a:srgbClr val="FF0000"/>
                </a:solidFill>
              </a:rPr>
              <a:t>Temptations</a:t>
            </a:r>
          </a:p>
        </p:txBody>
      </p:sp>
      <p:sp>
        <p:nvSpPr>
          <p:cNvPr id="57347" name="Rectangle 3"/>
          <p:cNvSpPr>
            <a:spLocks noGrp="1" noChangeArrowheads="1"/>
          </p:cNvSpPr>
          <p:nvPr>
            <p:ph type="body" idx="1"/>
          </p:nvPr>
        </p:nvSpPr>
        <p:spPr/>
        <p:txBody>
          <a:bodyPr/>
          <a:lstStyle/>
          <a:p>
            <a:pPr eaLnBrk="1" hangingPunct="1">
              <a:defRPr/>
            </a:pPr>
            <a:r>
              <a:rPr lang="en-US" dirty="0"/>
              <a:t>T2: Technology is the system</a:t>
            </a:r>
          </a:p>
          <a:p>
            <a:pPr lvl="1" eaLnBrk="1" hangingPunct="1">
              <a:defRPr/>
            </a:pPr>
            <a:r>
              <a:rPr lang="en-US" dirty="0"/>
              <a:t>It’s not! Just part of it, the supporting part</a:t>
            </a:r>
          </a:p>
          <a:p>
            <a:pPr lvl="1" eaLnBrk="1" hangingPunct="1">
              <a:defRPr/>
            </a:pPr>
            <a:r>
              <a:rPr lang="en-US" dirty="0"/>
              <a:t>We still need people, processes, work practices, information, management,… and they all operate in an environment</a:t>
            </a:r>
          </a:p>
          <a:p>
            <a:pPr lvl="1" eaLnBrk="1" hangingPunct="1">
              <a:defRPr/>
            </a:pPr>
            <a:r>
              <a:rPr lang="en-US" dirty="0"/>
              <a:t>Techno-centric views are dangerous</a:t>
            </a:r>
          </a:p>
          <a:p>
            <a:pPr lvl="1" eaLnBrk="1" hangingPunct="1">
              <a:defRPr/>
            </a:pPr>
            <a:r>
              <a:rPr lang="en-US" dirty="0"/>
              <a:t>Technology is rarely solely responsible for system failures</a:t>
            </a:r>
          </a:p>
          <a:p>
            <a:pPr lvl="1" eaLnBrk="1" hangingPunct="1">
              <a:defRPr/>
            </a:pPr>
            <a:r>
              <a:rPr lang="en-US" dirty="0"/>
              <a:t>People usually play a more significant role in system failures than is commonly recognised.</a:t>
            </a:r>
          </a:p>
          <a:p>
            <a:pPr lvl="1" eaLnBrk="1" hangingPunct="1">
              <a:defRPr/>
            </a:pPr>
            <a:r>
              <a:rPr lang="en-US" dirty="0"/>
              <a:t>Covid-19 caused many systems to fail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70C83CE-5B06-4483-B8F0-9BABC614C94B}" type="slidenum">
              <a:rPr lang="en-US" altLang="en-US">
                <a:latin typeface="Arial" charset="0"/>
              </a:rPr>
              <a:pPr/>
              <a:t>8</a:t>
            </a:fld>
            <a:endParaRPr lang="en-US" altLang="en-US">
              <a:latin typeface="Arial" charset="0"/>
            </a:endParaRPr>
          </a:p>
        </p:txBody>
      </p:sp>
      <p:sp>
        <p:nvSpPr>
          <p:cNvPr id="8194" name="Rectangle 2"/>
          <p:cNvSpPr>
            <a:spLocks noGrp="1" noRot="1" noChangeArrowheads="1"/>
          </p:cNvSpPr>
          <p:nvPr>
            <p:ph type="title"/>
          </p:nvPr>
        </p:nvSpPr>
        <p:spPr/>
        <p:txBody>
          <a:bodyPr/>
          <a:lstStyle/>
          <a:p>
            <a:pPr eaLnBrk="1" hangingPunct="1">
              <a:defRPr/>
            </a:pPr>
            <a:r>
              <a:rPr lang="en-US" dirty="0">
                <a:solidFill>
                  <a:srgbClr val="FF0000"/>
                </a:solidFill>
              </a:rPr>
              <a:t>Temptations</a:t>
            </a:r>
            <a:r>
              <a:rPr lang="en-US" dirty="0"/>
              <a:t> </a:t>
            </a:r>
          </a:p>
        </p:txBody>
      </p:sp>
      <p:sp>
        <p:nvSpPr>
          <p:cNvPr id="8195" name="Rectangle 3"/>
          <p:cNvSpPr>
            <a:spLocks noGrp="1" noChangeArrowheads="1"/>
          </p:cNvSpPr>
          <p:nvPr>
            <p:ph type="body" idx="1"/>
          </p:nvPr>
        </p:nvSpPr>
        <p:spPr/>
        <p:txBody>
          <a:bodyPr/>
          <a:lstStyle/>
          <a:p>
            <a:pPr eaLnBrk="1" hangingPunct="1">
              <a:defRPr/>
            </a:pPr>
            <a:r>
              <a:rPr lang="en-US" dirty="0"/>
              <a:t>T3: Believe that technology is responsible for itself!</a:t>
            </a:r>
          </a:p>
          <a:p>
            <a:pPr lvl="1" eaLnBrk="1" hangingPunct="1">
              <a:defRPr/>
            </a:pPr>
            <a:r>
              <a:rPr lang="en-US" dirty="0"/>
              <a:t>But business professionals &amp; managers have a role to play!</a:t>
            </a:r>
          </a:p>
          <a:p>
            <a:pPr lvl="1" eaLnBrk="1" hangingPunct="1">
              <a:defRPr/>
            </a:pPr>
            <a:r>
              <a:rPr lang="en-US" dirty="0"/>
              <a:t>They can’t leave it all to the IT people!</a:t>
            </a:r>
          </a:p>
          <a:p>
            <a:pPr lvl="1" eaLnBrk="1" hangingPunct="1">
              <a:defRPr/>
            </a:pPr>
            <a:r>
              <a:rPr lang="en-US" dirty="0"/>
              <a:t>IT people seldom understand the business anyway</a:t>
            </a:r>
          </a:p>
          <a:p>
            <a:pPr lvl="1" eaLnBrk="1" hangingPunct="1">
              <a:defRPr/>
            </a:pPr>
            <a:r>
              <a:rPr lang="en-US" dirty="0"/>
              <a:t>And is the technology self-managing? Does it not require managing?</a:t>
            </a:r>
          </a:p>
          <a:p>
            <a:pPr lvl="1" eaLnBrk="1" hangingPunct="1">
              <a:defRPr/>
            </a:pPr>
            <a:r>
              <a:rPr lang="en-US" dirty="0"/>
              <a:t>It is useful to have people who explore new technology options on a forward-looking basis</a:t>
            </a:r>
          </a:p>
          <a:p>
            <a:pPr lvl="1" eaLnBrk="1" hangingPunct="1">
              <a:defRPr/>
            </a:pPr>
            <a:r>
              <a:rPr lang="en-US" dirty="0"/>
              <a:t>Do you have a future technology department or </a:t>
            </a:r>
            <a:r>
              <a:rPr lang="en-US"/>
              <a:t>team?</a:t>
            </a:r>
          </a:p>
          <a:p>
            <a:pPr lvl="1" eaLnBrk="1" hangingPunct="1">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A58C2F6-328D-466A-BEBC-16F5C71274E5}" type="slidenum">
              <a:rPr lang="en-US" altLang="en-US">
                <a:latin typeface="Arial" charset="0"/>
              </a:rPr>
              <a:pPr/>
              <a:t>9</a:t>
            </a:fld>
            <a:endParaRPr lang="en-US" altLang="en-US">
              <a:latin typeface="Arial" charset="0"/>
            </a:endParaRPr>
          </a:p>
        </p:txBody>
      </p:sp>
      <p:sp>
        <p:nvSpPr>
          <p:cNvPr id="9218" name="Rectangle 2"/>
          <p:cNvSpPr>
            <a:spLocks noGrp="1" noRot="1" noChangeArrowheads="1"/>
          </p:cNvSpPr>
          <p:nvPr>
            <p:ph type="title"/>
          </p:nvPr>
        </p:nvSpPr>
        <p:spPr/>
        <p:txBody>
          <a:bodyPr/>
          <a:lstStyle/>
          <a:p>
            <a:pPr eaLnBrk="1" hangingPunct="1">
              <a:defRPr/>
            </a:pPr>
            <a:r>
              <a:rPr lang="en-US" dirty="0">
                <a:solidFill>
                  <a:srgbClr val="FF0000"/>
                </a:solidFill>
              </a:rPr>
              <a:t>Temptations</a:t>
            </a:r>
            <a:r>
              <a:rPr lang="en-US" dirty="0"/>
              <a:t> </a:t>
            </a:r>
          </a:p>
        </p:txBody>
      </p:sp>
      <p:sp>
        <p:nvSpPr>
          <p:cNvPr id="9219" name="Rectangle 3"/>
          <p:cNvSpPr>
            <a:spLocks noGrp="1" noChangeArrowheads="1"/>
          </p:cNvSpPr>
          <p:nvPr>
            <p:ph type="body" idx="1"/>
          </p:nvPr>
        </p:nvSpPr>
        <p:spPr/>
        <p:txBody>
          <a:bodyPr/>
          <a:lstStyle/>
          <a:p>
            <a:pPr eaLnBrk="1" hangingPunct="1">
              <a:lnSpc>
                <a:spcPct val="90000"/>
              </a:lnSpc>
              <a:defRPr/>
            </a:pPr>
            <a:r>
              <a:rPr lang="en-US" sz="3600" dirty="0"/>
              <a:t>T4: Avoid measuring anything …</a:t>
            </a:r>
          </a:p>
          <a:p>
            <a:pPr lvl="1" eaLnBrk="1" hangingPunct="1">
              <a:lnSpc>
                <a:spcPct val="90000"/>
              </a:lnSpc>
              <a:defRPr/>
            </a:pPr>
            <a:r>
              <a:rPr lang="en-US" sz="2800" dirty="0"/>
              <a:t>But if you don’t measure, can you manage?</a:t>
            </a:r>
          </a:p>
          <a:p>
            <a:pPr lvl="2" eaLnBrk="1" hangingPunct="1">
              <a:lnSpc>
                <a:spcPct val="90000"/>
              </a:lnSpc>
              <a:defRPr/>
            </a:pPr>
            <a:r>
              <a:rPr lang="en-US" sz="2400" dirty="0"/>
              <a:t>What are the key performance indicators (KPI)?</a:t>
            </a:r>
          </a:p>
          <a:p>
            <a:pPr lvl="2" eaLnBrk="1" hangingPunct="1">
              <a:lnSpc>
                <a:spcPct val="90000"/>
              </a:lnSpc>
              <a:defRPr/>
            </a:pPr>
            <a:r>
              <a:rPr lang="en-US" sz="2400" dirty="0"/>
              <a:t>How are they measured?</a:t>
            </a:r>
          </a:p>
          <a:p>
            <a:pPr lvl="2" eaLnBrk="1" hangingPunct="1">
              <a:lnSpc>
                <a:spcPct val="90000"/>
              </a:lnSpc>
              <a:defRPr/>
            </a:pPr>
            <a:r>
              <a:rPr lang="en-US" sz="2400" dirty="0"/>
              <a:t>How are they connected or interdependent?</a:t>
            </a:r>
          </a:p>
          <a:p>
            <a:pPr lvl="1" eaLnBrk="1" hangingPunct="1">
              <a:lnSpc>
                <a:spcPct val="90000"/>
              </a:lnSpc>
              <a:defRPr/>
            </a:pPr>
            <a:r>
              <a:rPr lang="en-US" sz="2800" dirty="0"/>
              <a:t>Measuring 1-2 indicators won’t be enough either. It has to be comprehensive.</a:t>
            </a:r>
          </a:p>
          <a:p>
            <a:pPr lvl="1" eaLnBrk="1" hangingPunct="1">
              <a:lnSpc>
                <a:spcPct val="90000"/>
              </a:lnSpc>
              <a:defRPr/>
            </a:pPr>
            <a:r>
              <a:rPr lang="en-US" sz="2800" dirty="0"/>
              <a:t>Measuring productivity alone is insufficient. </a:t>
            </a:r>
          </a:p>
          <a:p>
            <a:pPr lvl="2" eaLnBrk="1" hangingPunct="1">
              <a:lnSpc>
                <a:spcPct val="90000"/>
              </a:lnSpc>
              <a:defRPr/>
            </a:pPr>
            <a:r>
              <a:rPr lang="en-US" sz="2600" dirty="0"/>
              <a:t>How about consistency? Error rates? Down time? Customer satisfaction? Employee turnover?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0901B0A-A58A-4C50-8A8D-65B820D9CB14}" type="slidenum">
              <a:rPr lang="en-US" altLang="en-US">
                <a:latin typeface="Arial" charset="0"/>
              </a:rPr>
              <a:pPr/>
              <a:t>10</a:t>
            </a:fld>
            <a:endParaRPr lang="en-US" altLang="en-US">
              <a:latin typeface="Arial" charset="0"/>
            </a:endParaRPr>
          </a:p>
        </p:txBody>
      </p:sp>
      <p:sp>
        <p:nvSpPr>
          <p:cNvPr id="10242" name="Rectangle 2"/>
          <p:cNvSpPr>
            <a:spLocks noGrp="1" noRot="1" noChangeArrowheads="1"/>
          </p:cNvSpPr>
          <p:nvPr>
            <p:ph type="title"/>
          </p:nvPr>
        </p:nvSpPr>
        <p:spPr/>
        <p:txBody>
          <a:bodyPr/>
          <a:lstStyle/>
          <a:p>
            <a:pPr eaLnBrk="1" hangingPunct="1">
              <a:defRPr/>
            </a:pPr>
            <a:r>
              <a:rPr lang="en-US" dirty="0">
                <a:solidFill>
                  <a:srgbClr val="FF0000"/>
                </a:solidFill>
              </a:rPr>
              <a:t>Temptations</a:t>
            </a:r>
            <a:r>
              <a:rPr lang="en-US" dirty="0"/>
              <a:t> </a:t>
            </a:r>
          </a:p>
        </p:txBody>
      </p:sp>
      <p:sp>
        <p:nvSpPr>
          <p:cNvPr id="10243" name="Rectangle 3"/>
          <p:cNvSpPr>
            <a:spLocks noGrp="1" noChangeArrowheads="1"/>
          </p:cNvSpPr>
          <p:nvPr>
            <p:ph type="body" idx="1"/>
          </p:nvPr>
        </p:nvSpPr>
        <p:spPr/>
        <p:txBody>
          <a:bodyPr/>
          <a:lstStyle/>
          <a:p>
            <a:pPr eaLnBrk="1" hangingPunct="1">
              <a:defRPr/>
            </a:pPr>
            <a:r>
              <a:rPr lang="en-US" dirty="0"/>
              <a:t>T5: Pre-implementation Analysis tends to be superficial (at best)</a:t>
            </a:r>
          </a:p>
          <a:p>
            <a:pPr lvl="1" eaLnBrk="1" hangingPunct="1">
              <a:defRPr/>
            </a:pPr>
            <a:r>
              <a:rPr lang="en-US" dirty="0"/>
              <a:t>What</a:t>
            </a:r>
            <a:r>
              <a:rPr lang="en-US" b="1" dirty="0"/>
              <a:t> </a:t>
            </a:r>
            <a:r>
              <a:rPr lang="en-US" b="1" u="sng" dirty="0">
                <a:solidFill>
                  <a:srgbClr val="FF0000"/>
                </a:solidFill>
              </a:rPr>
              <a:t>exactly</a:t>
            </a:r>
            <a:r>
              <a:rPr lang="en-US" b="1" dirty="0"/>
              <a:t> </a:t>
            </a:r>
            <a:r>
              <a:rPr lang="en-US" dirty="0"/>
              <a:t>is the purpose of this system?</a:t>
            </a:r>
          </a:p>
          <a:p>
            <a:pPr lvl="1" eaLnBrk="1" hangingPunct="1">
              <a:defRPr/>
            </a:pPr>
            <a:r>
              <a:rPr lang="en-US" dirty="0"/>
              <a:t>What will it do? Who for? Why? How?</a:t>
            </a:r>
          </a:p>
          <a:p>
            <a:pPr lvl="1" eaLnBrk="1" hangingPunct="1">
              <a:defRPr/>
            </a:pPr>
            <a:r>
              <a:rPr lang="en-US" dirty="0"/>
              <a:t>How resilient do we want to new system to be?</a:t>
            </a:r>
          </a:p>
          <a:p>
            <a:pPr lvl="1" eaLnBrk="1" hangingPunct="1">
              <a:defRPr/>
            </a:pPr>
            <a:r>
              <a:rPr lang="en-US" dirty="0"/>
              <a:t>What changes do we need to implement in our people, procedures, structures, incentives, culture, training?</a:t>
            </a:r>
          </a:p>
          <a:p>
            <a:pPr lvl="1" eaLnBrk="1" hangingPunct="1">
              <a:defRPr/>
            </a:pPr>
            <a:r>
              <a:rPr lang="en-US" dirty="0"/>
              <a:t>What political or environmental issues might arise? </a:t>
            </a:r>
          </a:p>
          <a:p>
            <a:pPr lvl="1" eaLnBrk="1" hangingPunct="1">
              <a:defRPr/>
            </a:pPr>
            <a:r>
              <a:rPr lang="en-US" dirty="0"/>
              <a:t>How do reporting channels change?</a:t>
            </a:r>
          </a:p>
          <a:p>
            <a:pPr lvl="1" eaLnBrk="1" hangingPunct="1">
              <a:defRPr/>
            </a:pPr>
            <a:r>
              <a:rPr lang="en-US" dirty="0"/>
              <a:t>Who is in charge? Where does the buck stop?</a:t>
            </a:r>
          </a:p>
          <a:p>
            <a:pPr lvl="1" eaLnBrk="1" hangingPunct="1">
              <a:defRPr/>
            </a:pPr>
            <a:r>
              <a:rPr lang="en-US" dirty="0"/>
              <a:t>Do we have a project team, champion, … and budget?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D354D2E-08FC-453A-BD27-5DE9A42F83E5}" type="slidenum">
              <a:rPr lang="en-US" altLang="en-US">
                <a:latin typeface="Arial" charset="0"/>
              </a:rPr>
              <a:pPr/>
              <a:t>11</a:t>
            </a:fld>
            <a:endParaRPr lang="en-US" altLang="en-US">
              <a:latin typeface="Arial" charset="0"/>
            </a:endParaRPr>
          </a:p>
        </p:txBody>
      </p:sp>
      <p:sp>
        <p:nvSpPr>
          <p:cNvPr id="11266" name="Rectangle 2"/>
          <p:cNvSpPr>
            <a:spLocks noGrp="1" noRot="1" noChangeArrowheads="1"/>
          </p:cNvSpPr>
          <p:nvPr>
            <p:ph type="title"/>
          </p:nvPr>
        </p:nvSpPr>
        <p:spPr/>
        <p:txBody>
          <a:bodyPr/>
          <a:lstStyle/>
          <a:p>
            <a:pPr eaLnBrk="1" hangingPunct="1">
              <a:defRPr/>
            </a:pPr>
            <a:r>
              <a:rPr lang="en-US" dirty="0">
                <a:solidFill>
                  <a:srgbClr val="FF0000"/>
                </a:solidFill>
              </a:rPr>
              <a:t>Temptations</a:t>
            </a:r>
            <a:r>
              <a:rPr lang="en-US" dirty="0"/>
              <a:t> </a:t>
            </a:r>
          </a:p>
        </p:txBody>
      </p:sp>
      <p:sp>
        <p:nvSpPr>
          <p:cNvPr id="11267" name="Rectangle 3"/>
          <p:cNvSpPr>
            <a:spLocks noGrp="1" noChangeArrowheads="1"/>
          </p:cNvSpPr>
          <p:nvPr>
            <p:ph type="body" idx="1"/>
          </p:nvPr>
        </p:nvSpPr>
        <p:spPr/>
        <p:txBody>
          <a:bodyPr/>
          <a:lstStyle/>
          <a:p>
            <a:pPr eaLnBrk="1" hangingPunct="1">
              <a:defRPr/>
            </a:pPr>
            <a:r>
              <a:rPr lang="en-US" dirty="0"/>
              <a:t>T6: Systems operate in a vacuum</a:t>
            </a:r>
          </a:p>
          <a:p>
            <a:pPr lvl="1" eaLnBrk="1" hangingPunct="1">
              <a:defRPr/>
            </a:pPr>
            <a:r>
              <a:rPr lang="en-US" dirty="0"/>
              <a:t>They don’t! They have users. Users have values.</a:t>
            </a:r>
          </a:p>
          <a:p>
            <a:pPr lvl="1" eaLnBrk="1" hangingPunct="1">
              <a:defRPr/>
            </a:pPr>
            <a:r>
              <a:rPr lang="en-US" dirty="0"/>
              <a:t>Organisations have values, a history, a culture.</a:t>
            </a:r>
          </a:p>
          <a:p>
            <a:pPr lvl="1" eaLnBrk="1" hangingPunct="1">
              <a:defRPr/>
            </a:pPr>
            <a:r>
              <a:rPr lang="en-US" dirty="0"/>
              <a:t>People don’t do what they are told – in fact they often do the opposite.</a:t>
            </a:r>
          </a:p>
          <a:p>
            <a:pPr lvl="1" eaLnBrk="1" hangingPunct="1">
              <a:defRPr/>
            </a:pPr>
            <a:r>
              <a:rPr lang="en-US" dirty="0"/>
              <a:t>Circumstances change – but few systems are that flexible.</a:t>
            </a:r>
          </a:p>
          <a:p>
            <a:pPr lvl="1" eaLnBrk="1" hangingPunct="1">
              <a:defRPr/>
            </a:pPr>
            <a:r>
              <a:rPr lang="en-US" dirty="0"/>
              <a:t>Systems are connected to other systems, both inside and outside the organisation.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71AFB33E-D1D5-4728-9802-DB95D09D26CF}" type="slidenum">
              <a:rPr lang="en-US" altLang="en-US">
                <a:latin typeface="Arial" charset="0"/>
              </a:rPr>
              <a:pPr/>
              <a:t>12</a:t>
            </a:fld>
            <a:endParaRPr lang="en-US" altLang="en-US">
              <a:latin typeface="Arial" charset="0"/>
            </a:endParaRPr>
          </a:p>
        </p:txBody>
      </p:sp>
      <p:sp>
        <p:nvSpPr>
          <p:cNvPr id="12290" name="Rectangle 2"/>
          <p:cNvSpPr>
            <a:spLocks noGrp="1" noRot="1" noChangeArrowheads="1"/>
          </p:cNvSpPr>
          <p:nvPr>
            <p:ph type="title"/>
          </p:nvPr>
        </p:nvSpPr>
        <p:spPr/>
        <p:txBody>
          <a:bodyPr/>
          <a:lstStyle/>
          <a:p>
            <a:pPr eaLnBrk="1" hangingPunct="1">
              <a:defRPr/>
            </a:pPr>
            <a:r>
              <a:rPr lang="en-US" dirty="0">
                <a:solidFill>
                  <a:srgbClr val="FF0000"/>
                </a:solidFill>
              </a:rPr>
              <a:t>Temptations</a:t>
            </a:r>
          </a:p>
        </p:txBody>
      </p:sp>
      <p:sp>
        <p:nvSpPr>
          <p:cNvPr id="12291" name="Rectangle 3"/>
          <p:cNvSpPr>
            <a:spLocks noGrp="1" noChangeArrowheads="1"/>
          </p:cNvSpPr>
          <p:nvPr>
            <p:ph type="body" idx="1"/>
          </p:nvPr>
        </p:nvSpPr>
        <p:spPr/>
        <p:txBody>
          <a:bodyPr/>
          <a:lstStyle/>
          <a:p>
            <a:pPr eaLnBrk="1" hangingPunct="1">
              <a:defRPr/>
            </a:pPr>
            <a:r>
              <a:rPr lang="en-US" dirty="0"/>
              <a:t>T7: Systems implement themselves!</a:t>
            </a:r>
          </a:p>
          <a:p>
            <a:pPr lvl="1" eaLnBrk="1" hangingPunct="1">
              <a:defRPr/>
            </a:pPr>
            <a:r>
              <a:rPr lang="en-US" dirty="0"/>
              <a:t>But what about planning?</a:t>
            </a:r>
          </a:p>
          <a:p>
            <a:pPr lvl="1" eaLnBrk="1" hangingPunct="1">
              <a:defRPr/>
            </a:pPr>
            <a:r>
              <a:rPr lang="en-US" dirty="0"/>
              <a:t>Hiring new staff?</a:t>
            </a:r>
          </a:p>
          <a:p>
            <a:pPr lvl="1" eaLnBrk="1" hangingPunct="1">
              <a:defRPr/>
            </a:pPr>
            <a:r>
              <a:rPr lang="en-US" dirty="0"/>
              <a:t>Changing the </a:t>
            </a:r>
            <a:r>
              <a:rPr lang="en-US" dirty="0" err="1"/>
              <a:t>organisation</a:t>
            </a:r>
            <a:r>
              <a:rPr lang="en-US" dirty="0"/>
              <a:t>?</a:t>
            </a:r>
          </a:p>
          <a:p>
            <a:pPr lvl="1" eaLnBrk="1" hangingPunct="1">
              <a:defRPr/>
            </a:pPr>
            <a:r>
              <a:rPr lang="en-US" dirty="0"/>
              <a:t>Re-engineering processes?</a:t>
            </a:r>
          </a:p>
          <a:p>
            <a:pPr lvl="1" eaLnBrk="1" hangingPunct="1">
              <a:defRPr/>
            </a:pPr>
            <a:r>
              <a:rPr lang="en-US" dirty="0"/>
              <a:t>Persuading people?</a:t>
            </a:r>
          </a:p>
          <a:p>
            <a:pPr lvl="1" eaLnBrk="1" hangingPunct="1">
              <a:defRPr/>
            </a:pPr>
            <a:r>
              <a:rPr lang="en-US" dirty="0"/>
              <a:t>How long does it take to implement a new system? Minutes?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8D07D35-5557-405F-BEC5-C7C6725E0292}" type="slidenum">
              <a:rPr lang="en-US" altLang="en-US">
                <a:latin typeface="Arial" charset="0"/>
              </a:rPr>
              <a:pPr/>
              <a:t>13</a:t>
            </a:fld>
            <a:endParaRPr lang="en-US" altLang="en-US">
              <a:latin typeface="Arial" charset="0"/>
            </a:endParaRPr>
          </a:p>
        </p:txBody>
      </p:sp>
      <p:sp>
        <p:nvSpPr>
          <p:cNvPr id="13314" name="Rectangle 2"/>
          <p:cNvSpPr>
            <a:spLocks noGrp="1" noRot="1" noChangeArrowheads="1"/>
          </p:cNvSpPr>
          <p:nvPr>
            <p:ph type="title"/>
          </p:nvPr>
        </p:nvSpPr>
        <p:spPr/>
        <p:txBody>
          <a:bodyPr/>
          <a:lstStyle/>
          <a:p>
            <a:pPr eaLnBrk="1" hangingPunct="1">
              <a:defRPr/>
            </a:pPr>
            <a:r>
              <a:rPr lang="en-US" dirty="0">
                <a:solidFill>
                  <a:srgbClr val="FF0000"/>
                </a:solidFill>
              </a:rPr>
              <a:t>Overcoming Temptations</a:t>
            </a:r>
          </a:p>
        </p:txBody>
      </p:sp>
      <p:sp>
        <p:nvSpPr>
          <p:cNvPr id="13315" name="Rectangle 3"/>
          <p:cNvSpPr>
            <a:spLocks noGrp="1" noChangeArrowheads="1"/>
          </p:cNvSpPr>
          <p:nvPr>
            <p:ph type="body" idx="1"/>
          </p:nvPr>
        </p:nvSpPr>
        <p:spPr/>
        <p:txBody>
          <a:bodyPr/>
          <a:lstStyle/>
          <a:p>
            <a:pPr eaLnBrk="1" hangingPunct="1">
              <a:defRPr/>
            </a:pPr>
            <a:r>
              <a:rPr lang="en-US" dirty="0"/>
              <a:t>Focus on the real, business issues</a:t>
            </a:r>
          </a:p>
          <a:p>
            <a:pPr eaLnBrk="1" hangingPunct="1">
              <a:defRPr/>
            </a:pPr>
            <a:r>
              <a:rPr lang="en-US" dirty="0"/>
              <a:t>Focus on how work is done</a:t>
            </a:r>
          </a:p>
          <a:p>
            <a:pPr eaLnBrk="1" hangingPunct="1">
              <a:defRPr/>
            </a:pPr>
            <a:r>
              <a:rPr lang="en-US" dirty="0"/>
              <a:t>Don’t let the schedule run the project</a:t>
            </a:r>
          </a:p>
          <a:p>
            <a:pPr eaLnBrk="1" hangingPunct="1">
              <a:defRPr/>
            </a:pPr>
            <a:r>
              <a:rPr lang="en-US" dirty="0"/>
              <a:t>Don’t let politicians run the project</a:t>
            </a:r>
          </a:p>
          <a:p>
            <a:pPr eaLnBrk="1" hangingPunct="1">
              <a:defRPr/>
            </a:pPr>
            <a:r>
              <a:rPr lang="en-US" dirty="0"/>
              <a:t>Think of systems as </a:t>
            </a:r>
            <a:r>
              <a:rPr lang="en-US" u="sng" dirty="0">
                <a:solidFill>
                  <a:schemeClr val="accent6">
                    <a:lumMod val="60000"/>
                    <a:lumOff val="40000"/>
                  </a:schemeClr>
                </a:solidFill>
              </a:rPr>
              <a:t>work systems</a:t>
            </a:r>
            <a:r>
              <a:rPr lang="en-US" dirty="0"/>
              <a:t>, supported by IT, not as IT systems.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513B886-BCCD-447B-9EEA-86DE5EE24883}" type="slidenum">
              <a:rPr lang="en-US" altLang="en-US">
                <a:latin typeface="Arial" charset="0"/>
              </a:rPr>
              <a:pPr/>
              <a:t>14</a:t>
            </a:fld>
            <a:endParaRPr lang="en-US" altLang="en-US">
              <a:latin typeface="Arial" charset="0"/>
            </a:endParaRPr>
          </a:p>
        </p:txBody>
      </p:sp>
      <p:sp>
        <p:nvSpPr>
          <p:cNvPr id="14338" name="Rectangle 2"/>
          <p:cNvSpPr>
            <a:spLocks noGrp="1" noRot="1" noChangeArrowheads="1"/>
          </p:cNvSpPr>
          <p:nvPr>
            <p:ph type="title"/>
          </p:nvPr>
        </p:nvSpPr>
        <p:spPr/>
        <p:txBody>
          <a:bodyPr/>
          <a:lstStyle/>
          <a:p>
            <a:pPr eaLnBrk="1" hangingPunct="1">
              <a:defRPr/>
            </a:pPr>
            <a:r>
              <a:rPr lang="en-US" dirty="0">
                <a:solidFill>
                  <a:srgbClr val="FF0000"/>
                </a:solidFill>
              </a:rPr>
              <a:t>So, What is a Work System?</a:t>
            </a:r>
          </a:p>
        </p:txBody>
      </p:sp>
      <p:sp>
        <p:nvSpPr>
          <p:cNvPr id="14339" name="Rectangle 3"/>
          <p:cNvSpPr>
            <a:spLocks noGrp="1" noChangeArrowheads="1"/>
          </p:cNvSpPr>
          <p:nvPr>
            <p:ph type="body" idx="1"/>
          </p:nvPr>
        </p:nvSpPr>
        <p:spPr/>
        <p:txBody>
          <a:bodyPr/>
          <a:lstStyle/>
          <a:p>
            <a:pPr eaLnBrk="1" hangingPunct="1">
              <a:defRPr/>
            </a:pPr>
            <a:r>
              <a:rPr lang="en-US" dirty="0"/>
              <a:t>“A work system is a system in which human participants and/or machines perform work using information, technology, and other resources to produce products and/or services for internal or external customers”.</a:t>
            </a:r>
          </a:p>
          <a:p>
            <a:pPr eaLnBrk="1" hangingPunct="1">
              <a:defRPr/>
            </a:pPr>
            <a:r>
              <a:rPr lang="en-US" dirty="0"/>
              <a:t>Such systems procure materials from suppliers, produce &amp; deliver products, find customers, create reports, coordinate work,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537E19A-557D-4E0D-8C29-46172D034B32}" type="slidenum">
              <a:rPr lang="en-US" altLang="en-US">
                <a:latin typeface="Arial" charset="0"/>
              </a:rPr>
              <a:pPr/>
              <a:t>15</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A Typical Work Problem</a:t>
            </a:r>
          </a:p>
        </p:txBody>
      </p:sp>
      <p:sp>
        <p:nvSpPr>
          <p:cNvPr id="16387" name="Rectangle 3"/>
          <p:cNvSpPr>
            <a:spLocks noGrp="1" noChangeArrowheads="1"/>
          </p:cNvSpPr>
          <p:nvPr>
            <p:ph type="body" idx="1"/>
          </p:nvPr>
        </p:nvSpPr>
        <p:spPr>
          <a:xfrm>
            <a:off x="609600" y="1981200"/>
            <a:ext cx="11049000" cy="4419600"/>
          </a:xfrm>
        </p:spPr>
        <p:txBody>
          <a:bodyPr/>
          <a:lstStyle/>
          <a:p>
            <a:pPr eaLnBrk="1" hangingPunct="1">
              <a:defRPr/>
            </a:pPr>
            <a:r>
              <a:rPr lang="en-US" dirty="0"/>
              <a:t>A PR manager communicates with clients</a:t>
            </a:r>
          </a:p>
          <a:p>
            <a:pPr lvl="1" eaLnBrk="1" hangingPunct="1">
              <a:defRPr/>
            </a:pPr>
            <a:r>
              <a:rPr lang="en-US" dirty="0"/>
              <a:t>Using a variety of communication and presentation technologies</a:t>
            </a:r>
          </a:p>
          <a:p>
            <a:pPr lvl="1" eaLnBrk="1" hangingPunct="1">
              <a:defRPr/>
            </a:pPr>
            <a:r>
              <a:rPr lang="en-US" dirty="0"/>
              <a:t>And needs high bandwidth, as well as access to information</a:t>
            </a:r>
          </a:p>
          <a:p>
            <a:pPr eaLnBrk="1" hangingPunct="1">
              <a:defRPr/>
            </a:pPr>
            <a:r>
              <a:rPr lang="en-US" dirty="0"/>
              <a:t>But the corporate Internet connection is slow</a:t>
            </a:r>
          </a:p>
          <a:p>
            <a:pPr eaLnBrk="1" hangingPunct="1">
              <a:defRPr/>
            </a:pPr>
            <a:r>
              <a:rPr lang="en-US" dirty="0"/>
              <a:t>Worse, top management block some vital IT applications and censor access to the Internet</a:t>
            </a:r>
          </a:p>
          <a:p>
            <a:pPr eaLnBrk="1" hangingPunct="1">
              <a:defRPr/>
            </a:pPr>
            <a:r>
              <a:rPr lang="en-US" dirty="0"/>
              <a:t>Result: Work is ineffective and inefficient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C2C5AB0-ABF0-4A80-A98B-877E64F07C29}" type="slidenum">
              <a:rPr lang="en-US" altLang="en-US">
                <a:latin typeface="Arial" charset="0"/>
              </a:rPr>
              <a:pPr/>
              <a:t>16</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Commonalities 1</a:t>
            </a:r>
          </a:p>
        </p:txBody>
      </p:sp>
      <p:sp>
        <p:nvSpPr>
          <p:cNvPr id="17411" name="Rectangle 3"/>
          <p:cNvSpPr>
            <a:spLocks noGrp="1" noChangeArrowheads="1"/>
          </p:cNvSpPr>
          <p:nvPr>
            <p:ph type="body" idx="1"/>
          </p:nvPr>
        </p:nvSpPr>
        <p:spPr/>
        <p:txBody>
          <a:bodyPr/>
          <a:lstStyle/>
          <a:p>
            <a:pPr eaLnBrk="1" hangingPunct="1">
              <a:defRPr/>
            </a:pPr>
            <a:r>
              <a:rPr lang="en-US" dirty="0"/>
              <a:t>In any work system, people</a:t>
            </a:r>
          </a:p>
          <a:p>
            <a:pPr lvl="1" eaLnBrk="1" hangingPunct="1">
              <a:defRPr/>
            </a:pPr>
            <a:r>
              <a:rPr lang="en-US" dirty="0"/>
              <a:t>are doing work</a:t>
            </a:r>
          </a:p>
          <a:p>
            <a:pPr lvl="1" eaLnBrk="1" hangingPunct="1">
              <a:defRPr/>
            </a:pPr>
            <a:r>
              <a:rPr lang="en-US" dirty="0"/>
              <a:t>are using information &amp; technology</a:t>
            </a:r>
          </a:p>
          <a:p>
            <a:pPr eaLnBrk="1" hangingPunct="1">
              <a:defRPr/>
            </a:pPr>
            <a:r>
              <a:rPr lang="en-US" dirty="0"/>
              <a:t>In any work system, there are multiple success indicators, including:</a:t>
            </a:r>
          </a:p>
          <a:p>
            <a:pPr lvl="1" eaLnBrk="1" hangingPunct="1">
              <a:defRPr/>
            </a:pPr>
            <a:r>
              <a:rPr lang="en-US" dirty="0"/>
              <a:t>time, effort, quality of results, satisfaction of clients, …</a:t>
            </a:r>
          </a:p>
          <a:p>
            <a:pPr eaLnBrk="1" hangingPunct="1">
              <a:defRPr/>
            </a:pPr>
            <a:r>
              <a:rPr lang="en-US" dirty="0"/>
              <a:t>So, the context is important.</a:t>
            </a:r>
          </a:p>
          <a:p>
            <a:pPr eaLnBrk="1" hangingPunct="1">
              <a:defRPr/>
            </a:pPr>
            <a:r>
              <a:rPr lang="en-US" dirty="0"/>
              <a:t>It is not just about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DFDDAAF-0F0A-43DF-9212-F0560C263800}" type="slidenum">
              <a:rPr lang="en-US" altLang="en-US">
                <a:latin typeface="Arial" charset="0"/>
              </a:rPr>
              <a:pPr/>
              <a:t>17</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Commonalities 2</a:t>
            </a:r>
          </a:p>
        </p:txBody>
      </p:sp>
      <p:sp>
        <p:nvSpPr>
          <p:cNvPr id="18435" name="Rectangle 3"/>
          <p:cNvSpPr>
            <a:spLocks noGrp="1" noChangeArrowheads="1"/>
          </p:cNvSpPr>
          <p:nvPr>
            <p:ph type="body" idx="1"/>
          </p:nvPr>
        </p:nvSpPr>
        <p:spPr>
          <a:xfrm>
            <a:off x="609600" y="1752600"/>
            <a:ext cx="10591800" cy="4572000"/>
          </a:xfrm>
        </p:spPr>
        <p:txBody>
          <a:bodyPr/>
          <a:lstStyle/>
          <a:p>
            <a:pPr eaLnBrk="1" hangingPunct="1">
              <a:defRPr/>
            </a:pPr>
            <a:r>
              <a:rPr lang="en-US" dirty="0"/>
              <a:t>In any work system</a:t>
            </a:r>
          </a:p>
          <a:p>
            <a:pPr lvl="1" eaLnBrk="1" hangingPunct="1">
              <a:defRPr/>
            </a:pPr>
            <a:r>
              <a:rPr lang="en-US" dirty="0"/>
              <a:t>There is a problem or opportunity</a:t>
            </a:r>
          </a:p>
          <a:p>
            <a:pPr lvl="1" eaLnBrk="1" hangingPunct="1">
              <a:defRPr/>
            </a:pPr>
            <a:r>
              <a:rPr lang="en-US" dirty="0"/>
              <a:t>The precise </a:t>
            </a:r>
            <a:r>
              <a:rPr lang="en-US" u="sng" dirty="0"/>
              <a:t>scope</a:t>
            </a:r>
            <a:r>
              <a:rPr lang="en-US" dirty="0"/>
              <a:t> of the work system is not obvious</a:t>
            </a:r>
          </a:p>
          <a:p>
            <a:pPr lvl="2" eaLnBrk="1" hangingPunct="1">
              <a:defRPr/>
            </a:pPr>
            <a:r>
              <a:rPr lang="en-US" sz="2000" dirty="0"/>
              <a:t>Further analysis is required to see what is really involved</a:t>
            </a:r>
          </a:p>
          <a:p>
            <a:pPr lvl="1" eaLnBrk="1" hangingPunct="1">
              <a:defRPr/>
            </a:pPr>
            <a:r>
              <a:rPr lang="en-US" dirty="0"/>
              <a:t>There are a variety of work practices</a:t>
            </a:r>
          </a:p>
          <a:p>
            <a:pPr lvl="2" eaLnBrk="1" hangingPunct="1">
              <a:defRPr/>
            </a:pPr>
            <a:r>
              <a:rPr lang="en-US" sz="2000" dirty="0"/>
              <a:t>But human communication/persuasion skills are always important</a:t>
            </a:r>
          </a:p>
          <a:p>
            <a:pPr lvl="1" eaLnBrk="1" hangingPunct="1">
              <a:defRPr/>
            </a:pPr>
            <a:r>
              <a:rPr lang="en-US" dirty="0"/>
              <a:t>There are participants and customers</a:t>
            </a:r>
          </a:p>
          <a:p>
            <a:pPr lvl="2" eaLnBrk="1" hangingPunct="1">
              <a:defRPr/>
            </a:pPr>
            <a:r>
              <a:rPr lang="en-US" sz="2000" dirty="0"/>
              <a:t>They have different roles</a:t>
            </a:r>
          </a:p>
          <a:p>
            <a:pPr lvl="2" eaLnBrk="1" hangingPunct="1">
              <a:defRPr/>
            </a:pPr>
            <a:r>
              <a:rPr lang="en-US" sz="2000" dirty="0"/>
              <a:t>Participating in a work system is not the same as using technology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E756590-90AA-49EA-9908-EE9AA4EF3CF7}" type="slidenum">
              <a:rPr lang="en-US" altLang="en-US">
                <a:latin typeface="Arial" charset="0"/>
              </a:rPr>
              <a:pPr/>
              <a:t>18</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Commonalities 3</a:t>
            </a:r>
          </a:p>
        </p:txBody>
      </p:sp>
      <p:sp>
        <p:nvSpPr>
          <p:cNvPr id="19459" name="Rectangle 3"/>
          <p:cNvSpPr>
            <a:spLocks noGrp="1" noChangeArrowheads="1"/>
          </p:cNvSpPr>
          <p:nvPr>
            <p:ph type="body" idx="1"/>
          </p:nvPr>
        </p:nvSpPr>
        <p:spPr/>
        <p:txBody>
          <a:bodyPr/>
          <a:lstStyle/>
          <a:p>
            <a:pPr eaLnBrk="1" hangingPunct="1">
              <a:lnSpc>
                <a:spcPct val="90000"/>
              </a:lnSpc>
              <a:defRPr/>
            </a:pPr>
            <a:r>
              <a:rPr lang="en-US" dirty="0"/>
              <a:t>Information</a:t>
            </a:r>
          </a:p>
          <a:p>
            <a:pPr lvl="1" eaLnBrk="1" hangingPunct="1">
              <a:lnSpc>
                <a:spcPct val="90000"/>
              </a:lnSpc>
              <a:defRPr/>
            </a:pPr>
            <a:r>
              <a:rPr lang="en-US" dirty="0"/>
              <a:t>All work systems involve information of some kind </a:t>
            </a:r>
          </a:p>
          <a:p>
            <a:pPr lvl="2" eaLnBrk="1" hangingPunct="1">
              <a:lnSpc>
                <a:spcPct val="90000"/>
              </a:lnSpc>
              <a:defRPr/>
            </a:pPr>
            <a:r>
              <a:rPr lang="en-US" dirty="0"/>
              <a:t>This information is critical to system success</a:t>
            </a:r>
          </a:p>
          <a:p>
            <a:pPr eaLnBrk="1" hangingPunct="1">
              <a:lnSpc>
                <a:spcPct val="90000"/>
              </a:lnSpc>
              <a:defRPr/>
            </a:pPr>
            <a:r>
              <a:rPr lang="en-US" dirty="0"/>
              <a:t>Technology</a:t>
            </a:r>
          </a:p>
          <a:p>
            <a:pPr lvl="1" eaLnBrk="1" hangingPunct="1">
              <a:lnSpc>
                <a:spcPct val="90000"/>
              </a:lnSpc>
              <a:defRPr/>
            </a:pPr>
            <a:r>
              <a:rPr lang="en-US" dirty="0"/>
              <a:t>All work systems use a lot of technology…</a:t>
            </a:r>
          </a:p>
          <a:p>
            <a:pPr lvl="2" eaLnBrk="1" hangingPunct="1">
              <a:lnSpc>
                <a:spcPct val="90000"/>
              </a:lnSpc>
              <a:defRPr/>
            </a:pPr>
            <a:r>
              <a:rPr lang="en-US" dirty="0"/>
              <a:t>… which is used by participants and customers </a:t>
            </a:r>
          </a:p>
          <a:p>
            <a:pPr eaLnBrk="1" hangingPunct="1">
              <a:lnSpc>
                <a:spcPct val="90000"/>
              </a:lnSpc>
              <a:defRPr/>
            </a:pPr>
            <a:r>
              <a:rPr lang="en-US" dirty="0"/>
              <a:t>Environment</a:t>
            </a:r>
          </a:p>
          <a:p>
            <a:pPr lvl="1" eaLnBrk="1" hangingPunct="1">
              <a:lnSpc>
                <a:spcPct val="90000"/>
              </a:lnSpc>
              <a:defRPr/>
            </a:pPr>
            <a:r>
              <a:rPr lang="en-US" dirty="0"/>
              <a:t>All work systems operate in an environment, a social context and are expected to comply with standards for security, governance, etc.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C226AFF-3BF4-4477-959D-218E6EBF9018}" type="slidenum">
              <a:rPr lang="en-US" altLang="en-US">
                <a:latin typeface="Arial" charset="0"/>
              </a:rPr>
              <a:pPr/>
              <a:t>19</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Commonalities 4</a:t>
            </a:r>
          </a:p>
        </p:txBody>
      </p:sp>
      <p:sp>
        <p:nvSpPr>
          <p:cNvPr id="20483" name="Rectangle 3"/>
          <p:cNvSpPr>
            <a:spLocks noGrp="1" noChangeArrowheads="1"/>
          </p:cNvSpPr>
          <p:nvPr>
            <p:ph type="body" idx="1"/>
          </p:nvPr>
        </p:nvSpPr>
        <p:spPr/>
        <p:txBody>
          <a:bodyPr/>
          <a:lstStyle/>
          <a:p>
            <a:pPr eaLnBrk="1" hangingPunct="1">
              <a:defRPr/>
            </a:pPr>
            <a:r>
              <a:rPr lang="en-US" dirty="0"/>
              <a:t>Products/Services</a:t>
            </a:r>
          </a:p>
          <a:p>
            <a:pPr lvl="1" eaLnBrk="1" hangingPunct="1">
              <a:defRPr/>
            </a:pPr>
            <a:r>
              <a:rPr lang="en-US" dirty="0"/>
              <a:t>All work systems produce things for customers</a:t>
            </a:r>
          </a:p>
          <a:p>
            <a:pPr lvl="2" eaLnBrk="1" hangingPunct="1">
              <a:defRPr/>
            </a:pPr>
            <a:r>
              <a:rPr lang="en-US" sz="2000" dirty="0"/>
              <a:t>Who have to buy them!</a:t>
            </a:r>
          </a:p>
          <a:p>
            <a:pPr eaLnBrk="1" hangingPunct="1">
              <a:defRPr/>
            </a:pPr>
            <a:r>
              <a:rPr lang="en-US" dirty="0"/>
              <a:t>Infrastructure</a:t>
            </a:r>
          </a:p>
          <a:p>
            <a:pPr lvl="1" eaLnBrk="1" hangingPunct="1">
              <a:defRPr/>
            </a:pPr>
            <a:r>
              <a:rPr lang="en-US" dirty="0"/>
              <a:t>All work systems rely on shared human, technical and informational infrastructures (visible or invisible)</a:t>
            </a:r>
          </a:p>
          <a:p>
            <a:pPr eaLnBrk="1" hangingPunct="1">
              <a:defRPr/>
            </a:pPr>
            <a:r>
              <a:rPr lang="en-US" dirty="0"/>
              <a:t>Strategies</a:t>
            </a:r>
          </a:p>
          <a:p>
            <a:pPr lvl="1" eaLnBrk="1" hangingPunct="1">
              <a:defRPr/>
            </a:pPr>
            <a:r>
              <a:rPr lang="en-US" dirty="0"/>
              <a:t>All work systems have an operational strategy, as does the organisation itself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5645D30-CBEF-4905-942E-240BD693A566}" type="slidenum">
              <a:rPr lang="en-US" altLang="en-US">
                <a:latin typeface="Arial" charset="0"/>
              </a:rPr>
              <a:pPr/>
              <a:t>20</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dirty="0">
                <a:solidFill>
                  <a:srgbClr val="FF0000"/>
                </a:solidFill>
              </a:rPr>
              <a:t>Work Systems not IT Systems</a:t>
            </a:r>
          </a:p>
        </p:txBody>
      </p:sp>
      <p:sp>
        <p:nvSpPr>
          <p:cNvPr id="21507" name="Rectangle 3"/>
          <p:cNvSpPr>
            <a:spLocks noGrp="1" noChangeArrowheads="1"/>
          </p:cNvSpPr>
          <p:nvPr>
            <p:ph type="body" idx="1"/>
          </p:nvPr>
        </p:nvSpPr>
        <p:spPr/>
        <p:txBody>
          <a:bodyPr/>
          <a:lstStyle/>
          <a:p>
            <a:pPr eaLnBrk="1" hangingPunct="1">
              <a:lnSpc>
                <a:spcPct val="90000"/>
              </a:lnSpc>
              <a:defRPr/>
            </a:pPr>
            <a:r>
              <a:rPr lang="en-US" dirty="0"/>
              <a:t>The Work Systems concept helps us understand how systems work in the organisational context</a:t>
            </a:r>
          </a:p>
          <a:p>
            <a:pPr eaLnBrk="1" hangingPunct="1">
              <a:lnSpc>
                <a:spcPct val="90000"/>
              </a:lnSpc>
              <a:defRPr/>
            </a:pPr>
            <a:r>
              <a:rPr lang="en-US" dirty="0"/>
              <a:t>IT success is really work system success</a:t>
            </a:r>
          </a:p>
          <a:p>
            <a:pPr eaLnBrk="1" hangingPunct="1">
              <a:lnSpc>
                <a:spcPct val="90000"/>
              </a:lnSpc>
              <a:defRPr/>
            </a:pPr>
            <a:r>
              <a:rPr lang="en-US" dirty="0"/>
              <a:t>IT success is about how IT is used in work systems</a:t>
            </a:r>
          </a:p>
          <a:p>
            <a:pPr eaLnBrk="1" hangingPunct="1">
              <a:lnSpc>
                <a:spcPct val="90000"/>
              </a:lnSpc>
              <a:defRPr/>
            </a:pPr>
            <a:r>
              <a:rPr lang="en-US" dirty="0"/>
              <a:t>IT success is not only the IT professionals’ responsibility. Line managers have a role to play too.</a:t>
            </a:r>
          </a:p>
          <a:p>
            <a:pPr eaLnBrk="1" hangingPunct="1">
              <a:lnSpc>
                <a:spcPct val="90000"/>
              </a:lnSpc>
              <a:defRPr/>
            </a:pPr>
            <a:r>
              <a:rPr lang="en-US" dirty="0"/>
              <a:t>IT needs to be part of a work system – if it is to be useful</a:t>
            </a:r>
          </a:p>
          <a:p>
            <a:pPr eaLnBrk="1" hangingPunct="1">
              <a:lnSpc>
                <a:spcPct val="90000"/>
              </a:lnSpc>
              <a:defRPr/>
            </a:pPr>
            <a:r>
              <a:rPr lang="en-US" dirty="0"/>
              <a:t>We need to understand what IT can(not) do</a:t>
            </a:r>
          </a:p>
          <a:p>
            <a:pPr lvl="1" eaLnBrk="1" hangingPunct="1">
              <a:lnSpc>
                <a:spcPct val="90000"/>
              </a:lnSpc>
              <a:defRPr/>
            </a:pPr>
            <a:r>
              <a:rPr lang="en-US" dirty="0"/>
              <a:t>And what people can(not) do with IT.</a:t>
            </a:r>
          </a:p>
          <a:p>
            <a:pPr eaLnBrk="1" hangingPunct="1">
              <a:lnSpc>
                <a:spcPct val="90000"/>
              </a:lnSpc>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72C793C-0877-49F2-99BC-1F28A5D80AD1}" type="slidenum">
              <a:rPr lang="en-US" altLang="en-US">
                <a:latin typeface="Arial" charset="0"/>
              </a:rPr>
              <a:pPr/>
              <a:t>21</a:t>
            </a:fld>
            <a:endParaRPr lang="en-US" altLang="en-US">
              <a:latin typeface="Arial" charset="0"/>
            </a:endParaRPr>
          </a:p>
        </p:txBody>
      </p:sp>
      <p:sp>
        <p:nvSpPr>
          <p:cNvPr id="39938" name="Rectangle 2"/>
          <p:cNvSpPr>
            <a:spLocks noGrp="1" noRot="1" noChangeArrowheads="1"/>
          </p:cNvSpPr>
          <p:nvPr>
            <p:ph type="title"/>
          </p:nvPr>
        </p:nvSpPr>
        <p:spPr/>
        <p:txBody>
          <a:bodyPr/>
          <a:lstStyle/>
          <a:p>
            <a:pPr eaLnBrk="1" hangingPunct="1">
              <a:defRPr/>
            </a:pPr>
            <a:r>
              <a:rPr lang="en-US" altLang="zh-TW" dirty="0">
                <a:solidFill>
                  <a:srgbClr val="FF0000"/>
                </a:solidFill>
                <a:ea typeface="PMingLiU" pitchFamily="18" charset="-120"/>
              </a:rPr>
              <a:t>The Work System Framework</a:t>
            </a:r>
          </a:p>
        </p:txBody>
      </p:sp>
      <p:sp>
        <p:nvSpPr>
          <p:cNvPr id="22532" name="Rectangle 3"/>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2533" name="Rectangle 4"/>
          <p:cNvSpPr>
            <a:spLocks noChangeArrowheads="1"/>
          </p:cNvSpPr>
          <p:nvPr/>
        </p:nvSpPr>
        <p:spPr bwMode="auto">
          <a:xfrm>
            <a:off x="2279650" y="1619250"/>
            <a:ext cx="448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400">
                <a:solidFill>
                  <a:srgbClr val="000000"/>
                </a:solidFill>
                <a:latin typeface="Times New Roman" pitchFamily="18" charset="0"/>
              </a:rPr>
              <a:t> </a:t>
            </a:r>
            <a:endParaRPr lang="en-US" altLang="en-US" sz="2400">
              <a:latin typeface="Times New Roman" pitchFamily="18" charset="0"/>
            </a:endParaRPr>
          </a:p>
        </p:txBody>
      </p:sp>
      <p:sp>
        <p:nvSpPr>
          <p:cNvPr id="22534" name="Rectangle 5"/>
          <p:cNvSpPr>
            <a:spLocks noChangeArrowheads="1"/>
          </p:cNvSpPr>
          <p:nvPr/>
        </p:nvSpPr>
        <p:spPr bwMode="auto">
          <a:xfrm>
            <a:off x="3724276" y="2822576"/>
            <a:ext cx="14906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T</a:t>
            </a:r>
            <a:endParaRPr lang="en-US" altLang="en-US" sz="2400" b="1">
              <a:solidFill>
                <a:srgbClr val="FFFFFF"/>
              </a:solidFill>
              <a:latin typeface="Times New Roman" pitchFamily="18" charset="0"/>
            </a:endParaRPr>
          </a:p>
        </p:txBody>
      </p:sp>
      <p:sp>
        <p:nvSpPr>
          <p:cNvPr id="22535" name="Rectangle 6"/>
          <p:cNvSpPr>
            <a:spLocks noChangeArrowheads="1"/>
          </p:cNvSpPr>
          <p:nvPr/>
        </p:nvSpPr>
        <p:spPr bwMode="auto">
          <a:xfrm>
            <a:off x="5268913" y="28225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36" name="Rectangle 7"/>
          <p:cNvSpPr>
            <a:spLocks noChangeArrowheads="1"/>
          </p:cNvSpPr>
          <p:nvPr/>
        </p:nvSpPr>
        <p:spPr bwMode="auto">
          <a:xfrm>
            <a:off x="3724275" y="2984501"/>
            <a:ext cx="1358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000000"/>
                </a:solidFill>
                <a:latin typeface="Times New Roman" pitchFamily="18" charset="0"/>
              </a:rPr>
              <a:t>                                    </a:t>
            </a:r>
            <a:r>
              <a:rPr lang="en-US" altLang="en-US" sz="1100" b="1">
                <a:solidFill>
                  <a:srgbClr val="FFFFFF"/>
                </a:solidFill>
                <a:latin typeface="Times New Roman" pitchFamily="18" charset="0"/>
              </a:rPr>
              <a:t>N</a:t>
            </a:r>
            <a:endParaRPr lang="en-US" altLang="en-US" sz="2400" b="1">
              <a:solidFill>
                <a:srgbClr val="FFFFFF"/>
              </a:solidFill>
              <a:latin typeface="Times New Roman" pitchFamily="18" charset="0"/>
            </a:endParaRPr>
          </a:p>
        </p:txBody>
      </p:sp>
      <p:sp>
        <p:nvSpPr>
          <p:cNvPr id="22537" name="Rectangle 8"/>
          <p:cNvSpPr>
            <a:spLocks noChangeArrowheads="1"/>
          </p:cNvSpPr>
          <p:nvPr/>
        </p:nvSpPr>
        <p:spPr bwMode="auto">
          <a:xfrm>
            <a:off x="5137150" y="29845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38" name="Rectangle 9"/>
          <p:cNvSpPr>
            <a:spLocks noChangeArrowheads="1"/>
          </p:cNvSpPr>
          <p:nvPr/>
        </p:nvSpPr>
        <p:spPr bwMode="auto">
          <a:xfrm>
            <a:off x="3724275" y="3152776"/>
            <a:ext cx="12461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FFFFFF"/>
                </a:solidFill>
                <a:latin typeface="Times New Roman" pitchFamily="18" charset="0"/>
              </a:rPr>
              <a:t>                                 E</a:t>
            </a:r>
            <a:endParaRPr lang="en-US" altLang="en-US" sz="2400" b="1" dirty="0">
              <a:solidFill>
                <a:srgbClr val="FFFFFF"/>
              </a:solidFill>
              <a:latin typeface="Times New Roman" pitchFamily="18" charset="0"/>
            </a:endParaRPr>
          </a:p>
        </p:txBody>
      </p:sp>
      <p:sp>
        <p:nvSpPr>
          <p:cNvPr id="22539" name="Rectangle 10"/>
          <p:cNvSpPr>
            <a:spLocks noChangeArrowheads="1"/>
          </p:cNvSpPr>
          <p:nvPr/>
        </p:nvSpPr>
        <p:spPr bwMode="auto">
          <a:xfrm>
            <a:off x="5010150" y="31527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dirty="0">
                <a:solidFill>
                  <a:srgbClr val="000000"/>
                </a:solidFill>
                <a:latin typeface="Times New Roman" pitchFamily="18" charset="0"/>
              </a:rPr>
              <a:t> </a:t>
            </a:r>
            <a:endParaRPr lang="en-US" altLang="en-US" sz="2400" dirty="0">
              <a:latin typeface="Times New Roman" pitchFamily="18" charset="0"/>
            </a:endParaRPr>
          </a:p>
        </p:txBody>
      </p:sp>
      <p:sp>
        <p:nvSpPr>
          <p:cNvPr id="22540" name="Rectangle 11"/>
          <p:cNvSpPr>
            <a:spLocks noChangeArrowheads="1"/>
          </p:cNvSpPr>
          <p:nvPr/>
        </p:nvSpPr>
        <p:spPr bwMode="auto">
          <a:xfrm>
            <a:off x="3724275" y="3314701"/>
            <a:ext cx="11445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000000"/>
                </a:solidFill>
                <a:latin typeface="Times New Roman" pitchFamily="18" charset="0"/>
              </a:rPr>
              <a:t>                             </a:t>
            </a:r>
            <a:r>
              <a:rPr lang="en-US" altLang="en-US" sz="1100" b="1">
                <a:solidFill>
                  <a:srgbClr val="FFFFFF"/>
                </a:solidFill>
                <a:latin typeface="Times New Roman" pitchFamily="18" charset="0"/>
              </a:rPr>
              <a:t>M</a:t>
            </a:r>
            <a:endParaRPr lang="en-US" altLang="en-US" sz="2400" b="1">
              <a:solidFill>
                <a:srgbClr val="FFFFFF"/>
              </a:solidFill>
              <a:latin typeface="Times New Roman" pitchFamily="18" charset="0"/>
            </a:endParaRPr>
          </a:p>
        </p:txBody>
      </p:sp>
      <p:sp>
        <p:nvSpPr>
          <p:cNvPr id="22541" name="Rectangle 12"/>
          <p:cNvSpPr>
            <a:spLocks noChangeArrowheads="1"/>
          </p:cNvSpPr>
          <p:nvPr/>
        </p:nvSpPr>
        <p:spPr bwMode="auto">
          <a:xfrm>
            <a:off x="4905375" y="33147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42" name="Rectangle 13"/>
          <p:cNvSpPr>
            <a:spLocks noChangeArrowheads="1"/>
          </p:cNvSpPr>
          <p:nvPr/>
        </p:nvSpPr>
        <p:spPr bwMode="auto">
          <a:xfrm>
            <a:off x="3724275" y="3478214"/>
            <a:ext cx="10096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000000"/>
                </a:solidFill>
                <a:latin typeface="Times New Roman" pitchFamily="18" charset="0"/>
              </a:rPr>
              <a:t>                          </a:t>
            </a:r>
            <a:r>
              <a:rPr lang="en-US" altLang="en-US" sz="1100" b="1" dirty="0">
                <a:solidFill>
                  <a:srgbClr val="FFFFFF"/>
                </a:solidFill>
                <a:latin typeface="Times New Roman" pitchFamily="18" charset="0"/>
              </a:rPr>
              <a:t>N</a:t>
            </a:r>
            <a:endParaRPr lang="en-US" altLang="en-US" sz="2400" b="1" dirty="0">
              <a:solidFill>
                <a:srgbClr val="FFFFFF"/>
              </a:solidFill>
              <a:latin typeface="Times New Roman" pitchFamily="18" charset="0"/>
            </a:endParaRPr>
          </a:p>
        </p:txBody>
      </p:sp>
      <p:sp>
        <p:nvSpPr>
          <p:cNvPr id="22543" name="Rectangle 14"/>
          <p:cNvSpPr>
            <a:spLocks noChangeArrowheads="1"/>
          </p:cNvSpPr>
          <p:nvPr/>
        </p:nvSpPr>
        <p:spPr bwMode="auto">
          <a:xfrm>
            <a:off x="4773613" y="34782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44" name="Rectangle 15"/>
          <p:cNvSpPr>
            <a:spLocks noChangeArrowheads="1"/>
          </p:cNvSpPr>
          <p:nvPr/>
        </p:nvSpPr>
        <p:spPr bwMode="auto">
          <a:xfrm>
            <a:off x="3724276" y="3644901"/>
            <a:ext cx="9112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000000"/>
                </a:solidFill>
                <a:latin typeface="Times New Roman" pitchFamily="18" charset="0"/>
              </a:rPr>
              <a:t>                       </a:t>
            </a:r>
            <a:r>
              <a:rPr lang="en-US" altLang="en-US" sz="1100" b="1" dirty="0">
                <a:solidFill>
                  <a:srgbClr val="FFFFFF"/>
                </a:solidFill>
                <a:latin typeface="Times New Roman" pitchFamily="18" charset="0"/>
              </a:rPr>
              <a:t>O</a:t>
            </a:r>
            <a:endParaRPr lang="en-US" altLang="en-US" sz="2400" b="1" dirty="0">
              <a:solidFill>
                <a:srgbClr val="FFFFFF"/>
              </a:solidFill>
              <a:latin typeface="Times New Roman" pitchFamily="18" charset="0"/>
            </a:endParaRPr>
          </a:p>
        </p:txBody>
      </p:sp>
      <p:sp>
        <p:nvSpPr>
          <p:cNvPr id="22545" name="Rectangle 16"/>
          <p:cNvSpPr>
            <a:spLocks noChangeArrowheads="1"/>
          </p:cNvSpPr>
          <p:nvPr/>
        </p:nvSpPr>
        <p:spPr bwMode="auto">
          <a:xfrm>
            <a:off x="4664075" y="36449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46" name="Rectangle 17"/>
          <p:cNvSpPr>
            <a:spLocks noChangeArrowheads="1"/>
          </p:cNvSpPr>
          <p:nvPr/>
        </p:nvSpPr>
        <p:spPr bwMode="auto">
          <a:xfrm>
            <a:off x="3724276" y="3808414"/>
            <a:ext cx="7651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000000"/>
                </a:solidFill>
                <a:latin typeface="Times New Roman" pitchFamily="18" charset="0"/>
              </a:rPr>
              <a:t>                   </a:t>
            </a:r>
            <a:r>
              <a:rPr lang="en-US" altLang="en-US" sz="1100" b="1">
                <a:solidFill>
                  <a:srgbClr val="FFFFFF"/>
                </a:solidFill>
                <a:latin typeface="Times New Roman" pitchFamily="18" charset="0"/>
              </a:rPr>
              <a:t>R</a:t>
            </a:r>
            <a:endParaRPr lang="en-US" altLang="en-US" sz="2400" b="1">
              <a:solidFill>
                <a:srgbClr val="FFFFFF"/>
              </a:solidFill>
              <a:latin typeface="Times New Roman" pitchFamily="18" charset="0"/>
            </a:endParaRPr>
          </a:p>
        </p:txBody>
      </p:sp>
      <p:sp>
        <p:nvSpPr>
          <p:cNvPr id="22547" name="Rectangle 18"/>
          <p:cNvSpPr>
            <a:spLocks noChangeArrowheads="1"/>
          </p:cNvSpPr>
          <p:nvPr/>
        </p:nvSpPr>
        <p:spPr bwMode="auto">
          <a:xfrm>
            <a:off x="4511675" y="38084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48" name="Rectangle 19"/>
          <p:cNvSpPr>
            <a:spLocks noChangeArrowheads="1"/>
          </p:cNvSpPr>
          <p:nvPr/>
        </p:nvSpPr>
        <p:spPr bwMode="auto">
          <a:xfrm>
            <a:off x="3724275" y="3971926"/>
            <a:ext cx="647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I</a:t>
            </a:r>
            <a:endParaRPr lang="en-US" altLang="en-US" sz="2400" b="1">
              <a:solidFill>
                <a:srgbClr val="FFFFFF"/>
              </a:solidFill>
              <a:latin typeface="Times New Roman" pitchFamily="18" charset="0"/>
            </a:endParaRPr>
          </a:p>
        </p:txBody>
      </p:sp>
      <p:sp>
        <p:nvSpPr>
          <p:cNvPr id="22549" name="Rectangle 20"/>
          <p:cNvSpPr>
            <a:spLocks noChangeArrowheads="1"/>
          </p:cNvSpPr>
          <p:nvPr/>
        </p:nvSpPr>
        <p:spPr bwMode="auto">
          <a:xfrm>
            <a:off x="4389438" y="39719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50" name="Rectangle 21"/>
          <p:cNvSpPr>
            <a:spLocks noChangeArrowheads="1"/>
          </p:cNvSpPr>
          <p:nvPr/>
        </p:nvSpPr>
        <p:spPr bwMode="auto">
          <a:xfrm>
            <a:off x="3724276" y="4133851"/>
            <a:ext cx="45845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51" name="Rectangle 22"/>
          <p:cNvSpPr>
            <a:spLocks noChangeArrowheads="1"/>
          </p:cNvSpPr>
          <p:nvPr/>
        </p:nvSpPr>
        <p:spPr bwMode="auto">
          <a:xfrm>
            <a:off x="4195763" y="4133851"/>
            <a:ext cx="1016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V</a:t>
            </a:r>
            <a:endParaRPr lang="en-US" altLang="en-US" sz="2400" b="1">
              <a:solidFill>
                <a:srgbClr val="FFFFFF"/>
              </a:solidFill>
              <a:latin typeface="Times New Roman" pitchFamily="18" charset="0"/>
            </a:endParaRPr>
          </a:p>
        </p:txBody>
      </p:sp>
      <p:sp>
        <p:nvSpPr>
          <p:cNvPr id="22552" name="Rectangle 23"/>
          <p:cNvSpPr>
            <a:spLocks noChangeArrowheads="1"/>
          </p:cNvSpPr>
          <p:nvPr/>
        </p:nvSpPr>
        <p:spPr bwMode="auto">
          <a:xfrm>
            <a:off x="4219576" y="4133851"/>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53" name="Rectangle 24"/>
          <p:cNvSpPr>
            <a:spLocks noChangeArrowheads="1"/>
          </p:cNvSpPr>
          <p:nvPr/>
        </p:nvSpPr>
        <p:spPr bwMode="auto">
          <a:xfrm>
            <a:off x="3724276" y="4302126"/>
            <a:ext cx="415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N</a:t>
            </a:r>
            <a:endParaRPr lang="en-US" altLang="en-US" sz="2400" b="1">
              <a:solidFill>
                <a:srgbClr val="FFFFFF"/>
              </a:solidFill>
              <a:latin typeface="Times New Roman" pitchFamily="18" charset="0"/>
            </a:endParaRPr>
          </a:p>
        </p:txBody>
      </p:sp>
      <p:sp>
        <p:nvSpPr>
          <p:cNvPr id="22554" name="Rectangle 25"/>
          <p:cNvSpPr>
            <a:spLocks noChangeArrowheads="1"/>
          </p:cNvSpPr>
          <p:nvPr/>
        </p:nvSpPr>
        <p:spPr bwMode="auto">
          <a:xfrm>
            <a:off x="4152900" y="43021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55" name="Rectangle 26"/>
          <p:cNvSpPr>
            <a:spLocks noChangeArrowheads="1"/>
          </p:cNvSpPr>
          <p:nvPr/>
        </p:nvSpPr>
        <p:spPr bwMode="auto">
          <a:xfrm>
            <a:off x="3724275" y="4465639"/>
            <a:ext cx="2682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000000"/>
                </a:solidFill>
                <a:latin typeface="Times New Roman" pitchFamily="18" charset="0"/>
              </a:rPr>
              <a:t>     </a:t>
            </a:r>
            <a:r>
              <a:rPr lang="en-US" altLang="en-US" sz="1100" b="1">
                <a:solidFill>
                  <a:srgbClr val="FFFFFF"/>
                </a:solidFill>
                <a:latin typeface="Times New Roman" pitchFamily="18" charset="0"/>
              </a:rPr>
              <a:t>E</a:t>
            </a:r>
            <a:endParaRPr lang="en-US" altLang="en-US" sz="2400" b="1">
              <a:solidFill>
                <a:srgbClr val="FFFFFF"/>
              </a:solidFill>
              <a:latin typeface="Times New Roman" pitchFamily="18" charset="0"/>
            </a:endParaRPr>
          </a:p>
        </p:txBody>
      </p:sp>
      <p:sp>
        <p:nvSpPr>
          <p:cNvPr id="22556" name="Rectangle 27"/>
          <p:cNvSpPr>
            <a:spLocks noChangeArrowheads="1"/>
          </p:cNvSpPr>
          <p:nvPr/>
        </p:nvSpPr>
        <p:spPr bwMode="auto">
          <a:xfrm>
            <a:off x="3990975" y="44656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2" name="Rectangle 33"/>
          <p:cNvSpPr>
            <a:spLocks noChangeArrowheads="1"/>
          </p:cNvSpPr>
          <p:nvPr/>
        </p:nvSpPr>
        <p:spPr bwMode="auto">
          <a:xfrm>
            <a:off x="4375150" y="49577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3" name="Rectangle 34"/>
          <p:cNvSpPr>
            <a:spLocks noChangeArrowheads="1"/>
          </p:cNvSpPr>
          <p:nvPr/>
        </p:nvSpPr>
        <p:spPr bwMode="auto">
          <a:xfrm>
            <a:off x="3724276" y="5121276"/>
            <a:ext cx="63478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4" name="Rectangle 35"/>
          <p:cNvSpPr>
            <a:spLocks noChangeArrowheads="1"/>
          </p:cNvSpPr>
          <p:nvPr/>
        </p:nvSpPr>
        <p:spPr bwMode="auto">
          <a:xfrm>
            <a:off x="4375150" y="51212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5" name="Rectangle 36"/>
          <p:cNvSpPr>
            <a:spLocks noChangeArrowheads="1"/>
          </p:cNvSpPr>
          <p:nvPr/>
        </p:nvSpPr>
        <p:spPr bwMode="auto">
          <a:xfrm>
            <a:off x="3724276" y="5287964"/>
            <a:ext cx="63478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6" name="Rectangle 37"/>
          <p:cNvSpPr>
            <a:spLocks noChangeArrowheads="1"/>
          </p:cNvSpPr>
          <p:nvPr/>
        </p:nvSpPr>
        <p:spPr bwMode="auto">
          <a:xfrm>
            <a:off x="4375150" y="52879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7" name="Rectangle 38"/>
          <p:cNvSpPr>
            <a:spLocks noChangeArrowheads="1"/>
          </p:cNvSpPr>
          <p:nvPr/>
        </p:nvSpPr>
        <p:spPr bwMode="auto">
          <a:xfrm>
            <a:off x="3724276" y="5451476"/>
            <a:ext cx="63478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8" name="Rectangle 39"/>
          <p:cNvSpPr>
            <a:spLocks noChangeArrowheads="1"/>
          </p:cNvSpPr>
          <p:nvPr/>
        </p:nvSpPr>
        <p:spPr bwMode="auto">
          <a:xfrm>
            <a:off x="4375150" y="54514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9" name="Rectangle 40"/>
          <p:cNvSpPr>
            <a:spLocks noChangeArrowheads="1"/>
          </p:cNvSpPr>
          <p:nvPr/>
        </p:nvSpPr>
        <p:spPr bwMode="auto">
          <a:xfrm>
            <a:off x="5397500" y="2855914"/>
            <a:ext cx="9223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r>
              <a:rPr lang="en-US" altLang="en-US" sz="1100" b="1">
                <a:solidFill>
                  <a:srgbClr val="FFFFFF"/>
                </a:solidFill>
                <a:latin typeface="Times New Roman" pitchFamily="18" charset="0"/>
              </a:rPr>
              <a:t>CUSTOMERS</a:t>
            </a:r>
            <a:endParaRPr lang="en-US" altLang="en-US" sz="2400" b="1">
              <a:solidFill>
                <a:srgbClr val="FFFFFF"/>
              </a:solidFill>
              <a:latin typeface="Times New Roman" pitchFamily="18" charset="0"/>
            </a:endParaRPr>
          </a:p>
        </p:txBody>
      </p:sp>
      <p:sp>
        <p:nvSpPr>
          <p:cNvPr id="22570" name="Rectangle 41"/>
          <p:cNvSpPr>
            <a:spLocks noChangeArrowheads="1"/>
          </p:cNvSpPr>
          <p:nvPr/>
        </p:nvSpPr>
        <p:spPr bwMode="auto">
          <a:xfrm>
            <a:off x="6270625" y="28559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1" name="Rectangle 42"/>
          <p:cNvSpPr>
            <a:spLocks noChangeArrowheads="1"/>
          </p:cNvSpPr>
          <p:nvPr/>
        </p:nvSpPr>
        <p:spPr bwMode="auto">
          <a:xfrm>
            <a:off x="6677026" y="2981326"/>
            <a:ext cx="1127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S</a:t>
            </a:r>
            <a:endParaRPr lang="en-US" altLang="en-US" sz="2400" b="1">
              <a:solidFill>
                <a:srgbClr val="FFFFFF"/>
              </a:solidFill>
              <a:latin typeface="Times New Roman" pitchFamily="18" charset="0"/>
            </a:endParaRPr>
          </a:p>
        </p:txBody>
      </p:sp>
      <p:sp>
        <p:nvSpPr>
          <p:cNvPr id="22572" name="Rectangle 43"/>
          <p:cNvSpPr>
            <a:spLocks noChangeArrowheads="1"/>
          </p:cNvSpPr>
          <p:nvPr/>
        </p:nvSpPr>
        <p:spPr bwMode="auto">
          <a:xfrm>
            <a:off x="6791325" y="29813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3" name="Rectangle 44"/>
          <p:cNvSpPr>
            <a:spLocks noChangeArrowheads="1"/>
          </p:cNvSpPr>
          <p:nvPr/>
        </p:nvSpPr>
        <p:spPr bwMode="auto">
          <a:xfrm>
            <a:off x="6677026" y="3148014"/>
            <a:ext cx="2333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T</a:t>
            </a:r>
            <a:endParaRPr lang="en-US" altLang="en-US" sz="2400" b="1">
              <a:solidFill>
                <a:srgbClr val="FFFFFF"/>
              </a:solidFill>
              <a:latin typeface="Times New Roman" pitchFamily="18" charset="0"/>
            </a:endParaRPr>
          </a:p>
        </p:txBody>
      </p:sp>
      <p:sp>
        <p:nvSpPr>
          <p:cNvPr id="22574" name="Rectangle 45"/>
          <p:cNvSpPr>
            <a:spLocks noChangeArrowheads="1"/>
          </p:cNvSpPr>
          <p:nvPr/>
        </p:nvSpPr>
        <p:spPr bwMode="auto">
          <a:xfrm>
            <a:off x="6908800" y="31480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5" name="Rectangle 46"/>
          <p:cNvSpPr>
            <a:spLocks noChangeArrowheads="1"/>
          </p:cNvSpPr>
          <p:nvPr/>
        </p:nvSpPr>
        <p:spPr bwMode="auto">
          <a:xfrm>
            <a:off x="6677026" y="3311526"/>
            <a:ext cx="3460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R</a:t>
            </a:r>
            <a:endParaRPr lang="en-US" altLang="en-US" sz="2400" b="1">
              <a:solidFill>
                <a:srgbClr val="FFFFFF"/>
              </a:solidFill>
              <a:latin typeface="Times New Roman" pitchFamily="18" charset="0"/>
            </a:endParaRPr>
          </a:p>
        </p:txBody>
      </p:sp>
      <p:sp>
        <p:nvSpPr>
          <p:cNvPr id="22576" name="Rectangle 47"/>
          <p:cNvSpPr>
            <a:spLocks noChangeArrowheads="1"/>
          </p:cNvSpPr>
          <p:nvPr/>
        </p:nvSpPr>
        <p:spPr bwMode="auto">
          <a:xfrm>
            <a:off x="7027863" y="33115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7" name="Rectangle 48"/>
          <p:cNvSpPr>
            <a:spLocks noChangeArrowheads="1"/>
          </p:cNvSpPr>
          <p:nvPr/>
        </p:nvSpPr>
        <p:spPr bwMode="auto">
          <a:xfrm>
            <a:off x="6677025" y="3473451"/>
            <a:ext cx="4508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FFFFFF"/>
                </a:solidFill>
                <a:latin typeface="Times New Roman" pitchFamily="18" charset="0"/>
              </a:rPr>
              <a:t>          A</a:t>
            </a:r>
            <a:endParaRPr lang="en-US" altLang="en-US" sz="2400" b="1" dirty="0">
              <a:solidFill>
                <a:srgbClr val="FFFFFF"/>
              </a:solidFill>
              <a:latin typeface="Times New Roman" pitchFamily="18" charset="0"/>
            </a:endParaRPr>
          </a:p>
        </p:txBody>
      </p:sp>
      <p:sp>
        <p:nvSpPr>
          <p:cNvPr id="22578" name="Rectangle 49"/>
          <p:cNvSpPr>
            <a:spLocks noChangeArrowheads="1"/>
          </p:cNvSpPr>
          <p:nvPr/>
        </p:nvSpPr>
        <p:spPr bwMode="auto">
          <a:xfrm>
            <a:off x="7140575" y="347345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9" name="Rectangle 50"/>
          <p:cNvSpPr>
            <a:spLocks noChangeArrowheads="1"/>
          </p:cNvSpPr>
          <p:nvPr/>
        </p:nvSpPr>
        <p:spPr bwMode="auto">
          <a:xfrm>
            <a:off x="6677025" y="3641726"/>
            <a:ext cx="5476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T</a:t>
            </a:r>
            <a:endParaRPr lang="en-US" altLang="en-US" sz="2400" b="1">
              <a:solidFill>
                <a:srgbClr val="FFFFFF"/>
              </a:solidFill>
              <a:latin typeface="Times New Roman" pitchFamily="18" charset="0"/>
            </a:endParaRPr>
          </a:p>
        </p:txBody>
      </p:sp>
      <p:sp>
        <p:nvSpPr>
          <p:cNvPr id="22580" name="Rectangle 51"/>
          <p:cNvSpPr>
            <a:spLocks noChangeArrowheads="1"/>
          </p:cNvSpPr>
          <p:nvPr/>
        </p:nvSpPr>
        <p:spPr bwMode="auto">
          <a:xfrm>
            <a:off x="7237413" y="36417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1" name="Rectangle 52"/>
          <p:cNvSpPr>
            <a:spLocks noChangeArrowheads="1"/>
          </p:cNvSpPr>
          <p:nvPr/>
        </p:nvSpPr>
        <p:spPr bwMode="auto">
          <a:xfrm>
            <a:off x="6677026" y="3803651"/>
            <a:ext cx="6524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E</a:t>
            </a:r>
            <a:endParaRPr lang="en-US" altLang="en-US" sz="2400" b="1">
              <a:solidFill>
                <a:srgbClr val="FFFFFF"/>
              </a:solidFill>
              <a:latin typeface="Times New Roman" pitchFamily="18" charset="0"/>
            </a:endParaRPr>
          </a:p>
        </p:txBody>
      </p:sp>
      <p:sp>
        <p:nvSpPr>
          <p:cNvPr id="22582" name="Rectangle 53"/>
          <p:cNvSpPr>
            <a:spLocks noChangeArrowheads="1"/>
          </p:cNvSpPr>
          <p:nvPr/>
        </p:nvSpPr>
        <p:spPr bwMode="auto">
          <a:xfrm>
            <a:off x="7346950" y="380365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3" name="Rectangle 54"/>
          <p:cNvSpPr>
            <a:spLocks noChangeArrowheads="1"/>
          </p:cNvSpPr>
          <p:nvPr/>
        </p:nvSpPr>
        <p:spPr bwMode="auto">
          <a:xfrm>
            <a:off x="6677026" y="3967164"/>
            <a:ext cx="7715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G</a:t>
            </a:r>
            <a:endParaRPr lang="en-US" altLang="en-US" sz="2400" b="1">
              <a:solidFill>
                <a:srgbClr val="FFFFFF"/>
              </a:solidFill>
              <a:latin typeface="Times New Roman" pitchFamily="18" charset="0"/>
            </a:endParaRPr>
          </a:p>
        </p:txBody>
      </p:sp>
      <p:sp>
        <p:nvSpPr>
          <p:cNvPr id="22584" name="Rectangle 55"/>
          <p:cNvSpPr>
            <a:spLocks noChangeArrowheads="1"/>
          </p:cNvSpPr>
          <p:nvPr/>
        </p:nvSpPr>
        <p:spPr bwMode="auto">
          <a:xfrm>
            <a:off x="7469188" y="39671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5" name="Rectangle 56"/>
          <p:cNvSpPr>
            <a:spLocks noChangeArrowheads="1"/>
          </p:cNvSpPr>
          <p:nvPr/>
        </p:nvSpPr>
        <p:spPr bwMode="auto">
          <a:xfrm>
            <a:off x="6677025" y="4133851"/>
            <a:ext cx="24686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6" name="Rectangle 57"/>
          <p:cNvSpPr>
            <a:spLocks noChangeArrowheads="1"/>
          </p:cNvSpPr>
          <p:nvPr/>
        </p:nvSpPr>
        <p:spPr bwMode="auto">
          <a:xfrm>
            <a:off x="6931025" y="4133851"/>
            <a:ext cx="647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FFFFFF"/>
                </a:solidFill>
                <a:latin typeface="Times New Roman" pitchFamily="18" charset="0"/>
              </a:rPr>
              <a:t>                 I</a:t>
            </a:r>
            <a:endParaRPr lang="en-US" altLang="en-US" sz="2400" b="1" dirty="0">
              <a:solidFill>
                <a:srgbClr val="FFFFFF"/>
              </a:solidFill>
              <a:latin typeface="Times New Roman" pitchFamily="18" charset="0"/>
            </a:endParaRPr>
          </a:p>
        </p:txBody>
      </p:sp>
      <p:sp>
        <p:nvSpPr>
          <p:cNvPr id="22587" name="Rectangle 58"/>
          <p:cNvSpPr>
            <a:spLocks noChangeArrowheads="1"/>
          </p:cNvSpPr>
          <p:nvPr/>
        </p:nvSpPr>
        <p:spPr bwMode="auto">
          <a:xfrm>
            <a:off x="7596188" y="413385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8" name="Rectangle 59"/>
          <p:cNvSpPr>
            <a:spLocks noChangeArrowheads="1"/>
          </p:cNvSpPr>
          <p:nvPr/>
        </p:nvSpPr>
        <p:spPr bwMode="auto">
          <a:xfrm>
            <a:off x="6677025" y="4297364"/>
            <a:ext cx="10366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                           E</a:t>
            </a:r>
            <a:endParaRPr lang="en-US" altLang="en-US" sz="2400" b="1">
              <a:solidFill>
                <a:srgbClr val="FFFFFF"/>
              </a:solidFill>
              <a:latin typeface="Times New Roman" pitchFamily="18" charset="0"/>
            </a:endParaRPr>
          </a:p>
        </p:txBody>
      </p:sp>
      <p:sp>
        <p:nvSpPr>
          <p:cNvPr id="22589" name="Rectangle 60"/>
          <p:cNvSpPr>
            <a:spLocks noChangeArrowheads="1"/>
          </p:cNvSpPr>
          <p:nvPr/>
        </p:nvSpPr>
        <p:spPr bwMode="auto">
          <a:xfrm>
            <a:off x="7745413" y="42973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0" name="Rectangle 61"/>
          <p:cNvSpPr>
            <a:spLocks noChangeArrowheads="1"/>
          </p:cNvSpPr>
          <p:nvPr/>
        </p:nvSpPr>
        <p:spPr bwMode="auto">
          <a:xfrm>
            <a:off x="6677026" y="4460876"/>
            <a:ext cx="11604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FFFFFF"/>
                </a:solidFill>
                <a:latin typeface="Times New Roman" pitchFamily="18" charset="0"/>
              </a:rPr>
              <a:t>                               S</a:t>
            </a:r>
            <a:endParaRPr lang="en-US" altLang="en-US" sz="2400" b="1" dirty="0">
              <a:solidFill>
                <a:srgbClr val="FFFFFF"/>
              </a:solidFill>
              <a:latin typeface="Times New Roman" pitchFamily="18" charset="0"/>
            </a:endParaRPr>
          </a:p>
        </p:txBody>
      </p:sp>
      <p:sp>
        <p:nvSpPr>
          <p:cNvPr id="22591" name="Rectangle 62"/>
          <p:cNvSpPr>
            <a:spLocks noChangeArrowheads="1"/>
          </p:cNvSpPr>
          <p:nvPr/>
        </p:nvSpPr>
        <p:spPr bwMode="auto">
          <a:xfrm>
            <a:off x="7885113" y="44608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2" name="Rectangle 63"/>
          <p:cNvSpPr>
            <a:spLocks noChangeArrowheads="1"/>
          </p:cNvSpPr>
          <p:nvPr/>
        </p:nvSpPr>
        <p:spPr bwMode="auto">
          <a:xfrm>
            <a:off x="6677025" y="4627564"/>
            <a:ext cx="21159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3" name="Rectangle 64"/>
          <p:cNvSpPr>
            <a:spLocks noChangeArrowheads="1"/>
          </p:cNvSpPr>
          <p:nvPr/>
        </p:nvSpPr>
        <p:spPr bwMode="auto">
          <a:xfrm>
            <a:off x="6891338" y="46275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4" name="Rectangle 65"/>
          <p:cNvSpPr>
            <a:spLocks noChangeArrowheads="1"/>
          </p:cNvSpPr>
          <p:nvPr/>
        </p:nvSpPr>
        <p:spPr bwMode="auto">
          <a:xfrm>
            <a:off x="6677026" y="4791076"/>
            <a:ext cx="49372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6" name="Freeform 67"/>
          <p:cNvSpPr>
            <a:spLocks/>
          </p:cNvSpPr>
          <p:nvPr/>
        </p:nvSpPr>
        <p:spPr bwMode="auto">
          <a:xfrm>
            <a:off x="3097213" y="4360863"/>
            <a:ext cx="5746750" cy="1712912"/>
          </a:xfrm>
          <a:custGeom>
            <a:avLst/>
            <a:gdLst>
              <a:gd name="T0" fmla="*/ 5746750 w 3620"/>
              <a:gd name="T1" fmla="*/ 1712912 h 1079"/>
              <a:gd name="T2" fmla="*/ 4459288 w 3620"/>
              <a:gd name="T3" fmla="*/ 0 h 1079"/>
              <a:gd name="T4" fmla="*/ 1287463 w 3620"/>
              <a:gd name="T5" fmla="*/ 0 h 1079"/>
              <a:gd name="T6" fmla="*/ 0 w 3620"/>
              <a:gd name="T7" fmla="*/ 1712912 h 1079"/>
              <a:gd name="T8" fmla="*/ 5746750 w 3620"/>
              <a:gd name="T9" fmla="*/ 1712912 h 10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20" h="1079">
                <a:moveTo>
                  <a:pt x="3620" y="1079"/>
                </a:moveTo>
                <a:lnTo>
                  <a:pt x="2809" y="0"/>
                </a:lnTo>
                <a:lnTo>
                  <a:pt x="811" y="0"/>
                </a:lnTo>
                <a:lnTo>
                  <a:pt x="0" y="1079"/>
                </a:lnTo>
                <a:lnTo>
                  <a:pt x="3620" y="1079"/>
                </a:lnTo>
                <a:close/>
              </a:path>
            </a:pathLst>
          </a:custGeom>
          <a:noFill/>
          <a:ln w="127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97" name="Rectangle 68"/>
          <p:cNvSpPr>
            <a:spLocks noChangeArrowheads="1"/>
          </p:cNvSpPr>
          <p:nvPr/>
        </p:nvSpPr>
        <p:spPr bwMode="auto">
          <a:xfrm>
            <a:off x="4870451" y="6194426"/>
            <a:ext cx="18002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r>
              <a:rPr lang="en-US" altLang="en-US" sz="1100" b="1">
                <a:solidFill>
                  <a:srgbClr val="FFFFFF"/>
                </a:solidFill>
                <a:latin typeface="Times New Roman" pitchFamily="18" charset="0"/>
              </a:rPr>
              <a:t>I N F R A S T R U C T U R E</a:t>
            </a:r>
            <a:endParaRPr lang="en-US" altLang="en-US" sz="2400" b="1">
              <a:solidFill>
                <a:srgbClr val="FFFFFF"/>
              </a:solidFill>
              <a:latin typeface="Times New Roman" pitchFamily="18" charset="0"/>
            </a:endParaRPr>
          </a:p>
        </p:txBody>
      </p:sp>
      <p:sp>
        <p:nvSpPr>
          <p:cNvPr id="22598" name="Rectangle 69"/>
          <p:cNvSpPr>
            <a:spLocks noChangeArrowheads="1"/>
          </p:cNvSpPr>
          <p:nvPr/>
        </p:nvSpPr>
        <p:spPr bwMode="auto">
          <a:xfrm>
            <a:off x="6664325" y="61944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9" name="Line 70"/>
          <p:cNvSpPr>
            <a:spLocks noChangeShapeType="1"/>
          </p:cNvSpPr>
          <p:nvPr/>
        </p:nvSpPr>
        <p:spPr bwMode="auto">
          <a:xfrm flipH="1">
            <a:off x="2441575" y="1624013"/>
            <a:ext cx="3448050" cy="48307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00" name="Line 71"/>
          <p:cNvSpPr>
            <a:spLocks noChangeShapeType="1"/>
          </p:cNvSpPr>
          <p:nvPr/>
        </p:nvSpPr>
        <p:spPr bwMode="auto">
          <a:xfrm>
            <a:off x="2441575" y="6454775"/>
            <a:ext cx="3938588"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01" name="Freeform 72"/>
          <p:cNvSpPr>
            <a:spLocks/>
          </p:cNvSpPr>
          <p:nvPr/>
        </p:nvSpPr>
        <p:spPr bwMode="auto">
          <a:xfrm>
            <a:off x="5092700" y="5249864"/>
            <a:ext cx="1614488" cy="561975"/>
          </a:xfrm>
          <a:custGeom>
            <a:avLst/>
            <a:gdLst>
              <a:gd name="T0" fmla="*/ 1614488 w 1017"/>
              <a:gd name="T1" fmla="*/ 561975 h 354"/>
              <a:gd name="T2" fmla="*/ 1370013 w 1017"/>
              <a:gd name="T3" fmla="*/ 0 h 354"/>
              <a:gd name="T4" fmla="*/ 246063 w 1017"/>
              <a:gd name="T5" fmla="*/ 0 h 354"/>
              <a:gd name="T6" fmla="*/ 0 w 1017"/>
              <a:gd name="T7" fmla="*/ 561975 h 354"/>
              <a:gd name="T8" fmla="*/ 1614488 w 1017"/>
              <a:gd name="T9" fmla="*/ 561975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7" h="354">
                <a:moveTo>
                  <a:pt x="1017" y="354"/>
                </a:moveTo>
                <a:lnTo>
                  <a:pt x="863" y="0"/>
                </a:lnTo>
                <a:lnTo>
                  <a:pt x="155" y="0"/>
                </a:lnTo>
                <a:lnTo>
                  <a:pt x="0" y="354"/>
                </a:lnTo>
                <a:lnTo>
                  <a:pt x="1017" y="354"/>
                </a:lnTo>
                <a:close/>
              </a:path>
            </a:pathLst>
          </a:custGeom>
          <a:noFill/>
          <a:ln w="127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602" name="Rectangle 73"/>
          <p:cNvSpPr>
            <a:spLocks noChangeArrowheads="1"/>
          </p:cNvSpPr>
          <p:nvPr/>
        </p:nvSpPr>
        <p:spPr bwMode="auto">
          <a:xfrm>
            <a:off x="5037139" y="3687764"/>
            <a:ext cx="167513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PRODUCTS &amp; SERVICES</a:t>
            </a:r>
            <a:endParaRPr lang="en-US" altLang="en-US" sz="2400" b="1">
              <a:solidFill>
                <a:srgbClr val="FFFFFF"/>
              </a:solidFill>
              <a:latin typeface="Times New Roman" pitchFamily="18" charset="0"/>
            </a:endParaRPr>
          </a:p>
        </p:txBody>
      </p:sp>
      <p:sp>
        <p:nvSpPr>
          <p:cNvPr id="22603" name="Rectangle 74"/>
          <p:cNvSpPr>
            <a:spLocks noChangeArrowheads="1"/>
          </p:cNvSpPr>
          <p:nvPr/>
        </p:nvSpPr>
        <p:spPr bwMode="auto">
          <a:xfrm>
            <a:off x="6669088" y="36877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04" name="Rectangle 75"/>
          <p:cNvSpPr>
            <a:spLocks noChangeArrowheads="1"/>
          </p:cNvSpPr>
          <p:nvPr/>
        </p:nvSpPr>
        <p:spPr bwMode="auto">
          <a:xfrm>
            <a:off x="3724276" y="5519739"/>
            <a:ext cx="10525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PARTICIPANTS</a:t>
            </a:r>
            <a:endParaRPr lang="en-US" altLang="en-US" sz="2400" b="1">
              <a:solidFill>
                <a:srgbClr val="FFFFFF"/>
              </a:solidFill>
              <a:latin typeface="Times New Roman" pitchFamily="18" charset="0"/>
            </a:endParaRPr>
          </a:p>
        </p:txBody>
      </p:sp>
      <p:sp>
        <p:nvSpPr>
          <p:cNvPr id="22605" name="Rectangle 76"/>
          <p:cNvSpPr>
            <a:spLocks noChangeArrowheads="1"/>
          </p:cNvSpPr>
          <p:nvPr/>
        </p:nvSpPr>
        <p:spPr bwMode="auto">
          <a:xfrm>
            <a:off x="4748213" y="55197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06" name="Rectangle 77"/>
          <p:cNvSpPr>
            <a:spLocks noChangeArrowheads="1"/>
          </p:cNvSpPr>
          <p:nvPr/>
        </p:nvSpPr>
        <p:spPr bwMode="auto">
          <a:xfrm>
            <a:off x="5364163" y="5519739"/>
            <a:ext cx="10414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INFORMATION</a:t>
            </a:r>
            <a:endParaRPr lang="en-US" altLang="en-US" sz="2400" b="1">
              <a:solidFill>
                <a:srgbClr val="FFFFFF"/>
              </a:solidFill>
              <a:latin typeface="Times New Roman" pitchFamily="18" charset="0"/>
            </a:endParaRPr>
          </a:p>
        </p:txBody>
      </p:sp>
      <p:sp>
        <p:nvSpPr>
          <p:cNvPr id="22607" name="Rectangle 78"/>
          <p:cNvSpPr>
            <a:spLocks noChangeArrowheads="1"/>
          </p:cNvSpPr>
          <p:nvPr/>
        </p:nvSpPr>
        <p:spPr bwMode="auto">
          <a:xfrm>
            <a:off x="6383338" y="55197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08" name="Rectangle 79"/>
          <p:cNvSpPr>
            <a:spLocks noChangeArrowheads="1"/>
          </p:cNvSpPr>
          <p:nvPr/>
        </p:nvSpPr>
        <p:spPr bwMode="auto">
          <a:xfrm>
            <a:off x="6950076" y="5549901"/>
            <a:ext cx="11414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solidFill>
                  <a:srgbClr val="FFFFFF"/>
                </a:solidFill>
                <a:latin typeface="Times New Roman" pitchFamily="18" charset="0"/>
              </a:rPr>
              <a:t>TECHNOLOGIES</a:t>
            </a:r>
            <a:endParaRPr lang="en-US" altLang="en-US" sz="2400" b="1">
              <a:solidFill>
                <a:srgbClr val="FFFFFF"/>
              </a:solidFill>
              <a:latin typeface="Times New Roman" pitchFamily="18" charset="0"/>
            </a:endParaRPr>
          </a:p>
        </p:txBody>
      </p:sp>
      <p:sp>
        <p:nvSpPr>
          <p:cNvPr id="22609" name="Rectangle 80"/>
          <p:cNvSpPr>
            <a:spLocks noChangeArrowheads="1"/>
          </p:cNvSpPr>
          <p:nvPr/>
        </p:nvSpPr>
        <p:spPr bwMode="auto">
          <a:xfrm>
            <a:off x="8112125" y="55499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10" name="Freeform 81"/>
          <p:cNvSpPr>
            <a:spLocks/>
          </p:cNvSpPr>
          <p:nvPr/>
        </p:nvSpPr>
        <p:spPr bwMode="auto">
          <a:xfrm>
            <a:off x="4603751" y="3435350"/>
            <a:ext cx="2568575" cy="604838"/>
          </a:xfrm>
          <a:custGeom>
            <a:avLst/>
            <a:gdLst>
              <a:gd name="T0" fmla="*/ 2568575 w 1618"/>
              <a:gd name="T1" fmla="*/ 604838 h 381"/>
              <a:gd name="T2" fmla="*/ 2157413 w 1618"/>
              <a:gd name="T3" fmla="*/ 0 h 381"/>
              <a:gd name="T4" fmla="*/ 411163 w 1618"/>
              <a:gd name="T5" fmla="*/ 0 h 381"/>
              <a:gd name="T6" fmla="*/ 0 w 1618"/>
              <a:gd name="T7" fmla="*/ 604838 h 381"/>
              <a:gd name="T8" fmla="*/ 2568575 w 1618"/>
              <a:gd name="T9" fmla="*/ 604838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8" h="381">
                <a:moveTo>
                  <a:pt x="1618" y="381"/>
                </a:moveTo>
                <a:lnTo>
                  <a:pt x="1359" y="0"/>
                </a:lnTo>
                <a:lnTo>
                  <a:pt x="259" y="0"/>
                </a:lnTo>
                <a:lnTo>
                  <a:pt x="0" y="381"/>
                </a:lnTo>
                <a:lnTo>
                  <a:pt x="1618" y="381"/>
                </a:lnTo>
                <a:close/>
              </a:path>
            </a:pathLst>
          </a:custGeom>
          <a:noFill/>
          <a:ln w="127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611" name="Line 82"/>
          <p:cNvSpPr>
            <a:spLocks noChangeShapeType="1"/>
          </p:cNvSpPr>
          <p:nvPr/>
        </p:nvSpPr>
        <p:spPr bwMode="auto">
          <a:xfrm flipH="1">
            <a:off x="4838700" y="5249864"/>
            <a:ext cx="254000"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2" name="Line 83"/>
          <p:cNvSpPr>
            <a:spLocks noChangeShapeType="1"/>
          </p:cNvSpPr>
          <p:nvPr/>
        </p:nvSpPr>
        <p:spPr bwMode="auto">
          <a:xfrm flipH="1">
            <a:off x="3425826" y="5249864"/>
            <a:ext cx="385763"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3" name="Line 84"/>
          <p:cNvSpPr>
            <a:spLocks noChangeShapeType="1"/>
          </p:cNvSpPr>
          <p:nvPr/>
        </p:nvSpPr>
        <p:spPr bwMode="auto">
          <a:xfrm>
            <a:off x="3811588" y="5249864"/>
            <a:ext cx="1281112" cy="158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4" name="Line 85"/>
          <p:cNvSpPr>
            <a:spLocks noChangeShapeType="1"/>
          </p:cNvSpPr>
          <p:nvPr/>
        </p:nvSpPr>
        <p:spPr bwMode="auto">
          <a:xfrm>
            <a:off x="3425826" y="5854700"/>
            <a:ext cx="1412875"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5" name="Line 86"/>
          <p:cNvSpPr>
            <a:spLocks noChangeShapeType="1"/>
          </p:cNvSpPr>
          <p:nvPr/>
        </p:nvSpPr>
        <p:spPr bwMode="auto">
          <a:xfrm>
            <a:off x="6681788" y="5249864"/>
            <a:ext cx="258762"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6" name="Line 87"/>
          <p:cNvSpPr>
            <a:spLocks noChangeShapeType="1"/>
          </p:cNvSpPr>
          <p:nvPr/>
        </p:nvSpPr>
        <p:spPr bwMode="auto">
          <a:xfrm>
            <a:off x="7964489" y="5249864"/>
            <a:ext cx="384175"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7" name="Line 88"/>
          <p:cNvSpPr>
            <a:spLocks noChangeShapeType="1"/>
          </p:cNvSpPr>
          <p:nvPr/>
        </p:nvSpPr>
        <p:spPr bwMode="auto">
          <a:xfrm flipH="1">
            <a:off x="6681788" y="5249864"/>
            <a:ext cx="1282700" cy="158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8" name="Line 89"/>
          <p:cNvSpPr>
            <a:spLocks noChangeShapeType="1"/>
          </p:cNvSpPr>
          <p:nvPr/>
        </p:nvSpPr>
        <p:spPr bwMode="auto">
          <a:xfrm flipH="1">
            <a:off x="6940551" y="5854700"/>
            <a:ext cx="1408113"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9" name="Freeform 90"/>
          <p:cNvSpPr>
            <a:spLocks noEditPoints="1"/>
          </p:cNvSpPr>
          <p:nvPr/>
        </p:nvSpPr>
        <p:spPr bwMode="auto">
          <a:xfrm>
            <a:off x="5832475" y="3125789"/>
            <a:ext cx="109538" cy="498475"/>
          </a:xfrm>
          <a:custGeom>
            <a:avLst/>
            <a:gdLst>
              <a:gd name="T0" fmla="*/ 66675 w 69"/>
              <a:gd name="T1" fmla="*/ 90488 h 314"/>
              <a:gd name="T2" fmla="*/ 66675 w 69"/>
              <a:gd name="T3" fmla="*/ 407988 h 314"/>
              <a:gd name="T4" fmla="*/ 61913 w 69"/>
              <a:gd name="T5" fmla="*/ 411163 h 314"/>
              <a:gd name="T6" fmla="*/ 61913 w 69"/>
              <a:gd name="T7" fmla="*/ 415925 h 314"/>
              <a:gd name="T8" fmla="*/ 57150 w 69"/>
              <a:gd name="T9" fmla="*/ 415925 h 314"/>
              <a:gd name="T10" fmla="*/ 57150 w 69"/>
              <a:gd name="T11" fmla="*/ 415925 h 314"/>
              <a:gd name="T12" fmla="*/ 52388 w 69"/>
              <a:gd name="T13" fmla="*/ 415925 h 314"/>
              <a:gd name="T14" fmla="*/ 49213 w 69"/>
              <a:gd name="T15" fmla="*/ 415925 h 314"/>
              <a:gd name="T16" fmla="*/ 49213 w 69"/>
              <a:gd name="T17" fmla="*/ 411163 h 314"/>
              <a:gd name="T18" fmla="*/ 44450 w 69"/>
              <a:gd name="T19" fmla="*/ 407988 h 314"/>
              <a:gd name="T20" fmla="*/ 44450 w 69"/>
              <a:gd name="T21" fmla="*/ 90488 h 314"/>
              <a:gd name="T22" fmla="*/ 49213 w 69"/>
              <a:gd name="T23" fmla="*/ 85725 h 314"/>
              <a:gd name="T24" fmla="*/ 49213 w 69"/>
              <a:gd name="T25" fmla="*/ 80963 h 314"/>
              <a:gd name="T26" fmla="*/ 52388 w 69"/>
              <a:gd name="T27" fmla="*/ 80963 h 314"/>
              <a:gd name="T28" fmla="*/ 57150 w 69"/>
              <a:gd name="T29" fmla="*/ 77788 h 314"/>
              <a:gd name="T30" fmla="*/ 57150 w 69"/>
              <a:gd name="T31" fmla="*/ 80963 h 314"/>
              <a:gd name="T32" fmla="*/ 61913 w 69"/>
              <a:gd name="T33" fmla="*/ 80963 h 314"/>
              <a:gd name="T34" fmla="*/ 61913 w 69"/>
              <a:gd name="T35" fmla="*/ 85725 h 314"/>
              <a:gd name="T36" fmla="*/ 66675 w 69"/>
              <a:gd name="T37" fmla="*/ 90488 h 314"/>
              <a:gd name="T38" fmla="*/ 66675 w 69"/>
              <a:gd name="T39" fmla="*/ 90488 h 314"/>
              <a:gd name="T40" fmla="*/ 0 w 69"/>
              <a:gd name="T41" fmla="*/ 107950 h 314"/>
              <a:gd name="T42" fmla="*/ 57150 w 69"/>
              <a:gd name="T43" fmla="*/ 0 h 314"/>
              <a:gd name="T44" fmla="*/ 109538 w 69"/>
              <a:gd name="T45" fmla="*/ 107950 h 314"/>
              <a:gd name="T46" fmla="*/ 0 w 69"/>
              <a:gd name="T47" fmla="*/ 107950 h 314"/>
              <a:gd name="T48" fmla="*/ 109538 w 69"/>
              <a:gd name="T49" fmla="*/ 390525 h 314"/>
              <a:gd name="T50" fmla="*/ 57150 w 69"/>
              <a:gd name="T51" fmla="*/ 498475 h 314"/>
              <a:gd name="T52" fmla="*/ 0 w 69"/>
              <a:gd name="T53" fmla="*/ 390525 h 314"/>
              <a:gd name="T54" fmla="*/ 109538 w 69"/>
              <a:gd name="T55" fmla="*/ 390525 h 3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4">
                <a:moveTo>
                  <a:pt x="42" y="57"/>
                </a:moveTo>
                <a:lnTo>
                  <a:pt x="42" y="257"/>
                </a:lnTo>
                <a:lnTo>
                  <a:pt x="39" y="259"/>
                </a:lnTo>
                <a:lnTo>
                  <a:pt x="39" y="262"/>
                </a:lnTo>
                <a:lnTo>
                  <a:pt x="36" y="262"/>
                </a:lnTo>
                <a:lnTo>
                  <a:pt x="33" y="262"/>
                </a:lnTo>
                <a:lnTo>
                  <a:pt x="31" y="262"/>
                </a:lnTo>
                <a:lnTo>
                  <a:pt x="31" y="259"/>
                </a:lnTo>
                <a:lnTo>
                  <a:pt x="28" y="257"/>
                </a:lnTo>
                <a:lnTo>
                  <a:pt x="28" y="57"/>
                </a:lnTo>
                <a:lnTo>
                  <a:pt x="31" y="54"/>
                </a:lnTo>
                <a:lnTo>
                  <a:pt x="31" y="51"/>
                </a:lnTo>
                <a:lnTo>
                  <a:pt x="33" y="51"/>
                </a:lnTo>
                <a:lnTo>
                  <a:pt x="36" y="49"/>
                </a:lnTo>
                <a:lnTo>
                  <a:pt x="36" y="51"/>
                </a:lnTo>
                <a:lnTo>
                  <a:pt x="39" y="51"/>
                </a:lnTo>
                <a:lnTo>
                  <a:pt x="39" y="54"/>
                </a:lnTo>
                <a:lnTo>
                  <a:pt x="42" y="57"/>
                </a:lnTo>
                <a:close/>
                <a:moveTo>
                  <a:pt x="0" y="68"/>
                </a:moveTo>
                <a:lnTo>
                  <a:pt x="36" y="0"/>
                </a:lnTo>
                <a:lnTo>
                  <a:pt x="69" y="68"/>
                </a:lnTo>
                <a:lnTo>
                  <a:pt x="0" y="68"/>
                </a:lnTo>
                <a:close/>
                <a:moveTo>
                  <a:pt x="69" y="246"/>
                </a:moveTo>
                <a:lnTo>
                  <a:pt x="36" y="314"/>
                </a:lnTo>
                <a:lnTo>
                  <a:pt x="0" y="246"/>
                </a:lnTo>
                <a:lnTo>
                  <a:pt x="69" y="246"/>
                </a:lnTo>
                <a:close/>
              </a:path>
            </a:pathLst>
          </a:custGeom>
          <a:solidFill>
            <a:srgbClr val="FFFFFF"/>
          </a:solidFill>
          <a:ln w="4826">
            <a:solidFill>
              <a:srgbClr val="FFFFFF"/>
            </a:solidFill>
            <a:prstDash val="solid"/>
            <a:round/>
            <a:headEnd/>
            <a:tailEnd/>
          </a:ln>
        </p:spPr>
        <p:txBody>
          <a:bodyPr/>
          <a:lstStyle/>
          <a:p>
            <a:endParaRPr lang="en-GB"/>
          </a:p>
        </p:txBody>
      </p:sp>
      <p:sp>
        <p:nvSpPr>
          <p:cNvPr id="22620" name="Freeform 91"/>
          <p:cNvSpPr>
            <a:spLocks/>
          </p:cNvSpPr>
          <p:nvPr/>
        </p:nvSpPr>
        <p:spPr bwMode="auto">
          <a:xfrm>
            <a:off x="4484689" y="4524375"/>
            <a:ext cx="2687637" cy="596900"/>
          </a:xfrm>
          <a:custGeom>
            <a:avLst/>
            <a:gdLst>
              <a:gd name="T0" fmla="*/ 2687637 w 1693"/>
              <a:gd name="T1" fmla="*/ 596900 h 376"/>
              <a:gd name="T2" fmla="*/ 2366962 w 1693"/>
              <a:gd name="T3" fmla="*/ 0 h 376"/>
              <a:gd name="T4" fmla="*/ 315912 w 1693"/>
              <a:gd name="T5" fmla="*/ 0 h 376"/>
              <a:gd name="T6" fmla="*/ 0 w 1693"/>
              <a:gd name="T7" fmla="*/ 596900 h 376"/>
              <a:gd name="T8" fmla="*/ 2687637 w 1693"/>
              <a:gd name="T9" fmla="*/ 596900 h 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3" h="376">
                <a:moveTo>
                  <a:pt x="1693" y="376"/>
                </a:moveTo>
                <a:lnTo>
                  <a:pt x="1491" y="0"/>
                </a:lnTo>
                <a:lnTo>
                  <a:pt x="199" y="0"/>
                </a:lnTo>
                <a:lnTo>
                  <a:pt x="0" y="376"/>
                </a:lnTo>
                <a:lnTo>
                  <a:pt x="1693" y="376"/>
                </a:lnTo>
                <a:close/>
              </a:path>
            </a:pathLst>
          </a:custGeom>
          <a:noFill/>
          <a:ln w="127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621" name="Rectangle 92"/>
          <p:cNvSpPr>
            <a:spLocks noChangeArrowheads="1"/>
          </p:cNvSpPr>
          <p:nvPr/>
        </p:nvSpPr>
        <p:spPr bwMode="auto">
          <a:xfrm>
            <a:off x="4872551" y="4768033"/>
            <a:ext cx="192520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dirty="0">
                <a:solidFill>
                  <a:srgbClr val="FFFFFF"/>
                </a:solidFill>
                <a:latin typeface="Times New Roman" pitchFamily="18" charset="0"/>
              </a:rPr>
              <a:t>PROCESSES &amp; ACTIVITIESS</a:t>
            </a:r>
            <a:endParaRPr lang="en-US" altLang="en-US" sz="2400" b="1" dirty="0">
              <a:solidFill>
                <a:srgbClr val="FFFFFF"/>
              </a:solidFill>
              <a:latin typeface="Times New Roman" pitchFamily="18" charset="0"/>
            </a:endParaRPr>
          </a:p>
        </p:txBody>
      </p:sp>
      <p:sp>
        <p:nvSpPr>
          <p:cNvPr id="22622" name="Rectangle 93"/>
          <p:cNvSpPr>
            <a:spLocks noChangeArrowheads="1"/>
          </p:cNvSpPr>
          <p:nvPr/>
        </p:nvSpPr>
        <p:spPr bwMode="auto">
          <a:xfrm>
            <a:off x="6462713" y="47482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23" name="Freeform 94"/>
          <p:cNvSpPr>
            <a:spLocks noEditPoints="1"/>
          </p:cNvSpPr>
          <p:nvPr/>
        </p:nvSpPr>
        <p:spPr bwMode="auto">
          <a:xfrm>
            <a:off x="5832475" y="3957639"/>
            <a:ext cx="109538" cy="498475"/>
          </a:xfrm>
          <a:custGeom>
            <a:avLst/>
            <a:gdLst>
              <a:gd name="T0" fmla="*/ 66675 w 69"/>
              <a:gd name="T1" fmla="*/ 90488 h 314"/>
              <a:gd name="T2" fmla="*/ 66675 w 69"/>
              <a:gd name="T3" fmla="*/ 407988 h 314"/>
              <a:gd name="T4" fmla="*/ 61913 w 69"/>
              <a:gd name="T5" fmla="*/ 412750 h 314"/>
              <a:gd name="T6" fmla="*/ 61913 w 69"/>
              <a:gd name="T7" fmla="*/ 415925 h 314"/>
              <a:gd name="T8" fmla="*/ 57150 w 69"/>
              <a:gd name="T9" fmla="*/ 415925 h 314"/>
              <a:gd name="T10" fmla="*/ 57150 w 69"/>
              <a:gd name="T11" fmla="*/ 415925 h 314"/>
              <a:gd name="T12" fmla="*/ 52388 w 69"/>
              <a:gd name="T13" fmla="*/ 415925 h 314"/>
              <a:gd name="T14" fmla="*/ 49213 w 69"/>
              <a:gd name="T15" fmla="*/ 415925 h 314"/>
              <a:gd name="T16" fmla="*/ 49213 w 69"/>
              <a:gd name="T17" fmla="*/ 412750 h 314"/>
              <a:gd name="T18" fmla="*/ 44450 w 69"/>
              <a:gd name="T19" fmla="*/ 407988 h 314"/>
              <a:gd name="T20" fmla="*/ 44450 w 69"/>
              <a:gd name="T21" fmla="*/ 90488 h 314"/>
              <a:gd name="T22" fmla="*/ 49213 w 69"/>
              <a:gd name="T23" fmla="*/ 85725 h 314"/>
              <a:gd name="T24" fmla="*/ 49213 w 69"/>
              <a:gd name="T25" fmla="*/ 82550 h 314"/>
              <a:gd name="T26" fmla="*/ 52388 w 69"/>
              <a:gd name="T27" fmla="*/ 82550 h 314"/>
              <a:gd name="T28" fmla="*/ 57150 w 69"/>
              <a:gd name="T29" fmla="*/ 77788 h 314"/>
              <a:gd name="T30" fmla="*/ 57150 w 69"/>
              <a:gd name="T31" fmla="*/ 82550 h 314"/>
              <a:gd name="T32" fmla="*/ 61913 w 69"/>
              <a:gd name="T33" fmla="*/ 82550 h 314"/>
              <a:gd name="T34" fmla="*/ 61913 w 69"/>
              <a:gd name="T35" fmla="*/ 85725 h 314"/>
              <a:gd name="T36" fmla="*/ 66675 w 69"/>
              <a:gd name="T37" fmla="*/ 90488 h 314"/>
              <a:gd name="T38" fmla="*/ 66675 w 69"/>
              <a:gd name="T39" fmla="*/ 90488 h 314"/>
              <a:gd name="T40" fmla="*/ 0 w 69"/>
              <a:gd name="T41" fmla="*/ 107950 h 314"/>
              <a:gd name="T42" fmla="*/ 57150 w 69"/>
              <a:gd name="T43" fmla="*/ 0 h 314"/>
              <a:gd name="T44" fmla="*/ 109538 w 69"/>
              <a:gd name="T45" fmla="*/ 107950 h 314"/>
              <a:gd name="T46" fmla="*/ 0 w 69"/>
              <a:gd name="T47" fmla="*/ 107950 h 314"/>
              <a:gd name="T48" fmla="*/ 109538 w 69"/>
              <a:gd name="T49" fmla="*/ 390525 h 314"/>
              <a:gd name="T50" fmla="*/ 57150 w 69"/>
              <a:gd name="T51" fmla="*/ 498475 h 314"/>
              <a:gd name="T52" fmla="*/ 0 w 69"/>
              <a:gd name="T53" fmla="*/ 390525 h 314"/>
              <a:gd name="T54" fmla="*/ 109538 w 69"/>
              <a:gd name="T55" fmla="*/ 390525 h 3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4">
                <a:moveTo>
                  <a:pt x="42" y="57"/>
                </a:moveTo>
                <a:lnTo>
                  <a:pt x="42" y="257"/>
                </a:lnTo>
                <a:lnTo>
                  <a:pt x="39" y="260"/>
                </a:lnTo>
                <a:lnTo>
                  <a:pt x="39" y="262"/>
                </a:lnTo>
                <a:lnTo>
                  <a:pt x="36" y="262"/>
                </a:lnTo>
                <a:lnTo>
                  <a:pt x="33" y="262"/>
                </a:lnTo>
                <a:lnTo>
                  <a:pt x="31" y="262"/>
                </a:lnTo>
                <a:lnTo>
                  <a:pt x="31" y="260"/>
                </a:lnTo>
                <a:lnTo>
                  <a:pt x="28" y="257"/>
                </a:lnTo>
                <a:lnTo>
                  <a:pt x="28" y="57"/>
                </a:lnTo>
                <a:lnTo>
                  <a:pt x="31" y="54"/>
                </a:lnTo>
                <a:lnTo>
                  <a:pt x="31" y="52"/>
                </a:lnTo>
                <a:lnTo>
                  <a:pt x="33" y="52"/>
                </a:lnTo>
                <a:lnTo>
                  <a:pt x="36" y="49"/>
                </a:lnTo>
                <a:lnTo>
                  <a:pt x="36" y="52"/>
                </a:lnTo>
                <a:lnTo>
                  <a:pt x="39" y="52"/>
                </a:lnTo>
                <a:lnTo>
                  <a:pt x="39" y="54"/>
                </a:lnTo>
                <a:lnTo>
                  <a:pt x="42" y="57"/>
                </a:lnTo>
                <a:close/>
                <a:moveTo>
                  <a:pt x="0" y="68"/>
                </a:moveTo>
                <a:lnTo>
                  <a:pt x="36" y="0"/>
                </a:lnTo>
                <a:lnTo>
                  <a:pt x="69" y="68"/>
                </a:lnTo>
                <a:lnTo>
                  <a:pt x="0" y="68"/>
                </a:lnTo>
                <a:close/>
                <a:moveTo>
                  <a:pt x="69" y="246"/>
                </a:moveTo>
                <a:lnTo>
                  <a:pt x="36" y="314"/>
                </a:lnTo>
                <a:lnTo>
                  <a:pt x="0" y="246"/>
                </a:lnTo>
                <a:lnTo>
                  <a:pt x="69" y="246"/>
                </a:lnTo>
                <a:close/>
              </a:path>
            </a:pathLst>
          </a:custGeom>
          <a:solidFill>
            <a:srgbClr val="FFFFFF"/>
          </a:solidFill>
          <a:ln w="4826">
            <a:solidFill>
              <a:srgbClr val="FFFFFF"/>
            </a:solidFill>
            <a:prstDash val="solid"/>
            <a:round/>
            <a:headEnd/>
            <a:tailEnd/>
          </a:ln>
        </p:spPr>
        <p:txBody>
          <a:bodyPr/>
          <a:lstStyle/>
          <a:p>
            <a:endParaRPr lang="en-GB"/>
          </a:p>
        </p:txBody>
      </p:sp>
      <p:sp>
        <p:nvSpPr>
          <p:cNvPr id="22624" name="Freeform 95"/>
          <p:cNvSpPr>
            <a:spLocks noEditPoints="1"/>
          </p:cNvSpPr>
          <p:nvPr/>
        </p:nvSpPr>
        <p:spPr bwMode="auto">
          <a:xfrm>
            <a:off x="5832475" y="4953000"/>
            <a:ext cx="109538" cy="501650"/>
          </a:xfrm>
          <a:custGeom>
            <a:avLst/>
            <a:gdLst>
              <a:gd name="T0" fmla="*/ 66675 w 69"/>
              <a:gd name="T1" fmla="*/ 90488 h 316"/>
              <a:gd name="T2" fmla="*/ 66675 w 69"/>
              <a:gd name="T3" fmla="*/ 412750 h 316"/>
              <a:gd name="T4" fmla="*/ 61913 w 69"/>
              <a:gd name="T5" fmla="*/ 415925 h 316"/>
              <a:gd name="T6" fmla="*/ 61913 w 69"/>
              <a:gd name="T7" fmla="*/ 415925 h 316"/>
              <a:gd name="T8" fmla="*/ 57150 w 69"/>
              <a:gd name="T9" fmla="*/ 420688 h 316"/>
              <a:gd name="T10" fmla="*/ 57150 w 69"/>
              <a:gd name="T11" fmla="*/ 420688 h 316"/>
              <a:gd name="T12" fmla="*/ 52388 w 69"/>
              <a:gd name="T13" fmla="*/ 420688 h 316"/>
              <a:gd name="T14" fmla="*/ 49213 w 69"/>
              <a:gd name="T15" fmla="*/ 415925 h 316"/>
              <a:gd name="T16" fmla="*/ 49213 w 69"/>
              <a:gd name="T17" fmla="*/ 415925 h 316"/>
              <a:gd name="T18" fmla="*/ 44450 w 69"/>
              <a:gd name="T19" fmla="*/ 412750 h 316"/>
              <a:gd name="T20" fmla="*/ 44450 w 69"/>
              <a:gd name="T21" fmla="*/ 90488 h 316"/>
              <a:gd name="T22" fmla="*/ 49213 w 69"/>
              <a:gd name="T23" fmla="*/ 85725 h 316"/>
              <a:gd name="T24" fmla="*/ 49213 w 69"/>
              <a:gd name="T25" fmla="*/ 85725 h 316"/>
              <a:gd name="T26" fmla="*/ 52388 w 69"/>
              <a:gd name="T27" fmla="*/ 82550 h 316"/>
              <a:gd name="T28" fmla="*/ 57150 w 69"/>
              <a:gd name="T29" fmla="*/ 82550 h 316"/>
              <a:gd name="T30" fmla="*/ 57150 w 69"/>
              <a:gd name="T31" fmla="*/ 82550 h 316"/>
              <a:gd name="T32" fmla="*/ 61913 w 69"/>
              <a:gd name="T33" fmla="*/ 85725 h 316"/>
              <a:gd name="T34" fmla="*/ 61913 w 69"/>
              <a:gd name="T35" fmla="*/ 85725 h 316"/>
              <a:gd name="T36" fmla="*/ 66675 w 69"/>
              <a:gd name="T37" fmla="*/ 90488 h 316"/>
              <a:gd name="T38" fmla="*/ 66675 w 69"/>
              <a:gd name="T39" fmla="*/ 90488 h 316"/>
              <a:gd name="T40" fmla="*/ 0 w 69"/>
              <a:gd name="T41" fmla="*/ 107950 h 316"/>
              <a:gd name="T42" fmla="*/ 57150 w 69"/>
              <a:gd name="T43" fmla="*/ 0 h 316"/>
              <a:gd name="T44" fmla="*/ 109538 w 69"/>
              <a:gd name="T45" fmla="*/ 107950 h 316"/>
              <a:gd name="T46" fmla="*/ 0 w 69"/>
              <a:gd name="T47" fmla="*/ 107950 h 316"/>
              <a:gd name="T48" fmla="*/ 109538 w 69"/>
              <a:gd name="T49" fmla="*/ 395288 h 316"/>
              <a:gd name="T50" fmla="*/ 57150 w 69"/>
              <a:gd name="T51" fmla="*/ 501650 h 316"/>
              <a:gd name="T52" fmla="*/ 0 w 69"/>
              <a:gd name="T53" fmla="*/ 395288 h 316"/>
              <a:gd name="T54" fmla="*/ 109538 w 69"/>
              <a:gd name="T55" fmla="*/ 395288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6">
                <a:moveTo>
                  <a:pt x="42" y="57"/>
                </a:moveTo>
                <a:lnTo>
                  <a:pt x="42" y="260"/>
                </a:lnTo>
                <a:lnTo>
                  <a:pt x="39" y="262"/>
                </a:lnTo>
                <a:lnTo>
                  <a:pt x="36" y="265"/>
                </a:lnTo>
                <a:lnTo>
                  <a:pt x="33" y="265"/>
                </a:lnTo>
                <a:lnTo>
                  <a:pt x="31" y="262"/>
                </a:lnTo>
                <a:lnTo>
                  <a:pt x="28" y="260"/>
                </a:lnTo>
                <a:lnTo>
                  <a:pt x="28" y="57"/>
                </a:lnTo>
                <a:lnTo>
                  <a:pt x="31" y="54"/>
                </a:lnTo>
                <a:lnTo>
                  <a:pt x="33" y="52"/>
                </a:lnTo>
                <a:lnTo>
                  <a:pt x="36" y="52"/>
                </a:lnTo>
                <a:lnTo>
                  <a:pt x="39" y="54"/>
                </a:lnTo>
                <a:lnTo>
                  <a:pt x="42" y="57"/>
                </a:lnTo>
                <a:close/>
                <a:moveTo>
                  <a:pt x="0" y="68"/>
                </a:moveTo>
                <a:lnTo>
                  <a:pt x="36" y="0"/>
                </a:lnTo>
                <a:lnTo>
                  <a:pt x="69" y="68"/>
                </a:lnTo>
                <a:lnTo>
                  <a:pt x="0" y="68"/>
                </a:lnTo>
                <a:close/>
                <a:moveTo>
                  <a:pt x="69" y="249"/>
                </a:moveTo>
                <a:lnTo>
                  <a:pt x="36" y="316"/>
                </a:lnTo>
                <a:lnTo>
                  <a:pt x="0" y="249"/>
                </a:lnTo>
                <a:lnTo>
                  <a:pt x="69" y="249"/>
                </a:lnTo>
                <a:close/>
              </a:path>
            </a:pathLst>
          </a:custGeom>
          <a:solidFill>
            <a:srgbClr val="FFFFFF"/>
          </a:solidFill>
          <a:ln w="4826">
            <a:solidFill>
              <a:srgbClr val="FFFFFF"/>
            </a:solidFill>
            <a:prstDash val="solid"/>
            <a:round/>
            <a:headEnd/>
            <a:tailEnd/>
          </a:ln>
        </p:spPr>
        <p:txBody>
          <a:bodyPr/>
          <a:lstStyle/>
          <a:p>
            <a:endParaRPr lang="en-GB"/>
          </a:p>
        </p:txBody>
      </p:sp>
      <p:sp>
        <p:nvSpPr>
          <p:cNvPr id="22625" name="Freeform 96"/>
          <p:cNvSpPr>
            <a:spLocks noEditPoints="1"/>
          </p:cNvSpPr>
          <p:nvPr/>
        </p:nvSpPr>
        <p:spPr bwMode="auto">
          <a:xfrm>
            <a:off x="6707188" y="4953000"/>
            <a:ext cx="495300" cy="501650"/>
          </a:xfrm>
          <a:custGeom>
            <a:avLst/>
            <a:gdLst>
              <a:gd name="T0" fmla="*/ 71438 w 312"/>
              <a:gd name="T1" fmla="*/ 60325 h 316"/>
              <a:gd name="T2" fmla="*/ 438150 w 312"/>
              <a:gd name="T3" fmla="*/ 428625 h 316"/>
              <a:gd name="T4" fmla="*/ 438150 w 312"/>
              <a:gd name="T5" fmla="*/ 433388 h 316"/>
              <a:gd name="T6" fmla="*/ 438150 w 312"/>
              <a:gd name="T7" fmla="*/ 438150 h 316"/>
              <a:gd name="T8" fmla="*/ 438150 w 312"/>
              <a:gd name="T9" fmla="*/ 442913 h 316"/>
              <a:gd name="T10" fmla="*/ 438150 w 312"/>
              <a:gd name="T11" fmla="*/ 442913 h 316"/>
              <a:gd name="T12" fmla="*/ 433388 w 312"/>
              <a:gd name="T13" fmla="*/ 446088 h 316"/>
              <a:gd name="T14" fmla="*/ 430213 w 312"/>
              <a:gd name="T15" fmla="*/ 446088 h 316"/>
              <a:gd name="T16" fmla="*/ 425450 w 312"/>
              <a:gd name="T17" fmla="*/ 446088 h 316"/>
              <a:gd name="T18" fmla="*/ 425450 w 312"/>
              <a:gd name="T19" fmla="*/ 442913 h 316"/>
              <a:gd name="T20" fmla="*/ 57150 w 312"/>
              <a:gd name="T21" fmla="*/ 73025 h 316"/>
              <a:gd name="T22" fmla="*/ 57150 w 312"/>
              <a:gd name="T23" fmla="*/ 68263 h 316"/>
              <a:gd name="T24" fmla="*/ 53975 w 312"/>
              <a:gd name="T25" fmla="*/ 65088 h 316"/>
              <a:gd name="T26" fmla="*/ 57150 w 312"/>
              <a:gd name="T27" fmla="*/ 65088 h 316"/>
              <a:gd name="T28" fmla="*/ 57150 w 312"/>
              <a:gd name="T29" fmla="*/ 60325 h 316"/>
              <a:gd name="T30" fmla="*/ 61913 w 312"/>
              <a:gd name="T31" fmla="*/ 55563 h 316"/>
              <a:gd name="T32" fmla="*/ 66675 w 312"/>
              <a:gd name="T33" fmla="*/ 55563 h 316"/>
              <a:gd name="T34" fmla="*/ 66675 w 312"/>
              <a:gd name="T35" fmla="*/ 55563 h 316"/>
              <a:gd name="T36" fmla="*/ 71438 w 312"/>
              <a:gd name="T37" fmla="*/ 60325 h 316"/>
              <a:gd name="T38" fmla="*/ 71438 w 312"/>
              <a:gd name="T39" fmla="*/ 60325 h 316"/>
              <a:gd name="T40" fmla="*/ 36513 w 312"/>
              <a:gd name="T41" fmla="*/ 115888 h 316"/>
              <a:gd name="T42" fmla="*/ 0 w 312"/>
              <a:gd name="T43" fmla="*/ 0 h 316"/>
              <a:gd name="T44" fmla="*/ 114300 w 312"/>
              <a:gd name="T45" fmla="*/ 42863 h 316"/>
              <a:gd name="T46" fmla="*/ 36513 w 312"/>
              <a:gd name="T47" fmla="*/ 115888 h 316"/>
              <a:gd name="T48" fmla="*/ 455613 w 312"/>
              <a:gd name="T49" fmla="*/ 385763 h 316"/>
              <a:gd name="T50" fmla="*/ 495300 w 312"/>
              <a:gd name="T51" fmla="*/ 501650 h 316"/>
              <a:gd name="T52" fmla="*/ 377825 w 312"/>
              <a:gd name="T53" fmla="*/ 463550 h 316"/>
              <a:gd name="T54" fmla="*/ 455613 w 312"/>
              <a:gd name="T55" fmla="*/ 385763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2" h="316">
                <a:moveTo>
                  <a:pt x="45" y="38"/>
                </a:moveTo>
                <a:lnTo>
                  <a:pt x="276" y="270"/>
                </a:lnTo>
                <a:lnTo>
                  <a:pt x="276" y="273"/>
                </a:lnTo>
                <a:lnTo>
                  <a:pt x="276" y="276"/>
                </a:lnTo>
                <a:lnTo>
                  <a:pt x="276" y="279"/>
                </a:lnTo>
                <a:lnTo>
                  <a:pt x="273" y="281"/>
                </a:lnTo>
                <a:lnTo>
                  <a:pt x="271" y="281"/>
                </a:lnTo>
                <a:lnTo>
                  <a:pt x="268" y="281"/>
                </a:lnTo>
                <a:lnTo>
                  <a:pt x="268" y="279"/>
                </a:lnTo>
                <a:lnTo>
                  <a:pt x="36" y="46"/>
                </a:lnTo>
                <a:lnTo>
                  <a:pt x="36" y="43"/>
                </a:lnTo>
                <a:lnTo>
                  <a:pt x="34" y="41"/>
                </a:lnTo>
                <a:lnTo>
                  <a:pt x="36" y="41"/>
                </a:lnTo>
                <a:lnTo>
                  <a:pt x="36" y="38"/>
                </a:lnTo>
                <a:lnTo>
                  <a:pt x="39" y="35"/>
                </a:lnTo>
                <a:lnTo>
                  <a:pt x="42" y="35"/>
                </a:lnTo>
                <a:lnTo>
                  <a:pt x="45" y="38"/>
                </a:lnTo>
                <a:close/>
                <a:moveTo>
                  <a:pt x="23" y="73"/>
                </a:moveTo>
                <a:lnTo>
                  <a:pt x="0" y="0"/>
                </a:lnTo>
                <a:lnTo>
                  <a:pt x="72" y="27"/>
                </a:lnTo>
                <a:lnTo>
                  <a:pt x="23" y="73"/>
                </a:lnTo>
                <a:close/>
                <a:moveTo>
                  <a:pt x="287" y="243"/>
                </a:moveTo>
                <a:lnTo>
                  <a:pt x="312" y="316"/>
                </a:lnTo>
                <a:lnTo>
                  <a:pt x="238" y="292"/>
                </a:lnTo>
                <a:lnTo>
                  <a:pt x="287" y="243"/>
                </a:lnTo>
                <a:close/>
              </a:path>
            </a:pathLst>
          </a:custGeom>
          <a:solidFill>
            <a:srgbClr val="FFFFFF"/>
          </a:solidFill>
          <a:ln w="4826">
            <a:solidFill>
              <a:srgbClr val="FFFFFF"/>
            </a:solidFill>
            <a:prstDash val="solid"/>
            <a:round/>
            <a:headEnd/>
            <a:tailEnd/>
          </a:ln>
        </p:spPr>
        <p:txBody>
          <a:bodyPr/>
          <a:lstStyle/>
          <a:p>
            <a:endParaRPr lang="en-GB"/>
          </a:p>
        </p:txBody>
      </p:sp>
      <p:sp>
        <p:nvSpPr>
          <p:cNvPr id="22626" name="Freeform 97"/>
          <p:cNvSpPr>
            <a:spLocks noEditPoints="1"/>
          </p:cNvSpPr>
          <p:nvPr/>
        </p:nvSpPr>
        <p:spPr bwMode="auto">
          <a:xfrm>
            <a:off x="4576764" y="5005388"/>
            <a:ext cx="490537" cy="501650"/>
          </a:xfrm>
          <a:custGeom>
            <a:avLst/>
            <a:gdLst>
              <a:gd name="T0" fmla="*/ 57150 w 309"/>
              <a:gd name="T1" fmla="*/ 428625 h 316"/>
              <a:gd name="T2" fmla="*/ 420687 w 309"/>
              <a:gd name="T3" fmla="*/ 58738 h 316"/>
              <a:gd name="T4" fmla="*/ 423862 w 309"/>
              <a:gd name="T5" fmla="*/ 55563 h 316"/>
              <a:gd name="T6" fmla="*/ 428625 w 309"/>
              <a:gd name="T7" fmla="*/ 55563 h 316"/>
              <a:gd name="T8" fmla="*/ 428625 w 309"/>
              <a:gd name="T9" fmla="*/ 55563 h 316"/>
              <a:gd name="T10" fmla="*/ 433387 w 309"/>
              <a:gd name="T11" fmla="*/ 58738 h 316"/>
              <a:gd name="T12" fmla="*/ 433387 w 309"/>
              <a:gd name="T13" fmla="*/ 58738 h 316"/>
              <a:gd name="T14" fmla="*/ 438150 w 309"/>
              <a:gd name="T15" fmla="*/ 63500 h 316"/>
              <a:gd name="T16" fmla="*/ 438150 w 309"/>
              <a:gd name="T17" fmla="*/ 68263 h 316"/>
              <a:gd name="T18" fmla="*/ 433387 w 309"/>
              <a:gd name="T19" fmla="*/ 68263 h 316"/>
              <a:gd name="T20" fmla="*/ 69850 w 309"/>
              <a:gd name="T21" fmla="*/ 441325 h 316"/>
              <a:gd name="T22" fmla="*/ 65087 w 309"/>
              <a:gd name="T23" fmla="*/ 441325 h 316"/>
              <a:gd name="T24" fmla="*/ 61912 w 309"/>
              <a:gd name="T25" fmla="*/ 446088 h 316"/>
              <a:gd name="T26" fmla="*/ 57150 w 309"/>
              <a:gd name="T27" fmla="*/ 441325 h 316"/>
              <a:gd name="T28" fmla="*/ 57150 w 309"/>
              <a:gd name="T29" fmla="*/ 441325 h 316"/>
              <a:gd name="T30" fmla="*/ 52387 w 309"/>
              <a:gd name="T31" fmla="*/ 436563 h 316"/>
              <a:gd name="T32" fmla="*/ 52387 w 309"/>
              <a:gd name="T33" fmla="*/ 436563 h 316"/>
              <a:gd name="T34" fmla="*/ 52387 w 309"/>
              <a:gd name="T35" fmla="*/ 433388 h 316"/>
              <a:gd name="T36" fmla="*/ 57150 w 309"/>
              <a:gd name="T37" fmla="*/ 428625 h 316"/>
              <a:gd name="T38" fmla="*/ 57150 w 309"/>
              <a:gd name="T39" fmla="*/ 428625 h 316"/>
              <a:gd name="T40" fmla="*/ 114300 w 309"/>
              <a:gd name="T41" fmla="*/ 458788 h 316"/>
              <a:gd name="T42" fmla="*/ 0 w 309"/>
              <a:gd name="T43" fmla="*/ 501650 h 316"/>
              <a:gd name="T44" fmla="*/ 34925 w 309"/>
              <a:gd name="T45" fmla="*/ 385763 h 316"/>
              <a:gd name="T46" fmla="*/ 114300 w 309"/>
              <a:gd name="T47" fmla="*/ 458788 h 316"/>
              <a:gd name="T48" fmla="*/ 376237 w 309"/>
              <a:gd name="T49" fmla="*/ 38100 h 316"/>
              <a:gd name="T50" fmla="*/ 490537 w 309"/>
              <a:gd name="T51" fmla="*/ 0 h 316"/>
              <a:gd name="T52" fmla="*/ 455612 w 309"/>
              <a:gd name="T53" fmla="*/ 115888 h 316"/>
              <a:gd name="T54" fmla="*/ 376237 w 309"/>
              <a:gd name="T55" fmla="*/ 38100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09" h="316">
                <a:moveTo>
                  <a:pt x="36" y="270"/>
                </a:moveTo>
                <a:lnTo>
                  <a:pt x="265" y="37"/>
                </a:lnTo>
                <a:lnTo>
                  <a:pt x="267" y="35"/>
                </a:lnTo>
                <a:lnTo>
                  <a:pt x="270" y="35"/>
                </a:lnTo>
                <a:lnTo>
                  <a:pt x="273" y="37"/>
                </a:lnTo>
                <a:lnTo>
                  <a:pt x="276" y="40"/>
                </a:lnTo>
                <a:lnTo>
                  <a:pt x="276" y="43"/>
                </a:lnTo>
                <a:lnTo>
                  <a:pt x="273" y="43"/>
                </a:lnTo>
                <a:lnTo>
                  <a:pt x="44" y="278"/>
                </a:lnTo>
                <a:lnTo>
                  <a:pt x="41" y="278"/>
                </a:lnTo>
                <a:lnTo>
                  <a:pt x="39" y="281"/>
                </a:lnTo>
                <a:lnTo>
                  <a:pt x="36" y="278"/>
                </a:lnTo>
                <a:lnTo>
                  <a:pt x="33" y="275"/>
                </a:lnTo>
                <a:lnTo>
                  <a:pt x="33" y="273"/>
                </a:lnTo>
                <a:lnTo>
                  <a:pt x="36" y="270"/>
                </a:lnTo>
                <a:close/>
                <a:moveTo>
                  <a:pt x="72" y="289"/>
                </a:moveTo>
                <a:lnTo>
                  <a:pt x="0" y="316"/>
                </a:lnTo>
                <a:lnTo>
                  <a:pt x="22" y="243"/>
                </a:lnTo>
                <a:lnTo>
                  <a:pt x="72" y="289"/>
                </a:lnTo>
                <a:close/>
                <a:moveTo>
                  <a:pt x="237" y="24"/>
                </a:moveTo>
                <a:lnTo>
                  <a:pt x="309" y="0"/>
                </a:lnTo>
                <a:lnTo>
                  <a:pt x="287" y="73"/>
                </a:lnTo>
                <a:lnTo>
                  <a:pt x="237" y="24"/>
                </a:lnTo>
                <a:close/>
              </a:path>
            </a:pathLst>
          </a:custGeom>
          <a:solidFill>
            <a:srgbClr val="FFFFFF"/>
          </a:solidFill>
          <a:ln w="4826">
            <a:solidFill>
              <a:srgbClr val="FFFFFF"/>
            </a:solidFill>
            <a:prstDash val="solid"/>
            <a:round/>
            <a:headEnd/>
            <a:tailEnd/>
          </a:ln>
        </p:spPr>
        <p:txBody>
          <a:bodyPr/>
          <a:lstStyle/>
          <a:p>
            <a:endParaRPr lang="en-GB"/>
          </a:p>
        </p:txBody>
      </p:sp>
      <p:sp>
        <p:nvSpPr>
          <p:cNvPr id="22627" name="Freeform 98"/>
          <p:cNvSpPr>
            <a:spLocks/>
          </p:cNvSpPr>
          <p:nvPr/>
        </p:nvSpPr>
        <p:spPr bwMode="auto">
          <a:xfrm>
            <a:off x="5092700" y="2125664"/>
            <a:ext cx="1589088" cy="1209675"/>
          </a:xfrm>
          <a:custGeom>
            <a:avLst/>
            <a:gdLst>
              <a:gd name="T0" fmla="*/ 796925 w 1001"/>
              <a:gd name="T1" fmla="*/ 0 h 762"/>
              <a:gd name="T2" fmla="*/ 0 w 1001"/>
              <a:gd name="T3" fmla="*/ 1209675 h 762"/>
              <a:gd name="T4" fmla="*/ 1589088 w 1001"/>
              <a:gd name="T5" fmla="*/ 1209675 h 762"/>
              <a:gd name="T6" fmla="*/ 796925 w 1001"/>
              <a:gd name="T7" fmla="*/ 0 h 7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1" h="762">
                <a:moveTo>
                  <a:pt x="502" y="0"/>
                </a:moveTo>
                <a:lnTo>
                  <a:pt x="0" y="762"/>
                </a:lnTo>
                <a:lnTo>
                  <a:pt x="1001" y="762"/>
                </a:lnTo>
                <a:lnTo>
                  <a:pt x="502" y="0"/>
                </a:lnTo>
                <a:close/>
              </a:path>
            </a:pathLst>
          </a:custGeom>
          <a:noFill/>
          <a:ln w="127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628" name="Line 99"/>
          <p:cNvSpPr>
            <a:spLocks noChangeShapeType="1"/>
          </p:cNvSpPr>
          <p:nvPr/>
        </p:nvSpPr>
        <p:spPr bwMode="auto">
          <a:xfrm>
            <a:off x="5889626" y="1624013"/>
            <a:ext cx="3609975" cy="48307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29" name="Line 100"/>
          <p:cNvSpPr>
            <a:spLocks noChangeShapeType="1"/>
          </p:cNvSpPr>
          <p:nvPr/>
        </p:nvSpPr>
        <p:spPr bwMode="auto">
          <a:xfrm flipH="1">
            <a:off x="5561014" y="6454775"/>
            <a:ext cx="3938587"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30" name="Rectangle 101"/>
          <p:cNvSpPr>
            <a:spLocks noChangeArrowheads="1"/>
          </p:cNvSpPr>
          <p:nvPr/>
        </p:nvSpPr>
        <p:spPr bwMode="auto">
          <a:xfrm>
            <a:off x="1524000" y="33967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1844F3FF-447B-4530-8370-5D80F3029E9B}" type="slidenum">
              <a:rPr lang="en-US" altLang="en-US">
                <a:latin typeface="Arial" charset="0"/>
              </a:rPr>
              <a:pPr/>
              <a:t>22</a:t>
            </a:fld>
            <a:endParaRPr lang="en-US" altLang="en-US">
              <a:latin typeface="Arial" charset="0"/>
            </a:endParaRPr>
          </a:p>
        </p:txBody>
      </p:sp>
      <p:sp>
        <p:nvSpPr>
          <p:cNvPr id="25602" name="Rectangle 2"/>
          <p:cNvSpPr>
            <a:spLocks noGrp="1" noRot="1" noChangeArrowheads="1"/>
          </p:cNvSpPr>
          <p:nvPr>
            <p:ph type="title"/>
          </p:nvPr>
        </p:nvSpPr>
        <p:spPr/>
        <p:txBody>
          <a:bodyPr/>
          <a:lstStyle/>
          <a:p>
            <a:pPr eaLnBrk="1" hangingPunct="1">
              <a:defRPr/>
            </a:pPr>
            <a:r>
              <a:rPr lang="en-US" dirty="0">
                <a:solidFill>
                  <a:srgbClr val="FF0000"/>
                </a:solidFill>
              </a:rPr>
              <a:t>What’s New About All This?</a:t>
            </a:r>
          </a:p>
        </p:txBody>
      </p:sp>
      <p:sp>
        <p:nvSpPr>
          <p:cNvPr id="25603" name="Rectangle 3"/>
          <p:cNvSpPr>
            <a:spLocks noGrp="1" noChangeArrowheads="1"/>
          </p:cNvSpPr>
          <p:nvPr>
            <p:ph type="body" idx="1"/>
          </p:nvPr>
        </p:nvSpPr>
        <p:spPr/>
        <p:txBody>
          <a:bodyPr/>
          <a:lstStyle/>
          <a:p>
            <a:pPr eaLnBrk="1" hangingPunct="1">
              <a:lnSpc>
                <a:spcPct val="90000"/>
              </a:lnSpc>
              <a:defRPr/>
            </a:pPr>
            <a:r>
              <a:rPr lang="en-US" dirty="0"/>
              <a:t>The concepts used are not at all new or special, but the way they are put together is new for many people.</a:t>
            </a:r>
          </a:p>
          <a:p>
            <a:pPr eaLnBrk="1" hangingPunct="1">
              <a:lnSpc>
                <a:spcPct val="90000"/>
              </a:lnSpc>
              <a:defRPr/>
            </a:pPr>
            <a:r>
              <a:rPr lang="en-US" dirty="0"/>
              <a:t>How is IT perceived in your organisation (or university)?</a:t>
            </a:r>
          </a:p>
          <a:p>
            <a:pPr eaLnBrk="1" hangingPunct="1">
              <a:lnSpc>
                <a:spcPct val="90000"/>
              </a:lnSpc>
              <a:defRPr/>
            </a:pPr>
            <a:r>
              <a:rPr lang="en-US" dirty="0"/>
              <a:t>What role does it have?</a:t>
            </a:r>
          </a:p>
          <a:p>
            <a:pPr eaLnBrk="1" hangingPunct="1">
              <a:lnSpc>
                <a:spcPct val="90000"/>
              </a:lnSpc>
              <a:defRPr/>
            </a:pPr>
            <a:r>
              <a:rPr lang="en-US" dirty="0"/>
              <a:t>Who designs and looks after it?</a:t>
            </a:r>
          </a:p>
          <a:p>
            <a:pPr eaLnBrk="1" hangingPunct="1">
              <a:lnSpc>
                <a:spcPct val="90000"/>
              </a:lnSpc>
              <a:defRPr/>
            </a:pPr>
            <a:r>
              <a:rPr lang="en-US" dirty="0"/>
              <a:t>What do people say about it?</a:t>
            </a:r>
          </a:p>
          <a:p>
            <a:pPr lvl="1" eaLnBrk="1" hangingPunct="1">
              <a:lnSpc>
                <a:spcPct val="90000"/>
              </a:lnSpc>
              <a:defRPr/>
            </a:pPr>
            <a:r>
              <a:rPr lang="en-US" dirty="0"/>
              <a:t>Frustrations? Details? How about processes?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24578" name="Slide Number Placeholder 3"/>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77D6462-2465-438D-BA40-01AE8299420A}" type="slidenum">
              <a:rPr lang="en-US" altLang="en-US">
                <a:latin typeface="Arial" charset="0"/>
              </a:rPr>
              <a:pPr/>
              <a:t>23</a:t>
            </a:fld>
            <a:endParaRPr lang="en-US" altLang="en-US">
              <a:latin typeface="Arial" charset="0"/>
            </a:endParaRPr>
          </a:p>
        </p:txBody>
      </p:sp>
      <p:sp>
        <p:nvSpPr>
          <p:cNvPr id="26626" name="Rectangle 2"/>
          <p:cNvSpPr>
            <a:spLocks noGrp="1" noRot="1" noChangeArrowheads="1"/>
          </p:cNvSpPr>
          <p:nvPr>
            <p:ph type="title"/>
          </p:nvPr>
        </p:nvSpPr>
        <p:spPr>
          <a:xfrm>
            <a:off x="2362200" y="152400"/>
            <a:ext cx="7772400" cy="685800"/>
          </a:xfrm>
        </p:spPr>
        <p:txBody>
          <a:bodyPr/>
          <a:lstStyle/>
          <a:p>
            <a:pPr eaLnBrk="1" hangingPunct="1">
              <a:defRPr/>
            </a:pPr>
            <a:r>
              <a:rPr lang="en-US" sz="4000" b="0" dirty="0">
                <a:solidFill>
                  <a:srgbClr val="FF0000"/>
                </a:solidFill>
                <a:effectLst/>
                <a:latin typeface="Arial" panose="020B0604020202020204" pitchFamily="34" charset="0"/>
                <a:cs typeface="Arial" panose="020B0604020202020204" pitchFamily="34" charset="0"/>
              </a:rPr>
              <a:t>A Work System Snapshot </a:t>
            </a:r>
          </a:p>
        </p:txBody>
      </p:sp>
      <p:sp>
        <p:nvSpPr>
          <p:cNvPr id="24580" name="Rectangle 6"/>
          <p:cNvSpPr>
            <a:spLocks noChangeArrowheads="1"/>
          </p:cNvSpPr>
          <p:nvPr/>
        </p:nvSpPr>
        <p:spPr bwMode="auto">
          <a:xfrm>
            <a:off x="1525588" y="-1458913"/>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GB" altLang="en-US" sz="1200">
                <a:latin typeface="Times New Roman" pitchFamily="18" charset="0"/>
                <a:cs typeface="Times New Roman" pitchFamily="18" charset="0"/>
              </a:rPr>
              <a:t> </a:t>
            </a:r>
          </a:p>
          <a:p>
            <a:endParaRPr lang="en-GB" altLang="en-US" sz="2400">
              <a:latin typeface="Times New Roman" pitchFamily="18" charset="0"/>
            </a:endParaRPr>
          </a:p>
        </p:txBody>
      </p:sp>
      <p:grpSp>
        <p:nvGrpSpPr>
          <p:cNvPr id="24581" name="Group 70"/>
          <p:cNvGrpSpPr>
            <a:grpSpLocks/>
          </p:cNvGrpSpPr>
          <p:nvPr/>
        </p:nvGrpSpPr>
        <p:grpSpPr bwMode="auto">
          <a:xfrm>
            <a:off x="609600" y="990600"/>
            <a:ext cx="10820400" cy="403748698"/>
            <a:chOff x="-2" y="401"/>
            <a:chExt cx="3810" cy="374570"/>
          </a:xfrm>
        </p:grpSpPr>
        <p:grpSp>
          <p:nvGrpSpPr>
            <p:cNvPr id="24582" name="Group 68"/>
            <p:cNvGrpSpPr>
              <a:grpSpLocks/>
            </p:cNvGrpSpPr>
            <p:nvPr/>
          </p:nvGrpSpPr>
          <p:grpSpPr bwMode="auto">
            <a:xfrm>
              <a:off x="0" y="403"/>
              <a:ext cx="3806" cy="374568"/>
              <a:chOff x="0" y="403"/>
              <a:chExt cx="3806" cy="374568"/>
            </a:xfrm>
          </p:grpSpPr>
          <p:grpSp>
            <p:nvGrpSpPr>
              <p:cNvPr id="24584" name="Group 25"/>
              <p:cNvGrpSpPr>
                <a:grpSpLocks/>
              </p:cNvGrpSpPr>
              <p:nvPr/>
            </p:nvGrpSpPr>
            <p:grpSpPr bwMode="auto">
              <a:xfrm>
                <a:off x="0" y="403"/>
                <a:ext cx="3806" cy="518"/>
                <a:chOff x="0" y="403"/>
                <a:chExt cx="3806" cy="518"/>
              </a:xfrm>
            </p:grpSpPr>
            <p:sp>
              <p:nvSpPr>
                <p:cNvPr id="24643" name="Rectangle 7"/>
                <p:cNvSpPr>
                  <a:spLocks noChangeArrowheads="1"/>
                </p:cNvSpPr>
                <p:nvPr/>
              </p:nvSpPr>
              <p:spPr bwMode="auto">
                <a:xfrm>
                  <a:off x="43" y="403"/>
                  <a:ext cx="3720" cy="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GB" altLang="en-US" sz="1500" b="1" dirty="0">
                      <a:latin typeface="Arial" panose="020B0604020202020204" pitchFamily="34" charset="0"/>
                      <a:cs typeface="Arial" panose="020B0604020202020204" pitchFamily="34" charset="0"/>
                    </a:rPr>
                    <a:t>Description: Work System Snapshot </a:t>
                  </a:r>
                  <a:r>
                    <a:rPr lang="en-GB" altLang="en-US" sz="1500" b="1">
                      <a:latin typeface="Arial" panose="020B0604020202020204" pitchFamily="34" charset="0"/>
                      <a:cs typeface="Arial" panose="020B0604020202020204" pitchFamily="34" charset="0"/>
                    </a:rPr>
                    <a:t>for Marketing </a:t>
                  </a:r>
                  <a:r>
                    <a:rPr lang="en-GB" altLang="en-US" sz="1500" b="1" dirty="0">
                      <a:latin typeface="Arial" panose="020B0604020202020204" pitchFamily="34" charset="0"/>
                      <a:cs typeface="Arial" panose="020B0604020202020204" pitchFamily="34" charset="0"/>
                    </a:rPr>
                    <a:t>&amp; Communication (MC) Work in a Hotel</a:t>
                  </a:r>
                </a:p>
              </p:txBody>
            </p:sp>
            <p:sp>
              <p:nvSpPr>
                <p:cNvPr id="24644" name="Rectangle 24"/>
                <p:cNvSpPr>
                  <a:spLocks noChangeArrowheads="1"/>
                </p:cNvSpPr>
                <p:nvPr/>
              </p:nvSpPr>
              <p:spPr bwMode="auto">
                <a:xfrm>
                  <a:off x="0" y="403"/>
                  <a:ext cx="3806" cy="5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85" name="Group 29"/>
              <p:cNvGrpSpPr>
                <a:grpSpLocks/>
              </p:cNvGrpSpPr>
              <p:nvPr/>
            </p:nvGrpSpPr>
            <p:grpSpPr bwMode="auto">
              <a:xfrm>
                <a:off x="0" y="921"/>
                <a:ext cx="1903" cy="403"/>
                <a:chOff x="0" y="921"/>
                <a:chExt cx="1903" cy="403"/>
              </a:xfrm>
            </p:grpSpPr>
            <p:sp>
              <p:nvSpPr>
                <p:cNvPr id="24639" name="Rectangle 28"/>
                <p:cNvSpPr>
                  <a:spLocks noChangeArrowheads="1"/>
                </p:cNvSpPr>
                <p:nvPr/>
              </p:nvSpPr>
              <p:spPr bwMode="auto">
                <a:xfrm>
                  <a:off x="0" y="921"/>
                  <a:ext cx="190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24640" name="Group 27"/>
                <p:cNvGrpSpPr>
                  <a:grpSpLocks/>
                </p:cNvGrpSpPr>
                <p:nvPr/>
              </p:nvGrpSpPr>
              <p:grpSpPr bwMode="auto">
                <a:xfrm>
                  <a:off x="0" y="921"/>
                  <a:ext cx="1903" cy="403"/>
                  <a:chOff x="0" y="921"/>
                  <a:chExt cx="1903" cy="403"/>
                </a:xfrm>
              </p:grpSpPr>
              <p:sp>
                <p:nvSpPr>
                  <p:cNvPr id="24641" name="Rectangle 8"/>
                  <p:cNvSpPr>
                    <a:spLocks noChangeArrowheads="1"/>
                  </p:cNvSpPr>
                  <p:nvPr/>
                </p:nvSpPr>
                <p:spPr bwMode="auto">
                  <a:xfrm>
                    <a:off x="43" y="921"/>
                    <a:ext cx="181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1500" dirty="0">
                        <a:solidFill>
                          <a:srgbClr val="FF0000"/>
                        </a:solidFill>
                        <a:latin typeface="Times New Roman" pitchFamily="18" charset="0"/>
                        <a:cs typeface="Times New Roman" pitchFamily="18" charset="0"/>
                      </a:rPr>
                      <a:t>Customers</a:t>
                    </a:r>
                  </a:p>
                  <a:p>
                    <a:pPr algn="ctr"/>
                    <a:endParaRPr lang="en-GB" altLang="en-US" sz="1500" dirty="0">
                      <a:solidFill>
                        <a:schemeClr val="bg2"/>
                      </a:solidFill>
                      <a:latin typeface="Times New Roman" pitchFamily="18" charset="0"/>
                    </a:endParaRPr>
                  </a:p>
                </p:txBody>
              </p:sp>
              <p:sp>
                <p:nvSpPr>
                  <p:cNvPr id="24642" name="Rectangle 26"/>
                  <p:cNvSpPr>
                    <a:spLocks noChangeArrowheads="1"/>
                  </p:cNvSpPr>
                  <p:nvPr/>
                </p:nvSpPr>
                <p:spPr bwMode="auto">
                  <a:xfrm>
                    <a:off x="0" y="921"/>
                    <a:ext cx="190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24586" name="Group 33"/>
              <p:cNvGrpSpPr>
                <a:grpSpLocks/>
              </p:cNvGrpSpPr>
              <p:nvPr/>
            </p:nvGrpSpPr>
            <p:grpSpPr bwMode="auto">
              <a:xfrm>
                <a:off x="1903" y="921"/>
                <a:ext cx="1903" cy="403"/>
                <a:chOff x="1903" y="921"/>
                <a:chExt cx="1903" cy="403"/>
              </a:xfrm>
            </p:grpSpPr>
            <p:sp>
              <p:nvSpPr>
                <p:cNvPr id="24635" name="Rectangle 32"/>
                <p:cNvSpPr>
                  <a:spLocks noChangeArrowheads="1"/>
                </p:cNvSpPr>
                <p:nvPr/>
              </p:nvSpPr>
              <p:spPr bwMode="auto">
                <a:xfrm>
                  <a:off x="1903" y="921"/>
                  <a:ext cx="190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24636" name="Group 31"/>
                <p:cNvGrpSpPr>
                  <a:grpSpLocks/>
                </p:cNvGrpSpPr>
                <p:nvPr/>
              </p:nvGrpSpPr>
              <p:grpSpPr bwMode="auto">
                <a:xfrm>
                  <a:off x="1903" y="921"/>
                  <a:ext cx="1903" cy="403"/>
                  <a:chOff x="1903" y="921"/>
                  <a:chExt cx="1903" cy="403"/>
                </a:xfrm>
              </p:grpSpPr>
              <p:sp>
                <p:nvSpPr>
                  <p:cNvPr id="24637" name="Rectangle 9"/>
                  <p:cNvSpPr>
                    <a:spLocks noChangeArrowheads="1"/>
                  </p:cNvSpPr>
                  <p:nvPr/>
                </p:nvSpPr>
                <p:spPr bwMode="auto">
                  <a:xfrm>
                    <a:off x="1946" y="921"/>
                    <a:ext cx="181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1500" dirty="0">
                        <a:solidFill>
                          <a:srgbClr val="FF0000"/>
                        </a:solidFill>
                        <a:latin typeface="Times New Roman" pitchFamily="18" charset="0"/>
                        <a:cs typeface="Times New Roman" pitchFamily="18" charset="0"/>
                      </a:rPr>
                      <a:t>Products &amp; Services</a:t>
                    </a:r>
                  </a:p>
                  <a:p>
                    <a:pPr algn="ctr"/>
                    <a:endParaRPr lang="en-GB" altLang="en-US" sz="1500" dirty="0">
                      <a:solidFill>
                        <a:schemeClr val="bg2"/>
                      </a:solidFill>
                      <a:latin typeface="Times New Roman" pitchFamily="18" charset="0"/>
                    </a:endParaRPr>
                  </a:p>
                </p:txBody>
              </p:sp>
              <p:sp>
                <p:nvSpPr>
                  <p:cNvPr id="24638" name="Rectangle 30"/>
                  <p:cNvSpPr>
                    <a:spLocks noChangeArrowheads="1"/>
                  </p:cNvSpPr>
                  <p:nvPr/>
                </p:nvSpPr>
                <p:spPr bwMode="auto">
                  <a:xfrm>
                    <a:off x="1903" y="921"/>
                    <a:ext cx="190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24587" name="Group 35"/>
              <p:cNvGrpSpPr>
                <a:grpSpLocks/>
              </p:cNvGrpSpPr>
              <p:nvPr/>
            </p:nvGrpSpPr>
            <p:grpSpPr bwMode="auto">
              <a:xfrm>
                <a:off x="0" y="1324"/>
                <a:ext cx="1903" cy="863"/>
                <a:chOff x="0" y="1324"/>
                <a:chExt cx="1903" cy="863"/>
              </a:xfrm>
            </p:grpSpPr>
            <p:sp>
              <p:nvSpPr>
                <p:cNvPr id="24633" name="Rectangle 10"/>
                <p:cNvSpPr>
                  <a:spLocks noChangeArrowheads="1"/>
                </p:cNvSpPr>
                <p:nvPr/>
              </p:nvSpPr>
              <p:spPr bwMode="auto">
                <a:xfrm>
                  <a:off x="43" y="1324"/>
                  <a:ext cx="1817" cy="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Corporate Clients</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Private Clients</a:t>
                  </a:r>
                </a:p>
                <a:p>
                  <a:pPr marL="57150" indent="-171450">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Hotel MC Manager</a:t>
                  </a:r>
                </a:p>
                <a:p>
                  <a:pPr marL="171450" indent="-171450">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Hotel Accounts </a:t>
                  </a:r>
                  <a:r>
                    <a:rPr lang="en-GB" altLang="en-US" sz="1100" dirty="0" err="1">
                      <a:latin typeface="Arial" panose="020B0604020202020204" pitchFamily="34" charset="0"/>
                      <a:cs typeface="Arial" panose="020B0604020202020204" pitchFamily="34" charset="0"/>
                    </a:rPr>
                    <a:t>Dept</a:t>
                  </a:r>
                  <a:endParaRPr lang="en-GB" altLang="en-U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Hotel Banqueting &amp; Reservations </a:t>
                  </a:r>
                  <a:r>
                    <a:rPr lang="en-GB" altLang="en-US" sz="1100" dirty="0" err="1">
                      <a:latin typeface="Arial" panose="020B0604020202020204" pitchFamily="34" charset="0"/>
                      <a:cs typeface="Arial" panose="020B0604020202020204" pitchFamily="34" charset="0"/>
                    </a:rPr>
                    <a:t>Depts</a:t>
                  </a:r>
                  <a:endParaRPr lang="en-GB" altLang="en-US" sz="1100" dirty="0">
                    <a:latin typeface="Arial" panose="020B0604020202020204" pitchFamily="34" charset="0"/>
                    <a:cs typeface="Arial" panose="020B0604020202020204" pitchFamily="34" charset="0"/>
                  </a:endParaRPr>
                </a:p>
                <a:p>
                  <a:r>
                    <a:rPr lang="en-GB" altLang="en-US" sz="1000" dirty="0">
                      <a:latin typeface="Arial" panose="020B0604020202020204" pitchFamily="34" charset="0"/>
                      <a:cs typeface="Arial" panose="020B0604020202020204" pitchFamily="34" charset="0"/>
                    </a:rPr>
                    <a:t> </a:t>
                  </a:r>
                </a:p>
                <a:p>
                  <a:endParaRPr lang="en-GB" altLang="en-US" sz="1000" dirty="0">
                    <a:latin typeface="Times New Roman" pitchFamily="18" charset="0"/>
                  </a:endParaRPr>
                </a:p>
              </p:txBody>
            </p:sp>
            <p:sp>
              <p:nvSpPr>
                <p:cNvPr id="24634" name="Rectangle 34"/>
                <p:cNvSpPr>
                  <a:spLocks noChangeArrowheads="1"/>
                </p:cNvSpPr>
                <p:nvPr/>
              </p:nvSpPr>
              <p:spPr bwMode="auto">
                <a:xfrm>
                  <a:off x="0" y="1324"/>
                  <a:ext cx="1903" cy="86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88" name="Group 37"/>
              <p:cNvGrpSpPr>
                <a:grpSpLocks/>
              </p:cNvGrpSpPr>
              <p:nvPr/>
            </p:nvGrpSpPr>
            <p:grpSpPr bwMode="auto">
              <a:xfrm>
                <a:off x="1903" y="1324"/>
                <a:ext cx="1903" cy="863"/>
                <a:chOff x="1903" y="1324"/>
                <a:chExt cx="1903" cy="863"/>
              </a:xfrm>
            </p:grpSpPr>
            <p:sp>
              <p:nvSpPr>
                <p:cNvPr id="24631" name="Rectangle 11"/>
                <p:cNvSpPr>
                  <a:spLocks noChangeArrowheads="1"/>
                </p:cNvSpPr>
                <p:nvPr/>
              </p:nvSpPr>
              <p:spPr bwMode="auto">
                <a:xfrm>
                  <a:off x="1946" y="1324"/>
                  <a:ext cx="1817" cy="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0" algn="l"/>
                      <a:tab pos="228600" algn="l"/>
                      <a:tab pos="320675" algn="l"/>
                    </a:tabLst>
                    <a:defRPr>
                      <a:solidFill>
                        <a:schemeClr val="tx1"/>
                      </a:solidFill>
                      <a:latin typeface="Garamond" pitchFamily="18" charset="0"/>
                    </a:defRPr>
                  </a:lvl1pPr>
                  <a:lvl2pPr marL="742950" indent="-285750">
                    <a:tabLst>
                      <a:tab pos="0" algn="l"/>
                      <a:tab pos="228600" algn="l"/>
                      <a:tab pos="320675" algn="l"/>
                    </a:tabLst>
                    <a:defRPr>
                      <a:solidFill>
                        <a:schemeClr val="tx1"/>
                      </a:solidFill>
                      <a:latin typeface="Garamond" pitchFamily="18" charset="0"/>
                    </a:defRPr>
                  </a:lvl2pPr>
                  <a:lvl3pPr marL="1143000" indent="-228600">
                    <a:tabLst>
                      <a:tab pos="0" algn="l"/>
                      <a:tab pos="228600" algn="l"/>
                      <a:tab pos="320675" algn="l"/>
                    </a:tabLst>
                    <a:defRPr>
                      <a:solidFill>
                        <a:schemeClr val="tx1"/>
                      </a:solidFill>
                      <a:latin typeface="Garamond" pitchFamily="18" charset="0"/>
                    </a:defRPr>
                  </a:lvl3pPr>
                  <a:lvl4pPr marL="1600200" indent="-228600">
                    <a:tabLst>
                      <a:tab pos="0" algn="l"/>
                      <a:tab pos="228600" algn="l"/>
                      <a:tab pos="320675" algn="l"/>
                    </a:tabLst>
                    <a:defRPr>
                      <a:solidFill>
                        <a:schemeClr val="tx1"/>
                      </a:solidFill>
                      <a:latin typeface="Garamond" pitchFamily="18" charset="0"/>
                    </a:defRPr>
                  </a:lvl4pPr>
                  <a:lvl5pPr marL="2057400" indent="-228600">
                    <a:tabLst>
                      <a:tab pos="0" algn="l"/>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9pPr>
                </a:lstStyle>
                <a:p>
                  <a:pPr marL="171450" indent="-171450" eaLnBrk="1" hangingPunct="1">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Special Offers for Use of Hotel Facilities</a:t>
                  </a:r>
                </a:p>
                <a:p>
                  <a:pPr marL="171450" indent="-171450" eaLnBrk="1" hangingPunct="1">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Graphical highlights of  facilities</a:t>
                  </a:r>
                </a:p>
                <a:p>
                  <a:pPr marL="171450" indent="-171450" eaLnBrk="1" hangingPunct="1">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Application forms (web based)</a:t>
                  </a:r>
                </a:p>
                <a:p>
                  <a:pPr marL="171450" indent="-171450" eaLnBrk="1" hangingPunct="1">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Payment arrangements</a:t>
                  </a:r>
                </a:p>
              </p:txBody>
            </p:sp>
            <p:sp>
              <p:nvSpPr>
                <p:cNvPr id="24632" name="Rectangle 36"/>
                <p:cNvSpPr>
                  <a:spLocks noChangeArrowheads="1"/>
                </p:cNvSpPr>
                <p:nvPr/>
              </p:nvSpPr>
              <p:spPr bwMode="auto">
                <a:xfrm>
                  <a:off x="1903" y="1324"/>
                  <a:ext cx="1903" cy="86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89" name="Group 39"/>
              <p:cNvGrpSpPr>
                <a:grpSpLocks/>
              </p:cNvGrpSpPr>
              <p:nvPr/>
            </p:nvGrpSpPr>
            <p:grpSpPr bwMode="auto">
              <a:xfrm>
                <a:off x="0" y="2187"/>
                <a:ext cx="3806" cy="403"/>
                <a:chOff x="0" y="2187"/>
                <a:chExt cx="3806" cy="403"/>
              </a:xfrm>
            </p:grpSpPr>
            <p:sp>
              <p:nvSpPr>
                <p:cNvPr id="24629" name="Rectangle 12"/>
                <p:cNvSpPr>
                  <a:spLocks noChangeArrowheads="1"/>
                </p:cNvSpPr>
                <p:nvPr/>
              </p:nvSpPr>
              <p:spPr bwMode="auto">
                <a:xfrm>
                  <a:off x="43" y="2187"/>
                  <a:ext cx="3720"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1500" dirty="0">
                      <a:solidFill>
                        <a:srgbClr val="FF0000"/>
                      </a:solidFill>
                      <a:latin typeface="Arial" panose="020B0604020202020204" pitchFamily="34" charset="0"/>
                      <a:cs typeface="Arial" panose="020B0604020202020204" pitchFamily="34" charset="0"/>
                    </a:rPr>
                    <a:t>Work Practices (Major Activities or Processes)</a:t>
                  </a:r>
                </a:p>
                <a:p>
                  <a:pPr algn="ctr"/>
                  <a:endParaRPr lang="en-GB" altLang="en-US" sz="1500" dirty="0">
                    <a:latin typeface="Arial" panose="020B0604020202020204" pitchFamily="34" charset="0"/>
                    <a:cs typeface="Arial" panose="020B0604020202020204" pitchFamily="34" charset="0"/>
                  </a:endParaRPr>
                </a:p>
              </p:txBody>
            </p:sp>
            <p:sp>
              <p:nvSpPr>
                <p:cNvPr id="24630" name="Rectangle 38"/>
                <p:cNvSpPr>
                  <a:spLocks noChangeArrowheads="1"/>
                </p:cNvSpPr>
                <p:nvPr/>
              </p:nvSpPr>
              <p:spPr bwMode="auto">
                <a:xfrm>
                  <a:off x="0" y="2187"/>
                  <a:ext cx="3806"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0" name="Group 41"/>
              <p:cNvGrpSpPr>
                <a:grpSpLocks/>
              </p:cNvGrpSpPr>
              <p:nvPr/>
            </p:nvGrpSpPr>
            <p:grpSpPr bwMode="auto">
              <a:xfrm>
                <a:off x="0" y="2590"/>
                <a:ext cx="3806" cy="1553"/>
                <a:chOff x="0" y="2590"/>
                <a:chExt cx="3806" cy="1553"/>
              </a:xfrm>
            </p:grpSpPr>
            <p:sp>
              <p:nvSpPr>
                <p:cNvPr id="24627" name="Rectangle 13"/>
                <p:cNvSpPr>
                  <a:spLocks noChangeArrowheads="1"/>
                </p:cNvSpPr>
                <p:nvPr/>
              </p:nvSpPr>
              <p:spPr bwMode="auto">
                <a:xfrm>
                  <a:off x="43" y="2590"/>
                  <a:ext cx="3720" cy="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Identify which materials to send to which corporate and private clients</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Identify correct  details for clients, e.g. email addresses, </a:t>
                  </a:r>
                  <a:r>
                    <a:rPr lang="en-GB" altLang="en-US" sz="1100" dirty="0" err="1">
                      <a:latin typeface="Arial" panose="020B0604020202020204" pitchFamily="34" charset="0"/>
                      <a:cs typeface="Arial" panose="020B0604020202020204" pitchFamily="34" charset="0"/>
                    </a:rPr>
                    <a:t>WeChat</a:t>
                  </a:r>
                  <a:r>
                    <a:rPr lang="en-GB" altLang="en-US" sz="1100" dirty="0">
                      <a:latin typeface="Arial" panose="020B0604020202020204" pitchFamily="34" charset="0"/>
                      <a:cs typeface="Arial" panose="020B0604020202020204" pitchFamily="34" charset="0"/>
                    </a:rPr>
                    <a:t>/Twitter – or which Social Media sites/pages to use or Microsite</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Identify which technologies should be used for which clients</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Combine technologies and content in integrated forms for communication</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Send materials to individuals and groups</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Monitor undeliverable communications and update addresses where needed </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Receive replies / bookings from clients and forward to appropriate internal departments (e.g. Accts, FB, </a:t>
                  </a:r>
                  <a:r>
                    <a:rPr lang="en-GB" altLang="en-US" sz="1100" dirty="0" err="1">
                      <a:latin typeface="Arial" panose="020B0604020202020204" pitchFamily="34" charset="0"/>
                      <a:cs typeface="Arial" panose="020B0604020202020204" pitchFamily="34" charset="0"/>
                    </a:rPr>
                    <a:t>Resvns</a:t>
                  </a:r>
                  <a:r>
                    <a:rPr lang="en-GB" altLang="en-US" sz="1100" dirty="0">
                      <a:latin typeface="Arial" panose="020B0604020202020204" pitchFamily="34" charset="0"/>
                      <a:cs typeface="Arial" panose="020B0604020202020204" pitchFamily="34" charset="0"/>
                    </a:rPr>
                    <a:t>) for follow up.</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Evaluate the efficacy of each promotional activity</a:t>
                  </a:r>
                </a:p>
                <a:p>
                  <a:pPr eaLnBrk="1" hangingPunct="1"/>
                  <a:endParaRPr lang="en-GB" altLang="en-US" sz="1000" dirty="0">
                    <a:latin typeface="Arial" panose="020B0604020202020204" pitchFamily="34" charset="0"/>
                    <a:cs typeface="Arial" panose="020B0604020202020204" pitchFamily="34" charset="0"/>
                  </a:endParaRPr>
                </a:p>
              </p:txBody>
            </p:sp>
            <p:sp>
              <p:nvSpPr>
                <p:cNvPr id="24628" name="Rectangle 40"/>
                <p:cNvSpPr>
                  <a:spLocks noChangeArrowheads="1"/>
                </p:cNvSpPr>
                <p:nvPr/>
              </p:nvSpPr>
              <p:spPr bwMode="auto">
                <a:xfrm>
                  <a:off x="0" y="2590"/>
                  <a:ext cx="3806" cy="155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1" name="Group 45"/>
              <p:cNvGrpSpPr>
                <a:grpSpLocks/>
              </p:cNvGrpSpPr>
              <p:nvPr/>
            </p:nvGrpSpPr>
            <p:grpSpPr bwMode="auto">
              <a:xfrm>
                <a:off x="0" y="4143"/>
                <a:ext cx="1313" cy="403"/>
                <a:chOff x="0" y="4143"/>
                <a:chExt cx="1313" cy="403"/>
              </a:xfrm>
            </p:grpSpPr>
            <p:sp>
              <p:nvSpPr>
                <p:cNvPr id="24623" name="Rectangle 44"/>
                <p:cNvSpPr>
                  <a:spLocks noChangeArrowheads="1"/>
                </p:cNvSpPr>
                <p:nvPr/>
              </p:nvSpPr>
              <p:spPr bwMode="auto">
                <a:xfrm>
                  <a:off x="0" y="4143"/>
                  <a:ext cx="131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24624" name="Group 43"/>
                <p:cNvGrpSpPr>
                  <a:grpSpLocks/>
                </p:cNvGrpSpPr>
                <p:nvPr/>
              </p:nvGrpSpPr>
              <p:grpSpPr bwMode="auto">
                <a:xfrm>
                  <a:off x="0" y="4143"/>
                  <a:ext cx="1313" cy="403"/>
                  <a:chOff x="0" y="4143"/>
                  <a:chExt cx="1313" cy="403"/>
                </a:xfrm>
              </p:grpSpPr>
              <p:sp>
                <p:nvSpPr>
                  <p:cNvPr id="24625" name="Rectangle 14"/>
                  <p:cNvSpPr>
                    <a:spLocks noChangeArrowheads="1"/>
                  </p:cNvSpPr>
                  <p:nvPr/>
                </p:nvSpPr>
                <p:spPr bwMode="auto">
                  <a:xfrm>
                    <a:off x="43" y="4143"/>
                    <a:ext cx="122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1500" dirty="0">
                        <a:solidFill>
                          <a:srgbClr val="FF0000"/>
                        </a:solidFill>
                        <a:latin typeface="Times New Roman" pitchFamily="18" charset="0"/>
                        <a:cs typeface="Times New Roman" pitchFamily="18" charset="0"/>
                      </a:rPr>
                      <a:t>Participants</a:t>
                    </a:r>
                    <a:endParaRPr lang="en-GB" altLang="en-US" sz="1500" dirty="0">
                      <a:solidFill>
                        <a:srgbClr val="FF0000"/>
                      </a:solidFill>
                      <a:latin typeface="Times New Roman" pitchFamily="18" charset="0"/>
                      <a:cs typeface="Times New Roman" pitchFamily="18" charset="0"/>
                    </a:endParaRPr>
                  </a:p>
                  <a:p>
                    <a:pPr algn="ctr"/>
                    <a:endParaRPr lang="en-GB" altLang="en-US" sz="1500" dirty="0">
                      <a:latin typeface="Times New Roman" pitchFamily="18" charset="0"/>
                    </a:endParaRPr>
                  </a:p>
                </p:txBody>
              </p:sp>
              <p:sp>
                <p:nvSpPr>
                  <p:cNvPr id="24626" name="Rectangle 42"/>
                  <p:cNvSpPr>
                    <a:spLocks noChangeArrowheads="1"/>
                  </p:cNvSpPr>
                  <p:nvPr/>
                </p:nvSpPr>
                <p:spPr bwMode="auto">
                  <a:xfrm>
                    <a:off x="0" y="4143"/>
                    <a:ext cx="131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24592" name="Group 49"/>
              <p:cNvGrpSpPr>
                <a:grpSpLocks/>
              </p:cNvGrpSpPr>
              <p:nvPr/>
            </p:nvGrpSpPr>
            <p:grpSpPr bwMode="auto">
              <a:xfrm>
                <a:off x="1313" y="4143"/>
                <a:ext cx="1180" cy="403"/>
                <a:chOff x="1313" y="4143"/>
                <a:chExt cx="1180" cy="403"/>
              </a:xfrm>
            </p:grpSpPr>
            <p:sp>
              <p:nvSpPr>
                <p:cNvPr id="24619" name="Rectangle 48"/>
                <p:cNvSpPr>
                  <a:spLocks noChangeArrowheads="1"/>
                </p:cNvSpPr>
                <p:nvPr/>
              </p:nvSpPr>
              <p:spPr bwMode="auto">
                <a:xfrm>
                  <a:off x="1313" y="4143"/>
                  <a:ext cx="1180"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24620" name="Group 47"/>
                <p:cNvGrpSpPr>
                  <a:grpSpLocks/>
                </p:cNvGrpSpPr>
                <p:nvPr/>
              </p:nvGrpSpPr>
              <p:grpSpPr bwMode="auto">
                <a:xfrm>
                  <a:off x="1313" y="4143"/>
                  <a:ext cx="1180" cy="403"/>
                  <a:chOff x="1313" y="4143"/>
                  <a:chExt cx="1180" cy="403"/>
                </a:xfrm>
              </p:grpSpPr>
              <p:sp>
                <p:nvSpPr>
                  <p:cNvPr id="24621" name="Rectangle 15"/>
                  <p:cNvSpPr>
                    <a:spLocks noChangeArrowheads="1"/>
                  </p:cNvSpPr>
                  <p:nvPr/>
                </p:nvSpPr>
                <p:spPr bwMode="auto">
                  <a:xfrm>
                    <a:off x="1356" y="4143"/>
                    <a:ext cx="1094"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1500" dirty="0">
                        <a:solidFill>
                          <a:srgbClr val="FF0000"/>
                        </a:solidFill>
                        <a:latin typeface="Times New Roman" pitchFamily="18" charset="0"/>
                        <a:cs typeface="Times New Roman" pitchFamily="18" charset="0"/>
                      </a:rPr>
                      <a:t>Information</a:t>
                    </a:r>
                    <a:endParaRPr lang="en-GB" altLang="en-US" sz="1500" dirty="0">
                      <a:solidFill>
                        <a:srgbClr val="FF0000"/>
                      </a:solidFill>
                      <a:latin typeface="Times New Roman" pitchFamily="18" charset="0"/>
                      <a:cs typeface="Times New Roman" pitchFamily="18" charset="0"/>
                    </a:endParaRPr>
                  </a:p>
                  <a:p>
                    <a:pPr algn="ctr"/>
                    <a:endParaRPr lang="en-GB" altLang="en-US" sz="1500" dirty="0">
                      <a:latin typeface="Times New Roman" pitchFamily="18" charset="0"/>
                    </a:endParaRPr>
                  </a:p>
                </p:txBody>
              </p:sp>
              <p:sp>
                <p:nvSpPr>
                  <p:cNvPr id="24622" name="Rectangle 46"/>
                  <p:cNvSpPr>
                    <a:spLocks noChangeArrowheads="1"/>
                  </p:cNvSpPr>
                  <p:nvPr/>
                </p:nvSpPr>
                <p:spPr bwMode="auto">
                  <a:xfrm>
                    <a:off x="1313" y="4143"/>
                    <a:ext cx="1180"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24593" name="Group 53"/>
              <p:cNvGrpSpPr>
                <a:grpSpLocks/>
              </p:cNvGrpSpPr>
              <p:nvPr/>
            </p:nvGrpSpPr>
            <p:grpSpPr bwMode="auto">
              <a:xfrm>
                <a:off x="2493" y="4143"/>
                <a:ext cx="1313" cy="403"/>
                <a:chOff x="2493" y="4143"/>
                <a:chExt cx="1313" cy="403"/>
              </a:xfrm>
            </p:grpSpPr>
            <p:sp>
              <p:nvSpPr>
                <p:cNvPr id="24615" name="Rectangle 52"/>
                <p:cNvSpPr>
                  <a:spLocks noChangeArrowheads="1"/>
                </p:cNvSpPr>
                <p:nvPr/>
              </p:nvSpPr>
              <p:spPr bwMode="auto">
                <a:xfrm>
                  <a:off x="2493" y="4143"/>
                  <a:ext cx="131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24616" name="Group 51"/>
                <p:cNvGrpSpPr>
                  <a:grpSpLocks/>
                </p:cNvGrpSpPr>
                <p:nvPr/>
              </p:nvGrpSpPr>
              <p:grpSpPr bwMode="auto">
                <a:xfrm>
                  <a:off x="2493" y="4143"/>
                  <a:ext cx="1313" cy="403"/>
                  <a:chOff x="2493" y="4143"/>
                  <a:chExt cx="1313" cy="403"/>
                </a:xfrm>
              </p:grpSpPr>
              <p:sp>
                <p:nvSpPr>
                  <p:cNvPr id="24617" name="Rectangle 16"/>
                  <p:cNvSpPr>
                    <a:spLocks noChangeArrowheads="1"/>
                  </p:cNvSpPr>
                  <p:nvPr/>
                </p:nvSpPr>
                <p:spPr bwMode="auto">
                  <a:xfrm>
                    <a:off x="2536" y="4143"/>
                    <a:ext cx="122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1500" dirty="0">
                        <a:solidFill>
                          <a:srgbClr val="FF0000"/>
                        </a:solidFill>
                        <a:latin typeface="Times New Roman" pitchFamily="18" charset="0"/>
                        <a:cs typeface="Times New Roman" pitchFamily="18" charset="0"/>
                      </a:rPr>
                      <a:t>Technologies</a:t>
                    </a:r>
                    <a:endParaRPr lang="en-GB" altLang="en-US" sz="1500" dirty="0">
                      <a:solidFill>
                        <a:srgbClr val="FF0000"/>
                      </a:solidFill>
                      <a:latin typeface="Times New Roman" pitchFamily="18" charset="0"/>
                      <a:cs typeface="Times New Roman" pitchFamily="18" charset="0"/>
                    </a:endParaRPr>
                  </a:p>
                  <a:p>
                    <a:pPr algn="ctr"/>
                    <a:endParaRPr lang="en-GB" altLang="en-US" sz="1500" dirty="0">
                      <a:latin typeface="Times New Roman" pitchFamily="18" charset="0"/>
                    </a:endParaRPr>
                  </a:p>
                </p:txBody>
              </p:sp>
              <p:sp>
                <p:nvSpPr>
                  <p:cNvPr id="24618" name="Rectangle 50"/>
                  <p:cNvSpPr>
                    <a:spLocks noChangeArrowheads="1"/>
                  </p:cNvSpPr>
                  <p:nvPr/>
                </p:nvSpPr>
                <p:spPr bwMode="auto">
                  <a:xfrm>
                    <a:off x="2493" y="4143"/>
                    <a:ext cx="131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24594" name="Group 55"/>
              <p:cNvGrpSpPr>
                <a:grpSpLocks/>
              </p:cNvGrpSpPr>
              <p:nvPr/>
            </p:nvGrpSpPr>
            <p:grpSpPr bwMode="auto">
              <a:xfrm>
                <a:off x="0" y="4546"/>
                <a:ext cx="1313" cy="1093"/>
                <a:chOff x="0" y="4546"/>
                <a:chExt cx="1313" cy="1093"/>
              </a:xfrm>
            </p:grpSpPr>
            <p:sp>
              <p:nvSpPr>
                <p:cNvPr id="24613" name="Rectangle 17"/>
                <p:cNvSpPr>
                  <a:spLocks noChangeArrowheads="1"/>
                </p:cNvSpPr>
                <p:nvPr/>
              </p:nvSpPr>
              <p:spPr bwMode="auto">
                <a:xfrm>
                  <a:off x="43" y="4546"/>
                  <a:ext cx="12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MCM Manager </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MCM Assistant  </a:t>
                  </a:r>
                </a:p>
                <a:p>
                  <a:r>
                    <a:rPr lang="en-GB" altLang="en-US" sz="1100" dirty="0">
                      <a:latin typeface="Times New Roman" pitchFamily="18" charset="0"/>
                      <a:cs typeface="Times New Roman" pitchFamily="18" charset="0"/>
                    </a:rPr>
                    <a:t> </a:t>
                  </a:r>
                </a:p>
                <a:p>
                  <a:endParaRPr lang="en-GB" altLang="en-US" sz="1100" dirty="0">
                    <a:latin typeface="Times New Roman" pitchFamily="18" charset="0"/>
                  </a:endParaRPr>
                </a:p>
              </p:txBody>
            </p:sp>
            <p:sp>
              <p:nvSpPr>
                <p:cNvPr id="24614" name="Rectangle 54"/>
                <p:cNvSpPr>
                  <a:spLocks noChangeArrowheads="1"/>
                </p:cNvSpPr>
                <p:nvPr/>
              </p:nvSpPr>
              <p:spPr bwMode="auto">
                <a:xfrm>
                  <a:off x="0" y="4546"/>
                  <a:ext cx="1313"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5" name="Group 57"/>
              <p:cNvGrpSpPr>
                <a:grpSpLocks/>
              </p:cNvGrpSpPr>
              <p:nvPr/>
            </p:nvGrpSpPr>
            <p:grpSpPr bwMode="auto">
              <a:xfrm>
                <a:off x="1313" y="4546"/>
                <a:ext cx="1180" cy="1093"/>
                <a:chOff x="1313" y="4546"/>
                <a:chExt cx="1180" cy="1093"/>
              </a:xfrm>
            </p:grpSpPr>
            <p:sp>
              <p:nvSpPr>
                <p:cNvPr id="24611" name="Rectangle 18"/>
                <p:cNvSpPr>
                  <a:spLocks noChangeArrowheads="1"/>
                </p:cNvSpPr>
                <p:nvPr/>
              </p:nvSpPr>
              <p:spPr bwMode="auto">
                <a:xfrm>
                  <a:off x="1356" y="4546"/>
                  <a:ext cx="109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228600" algn="l"/>
                      <a:tab pos="320675" algn="l"/>
                    </a:tabLst>
                    <a:defRPr>
                      <a:solidFill>
                        <a:schemeClr val="tx1"/>
                      </a:solidFill>
                      <a:latin typeface="Garamond" pitchFamily="18" charset="0"/>
                    </a:defRPr>
                  </a:lvl1pPr>
                  <a:lvl2pPr marL="742950" indent="-285750">
                    <a:tabLst>
                      <a:tab pos="228600" algn="l"/>
                      <a:tab pos="320675" algn="l"/>
                    </a:tabLst>
                    <a:defRPr>
                      <a:solidFill>
                        <a:schemeClr val="tx1"/>
                      </a:solidFill>
                      <a:latin typeface="Garamond" pitchFamily="18" charset="0"/>
                    </a:defRPr>
                  </a:lvl2pPr>
                  <a:lvl3pPr marL="1143000" indent="-228600">
                    <a:tabLst>
                      <a:tab pos="228600" algn="l"/>
                      <a:tab pos="320675" algn="l"/>
                    </a:tabLst>
                    <a:defRPr>
                      <a:solidFill>
                        <a:schemeClr val="tx1"/>
                      </a:solidFill>
                      <a:latin typeface="Garamond" pitchFamily="18" charset="0"/>
                    </a:defRPr>
                  </a:lvl3pPr>
                  <a:lvl4pPr marL="1600200" indent="-228600">
                    <a:tabLst>
                      <a:tab pos="228600" algn="l"/>
                      <a:tab pos="320675" algn="l"/>
                    </a:tabLst>
                    <a:defRPr>
                      <a:solidFill>
                        <a:schemeClr val="tx1"/>
                      </a:solidFill>
                      <a:latin typeface="Garamond" pitchFamily="18" charset="0"/>
                    </a:defRPr>
                  </a:lvl4pPr>
                  <a:lvl5pPr marL="2057400" indent="-228600">
                    <a:tabLst>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 pos="320675" algn="l"/>
                    </a:tabLst>
                    <a:defRPr>
                      <a:solidFill>
                        <a:schemeClr val="tx1"/>
                      </a:solidFill>
                      <a:latin typeface="Garamond" pitchFamily="18" charset="0"/>
                    </a:defRPr>
                  </a:lvl9pPr>
                </a:lstStyle>
                <a:p>
                  <a:pPr marL="179388" indent="-179388" eaLnBrk="1" hangingPunct="1">
                    <a:buFont typeface="Arial" panose="020B0604020202020204" pitchFamily="34" charset="0"/>
                    <a:buChar char="•"/>
                    <a:tabLst>
                      <a:tab pos="179388" algn="l"/>
                      <a:tab pos="320675" algn="l"/>
                    </a:tabLst>
                  </a:pPr>
                  <a:r>
                    <a:rPr lang="en-GB" altLang="en-US" sz="1100" dirty="0">
                      <a:latin typeface="Arial" panose="020B0604020202020204" pitchFamily="34" charset="0"/>
                      <a:cs typeface="Arial" panose="020B0604020202020204" pitchFamily="34" charset="0"/>
                    </a:rPr>
                    <a:t>Promotional Material – Text &amp; Graphics</a:t>
                  </a:r>
                </a:p>
                <a:p>
                  <a:pPr marL="179388" indent="-179388" eaLnBrk="1" hangingPunct="1">
                    <a:buFont typeface="Arial" panose="020B0604020202020204" pitchFamily="34" charset="0"/>
                    <a:buChar char="•"/>
                    <a:tabLst>
                      <a:tab pos="179388" algn="l"/>
                      <a:tab pos="320675" algn="l"/>
                    </a:tabLst>
                  </a:pPr>
                  <a:r>
                    <a:rPr lang="en-GB" altLang="en-US" sz="1100" dirty="0">
                      <a:latin typeface="Arial" panose="020B0604020202020204" pitchFamily="34" charset="0"/>
                      <a:cs typeface="Arial" panose="020B0604020202020204" pitchFamily="34" charset="0"/>
                    </a:rPr>
                    <a:t>List of recipients </a:t>
                  </a:r>
                  <a:r>
                    <a:rPr lang="en-GB" altLang="en-US" sz="1000" dirty="0">
                      <a:latin typeface="Arial" panose="020B0604020202020204" pitchFamily="34" charset="0"/>
                      <a:cs typeface="Arial" panose="020B0604020202020204" pitchFamily="34" charset="0"/>
                    </a:rPr>
                    <a:t> </a:t>
                  </a:r>
                </a:p>
              </p:txBody>
            </p:sp>
            <p:sp>
              <p:nvSpPr>
                <p:cNvPr id="24612" name="Rectangle 56"/>
                <p:cNvSpPr>
                  <a:spLocks noChangeArrowheads="1"/>
                </p:cNvSpPr>
                <p:nvPr/>
              </p:nvSpPr>
              <p:spPr bwMode="auto">
                <a:xfrm>
                  <a:off x="1313" y="4546"/>
                  <a:ext cx="1180"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6" name="Group 59"/>
              <p:cNvGrpSpPr>
                <a:grpSpLocks/>
              </p:cNvGrpSpPr>
              <p:nvPr/>
            </p:nvGrpSpPr>
            <p:grpSpPr bwMode="auto">
              <a:xfrm>
                <a:off x="2493" y="4546"/>
                <a:ext cx="1313" cy="1093"/>
                <a:chOff x="2493" y="4546"/>
                <a:chExt cx="1313" cy="1093"/>
              </a:xfrm>
            </p:grpSpPr>
            <p:sp>
              <p:nvSpPr>
                <p:cNvPr id="24609" name="Rectangle 19"/>
                <p:cNvSpPr>
                  <a:spLocks noChangeArrowheads="1"/>
                </p:cNvSpPr>
                <p:nvPr/>
              </p:nvSpPr>
              <p:spPr bwMode="auto">
                <a:xfrm>
                  <a:off x="2536" y="4546"/>
                  <a:ext cx="12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Email</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Social media</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Internet</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Intranet including Microsite</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Telephone</a:t>
                  </a:r>
                </a:p>
                <a:p>
                  <a:pPr marL="57150" indent="-171450" eaLnBrk="1" hangingPunct="1">
                    <a:buFont typeface="Arial" panose="020B0604020202020204" pitchFamily="34" charset="0"/>
                    <a:buChar char="•"/>
                  </a:pPr>
                  <a:r>
                    <a:rPr lang="en-GB" altLang="en-US" sz="1100" dirty="0">
                      <a:latin typeface="Arial" panose="020B0604020202020204" pitchFamily="34" charset="0"/>
                      <a:cs typeface="Arial" panose="020B0604020202020204" pitchFamily="34" charset="0"/>
                    </a:rPr>
                    <a:t>Internal Hotel Reservation Systems</a:t>
                  </a:r>
                </a:p>
                <a:p>
                  <a:endParaRPr lang="en-GB" altLang="en-US" sz="1000" dirty="0">
                    <a:latin typeface="Times New Roman" pitchFamily="18" charset="0"/>
                  </a:endParaRPr>
                </a:p>
              </p:txBody>
            </p:sp>
            <p:sp>
              <p:nvSpPr>
                <p:cNvPr id="24610" name="Rectangle 58"/>
                <p:cNvSpPr>
                  <a:spLocks noChangeArrowheads="1"/>
                </p:cNvSpPr>
                <p:nvPr/>
              </p:nvSpPr>
              <p:spPr bwMode="auto">
                <a:xfrm>
                  <a:off x="2493" y="4546"/>
                  <a:ext cx="1313"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7" name="Group 61"/>
              <p:cNvGrpSpPr>
                <a:grpSpLocks/>
              </p:cNvGrpSpPr>
              <p:nvPr/>
            </p:nvGrpSpPr>
            <p:grpSpPr bwMode="auto">
              <a:xfrm>
                <a:off x="0" y="5639"/>
                <a:ext cx="1313" cy="369332"/>
                <a:chOff x="0" y="5639"/>
                <a:chExt cx="1313" cy="369332"/>
              </a:xfrm>
            </p:grpSpPr>
            <p:sp>
              <p:nvSpPr>
                <p:cNvPr id="24607" name="Rectangle 20"/>
                <p:cNvSpPr>
                  <a:spLocks noChangeArrowheads="1"/>
                </p:cNvSpPr>
                <p:nvPr/>
              </p:nvSpPr>
              <p:spPr bwMode="auto">
                <a:xfrm>
                  <a:off x="0" y="5639"/>
                  <a:ext cx="13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4608" name="Rectangle 60"/>
                <p:cNvSpPr>
                  <a:spLocks noChangeArrowheads="1"/>
                </p:cNvSpPr>
                <p:nvPr/>
              </p:nvSpPr>
              <p:spPr bwMode="auto">
                <a:xfrm>
                  <a:off x="0"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8" name="Group 63"/>
              <p:cNvGrpSpPr>
                <a:grpSpLocks/>
              </p:cNvGrpSpPr>
              <p:nvPr/>
            </p:nvGrpSpPr>
            <p:grpSpPr bwMode="auto">
              <a:xfrm>
                <a:off x="1313" y="5639"/>
                <a:ext cx="590" cy="369332"/>
                <a:chOff x="1313" y="5639"/>
                <a:chExt cx="590" cy="369332"/>
              </a:xfrm>
            </p:grpSpPr>
            <p:sp>
              <p:nvSpPr>
                <p:cNvPr id="24605" name="Rectangle 21"/>
                <p:cNvSpPr>
                  <a:spLocks noChangeArrowheads="1"/>
                </p:cNvSpPr>
                <p:nvPr/>
              </p:nvSpPr>
              <p:spPr bwMode="auto">
                <a:xfrm>
                  <a:off x="1313" y="5639"/>
                  <a:ext cx="5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4606" name="Rectangle 62"/>
                <p:cNvSpPr>
                  <a:spLocks noChangeArrowheads="1"/>
                </p:cNvSpPr>
                <p:nvPr/>
              </p:nvSpPr>
              <p:spPr bwMode="auto">
                <a:xfrm>
                  <a:off x="131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599" name="Group 65"/>
              <p:cNvGrpSpPr>
                <a:grpSpLocks/>
              </p:cNvGrpSpPr>
              <p:nvPr/>
            </p:nvGrpSpPr>
            <p:grpSpPr bwMode="auto">
              <a:xfrm>
                <a:off x="1903" y="5639"/>
                <a:ext cx="590" cy="369332"/>
                <a:chOff x="1903" y="5639"/>
                <a:chExt cx="590" cy="369332"/>
              </a:xfrm>
            </p:grpSpPr>
            <p:sp>
              <p:nvSpPr>
                <p:cNvPr id="24603" name="Rectangle 22"/>
                <p:cNvSpPr>
                  <a:spLocks noChangeArrowheads="1"/>
                </p:cNvSpPr>
                <p:nvPr/>
              </p:nvSpPr>
              <p:spPr bwMode="auto">
                <a:xfrm>
                  <a:off x="1903" y="5639"/>
                  <a:ext cx="5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4604" name="Rectangle 64"/>
                <p:cNvSpPr>
                  <a:spLocks noChangeArrowheads="1"/>
                </p:cNvSpPr>
                <p:nvPr/>
              </p:nvSpPr>
              <p:spPr bwMode="auto">
                <a:xfrm>
                  <a:off x="190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4600" name="Group 67"/>
              <p:cNvGrpSpPr>
                <a:grpSpLocks/>
              </p:cNvGrpSpPr>
              <p:nvPr/>
            </p:nvGrpSpPr>
            <p:grpSpPr bwMode="auto">
              <a:xfrm>
                <a:off x="2493" y="5639"/>
                <a:ext cx="1313" cy="369332"/>
                <a:chOff x="2493" y="5639"/>
                <a:chExt cx="1313" cy="369332"/>
              </a:xfrm>
            </p:grpSpPr>
            <p:sp>
              <p:nvSpPr>
                <p:cNvPr id="24601" name="Rectangle 23"/>
                <p:cNvSpPr>
                  <a:spLocks noChangeArrowheads="1"/>
                </p:cNvSpPr>
                <p:nvPr/>
              </p:nvSpPr>
              <p:spPr bwMode="auto">
                <a:xfrm>
                  <a:off x="2493" y="5639"/>
                  <a:ext cx="13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4602" name="Rectangle 66"/>
                <p:cNvSpPr>
                  <a:spLocks noChangeArrowheads="1"/>
                </p:cNvSpPr>
                <p:nvPr/>
              </p:nvSpPr>
              <p:spPr bwMode="auto">
                <a:xfrm>
                  <a:off x="2493"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sp>
          <p:nvSpPr>
            <p:cNvPr id="24583" name="Rectangle 69"/>
            <p:cNvSpPr>
              <a:spLocks noChangeArrowheads="1"/>
            </p:cNvSpPr>
            <p:nvPr/>
          </p:nvSpPr>
          <p:spPr bwMode="auto">
            <a:xfrm>
              <a:off x="-2" y="401"/>
              <a:ext cx="3810" cy="5240"/>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Work System Snapshot Consistency Rules</a:t>
            </a:r>
          </a:p>
        </p:txBody>
      </p:sp>
      <p:sp>
        <p:nvSpPr>
          <p:cNvPr id="3" name="Content Placeholder 2"/>
          <p:cNvSpPr>
            <a:spLocks noGrp="1"/>
          </p:cNvSpPr>
          <p:nvPr>
            <p:ph idx="1"/>
          </p:nvPr>
        </p:nvSpPr>
        <p:spPr>
          <a:xfrm>
            <a:off x="609600" y="1570038"/>
            <a:ext cx="10820400" cy="4525963"/>
          </a:xfrm>
        </p:spPr>
        <p:txBody>
          <a:bodyPr/>
          <a:lstStyle/>
          <a:p>
            <a:r>
              <a:rPr lang="en-US" sz="2600" dirty="0"/>
              <a:t>Each of the processes and activities listed in the work system snapshot must be stated as a complete sentence that briefly specifies which participants perform the work and what they do. </a:t>
            </a:r>
          </a:p>
          <a:p>
            <a:r>
              <a:rPr lang="en-US" sz="2600" dirty="0"/>
              <a:t>Each participant group must be involved in at least one step in the processes and activities. Customers are viewed as participants if they participate in at least one of the steps. </a:t>
            </a:r>
          </a:p>
          <a:p>
            <a:r>
              <a:rPr lang="en-US" sz="2600" dirty="0"/>
              <a:t>Each informational entity and technological entity listed under information and technologies must be created or used in at least one step in the processes and activities. </a:t>
            </a:r>
          </a:p>
          <a:p>
            <a:endParaRPr lang="en-US" sz="2000" dirty="0"/>
          </a:p>
        </p:txBody>
      </p:sp>
      <p:sp>
        <p:nvSpPr>
          <p:cNvPr id="4" name="Slide Number Placeholder 3"/>
          <p:cNvSpPr>
            <a:spLocks noGrp="1"/>
          </p:cNvSpPr>
          <p:nvPr>
            <p:ph type="sldNum" sz="quarter" idx="11"/>
          </p:nvPr>
        </p:nvSpPr>
        <p:spPr/>
        <p:txBody>
          <a:bodyPr/>
          <a:lstStyle/>
          <a:p>
            <a:pPr>
              <a:defRPr/>
            </a:pPr>
            <a:fld id="{C67EA6FD-0D55-4CEE-8893-10B2939260D6}" type="slidenum">
              <a:rPr lang="en-US" smtClean="0"/>
              <a:pPr>
                <a:defRPr/>
              </a:pPr>
              <a:t>24</a:t>
            </a:fld>
            <a:endParaRPr lang="en-US"/>
          </a:p>
        </p:txBody>
      </p:sp>
    </p:spTree>
    <p:extLst>
      <p:ext uri="{BB962C8B-B14F-4D97-AF65-F5344CB8AC3E}">
        <p14:creationId xmlns:p14="http://schemas.microsoft.com/office/powerpoint/2010/main" val="30795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Work System Snapshot Consistency Rules</a:t>
            </a:r>
          </a:p>
        </p:txBody>
      </p:sp>
      <p:sp>
        <p:nvSpPr>
          <p:cNvPr id="3" name="Content Placeholder 2"/>
          <p:cNvSpPr>
            <a:spLocks noGrp="1"/>
          </p:cNvSpPr>
          <p:nvPr>
            <p:ph idx="1"/>
          </p:nvPr>
        </p:nvSpPr>
        <p:spPr>
          <a:xfrm>
            <a:off x="533400" y="1646238"/>
            <a:ext cx="10896600" cy="4525963"/>
          </a:xfrm>
        </p:spPr>
        <p:txBody>
          <a:bodyPr/>
          <a:lstStyle/>
          <a:p>
            <a:r>
              <a:rPr lang="en-US" sz="2600" dirty="0"/>
              <a:t>Each product/service in the work system snapshot must be the output of at least one step in the processes and activities. </a:t>
            </a:r>
          </a:p>
          <a:p>
            <a:r>
              <a:rPr lang="en-US" sz="2600" dirty="0"/>
              <a:t>Each product/service must be received and used by at least one customer group. </a:t>
            </a:r>
          </a:p>
          <a:p>
            <a:r>
              <a:rPr lang="en-US" sz="2600" dirty="0"/>
              <a:t>Each customer group must receive and use at least one product/service. </a:t>
            </a:r>
          </a:p>
          <a:p>
            <a:endParaRPr lang="en-US" sz="2000" dirty="0"/>
          </a:p>
        </p:txBody>
      </p:sp>
      <p:sp>
        <p:nvSpPr>
          <p:cNvPr id="4" name="Slide Number Placeholder 3"/>
          <p:cNvSpPr>
            <a:spLocks noGrp="1"/>
          </p:cNvSpPr>
          <p:nvPr>
            <p:ph type="sldNum" sz="quarter" idx="11"/>
          </p:nvPr>
        </p:nvSpPr>
        <p:spPr/>
        <p:txBody>
          <a:bodyPr/>
          <a:lstStyle/>
          <a:p>
            <a:pPr>
              <a:defRPr/>
            </a:pPr>
            <a:fld id="{C67EA6FD-0D55-4CEE-8893-10B2939260D6}" type="slidenum">
              <a:rPr lang="en-US" smtClean="0"/>
              <a:pPr>
                <a:defRPr/>
              </a:pPr>
              <a:t>25</a:t>
            </a:fld>
            <a:endParaRPr lang="en-US"/>
          </a:p>
        </p:txBody>
      </p:sp>
    </p:spTree>
    <p:extLst>
      <p:ext uri="{BB962C8B-B14F-4D97-AF65-F5344CB8AC3E}">
        <p14:creationId xmlns:p14="http://schemas.microsoft.com/office/powerpoint/2010/main" val="253815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FDF50E4-1B7A-40DE-8C9A-46BE447DA7B6}" type="slidenum">
              <a:rPr lang="en-US" altLang="en-US">
                <a:latin typeface="Arial" charset="0"/>
              </a:rPr>
              <a:pPr/>
              <a:t>26</a:t>
            </a:fld>
            <a:endParaRPr lang="en-US" altLang="en-US">
              <a:latin typeface="Arial" charset="0"/>
            </a:endParaRPr>
          </a:p>
        </p:txBody>
      </p:sp>
      <p:sp>
        <p:nvSpPr>
          <p:cNvPr id="28674" name="Rectangle 2"/>
          <p:cNvSpPr>
            <a:spLocks noGrp="1" noRot="1" noChangeArrowheads="1"/>
          </p:cNvSpPr>
          <p:nvPr>
            <p:ph type="title"/>
          </p:nvPr>
        </p:nvSpPr>
        <p:spPr/>
        <p:txBody>
          <a:bodyPr/>
          <a:lstStyle/>
          <a:p>
            <a:pPr eaLnBrk="1" hangingPunct="1">
              <a:defRPr/>
            </a:pPr>
            <a:r>
              <a:rPr lang="en-US" sz="3800" dirty="0">
                <a:solidFill>
                  <a:srgbClr val="FF0000"/>
                </a:solidFill>
              </a:rPr>
              <a:t>How Does the Work System Method (WSM) Work?</a:t>
            </a:r>
          </a:p>
        </p:txBody>
      </p:sp>
      <p:sp>
        <p:nvSpPr>
          <p:cNvPr id="28675" name="Rectangle 3"/>
          <p:cNvSpPr>
            <a:spLocks noGrp="1" noChangeArrowheads="1"/>
          </p:cNvSpPr>
          <p:nvPr>
            <p:ph type="body" idx="1"/>
          </p:nvPr>
        </p:nvSpPr>
        <p:spPr/>
        <p:txBody>
          <a:bodyPr/>
          <a:lstStyle/>
          <a:p>
            <a:pPr eaLnBrk="1" hangingPunct="1">
              <a:defRPr/>
            </a:pPr>
            <a:r>
              <a:rPr lang="en-US" dirty="0"/>
              <a:t>The WSM is designed to help business professionals understand their </a:t>
            </a:r>
            <a:r>
              <a:rPr lang="en-US" dirty="0" err="1"/>
              <a:t>organisation’s</a:t>
            </a:r>
            <a:r>
              <a:rPr lang="en-US" dirty="0"/>
              <a:t> systems.</a:t>
            </a:r>
          </a:p>
          <a:p>
            <a:pPr eaLnBrk="1" hangingPunct="1">
              <a:defRPr/>
            </a:pPr>
            <a:r>
              <a:rPr lang="en-US" dirty="0"/>
              <a:t>It is of particular value early on in projects</a:t>
            </a:r>
          </a:p>
          <a:p>
            <a:pPr eaLnBrk="1" hangingPunct="1">
              <a:defRPr/>
            </a:pPr>
            <a:r>
              <a:rPr lang="en-US" dirty="0"/>
              <a:t>It is flexible</a:t>
            </a:r>
          </a:p>
          <a:p>
            <a:pPr lvl="1" eaLnBrk="1" hangingPunct="1">
              <a:defRPr/>
            </a:pPr>
            <a:r>
              <a:rPr lang="en-US" dirty="0"/>
              <a:t>There are guidelines/concepts, but users are free to adapt these as needed, to iterate, to select the level of detail,…</a:t>
            </a:r>
          </a:p>
          <a:p>
            <a:pPr eaLnBrk="1" hangingPunct="1">
              <a:defRPr/>
            </a:pPr>
            <a:r>
              <a:rPr lang="en-US" dirty="0"/>
              <a:t>The WSM is designed to be rigorous and to focus on real business problems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2CA18307-63A2-494D-867F-CE841900ACBC}" type="slidenum">
              <a:rPr lang="en-US" altLang="en-US">
                <a:latin typeface="Arial" charset="0"/>
              </a:rPr>
              <a:pPr/>
              <a:t>27</a:t>
            </a:fld>
            <a:endParaRPr lang="en-US" altLang="en-US">
              <a:latin typeface="Arial" charset="0"/>
            </a:endParaRPr>
          </a:p>
        </p:txBody>
      </p:sp>
      <p:sp>
        <p:nvSpPr>
          <p:cNvPr id="29698" name="Rectangle 2"/>
          <p:cNvSpPr>
            <a:spLocks noGrp="1" noRot="1" noChangeArrowheads="1"/>
          </p:cNvSpPr>
          <p:nvPr>
            <p:ph type="title"/>
          </p:nvPr>
        </p:nvSpPr>
        <p:spPr/>
        <p:txBody>
          <a:bodyPr/>
          <a:lstStyle/>
          <a:p>
            <a:pPr eaLnBrk="1" hangingPunct="1">
              <a:defRPr/>
            </a:pPr>
            <a:r>
              <a:rPr lang="en-US" dirty="0">
                <a:solidFill>
                  <a:srgbClr val="FF0000"/>
                </a:solidFill>
              </a:rPr>
              <a:t>WSM essentials</a:t>
            </a:r>
          </a:p>
        </p:txBody>
      </p:sp>
      <p:sp>
        <p:nvSpPr>
          <p:cNvPr id="29699" name="Rectangle 3"/>
          <p:cNvSpPr>
            <a:spLocks noGrp="1" noChangeArrowheads="1"/>
          </p:cNvSpPr>
          <p:nvPr>
            <p:ph type="body" idx="1"/>
          </p:nvPr>
        </p:nvSpPr>
        <p:spPr/>
        <p:txBody>
          <a:bodyPr/>
          <a:lstStyle/>
          <a:p>
            <a:pPr eaLnBrk="1" hangingPunct="1">
              <a:defRPr/>
            </a:pPr>
            <a:r>
              <a:rPr lang="en-US"/>
              <a:t>As with many systems analysis methods, WSM is organised around :</a:t>
            </a:r>
          </a:p>
          <a:p>
            <a:pPr lvl="1" eaLnBrk="1" hangingPunct="1">
              <a:defRPr/>
            </a:pPr>
            <a:r>
              <a:rPr lang="en-US"/>
              <a:t>Defining the problem</a:t>
            </a:r>
          </a:p>
          <a:p>
            <a:pPr lvl="1" eaLnBrk="1" hangingPunct="1">
              <a:defRPr/>
            </a:pPr>
            <a:r>
              <a:rPr lang="en-US"/>
              <a:t>Gathering/analysing relevant data</a:t>
            </a:r>
          </a:p>
          <a:p>
            <a:pPr lvl="1" eaLnBrk="1" hangingPunct="1">
              <a:defRPr/>
            </a:pPr>
            <a:r>
              <a:rPr lang="en-US"/>
              <a:t>Identifying alternatives</a:t>
            </a:r>
          </a:p>
          <a:p>
            <a:pPr lvl="1" eaLnBrk="1" hangingPunct="1">
              <a:defRPr/>
            </a:pPr>
            <a:r>
              <a:rPr lang="en-US"/>
              <a:t>Selecting the preferred alternative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6494E1B-029B-4F9D-9518-53CA5C937E21}" type="slidenum">
              <a:rPr lang="en-US" altLang="en-US">
                <a:latin typeface="Arial" charset="0"/>
              </a:rPr>
              <a:pPr/>
              <a:t>28</a:t>
            </a:fld>
            <a:endParaRPr lang="en-US" altLang="en-US">
              <a:latin typeface="Arial" charset="0"/>
            </a:endParaRPr>
          </a:p>
        </p:txBody>
      </p:sp>
      <p:sp>
        <p:nvSpPr>
          <p:cNvPr id="30722" name="Rectangle 2"/>
          <p:cNvSpPr>
            <a:spLocks noGrp="1" noRot="1" noChangeArrowheads="1"/>
          </p:cNvSpPr>
          <p:nvPr>
            <p:ph type="title"/>
          </p:nvPr>
        </p:nvSpPr>
        <p:spPr/>
        <p:txBody>
          <a:bodyPr/>
          <a:lstStyle/>
          <a:p>
            <a:pPr eaLnBrk="1" hangingPunct="1">
              <a:defRPr/>
            </a:pPr>
            <a:r>
              <a:rPr lang="en-US" dirty="0">
                <a:solidFill>
                  <a:srgbClr val="FF0000"/>
                </a:solidFill>
              </a:rPr>
              <a:t>WSM – 3 Phases</a:t>
            </a:r>
          </a:p>
        </p:txBody>
      </p:sp>
      <p:sp>
        <p:nvSpPr>
          <p:cNvPr id="30723" name="Rectangle 3"/>
          <p:cNvSpPr>
            <a:spLocks noGrp="1" noChangeArrowheads="1"/>
          </p:cNvSpPr>
          <p:nvPr>
            <p:ph type="body" idx="1"/>
          </p:nvPr>
        </p:nvSpPr>
        <p:spPr/>
        <p:txBody>
          <a:bodyPr/>
          <a:lstStyle/>
          <a:p>
            <a:pPr eaLnBrk="1" hangingPunct="1">
              <a:lnSpc>
                <a:spcPct val="90000"/>
              </a:lnSpc>
              <a:defRPr/>
            </a:pPr>
            <a:r>
              <a:rPr lang="en-US" dirty="0"/>
              <a:t>SO: Identify the </a:t>
            </a:r>
            <a:r>
              <a:rPr lang="en-US" u="sng" dirty="0"/>
              <a:t>S</a:t>
            </a:r>
            <a:r>
              <a:rPr lang="en-US" dirty="0"/>
              <a:t>ystems and </a:t>
            </a:r>
            <a:r>
              <a:rPr lang="en-US" u="sng" dirty="0"/>
              <a:t>O</a:t>
            </a:r>
            <a:r>
              <a:rPr lang="en-US" dirty="0"/>
              <a:t>pportunities</a:t>
            </a:r>
          </a:p>
          <a:p>
            <a:pPr lvl="1"/>
            <a:r>
              <a:rPr lang="en-US" dirty="0"/>
              <a:t>What work system are we talking about? From a business viewpoint, what are opportunities and problems in this work system? 	</a:t>
            </a:r>
          </a:p>
          <a:p>
            <a:pPr eaLnBrk="1" hangingPunct="1">
              <a:lnSpc>
                <a:spcPct val="90000"/>
              </a:lnSpc>
              <a:defRPr/>
            </a:pPr>
            <a:r>
              <a:rPr lang="en-US" dirty="0"/>
              <a:t>AP: </a:t>
            </a:r>
            <a:r>
              <a:rPr lang="en-US" u="sng" dirty="0" err="1"/>
              <a:t>A</a:t>
            </a:r>
            <a:r>
              <a:rPr lang="en-US" dirty="0" err="1"/>
              <a:t>nalyse</a:t>
            </a:r>
            <a:r>
              <a:rPr lang="en-US" dirty="0"/>
              <a:t> the system and identify </a:t>
            </a:r>
            <a:r>
              <a:rPr lang="en-US" u="sng" dirty="0"/>
              <a:t>P</a:t>
            </a:r>
            <a:r>
              <a:rPr lang="en-US" dirty="0"/>
              <a:t>ossibilities</a:t>
            </a:r>
          </a:p>
          <a:p>
            <a:pPr marL="722313" lvl="1" indent="-265113" eaLnBrk="1" hangingPunct="1">
              <a:lnSpc>
                <a:spcPct val="90000"/>
              </a:lnSpc>
              <a:defRPr/>
            </a:pPr>
            <a:r>
              <a:rPr lang="en-US" dirty="0"/>
              <a:t>Understand current issues.</a:t>
            </a:r>
          </a:p>
          <a:p>
            <a:pPr marL="722313" lvl="1" indent="-265113" eaLnBrk="1" hangingPunct="1">
              <a:lnSpc>
                <a:spcPct val="90000"/>
              </a:lnSpc>
              <a:defRPr/>
            </a:pPr>
            <a:r>
              <a:rPr lang="en-US" dirty="0"/>
              <a:t>How can the work system be improved?</a:t>
            </a:r>
          </a:p>
          <a:p>
            <a:pPr eaLnBrk="1" hangingPunct="1">
              <a:lnSpc>
                <a:spcPct val="90000"/>
              </a:lnSpc>
              <a:defRPr/>
            </a:pPr>
            <a:r>
              <a:rPr lang="en-US" dirty="0"/>
              <a:t>RJ: </a:t>
            </a:r>
            <a:r>
              <a:rPr lang="en-US" u="sng" dirty="0"/>
              <a:t>R</a:t>
            </a:r>
            <a:r>
              <a:rPr lang="en-US" dirty="0"/>
              <a:t>ecommend and </a:t>
            </a:r>
            <a:r>
              <a:rPr lang="en-US" u="sng" dirty="0"/>
              <a:t>J</a:t>
            </a:r>
            <a:r>
              <a:rPr lang="en-US" dirty="0"/>
              <a:t>ustify changes</a:t>
            </a:r>
          </a:p>
          <a:p>
            <a:pPr lvl="1" eaLnBrk="1" hangingPunct="1">
              <a:lnSpc>
                <a:spcPct val="90000"/>
              </a:lnSpc>
              <a:defRPr/>
            </a:pPr>
            <a:r>
              <a:rPr lang="en-US" dirty="0"/>
              <a:t>What are we suggesting? Are these sensible suggestions?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2867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6E77EE5-EA35-49D4-9280-F6403D356ADC}" type="slidenum">
              <a:rPr lang="en-US" altLang="en-US">
                <a:latin typeface="Arial" charset="0"/>
              </a:rPr>
              <a:pPr/>
              <a:t>29</a:t>
            </a:fld>
            <a:endParaRPr lang="en-US" altLang="en-US">
              <a:latin typeface="Arial" charset="0"/>
            </a:endParaRPr>
          </a:p>
        </p:txBody>
      </p:sp>
      <p:sp>
        <p:nvSpPr>
          <p:cNvPr id="31746" name="Rectangle 2"/>
          <p:cNvSpPr>
            <a:spLocks noGrp="1" noRot="1" noChangeArrowheads="1"/>
          </p:cNvSpPr>
          <p:nvPr>
            <p:ph type="title"/>
          </p:nvPr>
        </p:nvSpPr>
        <p:spPr/>
        <p:txBody>
          <a:bodyPr/>
          <a:lstStyle/>
          <a:p>
            <a:pPr eaLnBrk="1" hangingPunct="1">
              <a:defRPr/>
            </a:pPr>
            <a:r>
              <a:rPr lang="en-US" sz="4000" b="0" dirty="0">
                <a:solidFill>
                  <a:srgbClr val="FF0000"/>
                </a:solidFill>
                <a:effectLst/>
                <a:latin typeface="Tahoma" panose="020B0604030504040204" pitchFamily="34" charset="0"/>
                <a:ea typeface="Tahoma" panose="020B0604030504040204" pitchFamily="34" charset="0"/>
                <a:cs typeface="Tahoma" panose="020B0604030504040204" pitchFamily="34" charset="0"/>
              </a:rPr>
              <a:t>WSM – 3 Levels &amp; 3 Phases</a:t>
            </a:r>
          </a:p>
        </p:txBody>
      </p:sp>
      <p:graphicFrame>
        <p:nvGraphicFramePr>
          <p:cNvPr id="31793" name="Group 49"/>
          <p:cNvGraphicFramePr>
            <a:graphicFrameLocks noGrp="1"/>
          </p:cNvGraphicFramePr>
          <p:nvPr>
            <p:ph type="tbl" idx="1"/>
            <p:extLst>
              <p:ext uri="{D42A27DB-BD31-4B8C-83A1-F6EECF244321}">
                <p14:modId xmlns:p14="http://schemas.microsoft.com/office/powerpoint/2010/main" val="1066546468"/>
              </p:ext>
            </p:extLst>
          </p:nvPr>
        </p:nvGraphicFramePr>
        <p:xfrm>
          <a:off x="838200" y="1417638"/>
          <a:ext cx="10439400" cy="5230814"/>
        </p:xfrm>
        <a:graphic>
          <a:graphicData uri="http://schemas.openxmlformats.org/drawingml/2006/table">
            <a:tbl>
              <a:tblPr/>
              <a:tblGrid>
                <a:gridCol w="2609850">
                  <a:extLst>
                    <a:ext uri="{9D8B030D-6E8A-4147-A177-3AD203B41FA5}">
                      <a16:colId xmlns:a16="http://schemas.microsoft.com/office/drawing/2014/main" val="20000"/>
                    </a:ext>
                  </a:extLst>
                </a:gridCol>
                <a:gridCol w="2609850">
                  <a:extLst>
                    <a:ext uri="{9D8B030D-6E8A-4147-A177-3AD203B41FA5}">
                      <a16:colId xmlns:a16="http://schemas.microsoft.com/office/drawing/2014/main" val="20001"/>
                    </a:ext>
                  </a:extLst>
                </a:gridCol>
                <a:gridCol w="2760760">
                  <a:extLst>
                    <a:ext uri="{9D8B030D-6E8A-4147-A177-3AD203B41FA5}">
                      <a16:colId xmlns:a16="http://schemas.microsoft.com/office/drawing/2014/main" val="20002"/>
                    </a:ext>
                  </a:extLst>
                </a:gridCol>
                <a:gridCol w="2458940">
                  <a:extLst>
                    <a:ext uri="{9D8B030D-6E8A-4147-A177-3AD203B41FA5}">
                      <a16:colId xmlns:a16="http://schemas.microsoft.com/office/drawing/2014/main" val="20003"/>
                    </a:ext>
                  </a:extLst>
                </a:gridCol>
              </a:tblGrid>
              <a:tr h="5668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GB" sz="2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Phase 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Phase 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Phase 3</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321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Level 1 (Headings)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SO: Identification of the work system that has the opportunities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AP: Analysis of current issues and identification of possibilities for improvement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RJ: Recommendation and its justification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3757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Level 2 (Questions)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SO1-SO4: 4 questions about the system and opportunities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AP1-AP10: 10 questions related to analysis and possibilities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RJ1-RJ10: 10 questions related to the recommendation and its justification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6321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Level 3 (Topics)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Topics and guidelines for thinking about each SO question at L2.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Topics and guidelines for thinking about each AP question at L2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Tahoma" panose="020B0604030504040204" pitchFamily="34" charset="0"/>
                          <a:cs typeface="Tahoma" panose="020B0604030504040204" pitchFamily="34" charset="0"/>
                        </a:rPr>
                        <a:t>Topics and guidelines for thinking about each RJ question at L2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832DFE8-FA7F-4C42-8C7C-F1F259EEADC3}" type="slidenum">
              <a:rPr lang="en-US" altLang="en-US">
                <a:latin typeface="Arial" charset="0"/>
              </a:rPr>
              <a:pPr/>
              <a:t>30</a:t>
            </a:fld>
            <a:endParaRPr lang="en-US" altLang="en-US">
              <a:latin typeface="Arial" charset="0"/>
            </a:endParaRPr>
          </a:p>
        </p:txBody>
      </p:sp>
      <p:sp>
        <p:nvSpPr>
          <p:cNvPr id="33794" name="Rectangle 2"/>
          <p:cNvSpPr>
            <a:spLocks noGrp="1" noRot="1" noChangeArrowheads="1"/>
          </p:cNvSpPr>
          <p:nvPr>
            <p:ph type="title"/>
          </p:nvPr>
        </p:nvSpPr>
        <p:spPr/>
        <p:txBody>
          <a:bodyPr/>
          <a:lstStyle/>
          <a:p>
            <a:pPr eaLnBrk="1" hangingPunct="1">
              <a:defRPr/>
            </a:pPr>
            <a:r>
              <a:rPr lang="en-US" dirty="0">
                <a:solidFill>
                  <a:srgbClr val="FF0000"/>
                </a:solidFill>
              </a:rPr>
              <a:t>Level 1</a:t>
            </a:r>
          </a:p>
        </p:txBody>
      </p:sp>
      <p:sp>
        <p:nvSpPr>
          <p:cNvPr id="33796" name="Rectangle 4"/>
          <p:cNvSpPr>
            <a:spLocks noGrp="1" noChangeArrowheads="1"/>
          </p:cNvSpPr>
          <p:nvPr>
            <p:ph type="body" idx="1"/>
          </p:nvPr>
        </p:nvSpPr>
        <p:spPr/>
        <p:txBody>
          <a:bodyPr/>
          <a:lstStyle/>
          <a:p>
            <a:pPr eaLnBrk="1" hangingPunct="1">
              <a:defRPr/>
            </a:pPr>
            <a:r>
              <a:rPr lang="en-US"/>
              <a:t>General requirement to think about the system</a:t>
            </a:r>
          </a:p>
          <a:p>
            <a:pPr eaLnBrk="1" hangingPunct="1">
              <a:defRPr/>
            </a:pPr>
            <a:r>
              <a:rPr lang="en-US"/>
              <a:t>Clarification of assumptions</a:t>
            </a:r>
          </a:p>
          <a:p>
            <a:pPr eaLnBrk="1" hangingPunct="1">
              <a:defRPr/>
            </a:pPr>
            <a:r>
              <a:rPr lang="en-US"/>
              <a:t>Quick personal summary of what is happening</a:t>
            </a:r>
          </a:p>
          <a:p>
            <a:pPr eaLnBrk="1" hangingPunct="1">
              <a:defRPr/>
            </a:pPr>
            <a:r>
              <a:rPr lang="en-US"/>
              <a:t>Minimal first-cut representation of reality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B28BF23-508F-412A-916F-6B0DE3307D4F}" type="slidenum">
              <a:rPr lang="en-US" altLang="en-US">
                <a:latin typeface="Arial" charset="0"/>
              </a:rPr>
              <a:pPr/>
              <a:t>31</a:t>
            </a:fld>
            <a:endParaRPr lang="en-US" altLang="en-US">
              <a:latin typeface="Arial" charset="0"/>
            </a:endParaRPr>
          </a:p>
        </p:txBody>
      </p:sp>
      <p:sp>
        <p:nvSpPr>
          <p:cNvPr id="35842" name="Rectangle 2"/>
          <p:cNvSpPr>
            <a:spLocks noGrp="1" noRot="1" noChangeArrowheads="1"/>
          </p:cNvSpPr>
          <p:nvPr>
            <p:ph type="title"/>
          </p:nvPr>
        </p:nvSpPr>
        <p:spPr/>
        <p:txBody>
          <a:bodyPr/>
          <a:lstStyle/>
          <a:p>
            <a:pPr eaLnBrk="1" hangingPunct="1">
              <a:defRPr/>
            </a:pPr>
            <a:r>
              <a:rPr lang="en-US" dirty="0">
                <a:solidFill>
                  <a:srgbClr val="FF0000"/>
                </a:solidFill>
              </a:rPr>
              <a:t>Level 2</a:t>
            </a:r>
          </a:p>
        </p:txBody>
      </p:sp>
      <p:sp>
        <p:nvSpPr>
          <p:cNvPr id="35843" name="Rectangle 3"/>
          <p:cNvSpPr>
            <a:spLocks noGrp="1" noChangeArrowheads="1"/>
          </p:cNvSpPr>
          <p:nvPr>
            <p:ph type="body" idx="1"/>
          </p:nvPr>
        </p:nvSpPr>
        <p:spPr/>
        <p:txBody>
          <a:bodyPr/>
          <a:lstStyle/>
          <a:p>
            <a:pPr eaLnBrk="1" hangingPunct="1">
              <a:defRPr/>
            </a:pPr>
            <a:r>
              <a:rPr lang="en-US"/>
              <a:t>Important questions are asked about the 3 phases of the analysis</a:t>
            </a:r>
          </a:p>
          <a:p>
            <a:pPr lvl="1" eaLnBrk="1" hangingPunct="1">
              <a:defRPr/>
            </a:pPr>
            <a:r>
              <a:rPr lang="en-US"/>
              <a:t>Four for SO, </a:t>
            </a:r>
          </a:p>
          <a:p>
            <a:pPr lvl="1" eaLnBrk="1" hangingPunct="1">
              <a:defRPr/>
            </a:pPr>
            <a:r>
              <a:rPr lang="en-US"/>
              <a:t>Ten each for AP and RJ</a:t>
            </a:r>
          </a:p>
          <a:p>
            <a:pPr eaLnBrk="1" hangingPunct="1">
              <a:defRPr/>
            </a:pPr>
            <a:r>
              <a:rPr lang="en-US"/>
              <a:t>If any of these 24 questions are not addressed,  the analysis is probably deficient, which will cause problems later on.</a:t>
            </a:r>
          </a:p>
          <a:p>
            <a:pPr eaLnBrk="1" hangingPunct="1">
              <a:defRPr/>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4DB820F-06A1-45C3-8E90-F12380453709}" type="slidenum">
              <a:rPr lang="en-US" altLang="en-US">
                <a:latin typeface="Arial" charset="0"/>
              </a:rPr>
              <a:pPr/>
              <a:t>32</a:t>
            </a:fld>
            <a:endParaRPr lang="en-US" altLang="en-US">
              <a:latin typeface="Arial" charset="0"/>
            </a:endParaRPr>
          </a:p>
        </p:txBody>
      </p:sp>
      <p:sp>
        <p:nvSpPr>
          <p:cNvPr id="36866" name="Rectangle 2"/>
          <p:cNvSpPr>
            <a:spLocks noGrp="1" noRot="1" noChangeArrowheads="1"/>
          </p:cNvSpPr>
          <p:nvPr>
            <p:ph type="title"/>
          </p:nvPr>
        </p:nvSpPr>
        <p:spPr/>
        <p:txBody>
          <a:bodyPr/>
          <a:lstStyle/>
          <a:p>
            <a:pPr eaLnBrk="1" hangingPunct="1">
              <a:defRPr/>
            </a:pPr>
            <a:r>
              <a:rPr lang="en-US" dirty="0">
                <a:solidFill>
                  <a:srgbClr val="FF0000"/>
                </a:solidFill>
              </a:rPr>
              <a:t>Level 2, SO questions</a:t>
            </a:r>
          </a:p>
        </p:txBody>
      </p:sp>
      <p:sp>
        <p:nvSpPr>
          <p:cNvPr id="36867" name="Rectangle 3"/>
          <p:cNvSpPr>
            <a:spLocks noGrp="1" noChangeArrowheads="1"/>
          </p:cNvSpPr>
          <p:nvPr>
            <p:ph type="body" idx="1"/>
          </p:nvPr>
        </p:nvSpPr>
        <p:spPr/>
        <p:txBody>
          <a:bodyPr/>
          <a:lstStyle/>
          <a:p>
            <a:pPr eaLnBrk="1" hangingPunct="1">
              <a:lnSpc>
                <a:spcPct val="90000"/>
              </a:lnSpc>
              <a:defRPr/>
            </a:pPr>
            <a:r>
              <a:rPr lang="en-US"/>
              <a:t>SO1: What are the problems or opportunities?</a:t>
            </a:r>
          </a:p>
          <a:p>
            <a:pPr eaLnBrk="1" hangingPunct="1">
              <a:lnSpc>
                <a:spcPct val="90000"/>
              </a:lnSpc>
              <a:defRPr/>
            </a:pPr>
            <a:r>
              <a:rPr lang="en-US"/>
              <a:t>SO2: Which is the work system that has these problems or opportunities?</a:t>
            </a:r>
          </a:p>
          <a:p>
            <a:pPr eaLnBrk="1" hangingPunct="1">
              <a:lnSpc>
                <a:spcPct val="90000"/>
              </a:lnSpc>
              <a:defRPr/>
            </a:pPr>
            <a:r>
              <a:rPr lang="en-US"/>
              <a:t>SO3: What are the factors that contribute to problems or opportunities?</a:t>
            </a:r>
          </a:p>
          <a:p>
            <a:pPr lvl="1" eaLnBrk="1" hangingPunct="1">
              <a:lnSpc>
                <a:spcPct val="90000"/>
              </a:lnSpc>
              <a:defRPr/>
            </a:pPr>
            <a:r>
              <a:rPr lang="en-US"/>
              <a:t>These may be political, organisational, cultural,…</a:t>
            </a:r>
          </a:p>
          <a:p>
            <a:pPr eaLnBrk="1" hangingPunct="1">
              <a:lnSpc>
                <a:spcPct val="90000"/>
              </a:lnSpc>
              <a:defRPr/>
            </a:pPr>
            <a:r>
              <a:rPr lang="en-US"/>
              <a:t>SO4: What constraints limit the feasible range of recommendations?</a:t>
            </a:r>
          </a:p>
          <a:p>
            <a:pPr lvl="1" eaLnBrk="1" hangingPunct="1">
              <a:lnSpc>
                <a:spcPct val="90000"/>
              </a:lnSpc>
              <a:defRPr/>
            </a:pPr>
            <a:r>
              <a:rPr lang="en-US"/>
              <a:t>E.g. $/resource limitations, politics, people,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5D4BF18-E7C1-4AC5-96DC-8A246CC5E9C1}" type="slidenum">
              <a:rPr lang="en-US" altLang="en-US">
                <a:latin typeface="Arial" charset="0"/>
              </a:rPr>
              <a:pPr/>
              <a:t>33</a:t>
            </a:fld>
            <a:endParaRPr lang="en-US" altLang="en-US">
              <a:latin typeface="Arial" charset="0"/>
            </a:endParaRPr>
          </a:p>
        </p:txBody>
      </p:sp>
      <p:sp>
        <p:nvSpPr>
          <p:cNvPr id="37890" name="Rectangle 2"/>
          <p:cNvSpPr>
            <a:spLocks noGrp="1" noRot="1" noChangeArrowheads="1"/>
          </p:cNvSpPr>
          <p:nvPr>
            <p:ph type="title"/>
          </p:nvPr>
        </p:nvSpPr>
        <p:spPr/>
        <p:txBody>
          <a:bodyPr/>
          <a:lstStyle/>
          <a:p>
            <a:pPr eaLnBrk="1" hangingPunct="1">
              <a:defRPr/>
            </a:pPr>
            <a:r>
              <a:rPr lang="en-US" dirty="0">
                <a:solidFill>
                  <a:srgbClr val="FF0000"/>
                </a:solidFill>
              </a:rPr>
              <a:t>Level 2 AP questions (1 of 3)</a:t>
            </a:r>
          </a:p>
        </p:txBody>
      </p:sp>
      <p:sp>
        <p:nvSpPr>
          <p:cNvPr id="37891" name="Rectangle 3"/>
          <p:cNvSpPr>
            <a:spLocks noGrp="1" noChangeArrowheads="1"/>
          </p:cNvSpPr>
          <p:nvPr>
            <p:ph type="body" idx="1"/>
          </p:nvPr>
        </p:nvSpPr>
        <p:spPr/>
        <p:txBody>
          <a:bodyPr/>
          <a:lstStyle/>
          <a:p>
            <a:pPr eaLnBrk="1" hangingPunct="1">
              <a:defRPr/>
            </a:pPr>
            <a:r>
              <a:rPr lang="en-US"/>
              <a:t>AP1: Who are the customers and what are their concerns?</a:t>
            </a:r>
          </a:p>
          <a:p>
            <a:pPr eaLnBrk="1" hangingPunct="1">
              <a:defRPr/>
            </a:pPr>
            <a:r>
              <a:rPr lang="en-US"/>
              <a:t>AP2: How good are the products/services produced by the work system?</a:t>
            </a:r>
          </a:p>
          <a:p>
            <a:pPr eaLnBrk="1" hangingPunct="1">
              <a:defRPr/>
            </a:pPr>
            <a:r>
              <a:rPr lang="en-US"/>
              <a:t>AP3: How good are the work practices inside the work system?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4B25694-4C0F-4AF7-911B-D313246241B6}" type="slidenum">
              <a:rPr lang="en-US" altLang="en-US">
                <a:latin typeface="Arial" charset="0"/>
              </a:rPr>
              <a:pPr/>
              <a:t>34</a:t>
            </a:fld>
            <a:endParaRPr lang="en-US" altLang="en-US">
              <a:latin typeface="Arial" charset="0"/>
            </a:endParaRPr>
          </a:p>
        </p:txBody>
      </p:sp>
      <p:sp>
        <p:nvSpPr>
          <p:cNvPr id="38914" name="Rectangle 2"/>
          <p:cNvSpPr>
            <a:spLocks noGrp="1" noRot="1" noChangeArrowheads="1"/>
          </p:cNvSpPr>
          <p:nvPr>
            <p:ph type="title"/>
          </p:nvPr>
        </p:nvSpPr>
        <p:spPr/>
        <p:txBody>
          <a:bodyPr/>
          <a:lstStyle/>
          <a:p>
            <a:pPr eaLnBrk="1" hangingPunct="1">
              <a:defRPr/>
            </a:pPr>
            <a:r>
              <a:rPr lang="en-US" dirty="0">
                <a:solidFill>
                  <a:srgbClr val="FF0000"/>
                </a:solidFill>
              </a:rPr>
              <a:t>Level 2 AP questions (2 of 3)</a:t>
            </a:r>
          </a:p>
        </p:txBody>
      </p:sp>
      <p:sp>
        <p:nvSpPr>
          <p:cNvPr id="38915" name="Rectangle 3"/>
          <p:cNvSpPr>
            <a:spLocks noGrp="1" noChangeArrowheads="1"/>
          </p:cNvSpPr>
          <p:nvPr>
            <p:ph type="body" idx="1"/>
          </p:nvPr>
        </p:nvSpPr>
        <p:spPr/>
        <p:txBody>
          <a:bodyPr/>
          <a:lstStyle/>
          <a:p>
            <a:pPr eaLnBrk="1" hangingPunct="1">
              <a:lnSpc>
                <a:spcPct val="90000"/>
              </a:lnSpc>
              <a:defRPr/>
            </a:pPr>
            <a:r>
              <a:rPr lang="en-US"/>
              <a:t>AP4: How serious are any mismatches between the work system and the roles, knowledge and interests of the participants?</a:t>
            </a:r>
          </a:p>
          <a:p>
            <a:pPr eaLnBrk="1" hangingPunct="1">
              <a:lnSpc>
                <a:spcPct val="90000"/>
              </a:lnSpc>
              <a:defRPr/>
            </a:pPr>
            <a:r>
              <a:rPr lang="en-US"/>
              <a:t>AP5: How might better information or knowledge help?</a:t>
            </a:r>
          </a:p>
          <a:p>
            <a:pPr eaLnBrk="1" hangingPunct="1">
              <a:lnSpc>
                <a:spcPct val="90000"/>
              </a:lnSpc>
              <a:defRPr/>
            </a:pPr>
            <a:r>
              <a:rPr lang="en-US"/>
              <a:t>AP6: How might better technology help?</a:t>
            </a:r>
          </a:p>
          <a:p>
            <a:pPr eaLnBrk="1" hangingPunct="1">
              <a:lnSpc>
                <a:spcPct val="90000"/>
              </a:lnSpc>
              <a:defRPr/>
            </a:pPr>
            <a:r>
              <a:rPr lang="en-US"/>
              <a:t>AP7: How good is the work system’s fit with its environment?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46B0DA1-18E5-4893-9295-090552C16DD0}" type="slidenum">
              <a:rPr lang="en-US" altLang="en-US">
                <a:latin typeface="Arial" charset="0"/>
              </a:rPr>
              <a:pPr/>
              <a:t>35</a:t>
            </a:fld>
            <a:endParaRPr lang="en-US" altLang="en-US">
              <a:latin typeface="Arial" charset="0"/>
            </a:endParaRPr>
          </a:p>
        </p:txBody>
      </p:sp>
      <p:sp>
        <p:nvSpPr>
          <p:cNvPr id="40962" name="Rectangle 2"/>
          <p:cNvSpPr>
            <a:spLocks noGrp="1" noRot="1" noChangeArrowheads="1"/>
          </p:cNvSpPr>
          <p:nvPr>
            <p:ph type="title"/>
          </p:nvPr>
        </p:nvSpPr>
        <p:spPr/>
        <p:txBody>
          <a:bodyPr/>
          <a:lstStyle/>
          <a:p>
            <a:pPr eaLnBrk="1" hangingPunct="1">
              <a:defRPr/>
            </a:pPr>
            <a:r>
              <a:rPr lang="en-US" dirty="0">
                <a:solidFill>
                  <a:srgbClr val="FF0000"/>
                </a:solidFill>
              </a:rPr>
              <a:t>Level 2 AP questions (3 of 3)</a:t>
            </a:r>
          </a:p>
        </p:txBody>
      </p:sp>
      <p:sp>
        <p:nvSpPr>
          <p:cNvPr id="40963" name="Rectangle 3"/>
          <p:cNvSpPr>
            <a:spLocks noGrp="1" noChangeArrowheads="1"/>
          </p:cNvSpPr>
          <p:nvPr>
            <p:ph type="body" idx="1"/>
          </p:nvPr>
        </p:nvSpPr>
        <p:spPr/>
        <p:txBody>
          <a:bodyPr/>
          <a:lstStyle/>
          <a:p>
            <a:pPr eaLnBrk="1" hangingPunct="1">
              <a:defRPr/>
            </a:pPr>
            <a:r>
              <a:rPr lang="en-US" dirty="0"/>
              <a:t>AP8: How well does the work system use the available infrastructure?</a:t>
            </a:r>
          </a:p>
          <a:p>
            <a:pPr eaLnBrk="1" hangingPunct="1">
              <a:defRPr/>
            </a:pPr>
            <a:r>
              <a:rPr lang="en-US" dirty="0"/>
              <a:t>AP9: How appropriate is the work system’s strategy?</a:t>
            </a:r>
          </a:p>
          <a:p>
            <a:pPr eaLnBrk="1" hangingPunct="1">
              <a:defRPr/>
            </a:pPr>
            <a:r>
              <a:rPr lang="en-US" dirty="0"/>
              <a:t>AP10: How well does the work system operate as a whole?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E119DE8-BE5F-47F6-9C4F-CBA54F96ADAD}" type="slidenum">
              <a:rPr lang="en-US" altLang="en-US">
                <a:latin typeface="Arial" charset="0"/>
              </a:rPr>
              <a:pPr/>
              <a:t>36</a:t>
            </a:fld>
            <a:endParaRPr lang="en-US" altLang="en-US">
              <a:latin typeface="Arial" charset="0"/>
            </a:endParaRPr>
          </a:p>
        </p:txBody>
      </p:sp>
      <p:sp>
        <p:nvSpPr>
          <p:cNvPr id="41986" name="Rectangle 2"/>
          <p:cNvSpPr>
            <a:spLocks noGrp="1" noRot="1" noChangeArrowheads="1"/>
          </p:cNvSpPr>
          <p:nvPr>
            <p:ph type="title"/>
          </p:nvPr>
        </p:nvSpPr>
        <p:spPr/>
        <p:txBody>
          <a:bodyPr/>
          <a:lstStyle/>
          <a:p>
            <a:pPr eaLnBrk="1" hangingPunct="1">
              <a:defRPr/>
            </a:pPr>
            <a:r>
              <a:rPr lang="en-US" dirty="0">
                <a:solidFill>
                  <a:srgbClr val="FF0000"/>
                </a:solidFill>
              </a:rPr>
              <a:t>Level 2 RJ questions (1 of 3)</a:t>
            </a:r>
          </a:p>
        </p:txBody>
      </p:sp>
      <p:sp>
        <p:nvSpPr>
          <p:cNvPr id="41987" name="Rectangle 3"/>
          <p:cNvSpPr>
            <a:spLocks noGrp="1" noChangeArrowheads="1"/>
          </p:cNvSpPr>
          <p:nvPr>
            <p:ph type="body" idx="1"/>
          </p:nvPr>
        </p:nvSpPr>
        <p:spPr/>
        <p:txBody>
          <a:bodyPr/>
          <a:lstStyle/>
          <a:p>
            <a:pPr eaLnBrk="1" hangingPunct="1">
              <a:lnSpc>
                <a:spcPct val="90000"/>
              </a:lnSpc>
              <a:defRPr/>
            </a:pPr>
            <a:r>
              <a:rPr lang="en-US"/>
              <a:t>RJ1: What are the recommended changes to the work system?</a:t>
            </a:r>
          </a:p>
          <a:p>
            <a:pPr eaLnBrk="1" hangingPunct="1">
              <a:lnSpc>
                <a:spcPct val="90000"/>
              </a:lnSpc>
              <a:defRPr/>
            </a:pPr>
            <a:r>
              <a:rPr lang="en-US"/>
              <a:t>RJ2: How does the preferred alternative compare to other alternatives?</a:t>
            </a:r>
          </a:p>
          <a:p>
            <a:pPr eaLnBrk="1" hangingPunct="1">
              <a:lnSpc>
                <a:spcPct val="90000"/>
              </a:lnSpc>
              <a:defRPr/>
            </a:pPr>
            <a:r>
              <a:rPr lang="en-US"/>
              <a:t>RJ3: How does the recommended system compare to an ideal system in this area?</a:t>
            </a:r>
          </a:p>
          <a:p>
            <a:pPr eaLnBrk="1" hangingPunct="1">
              <a:lnSpc>
                <a:spcPct val="90000"/>
              </a:lnSpc>
              <a:defRPr/>
            </a:pPr>
            <a:r>
              <a:rPr lang="en-US"/>
              <a:t>RJ4: How well do the recommended changes address the original problems and opportunities?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DE31049-1259-4A26-B52C-5CC1F9FACDB8}" type="slidenum">
              <a:rPr lang="en-US" altLang="en-US">
                <a:latin typeface="Arial" charset="0"/>
              </a:rPr>
              <a:pPr/>
              <a:t>37</a:t>
            </a:fld>
            <a:endParaRPr lang="en-US" altLang="en-US">
              <a:latin typeface="Arial" charset="0"/>
            </a:endParaRPr>
          </a:p>
        </p:txBody>
      </p:sp>
      <p:sp>
        <p:nvSpPr>
          <p:cNvPr id="44034" name="Rectangle 2"/>
          <p:cNvSpPr>
            <a:spLocks noGrp="1" noRot="1" noChangeArrowheads="1"/>
          </p:cNvSpPr>
          <p:nvPr>
            <p:ph type="title"/>
          </p:nvPr>
        </p:nvSpPr>
        <p:spPr/>
        <p:txBody>
          <a:bodyPr/>
          <a:lstStyle/>
          <a:p>
            <a:pPr eaLnBrk="1" hangingPunct="1">
              <a:defRPr/>
            </a:pPr>
            <a:r>
              <a:rPr lang="en-US" dirty="0">
                <a:solidFill>
                  <a:srgbClr val="FF0000"/>
                </a:solidFill>
              </a:rPr>
              <a:t>Level 2 RJ questions (2 of 3)</a:t>
            </a:r>
          </a:p>
        </p:txBody>
      </p:sp>
      <p:sp>
        <p:nvSpPr>
          <p:cNvPr id="44035" name="Rectangle 3"/>
          <p:cNvSpPr>
            <a:spLocks noGrp="1" noChangeArrowheads="1"/>
          </p:cNvSpPr>
          <p:nvPr>
            <p:ph type="body" idx="1"/>
          </p:nvPr>
        </p:nvSpPr>
        <p:spPr/>
        <p:txBody>
          <a:bodyPr/>
          <a:lstStyle/>
          <a:p>
            <a:pPr eaLnBrk="1" hangingPunct="1">
              <a:defRPr/>
            </a:pPr>
            <a:r>
              <a:rPr lang="en-US"/>
              <a:t>RJ5: What new problems or costs might be caused by the recommended changes?</a:t>
            </a:r>
          </a:p>
          <a:p>
            <a:pPr eaLnBrk="1" hangingPunct="1">
              <a:defRPr/>
            </a:pPr>
            <a:r>
              <a:rPr lang="en-US"/>
              <a:t>RJ6: How well does the proposed work system conform to work system principles?</a:t>
            </a:r>
          </a:p>
          <a:p>
            <a:pPr eaLnBrk="1" hangingPunct="1">
              <a:defRPr/>
            </a:pPr>
            <a:r>
              <a:rPr lang="en-US"/>
              <a:t>RJ7: How can the recommendations be implemented?</a:t>
            </a:r>
          </a:p>
          <a:p>
            <a:pPr eaLnBrk="1" hangingPunct="1">
              <a:buFont typeface="Wingdings" pitchFamily="2" charset="2"/>
              <a:buNone/>
              <a:defRPr/>
            </a:pP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B2ABB51-6516-46A1-8957-32811A2E7937}" type="slidenum">
              <a:rPr lang="en-US" altLang="en-US">
                <a:latin typeface="Arial" charset="0"/>
              </a:rPr>
              <a:pPr/>
              <a:t>38</a:t>
            </a:fld>
            <a:endParaRPr lang="en-US" altLang="en-US">
              <a:latin typeface="Arial" charset="0"/>
            </a:endParaRPr>
          </a:p>
        </p:txBody>
      </p:sp>
      <p:sp>
        <p:nvSpPr>
          <p:cNvPr id="45058" name="Rectangle 2"/>
          <p:cNvSpPr>
            <a:spLocks noGrp="1" noRot="1" noChangeArrowheads="1"/>
          </p:cNvSpPr>
          <p:nvPr>
            <p:ph type="title"/>
          </p:nvPr>
        </p:nvSpPr>
        <p:spPr/>
        <p:txBody>
          <a:bodyPr/>
          <a:lstStyle/>
          <a:p>
            <a:pPr eaLnBrk="1" hangingPunct="1">
              <a:defRPr/>
            </a:pPr>
            <a:r>
              <a:rPr lang="en-US" dirty="0">
                <a:solidFill>
                  <a:srgbClr val="FF0000"/>
                </a:solidFill>
              </a:rPr>
              <a:t>Level 2 RJ questions (3 of 3)</a:t>
            </a:r>
          </a:p>
        </p:txBody>
      </p:sp>
      <p:sp>
        <p:nvSpPr>
          <p:cNvPr id="45059" name="Rectangle 3"/>
          <p:cNvSpPr>
            <a:spLocks noGrp="1" noChangeArrowheads="1"/>
          </p:cNvSpPr>
          <p:nvPr>
            <p:ph type="body" idx="1"/>
          </p:nvPr>
        </p:nvSpPr>
        <p:spPr/>
        <p:txBody>
          <a:bodyPr/>
          <a:lstStyle/>
          <a:p>
            <a:pPr eaLnBrk="1" hangingPunct="1">
              <a:defRPr/>
            </a:pPr>
            <a:r>
              <a:rPr lang="en-US"/>
              <a:t>RJ8: How might perspectives or interests of different stakeholders influence the project’s success?</a:t>
            </a:r>
          </a:p>
          <a:p>
            <a:pPr eaLnBrk="1" hangingPunct="1">
              <a:defRPr/>
            </a:pPr>
            <a:r>
              <a:rPr lang="en-US"/>
              <a:t>RJ9: Are the recommended changes justified in terms of costs, benefits and risks?</a:t>
            </a:r>
          </a:p>
          <a:p>
            <a:pPr eaLnBrk="1" hangingPunct="1">
              <a:defRPr/>
            </a:pPr>
            <a:r>
              <a:rPr lang="en-US"/>
              <a:t>RJ10: Which important assumptions within the analysis and justification are most questionable?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605F39D-88BF-42E3-BD47-3EBCA436D2D6}" type="slidenum">
              <a:rPr lang="en-US" altLang="en-US">
                <a:latin typeface="Arial" charset="0"/>
              </a:rPr>
              <a:pPr/>
              <a:t>39</a:t>
            </a:fld>
            <a:endParaRPr lang="en-US" altLang="en-US">
              <a:latin typeface="Arial" charset="0"/>
            </a:endParaRPr>
          </a:p>
        </p:txBody>
      </p:sp>
      <p:sp>
        <p:nvSpPr>
          <p:cNvPr id="46082" name="Rectangle 2"/>
          <p:cNvSpPr>
            <a:spLocks noGrp="1" noRot="1" noChangeArrowheads="1"/>
          </p:cNvSpPr>
          <p:nvPr>
            <p:ph type="title"/>
          </p:nvPr>
        </p:nvSpPr>
        <p:spPr/>
        <p:txBody>
          <a:bodyPr/>
          <a:lstStyle/>
          <a:p>
            <a:pPr eaLnBrk="1" hangingPunct="1">
              <a:defRPr/>
            </a:pPr>
            <a:r>
              <a:rPr lang="en-US" dirty="0">
                <a:solidFill>
                  <a:srgbClr val="FF0000"/>
                </a:solidFill>
              </a:rPr>
              <a:t>Level 3</a:t>
            </a:r>
          </a:p>
        </p:txBody>
      </p:sp>
      <p:sp>
        <p:nvSpPr>
          <p:cNvPr id="46083" name="Rectangle 3"/>
          <p:cNvSpPr>
            <a:spLocks noGrp="1" noChangeArrowheads="1"/>
          </p:cNvSpPr>
          <p:nvPr>
            <p:ph type="body" idx="1"/>
          </p:nvPr>
        </p:nvSpPr>
        <p:spPr/>
        <p:txBody>
          <a:bodyPr/>
          <a:lstStyle/>
          <a:p>
            <a:pPr eaLnBrk="1" hangingPunct="1">
              <a:lnSpc>
                <a:spcPct val="90000"/>
              </a:lnSpc>
              <a:defRPr/>
            </a:pPr>
            <a:r>
              <a:rPr lang="en-US"/>
              <a:t>The 24 questions in Level 2 provide an organised approach for pursuing each of the three major WSM phases.</a:t>
            </a:r>
          </a:p>
          <a:p>
            <a:pPr eaLnBrk="1" hangingPunct="1">
              <a:lnSpc>
                <a:spcPct val="90000"/>
              </a:lnSpc>
              <a:defRPr/>
            </a:pPr>
            <a:r>
              <a:rPr lang="en-US"/>
              <a:t>At level 3, there are a number of specific topics to consider for each of the 24 questions.</a:t>
            </a:r>
          </a:p>
          <a:p>
            <a:pPr eaLnBrk="1" hangingPunct="1">
              <a:lnSpc>
                <a:spcPct val="90000"/>
              </a:lnSpc>
              <a:defRPr/>
            </a:pPr>
            <a:r>
              <a:rPr lang="en-US"/>
              <a:t>We won’t look at all of these today – there are too many and it is not a good use of time. </a:t>
            </a:r>
          </a:p>
          <a:p>
            <a:pPr eaLnBrk="1" hangingPunct="1">
              <a:lnSpc>
                <a:spcPct val="90000"/>
              </a:lnSpc>
              <a:defRPr/>
            </a:pPr>
            <a:r>
              <a:rPr lang="en-US"/>
              <a:t>But we will consider one to exemplify the point…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44C7ED2-BF1E-431B-BA89-05551C26091B}" type="slidenum">
              <a:rPr lang="en-US" altLang="en-US">
                <a:latin typeface="Arial" charset="0"/>
              </a:rPr>
              <a:pPr/>
              <a:t>40</a:t>
            </a:fld>
            <a:endParaRPr lang="en-US" altLang="en-US">
              <a:latin typeface="Arial" charset="0"/>
            </a:endParaRPr>
          </a:p>
        </p:txBody>
      </p:sp>
      <p:sp>
        <p:nvSpPr>
          <p:cNvPr id="47106" name="Rectangle 2"/>
          <p:cNvSpPr>
            <a:spLocks noGrp="1" noRot="1" noChangeArrowheads="1"/>
          </p:cNvSpPr>
          <p:nvPr>
            <p:ph type="title"/>
          </p:nvPr>
        </p:nvSpPr>
        <p:spPr/>
        <p:txBody>
          <a:bodyPr/>
          <a:lstStyle/>
          <a:p>
            <a:pPr eaLnBrk="1" hangingPunct="1">
              <a:defRPr/>
            </a:pPr>
            <a:r>
              <a:rPr lang="en-US" dirty="0">
                <a:solidFill>
                  <a:srgbClr val="FF0000"/>
                </a:solidFill>
              </a:rPr>
              <a:t>AP3 at Level 3</a:t>
            </a:r>
          </a:p>
        </p:txBody>
      </p:sp>
      <p:sp>
        <p:nvSpPr>
          <p:cNvPr id="47107" name="Rectangle 3"/>
          <p:cNvSpPr>
            <a:spLocks noGrp="1" noChangeArrowheads="1"/>
          </p:cNvSpPr>
          <p:nvPr>
            <p:ph type="body" idx="1"/>
          </p:nvPr>
        </p:nvSpPr>
        <p:spPr>
          <a:xfrm>
            <a:off x="609600" y="1981200"/>
            <a:ext cx="10820400" cy="4419600"/>
          </a:xfrm>
        </p:spPr>
        <p:txBody>
          <a:bodyPr/>
          <a:lstStyle/>
          <a:p>
            <a:pPr eaLnBrk="1" hangingPunct="1">
              <a:lnSpc>
                <a:spcPct val="90000"/>
              </a:lnSpc>
              <a:defRPr/>
            </a:pPr>
            <a:r>
              <a:rPr lang="en-US" dirty="0"/>
              <a:t>How good are the work practices inside the system?</a:t>
            </a:r>
          </a:p>
          <a:p>
            <a:pPr lvl="1" eaLnBrk="1" hangingPunct="1">
              <a:lnSpc>
                <a:spcPct val="90000"/>
              </a:lnSpc>
              <a:defRPr/>
            </a:pPr>
            <a:r>
              <a:rPr lang="en-US" dirty="0"/>
              <a:t>Roles and division of </a:t>
            </a:r>
            <a:r>
              <a:rPr lang="en-US" dirty="0" err="1"/>
              <a:t>labour</a:t>
            </a:r>
            <a:endParaRPr lang="en-US" dirty="0"/>
          </a:p>
          <a:p>
            <a:pPr lvl="1" eaLnBrk="1" hangingPunct="1">
              <a:lnSpc>
                <a:spcPct val="90000"/>
              </a:lnSpc>
              <a:defRPr/>
            </a:pPr>
            <a:r>
              <a:rPr lang="en-US" dirty="0"/>
              <a:t>Relevant functions that the system does </a:t>
            </a:r>
            <a:r>
              <a:rPr lang="en-US" u="sng" dirty="0"/>
              <a:t>not</a:t>
            </a:r>
            <a:r>
              <a:rPr lang="en-US" dirty="0"/>
              <a:t> do</a:t>
            </a:r>
          </a:p>
          <a:p>
            <a:pPr lvl="1" eaLnBrk="1" hangingPunct="1">
              <a:lnSpc>
                <a:spcPct val="90000"/>
              </a:lnSpc>
              <a:defRPr/>
            </a:pPr>
            <a:r>
              <a:rPr lang="en-US" dirty="0"/>
              <a:t>Problems built into the current business process</a:t>
            </a:r>
          </a:p>
          <a:p>
            <a:pPr lvl="1" eaLnBrk="1" hangingPunct="1">
              <a:lnSpc>
                <a:spcPct val="90000"/>
              </a:lnSpc>
              <a:defRPr/>
            </a:pPr>
            <a:r>
              <a:rPr lang="en-US" dirty="0"/>
              <a:t>Effect of characteristics of work practices</a:t>
            </a:r>
          </a:p>
          <a:p>
            <a:pPr lvl="1" eaLnBrk="1" hangingPunct="1">
              <a:lnSpc>
                <a:spcPct val="90000"/>
              </a:lnSpc>
              <a:defRPr/>
            </a:pPr>
            <a:r>
              <a:rPr lang="en-US" dirty="0"/>
              <a:t>Evaluation criteria for work practices</a:t>
            </a:r>
          </a:p>
          <a:p>
            <a:pPr lvl="1" eaLnBrk="1" hangingPunct="1">
              <a:lnSpc>
                <a:spcPct val="90000"/>
              </a:lnSpc>
              <a:defRPr/>
            </a:pPr>
            <a:r>
              <a:rPr lang="en-US" dirty="0"/>
              <a:t>Problems involving decision making</a:t>
            </a:r>
          </a:p>
          <a:p>
            <a:pPr lvl="1" eaLnBrk="1" hangingPunct="1">
              <a:lnSpc>
                <a:spcPct val="90000"/>
              </a:lnSpc>
              <a:defRPr/>
            </a:pPr>
            <a:r>
              <a:rPr lang="en-US" dirty="0"/>
              <a:t>Problems involving communication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CD0B514-0C51-452E-BAC8-43831FED7D1D}" type="slidenum">
              <a:rPr lang="en-US" altLang="en-US">
                <a:latin typeface="Arial" charset="0"/>
              </a:rPr>
              <a:pPr/>
              <a:t>41</a:t>
            </a:fld>
            <a:endParaRPr lang="en-US" altLang="en-US">
              <a:latin typeface="Arial" charset="0"/>
            </a:endParaRPr>
          </a:p>
        </p:txBody>
      </p:sp>
      <p:sp>
        <p:nvSpPr>
          <p:cNvPr id="48130" name="Rectangle 2"/>
          <p:cNvSpPr>
            <a:spLocks noGrp="1" noRot="1" noChangeArrowheads="1"/>
          </p:cNvSpPr>
          <p:nvPr>
            <p:ph type="title"/>
          </p:nvPr>
        </p:nvSpPr>
        <p:spPr/>
        <p:txBody>
          <a:bodyPr/>
          <a:lstStyle/>
          <a:p>
            <a:pPr eaLnBrk="1" hangingPunct="1">
              <a:defRPr/>
            </a:pPr>
            <a:r>
              <a:rPr lang="en-US" dirty="0">
                <a:solidFill>
                  <a:srgbClr val="FF0000"/>
                </a:solidFill>
              </a:rPr>
              <a:t>AP3 at Level 3</a:t>
            </a:r>
          </a:p>
        </p:txBody>
      </p:sp>
      <p:sp>
        <p:nvSpPr>
          <p:cNvPr id="48131" name="Rectangle 3"/>
          <p:cNvSpPr>
            <a:spLocks noGrp="1" noChangeArrowheads="1"/>
          </p:cNvSpPr>
          <p:nvPr>
            <p:ph type="body" idx="1"/>
          </p:nvPr>
        </p:nvSpPr>
        <p:spPr/>
        <p:txBody>
          <a:bodyPr/>
          <a:lstStyle/>
          <a:p>
            <a:pPr eaLnBrk="1" hangingPunct="1">
              <a:defRPr/>
            </a:pPr>
            <a:r>
              <a:rPr lang="en-US"/>
              <a:t>All of the topics listed provide a perspective for examining work practices</a:t>
            </a:r>
          </a:p>
          <a:p>
            <a:pPr eaLnBrk="1" hangingPunct="1">
              <a:defRPr/>
            </a:pPr>
            <a:r>
              <a:rPr lang="en-US"/>
              <a:t>It is not an exhaustive list – this has to be compiled by those working with the precise system in its context.</a:t>
            </a:r>
          </a:p>
          <a:p>
            <a:pPr eaLnBrk="1" hangingPunct="1">
              <a:defRPr/>
            </a:pPr>
            <a:r>
              <a:rPr lang="en-US"/>
              <a:t>But it does help us assess if there are issues that have not been considered carefully.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1DFF307-73DE-485A-AD1C-41C57C3E724E}" type="slidenum">
              <a:rPr lang="en-US" altLang="en-US">
                <a:latin typeface="Arial" charset="0"/>
              </a:rPr>
              <a:pPr/>
              <a:t>42</a:t>
            </a:fld>
            <a:endParaRPr lang="en-US" altLang="en-US">
              <a:latin typeface="Arial" charset="0"/>
            </a:endParaRPr>
          </a:p>
        </p:txBody>
      </p:sp>
      <p:sp>
        <p:nvSpPr>
          <p:cNvPr id="49154" name="Rectangle 2"/>
          <p:cNvSpPr>
            <a:spLocks noGrp="1" noRot="1" noChangeArrowheads="1"/>
          </p:cNvSpPr>
          <p:nvPr>
            <p:ph type="title"/>
          </p:nvPr>
        </p:nvSpPr>
        <p:spPr>
          <a:xfrm>
            <a:off x="2209800" y="377826"/>
            <a:ext cx="7772400" cy="765175"/>
          </a:xfrm>
        </p:spPr>
        <p:txBody>
          <a:bodyPr/>
          <a:lstStyle/>
          <a:p>
            <a:pPr eaLnBrk="1" hangingPunct="1">
              <a:defRPr/>
            </a:pPr>
            <a:r>
              <a:rPr lang="en-US" dirty="0">
                <a:solidFill>
                  <a:srgbClr val="FF0000"/>
                </a:solidFill>
              </a:rPr>
              <a:t>Level 3: Enough or Too Much?</a:t>
            </a:r>
          </a:p>
        </p:txBody>
      </p:sp>
      <p:sp>
        <p:nvSpPr>
          <p:cNvPr id="49155" name="Rectangle 3"/>
          <p:cNvSpPr>
            <a:spLocks noGrp="1" noChangeArrowheads="1"/>
          </p:cNvSpPr>
          <p:nvPr>
            <p:ph type="body" idx="1"/>
          </p:nvPr>
        </p:nvSpPr>
        <p:spPr>
          <a:xfrm>
            <a:off x="609600" y="1564861"/>
            <a:ext cx="10972800" cy="4378739"/>
          </a:xfrm>
        </p:spPr>
        <p:txBody>
          <a:bodyPr/>
          <a:lstStyle/>
          <a:p>
            <a:pPr eaLnBrk="1" hangingPunct="1">
              <a:lnSpc>
                <a:spcPct val="90000"/>
              </a:lnSpc>
              <a:defRPr/>
            </a:pPr>
            <a:r>
              <a:rPr lang="en-US" sz="2600" dirty="0"/>
              <a:t>The WSM focuses on single systems</a:t>
            </a:r>
          </a:p>
          <a:p>
            <a:pPr lvl="1" eaLnBrk="1" hangingPunct="1">
              <a:lnSpc>
                <a:spcPct val="90000"/>
              </a:lnSpc>
              <a:defRPr/>
            </a:pPr>
            <a:r>
              <a:rPr lang="en-US" dirty="0"/>
              <a:t>But not interactions between systems</a:t>
            </a:r>
          </a:p>
          <a:p>
            <a:pPr lvl="1" eaLnBrk="1" hangingPunct="1">
              <a:lnSpc>
                <a:spcPct val="90000"/>
              </a:lnSpc>
              <a:defRPr/>
            </a:pPr>
            <a:r>
              <a:rPr lang="en-US" dirty="0"/>
              <a:t>Nor the level of detail that programmers will need</a:t>
            </a:r>
          </a:p>
          <a:p>
            <a:pPr eaLnBrk="1" hangingPunct="1">
              <a:lnSpc>
                <a:spcPct val="90000"/>
              </a:lnSpc>
              <a:defRPr/>
            </a:pPr>
            <a:r>
              <a:rPr lang="en-US" sz="2600" dirty="0"/>
              <a:t>The WSM enables managers and business professionals to examine work systems at a level of detail with which they feel comfortable.</a:t>
            </a:r>
          </a:p>
          <a:p>
            <a:pPr eaLnBrk="1" hangingPunct="1">
              <a:lnSpc>
                <a:spcPct val="90000"/>
              </a:lnSpc>
              <a:defRPr/>
            </a:pPr>
            <a:r>
              <a:rPr lang="en-US" sz="2600" dirty="0"/>
              <a:t>In some cases, Level 1 may be enough. In many, Level 2 is advisable.</a:t>
            </a:r>
          </a:p>
          <a:p>
            <a:pPr lvl="1" eaLnBrk="1" hangingPunct="1">
              <a:lnSpc>
                <a:spcPct val="90000"/>
              </a:lnSpc>
              <a:defRPr/>
            </a:pPr>
            <a:r>
              <a:rPr lang="en-US" dirty="0"/>
              <a:t>If you require a good business understanding of a work system, then Level 2 is likely to be necessary</a:t>
            </a:r>
            <a:r>
              <a:rPr lang="en-US" sz="2600" dirty="0"/>
              <a:t>.</a:t>
            </a:r>
          </a:p>
          <a:p>
            <a:pPr eaLnBrk="1" hangingPunct="1">
              <a:lnSpc>
                <a:spcPct val="90000"/>
              </a:lnSpc>
              <a:defRPr/>
            </a:pPr>
            <a:r>
              <a:rPr lang="en-US" sz="2600" dirty="0"/>
              <a:t>Level 3 is necessary for those who need an intimate understanding of business processes.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41D5375-1793-40EC-8772-98891405A8E6}" type="slidenum">
              <a:rPr lang="en-US" altLang="en-US">
                <a:latin typeface="Arial" charset="0"/>
              </a:rPr>
              <a:pPr/>
              <a:t>43</a:t>
            </a:fld>
            <a:endParaRPr lang="en-US" altLang="en-US">
              <a:latin typeface="Arial" charset="0"/>
            </a:endParaRPr>
          </a:p>
        </p:txBody>
      </p:sp>
      <p:sp>
        <p:nvSpPr>
          <p:cNvPr id="52226" name="Rectangle 2"/>
          <p:cNvSpPr>
            <a:spLocks noGrp="1" noRot="1" noChangeArrowheads="1"/>
          </p:cNvSpPr>
          <p:nvPr>
            <p:ph type="title"/>
          </p:nvPr>
        </p:nvSpPr>
        <p:spPr/>
        <p:txBody>
          <a:bodyPr/>
          <a:lstStyle/>
          <a:p>
            <a:pPr eaLnBrk="1" hangingPunct="1">
              <a:defRPr/>
            </a:pPr>
            <a:r>
              <a:rPr lang="en-US" dirty="0">
                <a:solidFill>
                  <a:srgbClr val="FF0000"/>
                </a:solidFill>
              </a:rPr>
              <a:t>And now…</a:t>
            </a:r>
          </a:p>
        </p:txBody>
      </p:sp>
      <p:sp>
        <p:nvSpPr>
          <p:cNvPr id="52227" name="Rectangle 3"/>
          <p:cNvSpPr>
            <a:spLocks noGrp="1" noChangeArrowheads="1"/>
          </p:cNvSpPr>
          <p:nvPr>
            <p:ph type="body" idx="1"/>
          </p:nvPr>
        </p:nvSpPr>
        <p:spPr/>
        <p:txBody>
          <a:bodyPr/>
          <a:lstStyle/>
          <a:p>
            <a:pPr eaLnBrk="1" hangingPunct="1">
              <a:lnSpc>
                <a:spcPct val="90000"/>
              </a:lnSpc>
              <a:defRPr/>
            </a:pPr>
            <a:r>
              <a:rPr lang="en-US" dirty="0"/>
              <a:t>Use the work system method to </a:t>
            </a:r>
          </a:p>
          <a:p>
            <a:pPr lvl="1" eaLnBrk="1" hangingPunct="1">
              <a:lnSpc>
                <a:spcPct val="90000"/>
              </a:lnSpc>
              <a:defRPr/>
            </a:pPr>
            <a:r>
              <a:rPr lang="en-US" dirty="0"/>
              <a:t>Identify a system, ideally a global system in a global organisation, that you are familiar with and its opportunities</a:t>
            </a:r>
          </a:p>
          <a:p>
            <a:pPr lvl="1" eaLnBrk="1" hangingPunct="1">
              <a:lnSpc>
                <a:spcPct val="90000"/>
              </a:lnSpc>
              <a:defRPr/>
            </a:pPr>
            <a:r>
              <a:rPr lang="en-US" dirty="0"/>
              <a:t>Analyse the work system and identify possibilities</a:t>
            </a:r>
          </a:p>
          <a:p>
            <a:pPr lvl="1" eaLnBrk="1" hangingPunct="1">
              <a:lnSpc>
                <a:spcPct val="90000"/>
              </a:lnSpc>
              <a:defRPr/>
            </a:pPr>
            <a:r>
              <a:rPr lang="en-US" dirty="0"/>
              <a:t>Recommend and justify changes</a:t>
            </a:r>
          </a:p>
          <a:p>
            <a:pPr eaLnBrk="1" hangingPunct="1">
              <a:lnSpc>
                <a:spcPct val="90000"/>
              </a:lnSpc>
              <a:defRPr/>
            </a:pPr>
            <a:r>
              <a:rPr lang="en-US" dirty="0"/>
              <a:t>Use the blank sheet provided as a basis for your work – for submission at the end.</a:t>
            </a:r>
          </a:p>
          <a:p>
            <a:pPr eaLnBrk="1" hangingPunct="1">
              <a:lnSpc>
                <a:spcPct val="90000"/>
              </a:lnSpc>
              <a:defRPr/>
            </a:pPr>
            <a:r>
              <a:rPr lang="en-US" dirty="0"/>
              <a:t>Work in small groups.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Reference</a:t>
            </a:r>
          </a:p>
        </p:txBody>
      </p:sp>
      <p:sp>
        <p:nvSpPr>
          <p:cNvPr id="3" name="Content Placeholder 2"/>
          <p:cNvSpPr>
            <a:spLocks noGrp="1"/>
          </p:cNvSpPr>
          <p:nvPr>
            <p:ph idx="1"/>
          </p:nvPr>
        </p:nvSpPr>
        <p:spPr/>
        <p:txBody>
          <a:bodyPr/>
          <a:lstStyle/>
          <a:p>
            <a:r>
              <a:rPr lang="en-US" dirty="0"/>
              <a:t>Steven Alter, </a:t>
            </a:r>
            <a:r>
              <a:rPr lang="en-US" i="1" dirty="0"/>
              <a:t>The Work System Method: Systems Thinking for Business Professionals, </a:t>
            </a:r>
            <a:r>
              <a:rPr lang="en-US" dirty="0"/>
              <a:t>IIE Annual Conference. Proceedings, 2012, pp.1-10</a:t>
            </a:r>
          </a:p>
          <a:p>
            <a:pPr marL="0" indent="0">
              <a:buNone/>
              <a:tabLst>
                <a:tab pos="355600" algn="l"/>
              </a:tabLst>
            </a:pPr>
            <a:r>
              <a:rPr lang="en-US" b="1" dirty="0"/>
              <a:t>	 </a:t>
            </a:r>
            <a:endParaRPr lang="en-US" dirty="0"/>
          </a:p>
        </p:txBody>
      </p:sp>
      <p:sp>
        <p:nvSpPr>
          <p:cNvPr id="4" name="Slide Number Placeholder 3"/>
          <p:cNvSpPr>
            <a:spLocks noGrp="1"/>
          </p:cNvSpPr>
          <p:nvPr>
            <p:ph type="sldNum" sz="quarter" idx="11"/>
          </p:nvPr>
        </p:nvSpPr>
        <p:spPr/>
        <p:txBody>
          <a:bodyPr/>
          <a:lstStyle/>
          <a:p>
            <a:pPr>
              <a:defRPr/>
            </a:pPr>
            <a:fld id="{C67EA6FD-0D55-4CEE-8893-10B2939260D6}" type="slidenum">
              <a:rPr lang="en-US" smtClean="0"/>
              <a:pPr>
                <a:defRPr/>
              </a:pPr>
              <a:t>44</a:t>
            </a:fld>
            <a:endParaRPr lang="en-US"/>
          </a:p>
        </p:txBody>
      </p:sp>
    </p:spTree>
    <p:extLst>
      <p:ext uri="{BB962C8B-B14F-4D97-AF65-F5344CB8AC3E}">
        <p14:creationId xmlns:p14="http://schemas.microsoft.com/office/powerpoint/2010/main" val="1658852118"/>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793</TotalTime>
  <Words>3046</Words>
  <Application>Microsoft Office PowerPoint</Application>
  <PresentationFormat>Widescreen</PresentationFormat>
  <Paragraphs>439</Paragraphs>
  <Slides>44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Garamond</vt:lpstr>
      <vt:lpstr>Tahoma</vt:lpstr>
      <vt:lpstr>Times New Roman</vt:lpstr>
      <vt:lpstr>Wingdings</vt:lpstr>
      <vt:lpstr>Stream</vt:lpstr>
      <vt:lpstr>FB5003-5</vt:lpstr>
      <vt:lpstr>What is Wrong with Systems?</vt:lpstr>
      <vt:lpstr>What is Wrong with People?</vt:lpstr>
      <vt:lpstr>Examples of System Problems</vt:lpstr>
      <vt:lpstr>Southwest Airlines – July 2016</vt:lpstr>
      <vt:lpstr>Why? … Lots of Temptations</vt:lpstr>
      <vt:lpstr>Temptations</vt:lpstr>
      <vt:lpstr>Temptations </vt:lpstr>
      <vt:lpstr>Temptations </vt:lpstr>
      <vt:lpstr>Temptations </vt:lpstr>
      <vt:lpstr>Temptations </vt:lpstr>
      <vt:lpstr>Temptations</vt:lpstr>
      <vt:lpstr>Overcoming Temptations</vt:lpstr>
      <vt:lpstr>So, What is a Work System?</vt:lpstr>
      <vt:lpstr>A Typical Work Problem</vt:lpstr>
      <vt:lpstr>Commonalities 1</vt:lpstr>
      <vt:lpstr>Commonalities 2</vt:lpstr>
      <vt:lpstr>Commonalities 3</vt:lpstr>
      <vt:lpstr>Commonalities 4</vt:lpstr>
      <vt:lpstr>Work Systems not IT Systems</vt:lpstr>
      <vt:lpstr>The Work System Framework</vt:lpstr>
      <vt:lpstr>What’s New About All This?</vt:lpstr>
      <vt:lpstr>A Work System Snapshot </vt:lpstr>
      <vt:lpstr>Work System Snapshot Consistency Rules</vt:lpstr>
      <vt:lpstr>Work System Snapshot Consistency Rules</vt:lpstr>
      <vt:lpstr>How Does the Work System Method (WSM) Work?</vt:lpstr>
      <vt:lpstr>WSM essentials</vt:lpstr>
      <vt:lpstr>WSM – 3 Phases</vt:lpstr>
      <vt:lpstr>WSM – 3 Levels &amp; 3 Phases</vt:lpstr>
      <vt:lpstr>Level 1</vt:lpstr>
      <vt:lpstr>Level 2</vt:lpstr>
      <vt:lpstr>Level 2, SO questions</vt:lpstr>
      <vt:lpstr>Level 2 AP questions (1 of 3)</vt:lpstr>
      <vt:lpstr>Level 2 AP questions (2 of 3)</vt:lpstr>
      <vt:lpstr>Level 2 AP questions (3 of 3)</vt:lpstr>
      <vt:lpstr>Level 2 RJ questions (1 of 3)</vt:lpstr>
      <vt:lpstr>Level 2 RJ questions (2 of 3)</vt:lpstr>
      <vt:lpstr>Level 2 RJ questions (3 of 3)</vt:lpstr>
      <vt:lpstr>Level 3</vt:lpstr>
      <vt:lpstr>AP3 at Level 3</vt:lpstr>
      <vt:lpstr>AP3 at Level 3</vt:lpstr>
      <vt:lpstr>Level 3: Enough or Too Much?</vt:lpstr>
      <vt:lpstr>And now…</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FB5003-3</dc:title>
  <dc:creator>user</dc:creator>
  <cp:lastModifiedBy>Robert M Davison</cp:lastModifiedBy>
  <cp:revision>71</cp:revision>
  <dcterms:created xsi:type="dcterms:W3CDTF">2004-10-13T08:25:05Z</dcterms:created>
  <dcterms:modified xsi:type="dcterms:W3CDTF">2024-10-29T05:38:43Z</dcterms:modified>
</cp:coreProperties>
</file>