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6" r:id="rId1"/>
  </p:sldMasterIdLst>
  <p:notesMasterIdLst>
    <p:notesMasterId r:id="rId70"/>
  </p:notesMasterIdLst>
  <p:handoutMasterIdLst>
    <p:handoutMasterId r:id="rId71"/>
  </p:handoutMasterIdLst>
  <p:sldIdLst>
    <p:sldId id="372" r:id="rId2"/>
    <p:sldId id="540" r:id="rId3"/>
    <p:sldId id="405" r:id="rId4"/>
    <p:sldId id="443" r:id="rId5"/>
    <p:sldId id="404" r:id="rId6"/>
    <p:sldId id="461" r:id="rId7"/>
    <p:sldId id="478" r:id="rId8"/>
    <p:sldId id="485" r:id="rId9"/>
    <p:sldId id="479" r:id="rId10"/>
    <p:sldId id="481" r:id="rId11"/>
    <p:sldId id="482" r:id="rId12"/>
    <p:sldId id="483" r:id="rId13"/>
    <p:sldId id="484" r:id="rId14"/>
    <p:sldId id="408" r:id="rId15"/>
    <p:sldId id="488" r:id="rId16"/>
    <p:sldId id="487" r:id="rId17"/>
    <p:sldId id="432" r:id="rId18"/>
    <p:sldId id="475" r:id="rId19"/>
    <p:sldId id="434" r:id="rId20"/>
    <p:sldId id="470" r:id="rId21"/>
    <p:sldId id="465" r:id="rId22"/>
    <p:sldId id="489" r:id="rId23"/>
    <p:sldId id="490" r:id="rId24"/>
    <p:sldId id="491" r:id="rId25"/>
    <p:sldId id="492" r:id="rId26"/>
    <p:sldId id="493" r:id="rId27"/>
    <p:sldId id="494" r:id="rId28"/>
    <p:sldId id="495" r:id="rId29"/>
    <p:sldId id="496" r:id="rId30"/>
    <p:sldId id="497" r:id="rId31"/>
    <p:sldId id="498" r:id="rId32"/>
    <p:sldId id="500" r:id="rId33"/>
    <p:sldId id="499" r:id="rId34"/>
    <p:sldId id="501" r:id="rId35"/>
    <p:sldId id="503" r:id="rId36"/>
    <p:sldId id="505" r:id="rId37"/>
    <p:sldId id="506" r:id="rId38"/>
    <p:sldId id="507" r:id="rId39"/>
    <p:sldId id="508" r:id="rId40"/>
    <p:sldId id="510" r:id="rId41"/>
    <p:sldId id="512" r:id="rId42"/>
    <p:sldId id="513" r:id="rId43"/>
    <p:sldId id="514" r:id="rId44"/>
    <p:sldId id="515" r:id="rId45"/>
    <p:sldId id="516" r:id="rId46"/>
    <p:sldId id="517" r:id="rId47"/>
    <p:sldId id="518" r:id="rId48"/>
    <p:sldId id="519" r:id="rId49"/>
    <p:sldId id="520" r:id="rId50"/>
    <p:sldId id="521" r:id="rId51"/>
    <p:sldId id="522" r:id="rId52"/>
    <p:sldId id="523" r:id="rId53"/>
    <p:sldId id="524" r:id="rId54"/>
    <p:sldId id="525" r:id="rId55"/>
    <p:sldId id="526" r:id="rId56"/>
    <p:sldId id="527" r:id="rId57"/>
    <p:sldId id="528" r:id="rId58"/>
    <p:sldId id="529" r:id="rId59"/>
    <p:sldId id="530" r:id="rId60"/>
    <p:sldId id="531" r:id="rId61"/>
    <p:sldId id="532" r:id="rId62"/>
    <p:sldId id="533" r:id="rId63"/>
    <p:sldId id="534" r:id="rId64"/>
    <p:sldId id="535" r:id="rId65"/>
    <p:sldId id="536" r:id="rId66"/>
    <p:sldId id="538" r:id="rId67"/>
    <p:sldId id="539" r:id="rId68"/>
    <p:sldId id="477" r:id="rId69"/>
  </p:sldIdLst>
  <p:sldSz cx="12192000" cy="6858000"/>
  <p:notesSz cx="6858000" cy="92075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FF66"/>
    <a:srgbClr val="F8EE22"/>
    <a:srgbClr val="00CC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68" autoAdjust="0"/>
    <p:restoredTop sz="90929"/>
  </p:normalViewPr>
  <p:slideViewPr>
    <p:cSldViewPr>
      <p:cViewPr varScale="1">
        <p:scale>
          <a:sx n="89" d="100"/>
          <a:sy n="89" d="100"/>
        </p:scale>
        <p:origin x="1350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8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0870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71475" y="696913"/>
            <a:ext cx="6115050" cy="34401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73563"/>
            <a:ext cx="5029200" cy="414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47125"/>
            <a:ext cx="2971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747125"/>
            <a:ext cx="2971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fld id="{9283BD37-F26A-4741-A015-37365155798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81843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696913"/>
            <a:ext cx="6115050" cy="34401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1926DE-54CC-43F1-8D02-2B24FE1E1049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027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696913"/>
            <a:ext cx="6115050" cy="34401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1926DE-54CC-43F1-8D02-2B24FE1E1049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895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696913"/>
            <a:ext cx="6115050" cy="34401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1926DE-54CC-43F1-8D02-2B24FE1E1049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033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37067" y="230189"/>
            <a:ext cx="270933" cy="6503987"/>
            <a:chOff x="112" y="145"/>
            <a:chExt cx="128" cy="4097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 flipH="1">
              <a:off x="192" y="162"/>
              <a:ext cx="48" cy="408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defRPr/>
              </a:pPr>
              <a:endParaRPr lang="en-US" altLang="en-US" sz="2400"/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112" y="145"/>
              <a:ext cx="48" cy="394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</p:grp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11724218" y="220664"/>
            <a:ext cx="264583" cy="6408737"/>
            <a:chOff x="5539" y="139"/>
            <a:chExt cx="125" cy="4037"/>
          </a:xfrm>
        </p:grpSpPr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 rot="10800000" flipH="1" flipV="1">
              <a:off x="5621" y="139"/>
              <a:ext cx="43" cy="398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defRPr/>
              </a:pPr>
              <a:endParaRPr lang="en-US" altLang="en-US" sz="2400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 rot="10800000" flipV="1">
              <a:off x="5539" y="240"/>
              <a:ext cx="49" cy="3936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defRPr/>
              </a:pPr>
              <a:endParaRPr lang="en-US" altLang="en-US" sz="2400"/>
            </a:p>
          </p:txBody>
        </p:sp>
      </p:grpSp>
      <p:grpSp>
        <p:nvGrpSpPr>
          <p:cNvPr id="10" name="Group 8"/>
          <p:cNvGrpSpPr>
            <a:grpSpLocks/>
          </p:cNvGrpSpPr>
          <p:nvPr/>
        </p:nvGrpSpPr>
        <p:grpSpPr bwMode="auto">
          <a:xfrm>
            <a:off x="550333" y="6477000"/>
            <a:ext cx="11582400" cy="228600"/>
            <a:chOff x="260" y="4080"/>
            <a:chExt cx="5472" cy="144"/>
          </a:xfrm>
        </p:grpSpPr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 rot="5400000" flipV="1">
              <a:off x="2972" y="1368"/>
              <a:ext cx="48" cy="547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defRPr/>
              </a:pPr>
              <a:endParaRPr lang="en-US" altLang="en-US" sz="2400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 rot="5400000" flipV="1">
              <a:off x="2914" y="1522"/>
              <a:ext cx="48" cy="5355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defRPr/>
              </a:pPr>
              <a:endParaRPr lang="en-US" altLang="en-US" sz="2400"/>
            </a:p>
          </p:txBody>
        </p:sp>
      </p:grpSp>
      <p:grpSp>
        <p:nvGrpSpPr>
          <p:cNvPr id="13" name="Group 11"/>
          <p:cNvGrpSpPr>
            <a:grpSpLocks/>
          </p:cNvGrpSpPr>
          <p:nvPr/>
        </p:nvGrpSpPr>
        <p:grpSpPr bwMode="auto">
          <a:xfrm>
            <a:off x="101600" y="176214"/>
            <a:ext cx="11660717" cy="161925"/>
            <a:chOff x="48" y="111"/>
            <a:chExt cx="5509" cy="102"/>
          </a:xfrm>
        </p:grpSpPr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 rot="5400000" flipV="1">
              <a:off x="2853" y="-2491"/>
              <a:ext cx="37" cy="5371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defRPr/>
              </a:pPr>
              <a:endParaRPr lang="en-US" altLang="en-US" sz="2400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 rot="5400000" flipV="1">
              <a:off x="2783" y="-2624"/>
              <a:ext cx="38" cy="550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defRPr/>
              </a:pPr>
              <a:endParaRPr lang="en-US" altLang="en-US" sz="2400"/>
            </a:p>
          </p:txBody>
        </p:sp>
      </p:grpSp>
      <p:sp>
        <p:nvSpPr>
          <p:cNvPr id="343054" name="Rectangle 14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981200"/>
            <a:ext cx="10363200" cy="1143000"/>
          </a:xfrm>
        </p:spPr>
        <p:txBody>
          <a:bodyPr anchor="ctr"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43055" name="Rectangle 1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dt" sz="quarter" idx="10"/>
          </p:nvPr>
        </p:nvSpPr>
        <p:spPr>
          <a:xfrm>
            <a:off x="586317" y="5989638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Rectangle 17"/>
          <p:cNvSpPr>
            <a:spLocks noGrp="1" noChangeArrowheads="1"/>
          </p:cNvSpPr>
          <p:nvPr>
            <p:ph type="ftr" sz="quarter" idx="11"/>
          </p:nvPr>
        </p:nvSpPr>
        <p:spPr>
          <a:xfrm>
            <a:off x="4180417" y="6002338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067800" y="5978525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C3C7B9-E7F1-436D-B065-433BFFA56F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787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347F4A-47F2-48CD-8927-BC355CEA7B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25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BDD71B-7E46-4A24-BB88-8BFB12CCEB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278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52600"/>
            <a:ext cx="508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52600"/>
            <a:ext cx="508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13A7B6-F5F9-4A79-85DE-C40101CEE6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087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2CD09B-7598-4723-B7D1-321FB93977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469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EA52D4-D88C-409D-963F-63C225C85F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026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B62AB-7261-4069-A5F3-972CF9B483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348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FE1A7-90F6-473E-9D58-7AC8E55021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96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DD6C1E-0DC0-4A1A-9078-021023AF96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820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A1415-57DB-4964-AE10-04990ACF34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889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334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334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16A77F-AF5D-4226-98C5-9E2C2800EB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459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FACBE-356B-40A5-A877-F72027885E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-2133600" y="1600200"/>
            <a:ext cx="12192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860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FACBE-356B-40A5-A877-F72027885E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-2133600" y="1600200"/>
            <a:ext cx="12192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860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FACBE-356B-40A5-A877-F72027885E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-2133600" y="1600200"/>
            <a:ext cx="12192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8604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FACBE-356B-40A5-A877-F72027885E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-2133600" y="1600200"/>
            <a:ext cx="12192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860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FACBE-356B-40A5-A877-F72027885E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-2133600" y="1600200"/>
            <a:ext cx="12192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8604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FACBE-356B-40A5-A877-F72027885E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-2133600" y="1600200"/>
            <a:ext cx="12192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8604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FACBE-356B-40A5-A877-F72027885E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-2133600" y="1600200"/>
            <a:ext cx="12192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8604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FACBE-356B-40A5-A877-F72027885E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-2133600" y="1600200"/>
            <a:ext cx="12192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8604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FACBE-356B-40A5-A877-F72027885E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-2133600" y="1600200"/>
            <a:ext cx="12192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8604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FACBE-356B-40A5-A877-F72027885E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-2133600" y="1600200"/>
            <a:ext cx="12192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8604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FACBE-356B-40A5-A877-F72027885E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-2133600" y="1600200"/>
            <a:ext cx="12192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8604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BD5A2E-2D9F-49EE-A315-411A8469CA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33005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30725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01DD9D-52FA-4116-BDA9-90278EE413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1212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237067" y="230189"/>
            <a:ext cx="270933" cy="6503987"/>
            <a:chOff x="112" y="145"/>
            <a:chExt cx="128" cy="4097"/>
          </a:xfrm>
        </p:grpSpPr>
        <p:sp>
          <p:nvSpPr>
            <p:cNvPr id="1044" name="Rectangle 3"/>
            <p:cNvSpPr>
              <a:spLocks noChangeArrowheads="1"/>
            </p:cNvSpPr>
            <p:nvPr/>
          </p:nvSpPr>
          <p:spPr bwMode="auto">
            <a:xfrm flipH="1">
              <a:off x="192" y="162"/>
              <a:ext cx="48" cy="408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defRPr/>
              </a:pPr>
              <a:endParaRPr lang="en-US" altLang="en-US" sz="2400"/>
            </a:p>
          </p:txBody>
        </p:sp>
        <p:sp>
          <p:nvSpPr>
            <p:cNvPr id="1045" name="Rectangle 4"/>
            <p:cNvSpPr>
              <a:spLocks noChangeArrowheads="1"/>
            </p:cNvSpPr>
            <p:nvPr/>
          </p:nvSpPr>
          <p:spPr bwMode="auto">
            <a:xfrm>
              <a:off x="112" y="145"/>
              <a:ext cx="48" cy="394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</p:grpSp>
      <p:grpSp>
        <p:nvGrpSpPr>
          <p:cNvPr id="1027" name="Group 5"/>
          <p:cNvGrpSpPr>
            <a:grpSpLocks/>
          </p:cNvGrpSpPr>
          <p:nvPr/>
        </p:nvGrpSpPr>
        <p:grpSpPr bwMode="auto">
          <a:xfrm>
            <a:off x="11724218" y="220664"/>
            <a:ext cx="264583" cy="6408737"/>
            <a:chOff x="5539" y="139"/>
            <a:chExt cx="125" cy="4037"/>
          </a:xfrm>
        </p:grpSpPr>
        <p:sp>
          <p:nvSpPr>
            <p:cNvPr id="1042" name="Rectangle 6"/>
            <p:cNvSpPr>
              <a:spLocks noChangeArrowheads="1"/>
            </p:cNvSpPr>
            <p:nvPr/>
          </p:nvSpPr>
          <p:spPr bwMode="auto">
            <a:xfrm rot="10800000" flipH="1" flipV="1">
              <a:off x="5621" y="139"/>
              <a:ext cx="43" cy="398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defRPr/>
              </a:pPr>
              <a:endParaRPr lang="en-US" altLang="en-US" sz="2400"/>
            </a:p>
          </p:txBody>
        </p:sp>
        <p:sp>
          <p:nvSpPr>
            <p:cNvPr id="1043" name="Rectangle 7"/>
            <p:cNvSpPr>
              <a:spLocks noChangeArrowheads="1"/>
            </p:cNvSpPr>
            <p:nvPr/>
          </p:nvSpPr>
          <p:spPr bwMode="auto">
            <a:xfrm rot="10800000" flipV="1">
              <a:off x="5539" y="240"/>
              <a:ext cx="49" cy="3936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defRPr/>
              </a:pPr>
              <a:endParaRPr lang="en-US" altLang="en-US" sz="2400"/>
            </a:p>
          </p:txBody>
        </p:sp>
      </p:grpSp>
      <p:grpSp>
        <p:nvGrpSpPr>
          <p:cNvPr id="1028" name="Group 8"/>
          <p:cNvGrpSpPr>
            <a:grpSpLocks/>
          </p:cNvGrpSpPr>
          <p:nvPr/>
        </p:nvGrpSpPr>
        <p:grpSpPr bwMode="auto">
          <a:xfrm>
            <a:off x="550333" y="6477000"/>
            <a:ext cx="11582400" cy="228600"/>
            <a:chOff x="260" y="4080"/>
            <a:chExt cx="5472" cy="144"/>
          </a:xfrm>
        </p:grpSpPr>
        <p:sp>
          <p:nvSpPr>
            <p:cNvPr id="1040" name="Rectangle 9"/>
            <p:cNvSpPr>
              <a:spLocks noChangeArrowheads="1"/>
            </p:cNvSpPr>
            <p:nvPr/>
          </p:nvSpPr>
          <p:spPr bwMode="auto">
            <a:xfrm rot="5400000" flipV="1">
              <a:off x="2972" y="1368"/>
              <a:ext cx="48" cy="547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defRPr/>
              </a:pPr>
              <a:endParaRPr lang="en-US" altLang="en-US" sz="2400"/>
            </a:p>
          </p:txBody>
        </p:sp>
        <p:sp>
          <p:nvSpPr>
            <p:cNvPr id="1041" name="Rectangle 10"/>
            <p:cNvSpPr>
              <a:spLocks noChangeArrowheads="1"/>
            </p:cNvSpPr>
            <p:nvPr/>
          </p:nvSpPr>
          <p:spPr bwMode="auto">
            <a:xfrm rot="5400000" flipV="1">
              <a:off x="2914" y="1522"/>
              <a:ext cx="48" cy="5355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defRPr/>
              </a:pPr>
              <a:endParaRPr lang="en-US" altLang="en-US" sz="2400"/>
            </a:p>
          </p:txBody>
        </p:sp>
      </p:grpSp>
      <p:grpSp>
        <p:nvGrpSpPr>
          <p:cNvPr id="1029" name="Group 11"/>
          <p:cNvGrpSpPr>
            <a:grpSpLocks/>
          </p:cNvGrpSpPr>
          <p:nvPr/>
        </p:nvGrpSpPr>
        <p:grpSpPr bwMode="auto">
          <a:xfrm>
            <a:off x="101600" y="176214"/>
            <a:ext cx="11660717" cy="161925"/>
            <a:chOff x="48" y="111"/>
            <a:chExt cx="5509" cy="102"/>
          </a:xfrm>
        </p:grpSpPr>
        <p:sp>
          <p:nvSpPr>
            <p:cNvPr id="1038" name="Rectangle 12"/>
            <p:cNvSpPr>
              <a:spLocks noChangeArrowheads="1"/>
            </p:cNvSpPr>
            <p:nvPr/>
          </p:nvSpPr>
          <p:spPr bwMode="auto">
            <a:xfrm rot="5400000" flipV="1">
              <a:off x="2853" y="-2491"/>
              <a:ext cx="37" cy="5371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defRPr/>
              </a:pPr>
              <a:endParaRPr lang="en-US" altLang="en-US" sz="2400"/>
            </a:p>
          </p:txBody>
        </p:sp>
        <p:sp>
          <p:nvSpPr>
            <p:cNvPr id="1039" name="Rectangle 13"/>
            <p:cNvSpPr>
              <a:spLocks noChangeArrowheads="1"/>
            </p:cNvSpPr>
            <p:nvPr/>
          </p:nvSpPr>
          <p:spPr bwMode="auto">
            <a:xfrm rot="5400000" flipV="1">
              <a:off x="2783" y="-2624"/>
              <a:ext cx="38" cy="550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defRPr/>
              </a:pPr>
              <a:endParaRPr lang="en-US" altLang="en-US" sz="2400"/>
            </a:p>
          </p:txBody>
        </p:sp>
      </p:grpSp>
      <p:grpSp>
        <p:nvGrpSpPr>
          <p:cNvPr id="1030" name="Group 14"/>
          <p:cNvGrpSpPr>
            <a:grpSpLocks/>
          </p:cNvGrpSpPr>
          <p:nvPr/>
        </p:nvGrpSpPr>
        <p:grpSpPr bwMode="auto">
          <a:xfrm>
            <a:off x="95251" y="176214"/>
            <a:ext cx="11660716" cy="161925"/>
            <a:chOff x="45" y="111"/>
            <a:chExt cx="5509" cy="102"/>
          </a:xfrm>
        </p:grpSpPr>
        <p:sp>
          <p:nvSpPr>
            <p:cNvPr id="1036" name="Rectangle 15"/>
            <p:cNvSpPr>
              <a:spLocks noChangeArrowheads="1"/>
            </p:cNvSpPr>
            <p:nvPr/>
          </p:nvSpPr>
          <p:spPr bwMode="auto">
            <a:xfrm rot="5400000" flipV="1">
              <a:off x="2850" y="-2491"/>
              <a:ext cx="37" cy="5371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defRPr/>
              </a:pPr>
              <a:endParaRPr lang="en-US" altLang="en-US" sz="2400"/>
            </a:p>
          </p:txBody>
        </p:sp>
        <p:sp>
          <p:nvSpPr>
            <p:cNvPr id="1037" name="Rectangle 16"/>
            <p:cNvSpPr>
              <a:spLocks noChangeArrowheads="1"/>
            </p:cNvSpPr>
            <p:nvPr/>
          </p:nvSpPr>
          <p:spPr bwMode="auto">
            <a:xfrm rot="5400000" flipV="1">
              <a:off x="2781" y="-2625"/>
              <a:ext cx="38" cy="550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defRPr/>
              </a:pPr>
              <a:endParaRPr lang="en-US" altLang="en-US" sz="2400"/>
            </a:p>
          </p:txBody>
        </p:sp>
      </p:grpSp>
      <p:sp>
        <p:nvSpPr>
          <p:cNvPr id="1031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2" name="Rectangle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752600"/>
            <a:ext cx="103632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42035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0198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2036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0198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2037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144000" y="60198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040B5B5-D2ED-4A12-992B-0201541837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1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  <p:sldLayoutId id="2147483700" r:id="rId20"/>
    <p:sldLayoutId id="2147483701" r:id="rId21"/>
    <p:sldLayoutId id="2147483702" r:id="rId22"/>
    <p:sldLayoutId id="2147483703" r:id="rId23"/>
    <p:sldLayoutId id="2147483704" r:id="rId2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1iajbOW4iQ" TargetMode="External"/><Relationship Id="rId2" Type="http://schemas.openxmlformats.org/officeDocument/2006/relationships/hyperlink" Target="http://www.aclu.org/ordering-pizza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nkedin.com/in/robertoevaristo/" TargetMode="Externa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E31A9CE6-0666-4F32-97EE-0B582AF708F4}" type="slidenum">
              <a:rPr lang="en-US" altLang="en-US" sz="1400">
                <a:latin typeface="Times New Roman" pitchFamily="18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733800" y="990601"/>
            <a:ext cx="4349262" cy="747713"/>
          </a:xfrm>
        </p:spPr>
        <p:txBody>
          <a:bodyPr/>
          <a:lstStyle/>
          <a:p>
            <a:pPr eaLnBrk="1" hangingPunct="1"/>
            <a:r>
              <a:rPr lang="en-GB" altLang="en-US" dirty="0">
                <a:solidFill>
                  <a:srgbClr val="FF0000"/>
                </a:solidFill>
                <a:latin typeface="Comic Sans MS" pitchFamily="66" charset="0"/>
              </a:rPr>
              <a:t>FB5003 </a:t>
            </a:r>
            <a:r>
              <a:rPr lang="en-GB" altLang="en-US">
                <a:solidFill>
                  <a:srgbClr val="FF0000"/>
                </a:solidFill>
                <a:latin typeface="Comic Sans MS" pitchFamily="66" charset="0"/>
              </a:rPr>
              <a:t>- 3</a:t>
            </a:r>
            <a:endParaRPr lang="en-GB" alt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2476500" y="1951227"/>
            <a:ext cx="72390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4800" dirty="0">
                <a:solidFill>
                  <a:srgbClr val="66FF66"/>
                </a:solidFill>
                <a:latin typeface="Comic Sans MS" pitchFamily="66" charset="0"/>
              </a:rPr>
              <a:t>Knowledge Management &amp; Knowledge Mapping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HK" sz="3200" i="1" dirty="0"/>
              <a:t>“</a:t>
            </a:r>
            <a:endParaRPr lang="en-GB" sz="3200" dirty="0"/>
          </a:p>
        </p:txBody>
      </p:sp>
      <p:sp>
        <p:nvSpPr>
          <p:cNvPr id="6" name="Subtitle 5"/>
          <p:cNvSpPr>
            <a:spLocks noGrp="1"/>
          </p:cNvSpPr>
          <p:nvPr>
            <p:ph type="subTitle" sz="quarter" idx="1"/>
          </p:nvPr>
        </p:nvSpPr>
        <p:spPr>
          <a:xfrm>
            <a:off x="1981200" y="800100"/>
            <a:ext cx="8534400" cy="5524500"/>
          </a:xfrm>
        </p:spPr>
        <p:txBody>
          <a:bodyPr/>
          <a:lstStyle/>
          <a:p>
            <a:r>
              <a:rPr lang="en-HK" dirty="0"/>
              <a:t>“The world doesn’t care what you know. The world cares about what you can do with what you know.”</a:t>
            </a:r>
            <a:br>
              <a:rPr lang="en-US" dirty="0"/>
            </a:br>
            <a:r>
              <a:rPr lang="en-HK" dirty="0"/>
              <a:t>Tony Wagner, co-author of Creating Innovators (Wagner and Compton 2015)</a:t>
            </a:r>
          </a:p>
          <a:p>
            <a:br>
              <a:rPr lang="en-US" i="1" dirty="0"/>
            </a:br>
            <a:r>
              <a:rPr lang="en-HK" dirty="0"/>
              <a:t>“To know things you have to grow into them, and let them grow in you, so that they become a part of who you are” (</a:t>
            </a:r>
            <a:r>
              <a:rPr lang="en-HK" dirty="0" err="1"/>
              <a:t>Ingold</a:t>
            </a:r>
            <a:r>
              <a:rPr lang="en-HK" dirty="0"/>
              <a:t>, 2013)</a:t>
            </a:r>
          </a:p>
          <a:p>
            <a:endParaRPr lang="en-HK" dirty="0"/>
          </a:p>
          <a:p>
            <a:r>
              <a:rPr lang="en-HK" dirty="0"/>
              <a:t>“We do not obtain knowledge by standing outside the world, we know because we are of the world” (Barad, 2007)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347F4A-47F2-48CD-8927-BC355CEA7B8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327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754A693B-1B0C-4737-B11D-D020A563286F}" type="slidenum">
              <a:rPr lang="en-US" altLang="en-US" sz="1400">
                <a:latin typeface="Times New Roman" pitchFamily="18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533400"/>
            <a:ext cx="7772400" cy="609600"/>
          </a:xfrm>
        </p:spPr>
        <p:txBody>
          <a:bodyPr/>
          <a:lstStyle/>
          <a:p>
            <a:pPr algn="ctr" eaLnBrk="1" hangingPunct="1"/>
            <a:r>
              <a:rPr lang="en-US" altLang="en-US" dirty="0">
                <a:solidFill>
                  <a:srgbClr val="66FF66"/>
                </a:solidFill>
              </a:rPr>
              <a:t>Basics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295400"/>
            <a:ext cx="9906000" cy="45720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Knowledge is </a:t>
            </a:r>
          </a:p>
          <a:p>
            <a:pPr lvl="1" eaLnBrk="1" hangingPunct="1"/>
            <a:r>
              <a:rPr lang="en-US" altLang="en-US" sz="2400" dirty="0"/>
              <a:t>Information that is contextual, experiential, relevant, and </a:t>
            </a:r>
            <a:r>
              <a:rPr lang="en-US" altLang="en-US" sz="2400" dirty="0" err="1"/>
              <a:t>recontextualisable</a:t>
            </a:r>
            <a:r>
              <a:rPr lang="en-US" altLang="en-US" sz="2400" dirty="0"/>
              <a:t> for action taking</a:t>
            </a:r>
          </a:p>
          <a:p>
            <a:pPr lvl="1" eaLnBrk="1" hangingPunct="1"/>
            <a:r>
              <a:rPr lang="en-US" altLang="en-US" sz="2400" dirty="0"/>
              <a:t>A representation of skilled practices</a:t>
            </a:r>
          </a:p>
          <a:p>
            <a:pPr eaLnBrk="1" hangingPunct="1"/>
            <a:r>
              <a:rPr lang="en-US" altLang="en-US" sz="2800" dirty="0"/>
              <a:t>Knowledge can be</a:t>
            </a:r>
          </a:p>
          <a:p>
            <a:pPr lvl="1" eaLnBrk="1" hangingPunct="1"/>
            <a:r>
              <a:rPr lang="en-US" altLang="en-US" sz="2400" dirty="0"/>
              <a:t>Tacit and hidden or explicit and communicated</a:t>
            </a:r>
          </a:p>
          <a:p>
            <a:pPr lvl="1" eaLnBrk="1" hangingPunct="1"/>
            <a:r>
              <a:rPr lang="en-US" altLang="en-US" sz="2400" dirty="0"/>
              <a:t>Operational and in use or strategic and in mind</a:t>
            </a:r>
          </a:p>
          <a:p>
            <a:pPr lvl="1" eaLnBrk="1" hangingPunct="1"/>
            <a:r>
              <a:rPr lang="en-US" altLang="en-US" sz="2400" dirty="0"/>
              <a:t>Emergent &amp; dynamic or static &amp; immutable</a:t>
            </a:r>
          </a:p>
          <a:p>
            <a:pPr eaLnBrk="1" hangingPunct="1"/>
            <a:r>
              <a:rPr lang="en-US" altLang="en-US" sz="2800" dirty="0"/>
              <a:t>Knowledge varies with culture and context</a:t>
            </a:r>
            <a:endParaRPr lang="en-US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8A78A985-FD64-4086-AF92-A87A11FB43C1}" type="slidenum">
              <a:rPr lang="en-US" altLang="en-US" sz="1400">
                <a:latin typeface="Times New Roman" pitchFamily="18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>
                <a:solidFill>
                  <a:srgbClr val="66FF66"/>
                </a:solidFill>
              </a:rPr>
              <a:t>Questions</a:t>
            </a:r>
            <a:endParaRPr lang="en-US" altLang="en-US" dirty="0">
              <a:solidFill>
                <a:srgbClr val="66FF66"/>
              </a:solidFill>
              <a:latin typeface="PMingLiU" pitchFamily="18" charset="-120"/>
              <a:ea typeface="PMingLiU" pitchFamily="18" charset="-120"/>
              <a:cs typeface="Times New Roman" pitchFamily="18" charset="0"/>
            </a:endParaRP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/>
              <a:t>Why is knowledge important?</a:t>
            </a:r>
          </a:p>
          <a:p>
            <a:pPr algn="ctr" eaLnBrk="1" hangingPunct="1"/>
            <a:r>
              <a:rPr lang="en-US" altLang="en-US" dirty="0"/>
              <a:t>What can we do with it?</a:t>
            </a:r>
          </a:p>
          <a:p>
            <a:pPr algn="ctr" eaLnBrk="1" hangingPunct="1"/>
            <a:r>
              <a:rPr lang="en-US" altLang="en-US" dirty="0"/>
              <a:t>Can we share it with others?</a:t>
            </a:r>
          </a:p>
          <a:p>
            <a:pPr algn="ctr" eaLnBrk="1" hangingPunct="1"/>
            <a:r>
              <a:rPr lang="en-US" altLang="en-US" dirty="0"/>
              <a:t>How do we make sense of others’ knowledge?</a:t>
            </a:r>
          </a:p>
          <a:p>
            <a:pPr algn="ctr" eaLnBrk="1" hangingPunct="1"/>
            <a:r>
              <a:rPr lang="en-US" altLang="en-US" dirty="0"/>
              <a:t>Why do we need to manage it?</a:t>
            </a:r>
          </a:p>
          <a:p>
            <a:pPr algn="ctr" eaLnBrk="1" hangingPunct="1"/>
            <a:r>
              <a:rPr lang="en-US" altLang="en-US" dirty="0"/>
              <a:t>Is it possible to teach knowledge?</a:t>
            </a:r>
          </a:p>
          <a:p>
            <a:pPr algn="ctr" eaLnBrk="1" hangingPunct="1"/>
            <a:r>
              <a:rPr lang="en-US" altLang="en-US" dirty="0"/>
              <a:t>How can we live with knowledge?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742CD6BA-3AB6-4110-B628-20CABD5B3E49}" type="slidenum">
              <a:rPr lang="en-US" altLang="en-US" sz="1400">
                <a:latin typeface="Times New Roman" pitchFamily="18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0" y="762001"/>
            <a:ext cx="6781800" cy="625475"/>
          </a:xfrm>
        </p:spPr>
        <p:txBody>
          <a:bodyPr/>
          <a:lstStyle/>
          <a:p>
            <a:pPr algn="ctr" eaLnBrk="1" hangingPunct="1"/>
            <a:r>
              <a:rPr lang="en-US" altLang="en-US" dirty="0">
                <a:solidFill>
                  <a:srgbClr val="66FF66"/>
                </a:solidFill>
              </a:rPr>
              <a:t>Scenario 1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752600"/>
            <a:ext cx="9829800" cy="4191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dirty="0">
                <a:ea typeface="PMingLiU" pitchFamily="18" charset="-120"/>
              </a:rPr>
              <a:t>I have been searching for a solution to a problem all day. Eventually, I find the answer on a website – and the author is … my colleague from two-doors away down the corridor!</a:t>
            </a:r>
          </a:p>
          <a:p>
            <a:pPr algn="ctr" eaLnBrk="1" hangingPunct="1">
              <a:buFontTx/>
              <a:buNone/>
            </a:pPr>
            <a:endParaRPr lang="en-US" altLang="en-US" dirty="0">
              <a:ea typeface="PMingLiU" pitchFamily="18" charset="-120"/>
            </a:endParaRPr>
          </a:p>
          <a:p>
            <a:pPr algn="ctr" eaLnBrk="1" hangingPunct="1"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ea typeface="PMingLiU" pitchFamily="18" charset="-120"/>
              </a:rPr>
              <a:t>Why didn’t I know?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BFB7A520-04CA-4786-980C-71A2BF7F59A5}" type="slidenum">
              <a:rPr lang="en-US" altLang="en-US" sz="1400">
                <a:latin typeface="Times New Roman" pitchFamily="18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5123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>
                <a:solidFill>
                  <a:srgbClr val="66FF66"/>
                </a:solidFill>
              </a:rPr>
              <a:t>Scenario 2</a:t>
            </a:r>
          </a:p>
        </p:txBody>
      </p:sp>
      <p:sp>
        <p:nvSpPr>
          <p:cNvPr id="5124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lnSpc>
                <a:spcPct val="90000"/>
              </a:lnSpc>
              <a:buNone/>
            </a:pPr>
            <a:r>
              <a:rPr lang="en-US" altLang="en-US" dirty="0"/>
              <a:t>I am the senior partner of a global headhunting firm. We have reasonable information management (industry analysis, market research, resum</a:t>
            </a:r>
            <a:r>
              <a:rPr lang="en-US" altLang="en-US" dirty="0">
                <a:cs typeface="Tahoma" pitchFamily="34" charset="0"/>
              </a:rPr>
              <a:t>é databases) but</a:t>
            </a:r>
            <a:r>
              <a:rPr lang="en-US" altLang="en-US" dirty="0"/>
              <a:t> do nothing to tap into the vast knowledge resources held in the brains of our consultants. Each time a consultant leaves, our firm’s collective brain is drained. </a:t>
            </a: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en-US" altLang="en-US" dirty="0">
                <a:solidFill>
                  <a:srgbClr val="FF0000"/>
                </a:solidFill>
              </a:rPr>
              <a:t>What can I do to manage our knowledge resources better?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D54E51B4-B027-4A98-86A5-83D48740513E}" type="slidenum">
              <a:rPr lang="en-US" altLang="en-US" sz="1400">
                <a:latin typeface="Times New Roman" pitchFamily="18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>
                <a:solidFill>
                  <a:srgbClr val="66FF66"/>
                </a:solidFill>
              </a:rPr>
              <a:t>Scenario 3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en-US" dirty="0"/>
              <a:t>In my team-based work environment, none of my immediate colleagues can help me.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dirty="0"/>
              <a:t>The corporate knowledge base is out of date (as usual)! No one ever wastes time on that!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dirty="0"/>
              <a:t>So, I jump over the corporate firewall and ask my </a:t>
            </a:r>
            <a:r>
              <a:rPr lang="en-US" altLang="en-US" dirty="0">
                <a:solidFill>
                  <a:srgbClr val="66FF66"/>
                </a:solidFill>
              </a:rPr>
              <a:t>external</a:t>
            </a:r>
            <a:r>
              <a:rPr lang="en-US" altLang="en-US" dirty="0"/>
              <a:t> friends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dirty="0"/>
              <a:t>In fact, I ask 15 of them!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dirty="0"/>
              <a:t>In minutes, I have several good answers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dirty="0"/>
              <a:t>And 3 minutes later, one of those friends asks me for help</a:t>
            </a:r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r>
              <a:rPr lang="en-US" altLang="en-US" dirty="0">
                <a:solidFill>
                  <a:srgbClr val="FF0000"/>
                </a:solidFill>
              </a:rPr>
              <a:t>What’s going on here?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FF00"/>
                </a:solidFill>
              </a:rPr>
              <a:t>Application Contexts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What is the knowledge difference between?</a:t>
            </a:r>
          </a:p>
          <a:p>
            <a:pPr lvl="1"/>
            <a:r>
              <a:rPr lang="en-US" altLang="en-US" b="1" dirty="0"/>
              <a:t>I know how </a:t>
            </a:r>
            <a:r>
              <a:rPr lang="en-US" altLang="en-US" dirty="0"/>
              <a:t>to ride a bicycle, drive a car</a:t>
            </a:r>
          </a:p>
          <a:p>
            <a:pPr lvl="1"/>
            <a:r>
              <a:rPr lang="en-US" altLang="en-US" b="1" dirty="0"/>
              <a:t>I tell you how </a:t>
            </a:r>
            <a:r>
              <a:rPr lang="en-US" altLang="en-US" dirty="0"/>
              <a:t>to ride a bicycle, drive a car</a:t>
            </a:r>
          </a:p>
          <a:p>
            <a:r>
              <a:rPr lang="en-GB" dirty="0"/>
              <a:t>How is knowledge different from information?</a:t>
            </a:r>
          </a:p>
          <a:p>
            <a:r>
              <a:rPr lang="en-GB" dirty="0"/>
              <a:t>Can I just </a:t>
            </a:r>
            <a:r>
              <a:rPr lang="en-GB" dirty="0">
                <a:solidFill>
                  <a:srgbClr val="FF0000"/>
                </a:solidFill>
              </a:rPr>
              <a:t>give</a:t>
            </a:r>
            <a:r>
              <a:rPr lang="en-GB" dirty="0"/>
              <a:t> you my knowledge?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347F4A-47F2-48CD-8927-BC355CEA7B8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206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C8B59E9-A79F-4080-9062-A79ECAABE5EE}" type="slidenum">
              <a:rPr lang="en-US" altLang="en-US" sz="1200">
                <a:latin typeface="Arial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1200">
              <a:latin typeface="Arial" charset="0"/>
            </a:endParaRPr>
          </a:p>
        </p:txBody>
      </p:sp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52600" y="381000"/>
            <a:ext cx="8686800" cy="1096962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All See and Make Sense of The World in Different Ways</a:t>
            </a:r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5029200" cy="248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2588839" y="2605088"/>
            <a:ext cx="2460417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300" b="1" dirty="0">
                <a:solidFill>
                  <a:srgbClr val="002060"/>
                </a:solidFill>
                <a:latin typeface="Times New Roman" pitchFamily="18" charset="0"/>
              </a:rPr>
              <a:t>Useful or Useless</a:t>
            </a:r>
            <a:r>
              <a:rPr lang="en-US" altLang="en-US" sz="2300" b="1" dirty="0">
                <a:solidFill>
                  <a:srgbClr val="FFFF00"/>
                </a:solidFill>
                <a:latin typeface="Times New Roman" pitchFamily="18" charset="0"/>
              </a:rPr>
              <a:t>?</a:t>
            </a:r>
          </a:p>
        </p:txBody>
      </p:sp>
      <p:pic>
        <p:nvPicPr>
          <p:cNvPr id="4608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689" y="1544255"/>
            <a:ext cx="4913311" cy="249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95" name="Rectangle 15"/>
          <p:cNvSpPr>
            <a:spLocks noChangeArrowheads="1"/>
          </p:cNvSpPr>
          <p:nvPr/>
        </p:nvSpPr>
        <p:spPr bwMode="auto">
          <a:xfrm>
            <a:off x="8001001" y="5181601"/>
            <a:ext cx="1514475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300" b="1">
                <a:solidFill>
                  <a:schemeClr val="bg1"/>
                </a:solidFill>
                <a:latin typeface="Times New Roman" pitchFamily="18" charset="0"/>
              </a:rPr>
              <a:t>knowledge</a:t>
            </a:r>
          </a:p>
        </p:txBody>
      </p:sp>
      <p:sp>
        <p:nvSpPr>
          <p:cNvPr id="5132" name="Text Box 16"/>
          <p:cNvSpPr txBox="1">
            <a:spLocks noChangeArrowheads="1"/>
          </p:cNvSpPr>
          <p:nvPr/>
        </p:nvSpPr>
        <p:spPr bwMode="auto">
          <a:xfrm>
            <a:off x="1524000" y="6613526"/>
            <a:ext cx="1371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000">
                <a:latin typeface="Times New Roman" pitchFamily="18" charset="0"/>
              </a:rPr>
              <a:t>Adapted from HSBC</a:t>
            </a:r>
          </a:p>
        </p:txBody>
      </p:sp>
      <p:pic>
        <p:nvPicPr>
          <p:cNvPr id="513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402139"/>
            <a:ext cx="2576513" cy="200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850" y="4376739"/>
            <a:ext cx="2249488" cy="200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689" y="4376739"/>
            <a:ext cx="2249487" cy="200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5175" y="4376739"/>
            <a:ext cx="2540002" cy="200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Rectangle 6"/>
          <p:cNvSpPr>
            <a:spLocks noChangeArrowheads="1"/>
          </p:cNvSpPr>
          <p:nvPr/>
        </p:nvSpPr>
        <p:spPr bwMode="auto">
          <a:xfrm>
            <a:off x="2114551" y="5154614"/>
            <a:ext cx="1249363" cy="44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300" b="1">
                <a:latin typeface="Times New Roman" pitchFamily="18" charset="0"/>
              </a:rPr>
              <a:t>Energy?</a:t>
            </a:r>
          </a:p>
        </p:txBody>
      </p:sp>
      <p:sp>
        <p:nvSpPr>
          <p:cNvPr id="29" name="Rectangle 6"/>
          <p:cNvSpPr>
            <a:spLocks noChangeArrowheads="1"/>
          </p:cNvSpPr>
          <p:nvPr/>
        </p:nvSpPr>
        <p:spPr bwMode="auto">
          <a:xfrm>
            <a:off x="4325938" y="5154614"/>
            <a:ext cx="1409700" cy="44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300" b="1">
                <a:latin typeface="Times New Roman" pitchFamily="18" charset="0"/>
              </a:rPr>
              <a:t>Pleasure?</a:t>
            </a:r>
          </a:p>
        </p:txBody>
      </p:sp>
      <p:sp>
        <p:nvSpPr>
          <p:cNvPr id="30" name="Rectangle 6"/>
          <p:cNvSpPr>
            <a:spLocks noChangeArrowheads="1"/>
          </p:cNvSpPr>
          <p:nvPr/>
        </p:nvSpPr>
        <p:spPr bwMode="auto">
          <a:xfrm>
            <a:off x="6591300" y="5181600"/>
            <a:ext cx="1511300" cy="44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300" b="1">
                <a:latin typeface="Times New Roman" pitchFamily="18" charset="0"/>
              </a:rPr>
              <a:t>Romance?</a:t>
            </a:r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auto">
          <a:xfrm>
            <a:off x="8758239" y="5229225"/>
            <a:ext cx="1741487" cy="44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300" b="1">
                <a:latin typeface="Times New Roman" pitchFamily="18" charset="0"/>
              </a:rPr>
              <a:t>Knowledge?</a:t>
            </a:r>
          </a:p>
        </p:txBody>
      </p:sp>
      <p:sp>
        <p:nvSpPr>
          <p:cNvPr id="2" name="Rectangle 1"/>
          <p:cNvSpPr/>
          <p:nvPr/>
        </p:nvSpPr>
        <p:spPr>
          <a:xfrm>
            <a:off x="6890125" y="2562784"/>
            <a:ext cx="25563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b="1" dirty="0">
                <a:solidFill>
                  <a:srgbClr val="66FF66"/>
                </a:solidFill>
              </a:rPr>
              <a:t>Useful or Useless?</a:t>
            </a:r>
          </a:p>
        </p:txBody>
      </p:sp>
    </p:spTree>
    <p:extLst>
      <p:ext uri="{BB962C8B-B14F-4D97-AF65-F5344CB8AC3E}">
        <p14:creationId xmlns:p14="http://schemas.microsoft.com/office/powerpoint/2010/main" val="1626352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 autoUpdateAnimBg="0"/>
      <p:bldP spid="46084" grpId="0" autoUpdateAnimBg="0"/>
      <p:bldP spid="46095" grpId="0" autoUpdateAnimBg="0"/>
      <p:bldP spid="28" grpId="0" autoUpdateAnimBg="0"/>
      <p:bldP spid="29" grpId="0" autoUpdateAnimBg="0"/>
      <p:bldP spid="30" grpId="0" autoUpdateAnimBg="0"/>
      <p:bldP spid="31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609600"/>
            <a:ext cx="8763000" cy="685800"/>
          </a:xfrm>
        </p:spPr>
        <p:txBody>
          <a:bodyPr/>
          <a:lstStyle/>
          <a:p>
            <a:r>
              <a:rPr lang="en-US" dirty="0">
                <a:solidFill>
                  <a:srgbClr val="66FF66"/>
                </a:solidFill>
              </a:rPr>
              <a:t>Knowledge and </a:t>
            </a:r>
            <a:r>
              <a:rPr lang="en-US" dirty="0" err="1">
                <a:solidFill>
                  <a:srgbClr val="66FF66"/>
                </a:solidFill>
              </a:rPr>
              <a:t>Sensemaking</a:t>
            </a:r>
            <a:endParaRPr lang="en-GB" dirty="0">
              <a:solidFill>
                <a:srgbClr val="66FF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9982200" cy="49530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Making sense of reality - problems and people - is a critical aspect of life.</a:t>
            </a:r>
          </a:p>
          <a:p>
            <a:pPr eaLnBrk="1" hangingPunct="1">
              <a:defRPr/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Each of us makes a different sense of a situation. </a:t>
            </a:r>
          </a:p>
          <a:p>
            <a:pPr eaLnBrk="1" hangingPunct="1">
              <a:defRPr/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Making sense, individually or collectively, requires information and knowledge transfer, debate, and analysis of cause-effect relationships, drivers and consequences.</a:t>
            </a:r>
          </a:p>
          <a:p>
            <a:pPr eaLnBrk="1" hangingPunct="1">
              <a:defRPr/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Sharing knowledge without trying to make sense of it seems pointless</a:t>
            </a:r>
          </a:p>
          <a:p>
            <a:pPr eaLnBrk="1" hangingPunct="1">
              <a:defRPr/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Thinking about knowledge without a context where that knowledge is relevant also seems pointless, ridiculous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347F4A-47F2-48CD-8927-BC355CEA7B8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445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609600"/>
            <a:ext cx="8686800" cy="685800"/>
          </a:xfrm>
        </p:spPr>
        <p:txBody>
          <a:bodyPr/>
          <a:lstStyle/>
          <a:p>
            <a:r>
              <a:rPr lang="en-US" dirty="0">
                <a:solidFill>
                  <a:srgbClr val="66FF66"/>
                </a:solidFill>
              </a:rPr>
              <a:t>So … Sensemaking</a:t>
            </a:r>
            <a:endParaRPr lang="en-GB" dirty="0">
              <a:solidFill>
                <a:srgbClr val="66FF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10058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 is the act of creating meaning out of a mess of unstructured data, information and knowledge.</a:t>
            </a:r>
          </a:p>
          <a:p>
            <a:pPr eaLnBrk="1" hangingPunct="1">
              <a:defRPr/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 just finding answers to problems but understanding why there is a problem.</a:t>
            </a:r>
          </a:p>
          <a:p>
            <a:pPr eaLnBrk="1" hangingPunct="1">
              <a:defRPr/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analysing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how a problem can be avoided next time </a:t>
            </a:r>
          </a:p>
          <a:p>
            <a:pPr eaLnBrk="1" hangingPunct="1">
              <a:defRPr/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it easier to do this alone, or together?</a:t>
            </a:r>
          </a:p>
          <a:p>
            <a:pPr eaLnBrk="1" hangingPunct="1">
              <a:defRPr/>
            </a:pPr>
            <a:r>
              <a:rPr lang="en-US" sz="2800" dirty="0">
                <a:solidFill>
                  <a:srgbClr val="66FF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Great Minds Think Alike 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 </a:t>
            </a:r>
            <a:r>
              <a:rPr lang="en-US" sz="28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Clever Minds Think Together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 </a:t>
            </a:r>
            <a:endParaRPr lang="en-GB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347F4A-47F2-48CD-8927-BC355CEA7B8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054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609600"/>
            <a:ext cx="8763000" cy="685800"/>
          </a:xfrm>
        </p:spPr>
        <p:txBody>
          <a:bodyPr/>
          <a:lstStyle/>
          <a:p>
            <a:r>
              <a:rPr lang="en-GB" dirty="0">
                <a:solidFill>
                  <a:srgbClr val="66FF66"/>
                </a:solidFill>
              </a:rPr>
              <a:t>Conversation Enhances Sensemaking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371600"/>
            <a:ext cx="10287000" cy="4572000"/>
          </a:xfrm>
        </p:spPr>
        <p:txBody>
          <a:bodyPr/>
          <a:lstStyle/>
          <a:p>
            <a:r>
              <a:rPr lang="en-GB" sz="2800" dirty="0"/>
              <a:t>By engaging in conversation, so we share our ideas, listen to others, make sense of information in the world</a:t>
            </a:r>
          </a:p>
          <a:p>
            <a:r>
              <a:rPr lang="en-GB" sz="2800" dirty="0"/>
              <a:t>This helps us to make better decisions and to avoid too much subjectivity</a:t>
            </a:r>
          </a:p>
          <a:p>
            <a:r>
              <a:rPr lang="en-GB" sz="2800" dirty="0"/>
              <a:t>But a conversation is not a monologue</a:t>
            </a:r>
          </a:p>
          <a:p>
            <a:pPr lvl="1"/>
            <a:r>
              <a:rPr lang="en-GB" sz="2400" dirty="0"/>
              <a:t>It needs all stakeholders to communicate together!</a:t>
            </a:r>
          </a:p>
          <a:p>
            <a:pPr lvl="1"/>
            <a:r>
              <a:rPr lang="en-HK" sz="2400" dirty="0"/>
              <a:t>And the conversation must take place in a context that gives the shared experience meaning</a:t>
            </a:r>
          </a:p>
          <a:p>
            <a:pPr lvl="1"/>
            <a:r>
              <a:rPr lang="en-HK" sz="2400" dirty="0"/>
              <a:t>Those who participate in the conversation are with each other as they explore and learn</a:t>
            </a:r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347F4A-47F2-48CD-8927-BC355CEA7B8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6639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57200"/>
            <a:ext cx="8839200" cy="762000"/>
          </a:xfrm>
        </p:spPr>
        <p:txBody>
          <a:bodyPr/>
          <a:lstStyle/>
          <a:p>
            <a:r>
              <a:rPr lang="en-GB" dirty="0">
                <a:solidFill>
                  <a:srgbClr val="66FF66"/>
                </a:solidFill>
              </a:rPr>
              <a:t>Conversation Requires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5400"/>
            <a:ext cx="102870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Why didn’t I know?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Because I didn’t ask?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Because no one told me - and no one knew that I didn’t know?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Because I didn’t know that others didn’t know that I didn’t know?!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So, we (need to) ask and answer questions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Sharing together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Conversation is central to human communication and understanding.</a:t>
            </a:r>
          </a:p>
          <a:p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347F4A-47F2-48CD-8927-BC355CEA7B8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746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F827027-8037-4273-8D58-FCDB5C938D25}" type="slidenum">
              <a:rPr lang="en-US" altLang="en-US" sz="1400">
                <a:latin typeface="Times New Roman" pitchFamily="18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09601"/>
            <a:ext cx="9448800" cy="549275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66FF66"/>
                </a:solidFill>
              </a:rPr>
              <a:t>Barriers to Sharing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102870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People often resist sharing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They think that it is ‘</a:t>
            </a:r>
            <a:r>
              <a:rPr lang="en-US" altLang="en-US" dirty="0">
                <a:solidFill>
                  <a:srgbClr val="FF0000"/>
                </a:solidFill>
              </a:rPr>
              <a:t>my</a:t>
            </a:r>
            <a:r>
              <a:rPr lang="en-US" altLang="en-US" dirty="0"/>
              <a:t>’ knowledge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Even though they usually created it with others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They can be selfish, locking their knowledge away from others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So, others won’t share with them either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No conversation, no feedback, no validity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457200"/>
            <a:ext cx="8915400" cy="685800"/>
          </a:xfrm>
        </p:spPr>
        <p:txBody>
          <a:bodyPr/>
          <a:lstStyle/>
          <a:p>
            <a:r>
              <a:rPr lang="en-US" altLang="en-US" dirty="0">
                <a:solidFill>
                  <a:srgbClr val="00FF99"/>
                </a:solidFill>
                <a:effectLst/>
              </a:rPr>
              <a:t>Sharing, Nature and Work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219200"/>
            <a:ext cx="9906000" cy="4724400"/>
          </a:xfrm>
        </p:spPr>
        <p:txBody>
          <a:bodyPr/>
          <a:lstStyle/>
          <a:p>
            <a:r>
              <a:rPr lang="en-US" altLang="en-US" dirty="0"/>
              <a:t>Is it natural to share?</a:t>
            </a:r>
          </a:p>
          <a:p>
            <a:pPr lvl="1"/>
            <a:r>
              <a:rPr lang="en-US" altLang="en-US" dirty="0"/>
              <a:t>How do we feel comfortable to share?</a:t>
            </a:r>
          </a:p>
          <a:p>
            <a:pPr lvl="1"/>
            <a:r>
              <a:rPr lang="en-US" altLang="en-US" dirty="0"/>
              <a:t>Who do we want to share with?</a:t>
            </a:r>
          </a:p>
          <a:p>
            <a:pPr lvl="1"/>
            <a:r>
              <a:rPr lang="en-US" altLang="en-US" dirty="0"/>
              <a:t>How much control do we want to have over our ‘own’ knowledge – i.e. who can acquire it?</a:t>
            </a:r>
          </a:p>
          <a:p>
            <a:pPr lvl="1"/>
            <a:r>
              <a:rPr lang="en-US" altLang="en-US" dirty="0"/>
              <a:t>Sharing can be easier in communities</a:t>
            </a:r>
          </a:p>
          <a:p>
            <a:r>
              <a:rPr lang="en-US" altLang="en-US" dirty="0"/>
              <a:t>Which technologies might facilitate the natural intimacy of conversation?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9753600" y="5943600"/>
            <a:ext cx="609600" cy="457200"/>
          </a:xfrm>
        </p:spPr>
        <p:txBody>
          <a:bodyPr/>
          <a:lstStyle/>
          <a:p>
            <a:fld id="{A14CA13C-C827-42DE-94FD-423D57EA625D}" type="slidenum">
              <a:rPr lang="en-US" altLang="en-US" smtClean="0"/>
              <a:pPr/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573591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3400" dirty="0">
                <a:solidFill>
                  <a:srgbClr val="00FF99"/>
                </a:solidFill>
              </a:rPr>
              <a:t>Organisations Try to Manage Knowledge to Address Objectives Like: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752600"/>
            <a:ext cx="10287000" cy="4572000"/>
          </a:xfrm>
        </p:spPr>
        <p:txBody>
          <a:bodyPr/>
          <a:lstStyle/>
          <a:p>
            <a:r>
              <a:rPr lang="en-US" altLang="en-US" sz="2800" b="1" dirty="0"/>
              <a:t>Improving</a:t>
            </a:r>
            <a:r>
              <a:rPr lang="en-US" altLang="en-US" sz="2800" dirty="0"/>
              <a:t> performance, innovation and competitive advantage</a:t>
            </a:r>
          </a:p>
          <a:p>
            <a:r>
              <a:rPr lang="en-US" altLang="en-US" sz="2800" b="1" dirty="0"/>
              <a:t>Sharing</a:t>
            </a:r>
            <a:r>
              <a:rPr lang="en-US" altLang="en-US" sz="2800" dirty="0"/>
              <a:t> lessons learned &amp; valuable insights</a:t>
            </a:r>
          </a:p>
          <a:p>
            <a:r>
              <a:rPr lang="en-US" altLang="en-US" sz="2800" b="1" dirty="0"/>
              <a:t>Ensuring</a:t>
            </a:r>
            <a:r>
              <a:rPr lang="en-US" altLang="en-US" sz="2800" dirty="0"/>
              <a:t> continuous improvement</a:t>
            </a:r>
          </a:p>
          <a:p>
            <a:r>
              <a:rPr lang="en-US" altLang="en-US" sz="2800" b="1" dirty="0"/>
              <a:t>Reducing</a:t>
            </a:r>
            <a:r>
              <a:rPr lang="en-US" altLang="en-US" sz="2800" dirty="0"/>
              <a:t> redundant work</a:t>
            </a:r>
          </a:p>
          <a:p>
            <a:r>
              <a:rPr lang="en-US" altLang="en-US" sz="2800" b="1" dirty="0"/>
              <a:t>Avoiding</a:t>
            </a:r>
            <a:r>
              <a:rPr lang="en-US" altLang="en-US" sz="2800" dirty="0"/>
              <a:t> the re-creation of old knowledge</a:t>
            </a:r>
          </a:p>
          <a:p>
            <a:r>
              <a:rPr lang="en-US" altLang="en-US" sz="2800" b="1" dirty="0"/>
              <a:t>Minimizing </a:t>
            </a:r>
            <a:r>
              <a:rPr lang="en-US" altLang="en-US" sz="2800" dirty="0"/>
              <a:t>training time for new employees</a:t>
            </a:r>
          </a:p>
          <a:p>
            <a:r>
              <a:rPr lang="en-US" altLang="en-US" sz="2800" b="1" dirty="0"/>
              <a:t>Retaining</a:t>
            </a:r>
            <a:r>
              <a:rPr lang="en-US" altLang="en-US" sz="2800" dirty="0"/>
              <a:t> intellectual capital due to employee turnover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9879728" y="6019800"/>
            <a:ext cx="465707" cy="457200"/>
          </a:xfrm>
        </p:spPr>
        <p:txBody>
          <a:bodyPr/>
          <a:lstStyle/>
          <a:p>
            <a:pPr algn="r"/>
            <a:fld id="{3DEA0B81-510F-435E-900A-503E7B1F978E}" type="slidenum">
              <a:rPr lang="en-US" altLang="en-US" smtClean="0"/>
              <a:pPr algn="r"/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603091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0AE6AACF-00C6-4A1B-A73F-CEAA85D36A72}" type="slidenum">
              <a:rPr lang="en-US" altLang="en-US" sz="1400">
                <a:latin typeface="Times New Roman" pitchFamily="18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28600"/>
            <a:ext cx="8915400" cy="8382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66FF66"/>
                </a:solidFill>
              </a:rPr>
              <a:t>Systematic Knowledge Processes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128712"/>
            <a:ext cx="9829800" cy="5119688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Does a firm have systematic processes for </a:t>
            </a:r>
          </a:p>
          <a:p>
            <a:pPr lvl="1" eaLnBrk="1" hangingPunct="1"/>
            <a:r>
              <a:rPr lang="en-US" altLang="en-US" sz="2400" b="1" dirty="0"/>
              <a:t>Capturing</a:t>
            </a:r>
            <a:r>
              <a:rPr lang="en-US" altLang="en-US" sz="2400" dirty="0"/>
              <a:t>, </a:t>
            </a:r>
            <a:r>
              <a:rPr lang="en-US" altLang="en-US" sz="2400" b="1" dirty="0"/>
              <a:t>organizing</a:t>
            </a:r>
            <a:r>
              <a:rPr lang="en-US" altLang="en-US" sz="2400" dirty="0"/>
              <a:t>, </a:t>
            </a:r>
            <a:r>
              <a:rPr lang="en-US" altLang="en-US" sz="2400" b="1" dirty="0"/>
              <a:t>sharing</a:t>
            </a:r>
            <a:r>
              <a:rPr lang="en-US" altLang="en-US" sz="2400" dirty="0"/>
              <a:t> &amp; </a:t>
            </a:r>
            <a:r>
              <a:rPr lang="en-US" altLang="en-US" sz="2400" b="1" dirty="0"/>
              <a:t>discarding</a:t>
            </a:r>
          </a:p>
          <a:p>
            <a:pPr lvl="2" eaLnBrk="1" hangingPunct="1"/>
            <a:r>
              <a:rPr lang="en-US" altLang="en-US" sz="2000" dirty="0"/>
              <a:t> External and Internal knowledge?</a:t>
            </a:r>
          </a:p>
          <a:p>
            <a:pPr eaLnBrk="1" hangingPunct="1"/>
            <a:r>
              <a:rPr lang="en-US" altLang="en-US" sz="2800" dirty="0"/>
              <a:t>Are there processes for </a:t>
            </a:r>
            <a:r>
              <a:rPr lang="en-US" altLang="en-US" sz="2800" b="1" dirty="0"/>
              <a:t>enhancing</a:t>
            </a:r>
            <a:r>
              <a:rPr lang="en-US" altLang="en-US" sz="2800" dirty="0"/>
              <a:t> knowledge creation and innovation?</a:t>
            </a:r>
          </a:p>
          <a:p>
            <a:pPr eaLnBrk="1" hangingPunct="1"/>
            <a:r>
              <a:rPr lang="en-US" altLang="en-US" sz="2800" dirty="0"/>
              <a:t>Are there procedures </a:t>
            </a:r>
            <a:r>
              <a:rPr lang="en-US" altLang="en-US" sz="2800" b="1" dirty="0"/>
              <a:t>governing</a:t>
            </a:r>
            <a:r>
              <a:rPr lang="en-US" altLang="en-US" sz="2800" dirty="0"/>
              <a:t> the protection of knowledge assets?</a:t>
            </a:r>
          </a:p>
          <a:p>
            <a:pPr eaLnBrk="1" hangingPunct="1"/>
            <a:r>
              <a:rPr lang="en-US" altLang="en-US" sz="2800" dirty="0"/>
              <a:t>Does senior management actively </a:t>
            </a:r>
            <a:r>
              <a:rPr lang="en-US" altLang="en-US" sz="2800" b="1" dirty="0"/>
              <a:t>promote</a:t>
            </a:r>
            <a:r>
              <a:rPr lang="en-US" altLang="en-US" sz="2800" dirty="0"/>
              <a:t> and </a:t>
            </a:r>
            <a:r>
              <a:rPr lang="en-US" altLang="en-US" sz="2800" b="1" dirty="0"/>
              <a:t>engage</a:t>
            </a:r>
            <a:r>
              <a:rPr lang="en-US" altLang="en-US" sz="2800" dirty="0"/>
              <a:t> in a knowledge sharing culture?</a:t>
            </a:r>
          </a:p>
          <a:p>
            <a:pPr eaLnBrk="1" hangingPunct="1"/>
            <a:r>
              <a:rPr lang="en-US" altLang="en-US" sz="2800" dirty="0"/>
              <a:t>Are knowledge contributions </a:t>
            </a:r>
            <a:r>
              <a:rPr lang="en-US" altLang="en-US" sz="2800" b="1" dirty="0"/>
              <a:t>measured</a:t>
            </a:r>
            <a:r>
              <a:rPr lang="en-US" altLang="en-US" sz="2800" dirty="0"/>
              <a:t> or </a:t>
            </a:r>
            <a:r>
              <a:rPr lang="en-US" altLang="en-US" sz="2800" b="1" dirty="0"/>
              <a:t>linked</a:t>
            </a:r>
            <a:r>
              <a:rPr lang="en-US" altLang="en-US" sz="2800" dirty="0"/>
              <a:t> to financial performance indicators?</a:t>
            </a:r>
          </a:p>
          <a:p>
            <a:pPr eaLnBrk="1" hangingPunct="1"/>
            <a:endParaRPr lang="en-US" alt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E2836EE7-C68A-44CC-97BC-732285FAF06F}" type="slidenum">
              <a:rPr lang="en-US" altLang="en-US" sz="1400">
                <a:latin typeface="Times New Roman" pitchFamily="18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66FF66"/>
                </a:solidFill>
              </a:rPr>
              <a:t>Knowledge and Privacy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http://www.aclu.org/ordering-pizza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https://www.youtube.com/watch?v=H1iajbOW4iQ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Arial" charset="0"/>
              </a:rPr>
              <a:t>What kind of knowledge can we see here?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Arial" charset="0"/>
              </a:rPr>
              <a:t>How is this knowledge used for decision making?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Arial" charset="0"/>
              </a:rPr>
              <a:t>What are the exact privacy concerns?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Arial" charset="0"/>
              </a:rPr>
              <a:t>Do you feel empathy for the customer or the service operator? Who is learning here?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92650194-BDBC-4512-B85A-EAC3E434B900}" type="slidenum">
              <a:rPr lang="en-US" altLang="en-US" sz="1400">
                <a:latin typeface="Times New Roman" pitchFamily="18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533401"/>
            <a:ext cx="8686800" cy="669925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66FF66"/>
                </a:solidFill>
              </a:rPr>
              <a:t>Rewarding Knowledge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371600"/>
            <a:ext cx="106934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000" dirty="0"/>
              <a:t>Both creators and users of knowledge should be rewarded.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000" dirty="0"/>
              <a:t>Mistakes are also a source of knowledge – so reward their reporting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000" dirty="0"/>
              <a:t>Knowledge sharing should be </a:t>
            </a:r>
            <a:r>
              <a:rPr lang="en-US" altLang="en-US" sz="3000" dirty="0" err="1"/>
              <a:t>recognised</a:t>
            </a:r>
            <a:r>
              <a:rPr lang="en-US" altLang="en-US" sz="3000" dirty="0"/>
              <a:t> financially and publically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000" dirty="0"/>
              <a:t>Failure to use/share knowledge should be </a:t>
            </a:r>
            <a:r>
              <a:rPr lang="en-US" altLang="en-US" sz="3000" dirty="0" err="1"/>
              <a:t>penalised</a:t>
            </a:r>
            <a:endParaRPr lang="en-US" altLang="en-US" sz="30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3000" dirty="0"/>
              <a:t>Rewards can be designed at both individual and team levels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000" dirty="0"/>
              <a:t>Time must be allocated to knowledge creation and sharing.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5430758D-F900-42FD-84D8-9F7BD7C24DEE}" type="slidenum">
              <a:rPr lang="en-US" altLang="en-US" sz="1400">
                <a:latin typeface="Times New Roman" pitchFamily="18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>
                <a:solidFill>
                  <a:srgbClr val="66FF66"/>
                </a:solidFill>
              </a:rPr>
              <a:t>Siemens – ShareNet 1 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en-US" sz="2800" dirty="0"/>
              <a:t>Siemens worldwide adoption of KM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800" dirty="0"/>
              <a:t>Strong German Organisational culture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800" dirty="0"/>
              <a:t>Sophisticated reward point system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en-US" sz="2400" dirty="0"/>
              <a:t>Redeemable for gifts, trips, etc.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800" dirty="0"/>
              <a:t>Strong sense of employee involvement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en-US" sz="2400" dirty="0"/>
              <a:t>More for kudos than rewards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800" dirty="0"/>
              <a:t>Active answering of questions raised by others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06D462F-6DD8-424F-9D4B-2BCDDFC3A690}" type="slidenum">
              <a:rPr lang="en-US" altLang="en-US" sz="1400">
                <a:latin typeface="Times New Roman" pitchFamily="18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>
                <a:solidFill>
                  <a:srgbClr val="66FF66"/>
                </a:solidFill>
              </a:rPr>
              <a:t>Siemens </a:t>
            </a:r>
            <a:r>
              <a:rPr lang="en-GB" altLang="en-US" dirty="0" err="1">
                <a:solidFill>
                  <a:srgbClr val="66FF66"/>
                </a:solidFill>
              </a:rPr>
              <a:t>ShareNet</a:t>
            </a:r>
            <a:r>
              <a:rPr lang="en-GB" altLang="en-US" dirty="0">
                <a:solidFill>
                  <a:srgbClr val="66FF66"/>
                </a:solidFill>
              </a:rPr>
              <a:t> 2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sz="2800" dirty="0"/>
              <a:t>An Italian office of Siemens was looking for information that would help in a project bid. </a:t>
            </a:r>
          </a:p>
          <a:p>
            <a:pPr eaLnBrk="1" hangingPunct="1"/>
            <a:r>
              <a:rPr lang="en-GB" altLang="en-US" sz="2800" dirty="0"/>
              <a:t>They found the information on </a:t>
            </a:r>
            <a:r>
              <a:rPr lang="en-GB" altLang="en-US" sz="2800" dirty="0" err="1"/>
              <a:t>ShareNet</a:t>
            </a:r>
            <a:endParaRPr lang="en-GB" altLang="en-US" sz="2800" dirty="0"/>
          </a:p>
          <a:p>
            <a:pPr lvl="1" eaLnBrk="1" hangingPunct="1"/>
            <a:r>
              <a:rPr lang="en-GB" altLang="en-US" sz="2400" dirty="0"/>
              <a:t>The knowledge had been created by Chinese employees.</a:t>
            </a:r>
          </a:p>
          <a:p>
            <a:pPr eaLnBrk="1" hangingPunct="1"/>
            <a:r>
              <a:rPr lang="en-GB" altLang="en-US" sz="2800" dirty="0"/>
              <a:t>Siemens got the project</a:t>
            </a:r>
          </a:p>
          <a:p>
            <a:pPr lvl="1" eaLnBrk="1" hangingPunct="1"/>
            <a:r>
              <a:rPr lang="en-GB" altLang="en-US" sz="2400" dirty="0"/>
              <a:t>And rewarded those who created the knowledge.</a:t>
            </a:r>
          </a:p>
          <a:p>
            <a:pPr eaLnBrk="1" hangingPunct="1"/>
            <a:r>
              <a:rPr lang="en-GB" altLang="en-US" sz="2800" dirty="0"/>
              <a:t>Overall, </a:t>
            </a:r>
            <a:r>
              <a:rPr lang="en-GB" altLang="en-US" sz="2800" dirty="0" err="1"/>
              <a:t>ShareNet</a:t>
            </a:r>
            <a:r>
              <a:rPr lang="en-GB" altLang="en-US" sz="2800" dirty="0"/>
              <a:t> helped Siemens gain </a:t>
            </a:r>
            <a:r>
              <a:rPr lang="en-GB" altLang="en-US" sz="2800" dirty="0">
                <a:cs typeface="Tahoma" pitchFamily="34" charset="0"/>
              </a:rPr>
              <a:t>€120M of projects</a:t>
            </a:r>
            <a:endParaRPr lang="en-GB" altLang="en-US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9C47F4B-1D87-450A-842D-F0D957FF7141}" type="slidenum">
              <a:rPr lang="en-US" altLang="en-US" sz="1200">
                <a:latin typeface="Arial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en-US" altLang="en-US" sz="1200">
              <a:latin typeface="Arial" charset="0"/>
            </a:endParaRPr>
          </a:p>
        </p:txBody>
      </p:sp>
      <p:sp>
        <p:nvSpPr>
          <p:cNvPr id="542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66FF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Siemens </a:t>
            </a:r>
            <a:r>
              <a:rPr lang="en-US" dirty="0" err="1">
                <a:solidFill>
                  <a:srgbClr val="66FF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ShareNet</a:t>
            </a:r>
            <a:r>
              <a:rPr lang="en-US" dirty="0">
                <a:solidFill>
                  <a:srgbClr val="66FF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3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Actually, Siemens’ Chinese employees did not like contributing to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ShareNet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very much.</a:t>
            </a:r>
          </a:p>
          <a:p>
            <a:pPr eaLnBrk="1" hangingPunct="1">
              <a:defRPr/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preferred to share within their guanxi-linked in-groups.</a:t>
            </a:r>
          </a:p>
          <a:p>
            <a:pPr lvl="1" eaLnBrk="1" hangingPunct="1">
              <a:defRPr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Private not Public Conversations!</a:t>
            </a:r>
          </a:p>
          <a:p>
            <a:pPr eaLnBrk="1" hangingPunct="1">
              <a:defRPr/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Even though the strong German culture expected that knowledge would be public</a:t>
            </a:r>
          </a:p>
          <a:p>
            <a:pPr lvl="1" eaLnBrk="1" hangingPunct="1">
              <a:defRPr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 culture is important</a:t>
            </a:r>
          </a:p>
        </p:txBody>
      </p:sp>
    </p:spTree>
    <p:extLst>
      <p:ext uri="{BB962C8B-B14F-4D97-AF65-F5344CB8AC3E}">
        <p14:creationId xmlns:p14="http://schemas.microsoft.com/office/powerpoint/2010/main" val="36399966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D01440B-5706-4156-B6C5-AC1EBC4BC857}" type="slidenum">
              <a:rPr lang="en-US" altLang="en-US" sz="1200">
                <a:latin typeface="Arial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en-US" altLang="en-US" sz="1200">
              <a:latin typeface="Arial" charset="0"/>
            </a:endParaRPr>
          </a:p>
        </p:txBody>
      </p:sp>
      <p:sp>
        <p:nvSpPr>
          <p:cNvPr id="552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981200" y="274638"/>
            <a:ext cx="8229600" cy="944562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Knowledge Practices in </a:t>
            </a:r>
            <a:r>
              <a:rPr lang="en-US" sz="40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China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1104900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consulted on knowledge-focused projects in several private companies in China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Public Relations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Eastwei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Ruder Finn Asia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Hospitality (Hotels)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Franchises within the Accor Properties Group: Sofitel, Novotel, Mercure, …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BJ,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CD,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CQ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SZ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HK,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MO,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GZ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Software Developers (mostly in Beijing)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iSoftStone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ThoughtWorks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Glodon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…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Logistics -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Fedex</a:t>
            </a:r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6835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F203813-6272-4656-8CB9-9B92B3FC5A23}" type="slidenum">
              <a:rPr lang="en-US" altLang="en-US" sz="1200">
                <a:latin typeface="Arial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en-US" altLang="en-US" sz="1200">
              <a:latin typeface="Arial" charset="0"/>
            </a:endParaRPr>
          </a:p>
        </p:txBody>
      </p:sp>
      <p:sp>
        <p:nvSpPr>
          <p:cNvPr id="563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447800" y="609600"/>
            <a:ext cx="85344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Sources of Evidence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371600"/>
            <a:ext cx="8839200" cy="4191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Interviews</a:t>
            </a:r>
          </a:p>
          <a:p>
            <a:pPr eaLnBrk="1" hangingPunct="1"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Discussions</a:t>
            </a:r>
          </a:p>
          <a:p>
            <a:pPr eaLnBrk="1" hangingPunct="1"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Participant Observation</a:t>
            </a:r>
          </a:p>
          <a:p>
            <a:pPr eaLnBrk="1" hangingPunct="1"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Training Workshops</a:t>
            </a:r>
          </a:p>
          <a:p>
            <a:pPr eaLnBrk="1" hangingPunct="1"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Content Analysis of IM logs</a:t>
            </a:r>
          </a:p>
        </p:txBody>
      </p:sp>
    </p:spTree>
    <p:extLst>
      <p:ext uri="{BB962C8B-B14F-4D97-AF65-F5344CB8AC3E}">
        <p14:creationId xmlns:p14="http://schemas.microsoft.com/office/powerpoint/2010/main" val="29621455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D1459AB-AA00-4179-8BB1-FDA74061A042}" type="slidenum">
              <a:rPr lang="en-US" altLang="en-US" sz="1200">
                <a:latin typeface="Arial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en-US" altLang="en-US" sz="1200">
              <a:latin typeface="Arial" charset="0"/>
            </a:endParaRPr>
          </a:p>
        </p:txBody>
      </p:sp>
      <p:sp>
        <p:nvSpPr>
          <p:cNvPr id="573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295400" y="609600"/>
            <a:ext cx="86868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Four Key “Themes” Emerge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447800"/>
            <a:ext cx="9906000" cy="495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Nature of Knowledge</a:t>
            </a:r>
          </a:p>
          <a:p>
            <a:pPr lvl="1" eaLnBrk="1" hangingPunct="1"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Seeking and sharing knowledge</a:t>
            </a:r>
          </a:p>
          <a:p>
            <a:pPr eaLnBrk="1" hangingPunct="1">
              <a:defRPr/>
            </a:pP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Transactive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Memory</a:t>
            </a:r>
          </a:p>
          <a:p>
            <a:pPr lvl="1" eaLnBrk="1" hangingPunct="1"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Relying on other people for specific knowledge</a:t>
            </a:r>
          </a:p>
          <a:p>
            <a:pPr eaLnBrk="1" hangingPunct="1"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Guanxi</a:t>
            </a:r>
          </a:p>
          <a:p>
            <a:pPr lvl="1" eaLnBrk="1" hangingPunct="1"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Reciprocal Obligations</a:t>
            </a:r>
          </a:p>
          <a:p>
            <a:pPr eaLnBrk="1" hangingPunct="1"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Role of Interactive IT Applications</a:t>
            </a:r>
          </a:p>
          <a:p>
            <a:pPr lvl="1" eaLnBrk="1" hangingPunct="1"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Especially Social Media</a:t>
            </a:r>
          </a:p>
        </p:txBody>
      </p:sp>
    </p:spTree>
    <p:extLst>
      <p:ext uri="{BB962C8B-B14F-4D97-AF65-F5344CB8AC3E}">
        <p14:creationId xmlns:p14="http://schemas.microsoft.com/office/powerpoint/2010/main" val="36392678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8A6730F-9689-4345-87CD-D8AB1DA5328E}" type="slidenum">
              <a:rPr lang="en-US" altLang="en-US" sz="1200">
                <a:latin typeface="Arial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en-US" altLang="en-US" sz="1200">
              <a:latin typeface="Arial" charset="0"/>
            </a:endParaRPr>
          </a:p>
        </p:txBody>
      </p:sp>
      <p:sp>
        <p:nvSpPr>
          <p:cNvPr id="583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43000" y="457200"/>
            <a:ext cx="8839200" cy="609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Knowledge Seeking &amp; Sharing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066800"/>
            <a:ext cx="10363200" cy="5334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Employees have a strong preference for one-to-one or within-team knowledge seeking &amp; sharing</a:t>
            </a:r>
          </a:p>
          <a:p>
            <a:pPr lvl="1" eaLnBrk="1" hangingPunct="1">
              <a:defRPr/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“Knowledge sharing means ensuring that the resources are available for the whole team”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 eaLnBrk="1" hangingPunct="1">
              <a:defRPr/>
            </a:pPr>
            <a:r>
              <a:rPr lang="fi-FI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“My method [of knowledge sharing] is to </a:t>
            </a:r>
            <a:r>
              <a:rPr lang="fi-FI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tell</a:t>
            </a:r>
            <a:r>
              <a:rPr lang="fi-FI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people my personal lessons and experiences when I know others meet similar situations. My aim is to prevent people from repeating my mistakes”.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 eaLnBrk="1" hangingPunct="1">
              <a:defRPr/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“If I need to get some media contacts which I do not have, I </a:t>
            </a:r>
            <a:r>
              <a:rPr lang="en-GB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ask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other teams one by one. The [corporate intranet] system is there, but nobody maintains or updates it”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935076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38BAD52-0AF1-4104-9173-7818B31F7483}" type="slidenum">
              <a:rPr lang="en-US" altLang="en-US" sz="1200">
                <a:latin typeface="Arial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en-US" altLang="en-US" sz="1200">
              <a:latin typeface="Arial" charset="0"/>
            </a:endParaRPr>
          </a:p>
        </p:txBody>
      </p:sp>
      <p:sp>
        <p:nvSpPr>
          <p:cNvPr id="593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219200" y="381000"/>
            <a:ext cx="87630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Transactive Memories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19200"/>
            <a:ext cx="10210800" cy="5334000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“Some members are good at media relations, [others] know the product features well or have a better understanding of the dynamic information of the whole industry. Thus, every member can best use their expertise and the quality of the service [provided by the team] will be improved”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eaLnBrk="1" hangingPunct="1"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Where internal colleagues can’t help, they turn to external networks</a:t>
            </a:r>
          </a:p>
          <a:p>
            <a:pPr lvl="1" eaLnBrk="1" hangingPunct="1">
              <a:defRPr/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 had to ask my friends in the media industry to help me”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191409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2BDC920-B634-469C-A8A7-2670201278EF}" type="slidenum">
              <a:rPr lang="en-US" altLang="en-US" sz="1200">
                <a:latin typeface="Arial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en-US" altLang="en-US" sz="1200">
              <a:latin typeface="Arial" charset="0"/>
            </a:endParaRPr>
          </a:p>
        </p:txBody>
      </p:sp>
      <p:sp>
        <p:nvSpPr>
          <p:cNvPr id="604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990600" y="457200"/>
            <a:ext cx="8991600" cy="609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Transactive Memories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19200"/>
            <a:ext cx="102870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 do rely on other people to remember things for me”</a:t>
            </a:r>
          </a:p>
          <a:p>
            <a:pPr eaLnBrk="1" hangingPunct="1"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“If my friends can’t help me, they may ask their friends, but I won’t develop guanxi with that person”</a:t>
            </a:r>
          </a:p>
          <a:p>
            <a:pPr eaLnBrk="1" hangingPunct="1"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“If a person with whom I have close guanxi asks for help, I must help”</a:t>
            </a:r>
          </a:p>
          <a:p>
            <a:pPr eaLnBrk="1" hangingPunct="1"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 have experts within my in-groups – for gifts, media, printing”</a:t>
            </a:r>
          </a:p>
        </p:txBody>
      </p:sp>
    </p:spTree>
    <p:extLst>
      <p:ext uri="{BB962C8B-B14F-4D97-AF65-F5344CB8AC3E}">
        <p14:creationId xmlns:p14="http://schemas.microsoft.com/office/powerpoint/2010/main" val="33699425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8546112-3D94-4617-AB42-A39608803DC9}" type="slidenum">
              <a:rPr lang="en-US" altLang="en-US" sz="1200">
                <a:latin typeface="Arial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en-US" altLang="en-US" sz="1200">
              <a:latin typeface="Arial" charset="0"/>
            </a:endParaRPr>
          </a:p>
        </p:txBody>
      </p:sp>
      <p:sp>
        <p:nvSpPr>
          <p:cNvPr id="614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219200" y="457200"/>
            <a:ext cx="87630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Guanxi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143000"/>
            <a:ext cx="103632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Employees are expected both to bring </a:t>
            </a:r>
            <a:r>
              <a:rPr lang="en-GB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guanxi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with them when they enter the firm and to develop new </a:t>
            </a:r>
            <a:r>
              <a:rPr lang="en-GB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guanxi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Employees are headhunted because of their access to networks -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guanxi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(CEO)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n-GB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Guanxi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arguably a media firm’s most valuable asset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”. “If you don’t have good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guanxi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what are you doing in the PR industry?” (CEO)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“Without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guanxi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I can’t work”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 am not allowed to use IM at work, and my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guanxi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network has suffered in consequence. It is harder to work effectively.”</a:t>
            </a:r>
          </a:p>
        </p:txBody>
      </p:sp>
    </p:spTree>
    <p:extLst>
      <p:ext uri="{BB962C8B-B14F-4D97-AF65-F5344CB8AC3E}">
        <p14:creationId xmlns:p14="http://schemas.microsoft.com/office/powerpoint/2010/main" val="39114431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E2254F3-9095-4D56-9F8E-4BBFAB682165}" type="slidenum">
              <a:rPr lang="en-US" altLang="en-US" sz="1200">
                <a:latin typeface="Arial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en-US" altLang="en-US" sz="1200">
              <a:latin typeface="Arial" charset="0"/>
            </a:endParaRPr>
          </a:p>
        </p:txBody>
      </p:sp>
      <p:sp>
        <p:nvSpPr>
          <p:cNvPr id="624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219200" y="609600"/>
            <a:ext cx="87630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Guanxi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295400"/>
            <a:ext cx="102108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Guanxi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notable for its obligatory reciprocity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may lead to knowledge outflows and loss of IP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Guanxi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does not work well outside the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ingroup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“There is a lack of intra-office, cross-team communication”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 work for the consumer team and I may need a contact that is available in the auto team. But there is little daily communication between teams, so we can hardly know others and get their help”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 prefer to develop external guanxi with people from my hometown who speak the same dialect and share the same values”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dirty="0">
              <a:latin typeface="Times New Roman" pitchFamily="18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196218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841BF52-AC37-41B9-869A-3B7C915A9A7C}" type="slidenum">
              <a:rPr lang="en-US" altLang="en-US" sz="1200">
                <a:latin typeface="Arial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en-US" altLang="en-US" sz="1200">
              <a:latin typeface="Arial" charset="0"/>
            </a:endParaRPr>
          </a:p>
        </p:txBody>
      </p:sp>
      <p:sp>
        <p:nvSpPr>
          <p:cNvPr id="645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38200" y="609600"/>
            <a:ext cx="91440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Interactive IT Applications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447800"/>
            <a:ext cx="10363200" cy="4495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Employees make continuous use of a number of IT applications, esp. social media</a:t>
            </a:r>
          </a:p>
          <a:p>
            <a:pPr eaLnBrk="1" hangingPunct="1"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Extensive lists of ‘friends’ or ‘contacts’.</a:t>
            </a:r>
          </a:p>
          <a:p>
            <a:pPr lvl="1" eaLnBrk="1" hangingPunct="1"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many as 700, structured by category</a:t>
            </a:r>
          </a:p>
          <a:p>
            <a:pPr lvl="1" eaLnBrk="1" hangingPunct="1"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Multiple simultaneous chats</a:t>
            </a:r>
          </a:p>
          <a:p>
            <a:pPr lvl="1" eaLnBrk="1" hangingPunct="1"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Interrupting work, but *not* reducing productivity</a:t>
            </a:r>
          </a:p>
          <a:p>
            <a:pPr lvl="1" eaLnBrk="1" hangingPunct="1"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Content analysis shows 80% work related </a:t>
            </a:r>
          </a:p>
          <a:p>
            <a:pPr eaLnBrk="1" hangingPunct="1"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“SM is especially valuable for urgent </a:t>
            </a:r>
            <a:r>
              <a:rPr lang="en-US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conversations”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26370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FF00"/>
                </a:solidFill>
                <a:latin typeface="+mn-lt"/>
                <a:cs typeface="Times New Roman" panose="02020603050405020304" pitchFamily="18" charset="0"/>
              </a:rPr>
              <a:t>Interactive IT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“Social Media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part of life. We can’t block it. But we hope to encourage employees to use it responsibly”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“We operate a totally open IT policy. Any application is allowed. We just gave complimentary iPhones to all employees – for work”</a:t>
            </a:r>
          </a:p>
          <a:p>
            <a:endParaRPr lang="en-GB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CFACBE-356B-40A5-A877-F72027885EFB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70820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9D830E0-9234-4DDF-887E-AE8BEBD289B3}" type="slidenum">
              <a:rPr lang="en-US" altLang="en-US" sz="1200">
                <a:latin typeface="Arial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en-US" altLang="en-US" sz="1200">
              <a:latin typeface="Arial" charset="0"/>
            </a:endParaRPr>
          </a:p>
        </p:txBody>
      </p:sp>
      <p:sp>
        <p:nvSpPr>
          <p:cNvPr id="655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066800" y="533400"/>
            <a:ext cx="89154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Leveraging Effects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371600"/>
            <a:ext cx="10439400" cy="4572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Employees leveraged both guanxi and IM tools in order to seek and share knowledge, so as to solve problems on-the-fly as a form of “rapid, ad hoc collaboration”, without recourse to centrally managed intranet-based KMS</a:t>
            </a:r>
          </a:p>
          <a:p>
            <a:pPr eaLnBrk="1" hangingPunct="1"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Interactive conversations were more powerful drivers of value than IT – because they leveraged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guanxi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7975362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0AEEC3-E123-426D-8CFC-E54906C76470}" type="slidenum">
              <a:rPr lang="en-US" altLang="en-US"/>
              <a:pPr>
                <a:defRPr/>
              </a:pPr>
              <a:t>34</a:t>
            </a:fld>
            <a:endParaRPr lang="en-US" altLang="en-US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512224"/>
            <a:ext cx="10363200" cy="7620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66FF66"/>
                </a:solidFill>
              </a:rPr>
              <a:t>Conversations and Knowledge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371601"/>
            <a:ext cx="10210800" cy="4530725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Social computing enables us to regain the conversation in our work</a:t>
            </a:r>
          </a:p>
          <a:p>
            <a:pPr lvl="1" eaLnBrk="1" hangingPunct="1"/>
            <a:r>
              <a:rPr lang="en-US" altLang="en-US" sz="3200" dirty="0"/>
              <a:t>The conversation is critical, as the knowledge is embedded into a live context that serves to explain and illustrate how the knowledge is applied</a:t>
            </a:r>
          </a:p>
          <a:p>
            <a:pPr eaLnBrk="1" hangingPunct="1"/>
            <a:r>
              <a:rPr lang="en-US" altLang="en-US" sz="3600" dirty="0"/>
              <a:t>Knowledge that is </a:t>
            </a:r>
            <a:r>
              <a:rPr lang="en-US" altLang="en-US" sz="3600" u="sng" dirty="0"/>
              <a:t>distilled</a:t>
            </a:r>
            <a:r>
              <a:rPr lang="en-US" altLang="en-US" sz="3600" dirty="0"/>
              <a:t>, </a:t>
            </a:r>
            <a:r>
              <a:rPr lang="en-US" altLang="en-US" sz="3600" u="sng" dirty="0"/>
              <a:t>squeezed</a:t>
            </a:r>
            <a:r>
              <a:rPr lang="en-US" altLang="en-US" sz="3600" dirty="0"/>
              <a:t>, </a:t>
            </a:r>
            <a:r>
              <a:rPr lang="en-US" altLang="en-US" sz="3600" u="sng" dirty="0"/>
              <a:t>extracted </a:t>
            </a:r>
            <a:r>
              <a:rPr lang="en-US" altLang="en-US" sz="3600" dirty="0"/>
              <a:t>out of stories is much less useful!</a:t>
            </a:r>
          </a:p>
          <a:p>
            <a:pPr eaLnBrk="1" hangingPunct="1"/>
            <a:r>
              <a:rPr lang="en-US" altLang="en-US" sz="3600" dirty="0"/>
              <a:t>Einstein: “Imagination is more important than knowledge”</a:t>
            </a:r>
          </a:p>
        </p:txBody>
      </p:sp>
    </p:spTree>
    <p:extLst>
      <p:ext uri="{BB962C8B-B14F-4D97-AF65-F5344CB8AC3E}">
        <p14:creationId xmlns:p14="http://schemas.microsoft.com/office/powerpoint/2010/main" val="14727019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10363200" cy="685800"/>
          </a:xfrm>
        </p:spPr>
        <p:txBody>
          <a:bodyPr/>
          <a:lstStyle/>
          <a:p>
            <a:r>
              <a:rPr lang="en-HK" dirty="0">
                <a:solidFill>
                  <a:srgbClr val="66FF66"/>
                </a:solidFill>
              </a:rPr>
              <a:t>Imagination and Mental Space</a:t>
            </a:r>
            <a:endParaRPr lang="en-GB" dirty="0">
              <a:solidFill>
                <a:srgbClr val="66FF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10363200" cy="4648200"/>
          </a:xfrm>
        </p:spPr>
        <p:txBody>
          <a:bodyPr/>
          <a:lstStyle/>
          <a:p>
            <a:r>
              <a:rPr lang="en-HK" dirty="0"/>
              <a:t>It is easy to tell people to be imaginative and creative, but it is harder to make it happen</a:t>
            </a:r>
          </a:p>
          <a:p>
            <a:r>
              <a:rPr lang="en-HK" dirty="0"/>
              <a:t>Some organisations encourage their employees to use office time for free-thinking (imagination, creativity) alone or together</a:t>
            </a:r>
          </a:p>
          <a:p>
            <a:pPr lvl="1"/>
            <a:r>
              <a:rPr lang="en-HK" dirty="0"/>
              <a:t>Google – 20%; 3M – 15%</a:t>
            </a:r>
          </a:p>
          <a:p>
            <a:r>
              <a:rPr lang="en-HK" dirty="0"/>
              <a:t>These companies hope that new product ideas will emerge from this unrestricted time</a:t>
            </a:r>
          </a:p>
          <a:p>
            <a:r>
              <a:rPr lang="en-HK" dirty="0"/>
              <a:t>What about universities?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379D63-B069-459B-B664-CF538E047D0C}" type="slidenum">
              <a:rPr lang="en-US" altLang="en-US" smtClean="0"/>
              <a:pPr>
                <a:defRPr/>
              </a:pPr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96669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5FFC0C-3DBA-4C2D-B629-36F59000EBD3}" type="slidenum">
              <a:rPr lang="en-US" altLang="en-US"/>
              <a:pPr>
                <a:defRPr/>
              </a:pPr>
              <a:t>36</a:t>
            </a:fld>
            <a:endParaRPr lang="en-US" altLang="en-US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465140"/>
            <a:ext cx="8229600" cy="788987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rgbClr val="66FF66"/>
                </a:solidFill>
              </a:rPr>
              <a:t>Six Principles of Knowledge</a:t>
            </a:r>
            <a:endParaRPr lang="en-US" altLang="en-US" sz="1600" dirty="0">
              <a:solidFill>
                <a:srgbClr val="66FF66"/>
              </a:solidFill>
            </a:endParaRP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00201"/>
            <a:ext cx="10591800" cy="4530725"/>
          </a:xfrm>
        </p:spPr>
        <p:txBody>
          <a:bodyPr/>
          <a:lstStyle/>
          <a:p>
            <a:pPr marL="346075" indent="-346075" eaLnBrk="1" hangingPunct="1">
              <a:buFontTx/>
              <a:buAutoNum type="arabicPeriod"/>
            </a:pPr>
            <a:r>
              <a:rPr lang="en-US" altLang="en-US" sz="2800" dirty="0"/>
              <a:t>Knowledge sharing is better when it is voluntary</a:t>
            </a:r>
          </a:p>
          <a:p>
            <a:pPr marL="346075" indent="-346075" eaLnBrk="1" hangingPunct="1">
              <a:buFontTx/>
              <a:buAutoNum type="arabicPeriod"/>
            </a:pPr>
            <a:r>
              <a:rPr lang="en-US" altLang="en-US" sz="2800" dirty="0"/>
              <a:t>Knowledge is valid in a context</a:t>
            </a:r>
          </a:p>
          <a:p>
            <a:pPr marL="346075" indent="-346075" eaLnBrk="1" hangingPunct="1">
              <a:buFontTx/>
              <a:buAutoNum type="arabicPeriod"/>
            </a:pPr>
            <a:r>
              <a:rPr lang="en-US" altLang="en-US" sz="2800" dirty="0"/>
              <a:t>Knowledge is best communicated through conversation not codification</a:t>
            </a:r>
          </a:p>
          <a:p>
            <a:pPr marL="346075" indent="-346075" eaLnBrk="1" hangingPunct="1">
              <a:buFontTx/>
              <a:buAutoNum type="arabicPeriod"/>
            </a:pPr>
            <a:r>
              <a:rPr lang="en-US" altLang="en-US" sz="2800" dirty="0"/>
              <a:t>All knowledge is fragmented across people, sources</a:t>
            </a:r>
          </a:p>
          <a:p>
            <a:pPr marL="346075" indent="-346075" eaLnBrk="1" hangingPunct="1">
              <a:buFontTx/>
              <a:buAutoNum type="arabicPeriod"/>
            </a:pPr>
            <a:r>
              <a:rPr lang="en-US" altLang="en-US" sz="2800" dirty="0"/>
              <a:t>What we know and how we report what we know are different</a:t>
            </a:r>
          </a:p>
          <a:p>
            <a:pPr marL="346075" indent="-346075" eaLnBrk="1" hangingPunct="1">
              <a:buFontTx/>
              <a:buAutoNum type="arabicPeriod"/>
            </a:pPr>
            <a:r>
              <a:rPr lang="en-US" altLang="en-US" sz="2800" dirty="0"/>
              <a:t>Who you know is just as important as what you know</a:t>
            </a:r>
          </a:p>
        </p:txBody>
      </p:sp>
    </p:spTree>
    <p:extLst>
      <p:ext uri="{BB962C8B-B14F-4D97-AF65-F5344CB8AC3E}">
        <p14:creationId xmlns:p14="http://schemas.microsoft.com/office/powerpoint/2010/main" val="8262103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5B52AE-73AF-45EB-8AD5-71A8EA256933}" type="slidenum">
              <a:rPr lang="en-US" altLang="en-US"/>
              <a:pPr>
                <a:defRPr/>
              </a:pPr>
              <a:t>37</a:t>
            </a:fld>
            <a:endParaRPr lang="en-US" altLang="en-US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2971800" y="609600"/>
            <a:ext cx="5562600" cy="865187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66FF66"/>
                </a:solidFill>
              </a:rPr>
              <a:t>1. Knowledge is Voluntary 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Knowledge cannot be conscripted</a:t>
            </a:r>
          </a:p>
          <a:p>
            <a:pPr lvl="1" eaLnBrk="1" hangingPunct="1"/>
            <a:r>
              <a:rPr lang="en-US" altLang="en-US" dirty="0"/>
              <a:t>You can’t force people to share (useful) knowledge</a:t>
            </a:r>
          </a:p>
          <a:p>
            <a:pPr lvl="2" eaLnBrk="1" hangingPunct="1"/>
            <a:r>
              <a:rPr lang="en-US" altLang="en-US" dirty="0"/>
              <a:t>If you try to, the quality will be variable/unreliable and the people may be very unhappy</a:t>
            </a:r>
          </a:p>
          <a:p>
            <a:pPr lvl="1" eaLnBrk="1" hangingPunct="1"/>
            <a:r>
              <a:rPr lang="en-US" altLang="en-US" dirty="0"/>
              <a:t>So, knowledge must be offered freely</a:t>
            </a:r>
          </a:p>
          <a:p>
            <a:pPr eaLnBrk="1" hangingPunct="1"/>
            <a:r>
              <a:rPr lang="en-US" altLang="en-US" dirty="0"/>
              <a:t>Better still, knowledge is offered unconsciously as a natural component of  </a:t>
            </a:r>
            <a:r>
              <a:rPr lang="en-US" altLang="en-US" dirty="0" err="1"/>
              <a:t>organisational</a:t>
            </a:r>
            <a:r>
              <a:rPr lang="en-US" altLang="en-US" dirty="0"/>
              <a:t> life and culture</a:t>
            </a:r>
          </a:p>
        </p:txBody>
      </p:sp>
    </p:spTree>
    <p:extLst>
      <p:ext uri="{BB962C8B-B14F-4D97-AF65-F5344CB8AC3E}">
        <p14:creationId xmlns:p14="http://schemas.microsoft.com/office/powerpoint/2010/main" val="12966103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BBDCB5-50CF-47F6-8B76-1D372B3FF4CC}" type="slidenum">
              <a:rPr lang="en-US" altLang="en-US"/>
              <a:pPr>
                <a:defRPr/>
              </a:pPr>
              <a:t>38</a:t>
            </a:fld>
            <a:endParaRPr lang="en-US" altLang="en-US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583223"/>
            <a:ext cx="7620000" cy="662354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66FF66"/>
                </a:solidFill>
              </a:rPr>
              <a:t>2. Knowledge is Valid in a Context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All knowledge has a context, and it is valid in that context</a:t>
            </a:r>
          </a:p>
          <a:p>
            <a:pPr eaLnBrk="1" hangingPunct="1"/>
            <a:r>
              <a:rPr lang="en-US" altLang="en-US" dirty="0"/>
              <a:t>The context incorporates space, time and human elements</a:t>
            </a:r>
          </a:p>
          <a:p>
            <a:pPr eaLnBrk="1" hangingPunct="1"/>
            <a:r>
              <a:rPr lang="en-US" altLang="en-US" dirty="0"/>
              <a:t>Can we transfer knowledge across contexts? </a:t>
            </a:r>
          </a:p>
          <a:p>
            <a:pPr eaLnBrk="1" hangingPunct="1"/>
            <a:r>
              <a:rPr lang="en-US" altLang="en-US" dirty="0"/>
              <a:t>Can we recontextualize knowledge?</a:t>
            </a:r>
          </a:p>
        </p:txBody>
      </p:sp>
    </p:spTree>
    <p:extLst>
      <p:ext uri="{BB962C8B-B14F-4D97-AF65-F5344CB8AC3E}">
        <p14:creationId xmlns:p14="http://schemas.microsoft.com/office/powerpoint/2010/main" val="24616139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F6FA6D-A004-45B1-A29F-49B5CE9CA607}" type="slidenum">
              <a:rPr lang="en-US" altLang="en-US"/>
              <a:pPr>
                <a:defRPr/>
              </a:pPr>
              <a:t>39</a:t>
            </a:fld>
            <a:endParaRPr lang="en-US" altLang="en-US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710406"/>
            <a:ext cx="6705600" cy="712787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66FF66"/>
                </a:solidFill>
              </a:rPr>
              <a:t>3. Conversation not Codification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447800"/>
            <a:ext cx="102108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KM techniques have shifted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Collection &gt; Connection &gt; Conversation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Conversation is seen as more valid because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It preserves the (live) narrative context wherein knowledge has validity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It enables a focus on networks of people (and guanxi), not the knowledge itself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Conversation implies not simplex, unidirectional sharing but a duplex, two-way, meeting of minds: a creative and learning process</a:t>
            </a:r>
          </a:p>
        </p:txBody>
      </p:sp>
    </p:spTree>
    <p:extLst>
      <p:ext uri="{BB962C8B-B14F-4D97-AF65-F5344CB8AC3E}">
        <p14:creationId xmlns:p14="http://schemas.microsoft.com/office/powerpoint/2010/main" val="33614063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142AD9-D760-4760-8AF4-CF98E9089FB7}" type="slidenum">
              <a:rPr lang="en-US" altLang="en-US"/>
              <a:pPr>
                <a:defRPr/>
              </a:pPr>
              <a:t>40</a:t>
            </a:fld>
            <a:endParaRPr lang="en-US" altLang="en-US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412955"/>
            <a:ext cx="5943600" cy="788987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66FF66"/>
                </a:solidFill>
              </a:rPr>
              <a:t>4. Knowledge is Fragmented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513657"/>
            <a:ext cx="10668000" cy="496334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In our brains, knowledge is scattered across memories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Our brains process, integrate and blend these scattered fragments into new forms when we need it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A KMS is likely to be much less sophisticated than a human brain, so its capability to process in human-like ways is greatly restricted.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Conversations involve not only sharing, but also creation: new knowledge is created out of shared experiences and discussion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Can AI help to reduce the fragmentation and increase the integration?</a:t>
            </a:r>
          </a:p>
        </p:txBody>
      </p:sp>
    </p:spTree>
    <p:extLst>
      <p:ext uri="{BB962C8B-B14F-4D97-AF65-F5344CB8AC3E}">
        <p14:creationId xmlns:p14="http://schemas.microsoft.com/office/powerpoint/2010/main" val="5654570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6D9E7F-9FC5-48EA-A011-DD2E3BAB20F5}" type="slidenum">
              <a:rPr lang="en-US" altLang="en-US"/>
              <a:pPr>
                <a:defRPr/>
              </a:pPr>
              <a:t>41</a:t>
            </a:fld>
            <a:endParaRPr lang="en-US" altLang="en-US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2971800" y="381000"/>
            <a:ext cx="6172200" cy="1246187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66FF66"/>
                </a:solidFill>
              </a:rPr>
              <a:t>5. What we Know is not how we Report what we Know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 dirty="0"/>
              <a:t>Our brains are good at blending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/>
              <a:t>Heuristics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/>
              <a:t>Pattern-matching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/>
              <a:t>Extrapolation (and Interpolation)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/>
              <a:t>Previously successful techniques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/>
              <a:t>Experiences (Knowledge)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dirty="0"/>
              <a:t>…in </a:t>
            </a:r>
            <a:r>
              <a:rPr lang="en-US" altLang="en-US" sz="2600" dirty="0" err="1"/>
              <a:t>nano</a:t>
            </a:r>
            <a:r>
              <a:rPr lang="en-US" altLang="en-US" sz="2600" dirty="0"/>
              <a:t> seconds.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dirty="0"/>
              <a:t>But if you ask someone to write down how s/he reached a decision, ….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dirty="0"/>
              <a:t>So, how accurate and complete will a written account of knowledge be?</a:t>
            </a:r>
          </a:p>
        </p:txBody>
      </p:sp>
    </p:spTree>
    <p:extLst>
      <p:ext uri="{BB962C8B-B14F-4D97-AF65-F5344CB8AC3E}">
        <p14:creationId xmlns:p14="http://schemas.microsoft.com/office/powerpoint/2010/main" val="7857290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A98C0A-535F-46C2-9C9E-CD132E7E74D9}" type="slidenum">
              <a:rPr lang="en-US" altLang="en-US"/>
              <a:pPr>
                <a:defRPr/>
              </a:pPr>
              <a:t>42</a:t>
            </a:fld>
            <a:endParaRPr lang="en-US" alt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609600"/>
            <a:ext cx="7543799" cy="603738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66FF66"/>
                </a:solidFill>
              </a:rPr>
              <a:t>6. Who You Know is Also Important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102870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If you know, and have access to, knowledgeable people, you may be able to access their knowledge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Transactive Memory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Having a good network – of people who are experts in different areas and heterogeneous to each other – can be a valuable resource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rgbClr val="FFC000"/>
                </a:solidFill>
              </a:rPr>
              <a:t>“I want to hire this lady because of her network of contacts, her guanxi with others. These external people will also help our company”</a:t>
            </a:r>
          </a:p>
        </p:txBody>
      </p:sp>
    </p:spTree>
    <p:extLst>
      <p:ext uri="{BB962C8B-B14F-4D97-AF65-F5344CB8AC3E}">
        <p14:creationId xmlns:p14="http://schemas.microsoft.com/office/powerpoint/2010/main" val="37554557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847165-9361-49B9-8884-3E1EF7AD81A7}" type="slidenum">
              <a:rPr lang="en-US" altLang="en-US"/>
              <a:pPr>
                <a:defRPr/>
              </a:pPr>
              <a:t>43</a:t>
            </a:fld>
            <a:endParaRPr lang="en-US" altLang="en-US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77814"/>
            <a:ext cx="9372600" cy="712787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66FF66"/>
                </a:solidFill>
              </a:rPr>
              <a:t>New Knowledge Tools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1"/>
            <a:ext cx="10820400" cy="5105399"/>
          </a:xfrm>
        </p:spPr>
        <p:txBody>
          <a:bodyPr/>
          <a:lstStyle/>
          <a:p>
            <a:pPr eaLnBrk="1" hangingPunct="1"/>
            <a:r>
              <a:rPr lang="en-US" altLang="en-US" dirty="0"/>
              <a:t>Strategic Knowledge Expert Network Maps</a:t>
            </a:r>
          </a:p>
          <a:p>
            <a:pPr lvl="1" eaLnBrk="1" hangingPunct="1"/>
            <a:r>
              <a:rPr lang="en-US" altLang="en-US" dirty="0" err="1"/>
              <a:t>Formalised</a:t>
            </a:r>
            <a:r>
              <a:rPr lang="en-US" altLang="en-US" dirty="0"/>
              <a:t> by 3M as a way of identifying who knows what and where people are located</a:t>
            </a:r>
          </a:p>
          <a:p>
            <a:pPr lvl="1" eaLnBrk="1" hangingPunct="1"/>
            <a:r>
              <a:rPr lang="en-US" altLang="en-US" dirty="0"/>
              <a:t>Used as a way to identify </a:t>
            </a:r>
          </a:p>
          <a:p>
            <a:pPr lvl="2" eaLnBrk="1" hangingPunct="1"/>
            <a:r>
              <a:rPr lang="en-US" altLang="en-US" dirty="0"/>
              <a:t>Organisational strengths and weaknesses</a:t>
            </a:r>
          </a:p>
          <a:p>
            <a:pPr lvl="3" eaLnBrk="1" hangingPunct="1"/>
            <a:r>
              <a:rPr lang="en-US" altLang="en-US" dirty="0"/>
              <a:t>particularly after a merger/acquisition process</a:t>
            </a:r>
          </a:p>
          <a:p>
            <a:pPr lvl="2" eaLnBrk="1" hangingPunct="1"/>
            <a:r>
              <a:rPr lang="en-US" altLang="en-US" dirty="0"/>
              <a:t>Redundancies, opportunities and vulnerabilities</a:t>
            </a:r>
          </a:p>
          <a:p>
            <a:pPr lvl="1" eaLnBrk="1" hangingPunct="1"/>
            <a:r>
              <a:rPr lang="en-US" altLang="en-US" dirty="0"/>
              <a:t>More obviously relevant to larger organisations</a:t>
            </a:r>
          </a:p>
          <a:p>
            <a:pPr lvl="1" eaLnBrk="1" hangingPunct="1"/>
            <a:r>
              <a:rPr lang="en-US" altLang="en-US" dirty="0"/>
              <a:t>A number of analyses possible</a:t>
            </a:r>
          </a:p>
          <a:p>
            <a:pPr lvl="1" eaLnBrk="1" hangingPunct="1"/>
            <a:r>
              <a:rPr lang="en-US" altLang="en-US" dirty="0"/>
              <a:t>This is meta knowledge: knowledge about knowledge</a:t>
            </a:r>
          </a:p>
        </p:txBody>
      </p:sp>
    </p:spTree>
    <p:extLst>
      <p:ext uri="{BB962C8B-B14F-4D97-AF65-F5344CB8AC3E}">
        <p14:creationId xmlns:p14="http://schemas.microsoft.com/office/powerpoint/2010/main" val="30551600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45DC5C-A8AE-4A50-9310-A75BD68E11E7}" type="slidenum">
              <a:rPr lang="en-US" altLang="en-US"/>
              <a:pPr>
                <a:defRPr/>
              </a:pPr>
              <a:t>44</a:t>
            </a:fld>
            <a:endParaRPr lang="en-US" altLang="en-US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88987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66FF66"/>
                </a:solidFill>
              </a:rPr>
              <a:t>A Simple Example,…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3233738" y="138112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GB" altLang="en-US"/>
          </a:p>
        </p:txBody>
      </p:sp>
      <p:graphicFrame>
        <p:nvGraphicFramePr>
          <p:cNvPr id="1843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4922237"/>
              </p:ext>
            </p:extLst>
          </p:nvPr>
        </p:nvGraphicFramePr>
        <p:xfrm>
          <a:off x="1066800" y="1143000"/>
          <a:ext cx="10617200" cy="539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0717121" imgH="7676190" progId="Paint.Picture">
                  <p:embed/>
                </p:oleObj>
              </mc:Choice>
              <mc:Fallback>
                <p:oleObj r:id="rId2" imgW="10717121" imgH="7676190" progId="Paint.Picture">
                  <p:embed/>
                  <p:pic>
                    <p:nvPicPr>
                      <p:cNvPr id="1843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143000"/>
                        <a:ext cx="10617200" cy="539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8" name="Text Box 5"/>
          <p:cNvSpPr txBox="1">
            <a:spLocks noChangeArrowheads="1"/>
          </p:cNvSpPr>
          <p:nvPr/>
        </p:nvSpPr>
        <p:spPr bwMode="auto">
          <a:xfrm>
            <a:off x="7391400" y="5562601"/>
            <a:ext cx="381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A</a:t>
            </a:r>
          </a:p>
        </p:txBody>
      </p:sp>
      <p:sp>
        <p:nvSpPr>
          <p:cNvPr id="18439" name="Text Box 6"/>
          <p:cNvSpPr txBox="1">
            <a:spLocks noChangeArrowheads="1"/>
          </p:cNvSpPr>
          <p:nvPr/>
        </p:nvSpPr>
        <p:spPr bwMode="auto">
          <a:xfrm>
            <a:off x="7162800" y="2209801"/>
            <a:ext cx="381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B</a:t>
            </a:r>
          </a:p>
        </p:txBody>
      </p:sp>
      <p:sp>
        <p:nvSpPr>
          <p:cNvPr id="18440" name="Text Box 7"/>
          <p:cNvSpPr txBox="1">
            <a:spLocks noChangeArrowheads="1"/>
          </p:cNvSpPr>
          <p:nvPr/>
        </p:nvSpPr>
        <p:spPr bwMode="auto">
          <a:xfrm>
            <a:off x="9296400" y="3124201"/>
            <a:ext cx="304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C</a:t>
            </a:r>
          </a:p>
        </p:txBody>
      </p:sp>
      <p:sp>
        <p:nvSpPr>
          <p:cNvPr id="18441" name="Text Box 8"/>
          <p:cNvSpPr txBox="1">
            <a:spLocks noChangeArrowheads="1"/>
          </p:cNvSpPr>
          <p:nvPr/>
        </p:nvSpPr>
        <p:spPr bwMode="auto">
          <a:xfrm>
            <a:off x="4953000" y="5334001"/>
            <a:ext cx="304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97826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874312-7C6B-4465-A925-5C200A30FA1E}" type="slidenum">
              <a:rPr lang="en-US" altLang="en-US"/>
              <a:pPr>
                <a:defRPr/>
              </a:pPr>
              <a:t>45</a:t>
            </a:fld>
            <a:endParaRPr lang="en-US" altLang="en-US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77814"/>
            <a:ext cx="8991600" cy="788987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Network Centrality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143001"/>
            <a:ext cx="10515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How central are you (or is your unit) in the </a:t>
            </a:r>
            <a:r>
              <a:rPr lang="en-US" altLang="en-US" dirty="0" err="1"/>
              <a:t>organisation</a:t>
            </a:r>
            <a:r>
              <a:rPr lang="en-US" altLang="en-US" dirty="0"/>
              <a:t>? How integrated?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Who do you talk to? Who talks to you?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How often? What about?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How many opportunities are there to learn from others – through conversation?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Cross-pollination of ideas &gt;&gt; innovation!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Individuals (or units) with a high “index centrality score” may be in a better position to learn, to acquire intellectual resources.</a:t>
            </a:r>
          </a:p>
        </p:txBody>
      </p:sp>
    </p:spTree>
    <p:extLst>
      <p:ext uri="{BB962C8B-B14F-4D97-AF65-F5344CB8AC3E}">
        <p14:creationId xmlns:p14="http://schemas.microsoft.com/office/powerpoint/2010/main" val="3906440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7814"/>
            <a:ext cx="10591800" cy="788987"/>
          </a:xfrm>
        </p:spPr>
        <p:txBody>
          <a:bodyPr/>
          <a:lstStyle/>
          <a:p>
            <a:r>
              <a:rPr lang="en-US" dirty="0">
                <a:solidFill>
                  <a:srgbClr val="66FF66"/>
                </a:solidFill>
              </a:rPr>
              <a:t>Who is at the </a:t>
            </a:r>
            <a:r>
              <a:rPr lang="en-US" dirty="0" err="1">
                <a:solidFill>
                  <a:srgbClr val="66FF66"/>
                </a:solidFill>
              </a:rPr>
              <a:t>centre</a:t>
            </a:r>
            <a:r>
              <a:rPr lang="en-US" dirty="0">
                <a:solidFill>
                  <a:srgbClr val="66FF66"/>
                </a:solidFill>
              </a:rPr>
              <a:t>? Who is connected to whom?</a:t>
            </a:r>
            <a:endParaRPr lang="en-GB" dirty="0">
              <a:solidFill>
                <a:srgbClr val="66FF6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379D63-B069-459B-B664-CF538E047D0C}" type="slidenum">
              <a:rPr lang="en-US" altLang="en-US" smtClean="0"/>
              <a:pPr>
                <a:defRPr/>
              </a:pPr>
              <a:t>46</a:t>
            </a:fld>
            <a:endParaRPr lang="en-US" altLang="en-US"/>
          </a:p>
        </p:txBody>
      </p:sp>
      <p:pic>
        <p:nvPicPr>
          <p:cNvPr id="5" name="Picture 2" descr="http://ucsdnews.ucsd.edu/archive/graphics/images/2007/07-07socialnetworkmapLG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90600"/>
            <a:ext cx="99060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3267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FFAB93-00B8-4F99-84F6-9CE89ACFC849}" type="slidenum">
              <a:rPr lang="en-US" altLang="en-US"/>
              <a:pPr>
                <a:defRPr/>
              </a:pPr>
              <a:t>47</a:t>
            </a:fld>
            <a:endParaRPr lang="en-US" altLang="en-US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7814"/>
            <a:ext cx="9601200" cy="788987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66FF66"/>
                </a:solidFill>
              </a:rPr>
              <a:t>The Theory of Weak Ties</a:t>
            </a: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10363200" cy="4191000"/>
          </a:xfrm>
        </p:spPr>
        <p:txBody>
          <a:bodyPr/>
          <a:lstStyle/>
          <a:p>
            <a:pPr eaLnBrk="1" hangingPunct="1"/>
            <a:r>
              <a:rPr lang="en-US" altLang="en-US" dirty="0"/>
              <a:t>Is it more useful to receive ideas from people you </a:t>
            </a:r>
            <a:r>
              <a:rPr lang="en-US" altLang="en-US" u="sng" dirty="0"/>
              <a:t>don’t</a:t>
            </a:r>
            <a:r>
              <a:rPr lang="en-US" altLang="en-US" dirty="0"/>
              <a:t> know – because it is more likely that they know things that you don’t?</a:t>
            </a:r>
          </a:p>
          <a:p>
            <a:pPr lvl="1" eaLnBrk="1" hangingPunct="1"/>
            <a:r>
              <a:rPr lang="en-US" altLang="en-US" dirty="0"/>
              <a:t>You can learn more</a:t>
            </a:r>
          </a:p>
          <a:p>
            <a:pPr eaLnBrk="1" hangingPunct="1"/>
            <a:r>
              <a:rPr lang="en-US" altLang="en-US" dirty="0"/>
              <a:t>Sounds nice, but it is almost the opposite of </a:t>
            </a:r>
            <a:r>
              <a:rPr lang="en-US" altLang="en-US" dirty="0" err="1"/>
              <a:t>guanxi</a:t>
            </a:r>
            <a:r>
              <a:rPr lang="en-US" altLang="en-US" dirty="0"/>
              <a:t> – where people prefer to share with and receive from others with whom they have a </a:t>
            </a:r>
            <a:r>
              <a:rPr lang="en-US" altLang="en-US" u="sng" dirty="0"/>
              <a:t>strong</a:t>
            </a:r>
            <a:r>
              <a:rPr lang="en-US" altLang="en-US" dirty="0"/>
              <a:t> relationship.</a:t>
            </a:r>
          </a:p>
          <a:p>
            <a:pPr lvl="1" eaLnBrk="1" hangingPunct="1"/>
            <a:r>
              <a:rPr lang="en-US" altLang="en-US" dirty="0"/>
              <a:t>Even though you may learn less</a:t>
            </a:r>
          </a:p>
        </p:txBody>
      </p:sp>
    </p:spTree>
    <p:extLst>
      <p:ext uri="{BB962C8B-B14F-4D97-AF65-F5344CB8AC3E}">
        <p14:creationId xmlns:p14="http://schemas.microsoft.com/office/powerpoint/2010/main" val="2627041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E93DF9-7831-4236-AEA0-EF5CFABD7ACB}" type="slidenum">
              <a:rPr lang="en-US" altLang="en-US"/>
              <a:pPr>
                <a:defRPr/>
              </a:pPr>
              <a:t>48</a:t>
            </a:fld>
            <a:endParaRPr lang="en-US" altLang="en-US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854389" y="574675"/>
            <a:ext cx="10820400" cy="1139825"/>
          </a:xfrm>
        </p:spPr>
        <p:txBody>
          <a:bodyPr/>
          <a:lstStyle/>
          <a:p>
            <a:pPr eaLnBrk="1" hangingPunct="1"/>
            <a:r>
              <a:rPr lang="en-US" altLang="en-US" sz="3800" dirty="0">
                <a:solidFill>
                  <a:srgbClr val="66FF66"/>
                </a:solidFill>
              </a:rPr>
              <a:t>Weak or Strong Ties: Which are Better for Valuable Knowledge Exchange?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Do we acquire more useful/unique knowledge from people with whom</a:t>
            </a:r>
          </a:p>
          <a:p>
            <a:pPr lvl="1" eaLnBrk="1" hangingPunct="1"/>
            <a:r>
              <a:rPr lang="en-US" altLang="en-US"/>
              <a:t>We have closer relationships?</a:t>
            </a:r>
          </a:p>
          <a:p>
            <a:pPr lvl="1" eaLnBrk="1" hangingPunct="1"/>
            <a:r>
              <a:rPr lang="en-US" altLang="en-US"/>
              <a:t>We trust more?</a:t>
            </a:r>
          </a:p>
          <a:p>
            <a:pPr lvl="1" eaLnBrk="1" hangingPunct="1"/>
            <a:r>
              <a:rPr lang="en-US" altLang="en-US"/>
              <a:t>We share knowledge regularly?</a:t>
            </a:r>
          </a:p>
          <a:p>
            <a:pPr eaLnBrk="1" hangingPunct="1"/>
            <a:r>
              <a:rPr lang="en-US" altLang="en-US"/>
              <a:t>Or from people with whom:</a:t>
            </a:r>
          </a:p>
          <a:p>
            <a:pPr lvl="1" eaLnBrk="1" hangingPunct="1"/>
            <a:r>
              <a:rPr lang="en-US" altLang="en-US"/>
              <a:t>We are more distant?</a:t>
            </a:r>
          </a:p>
          <a:p>
            <a:pPr lvl="1" eaLnBrk="1" hangingPunct="1"/>
            <a:r>
              <a:rPr lang="en-US" altLang="en-US"/>
              <a:t>We seldom contact?</a:t>
            </a:r>
          </a:p>
          <a:p>
            <a:pPr lvl="1" eaLnBrk="1" hangingPunct="1"/>
            <a:r>
              <a:rPr lang="en-US" altLang="en-US"/>
              <a:t>We share little in terms of day to day work? </a:t>
            </a:r>
          </a:p>
        </p:txBody>
      </p:sp>
    </p:spTree>
    <p:extLst>
      <p:ext uri="{BB962C8B-B14F-4D97-AF65-F5344CB8AC3E}">
        <p14:creationId xmlns:p14="http://schemas.microsoft.com/office/powerpoint/2010/main" val="37445436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D6E9CB-DA59-47A8-9F0E-4C3AEE6DCCFD}" type="slidenum">
              <a:rPr lang="en-US" altLang="en-US"/>
              <a:pPr>
                <a:defRPr/>
              </a:pPr>
              <a:t>49</a:t>
            </a:fld>
            <a:endParaRPr lang="en-US" altLang="en-US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645320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66FF66"/>
                </a:solidFill>
              </a:rPr>
              <a:t>Balancing Guanxi and Weak Ties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Can they be balanced? How?</a:t>
            </a:r>
          </a:p>
          <a:p>
            <a:pPr eaLnBrk="1" hangingPunct="1"/>
            <a:r>
              <a:rPr lang="en-US" altLang="en-US" dirty="0"/>
              <a:t>Is there room for compromise?</a:t>
            </a:r>
          </a:p>
          <a:p>
            <a:pPr eaLnBrk="1" hangingPunct="1"/>
            <a:r>
              <a:rPr lang="en-US" altLang="en-US" dirty="0"/>
              <a:t>Can you develop guanxi with weakly-tied people? </a:t>
            </a:r>
          </a:p>
          <a:p>
            <a:pPr eaLnBrk="1" hangingPunct="1"/>
            <a:r>
              <a:rPr lang="en-US" altLang="en-US" dirty="0"/>
              <a:t>People you may never meet? </a:t>
            </a:r>
          </a:p>
          <a:p>
            <a:pPr eaLnBrk="1" hangingPunct="1"/>
            <a:r>
              <a:rPr lang="en-US" altLang="en-US" dirty="0"/>
              <a:t>People with whom you have nothing in common – except the desire to learn?</a:t>
            </a:r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32517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79916E-16EE-4F6E-AA6B-5225BB4D5C31}" type="slidenum">
              <a:rPr lang="en-US" altLang="en-US"/>
              <a:pPr>
                <a:defRPr/>
              </a:pPr>
              <a:t>50</a:t>
            </a:fld>
            <a:endParaRPr lang="en-US" altLang="en-US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88987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66FF66"/>
                </a:solidFill>
              </a:rPr>
              <a:t>Tie Strength and Knowledge</a:t>
            </a:r>
            <a:endParaRPr lang="en-GB" altLang="en-US" dirty="0">
              <a:solidFill>
                <a:srgbClr val="66FF66"/>
              </a:solidFill>
            </a:endParaRPr>
          </a:p>
        </p:txBody>
      </p:sp>
      <p:sp>
        <p:nvSpPr>
          <p:cNvPr id="39940" name="Line 3"/>
          <p:cNvSpPr>
            <a:spLocks noChangeShapeType="1"/>
          </p:cNvSpPr>
          <p:nvPr/>
        </p:nvSpPr>
        <p:spPr bwMode="auto">
          <a:xfrm>
            <a:off x="2438400" y="1905000"/>
            <a:ext cx="0" cy="403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9941" name="Line 4"/>
          <p:cNvSpPr>
            <a:spLocks noChangeShapeType="1"/>
          </p:cNvSpPr>
          <p:nvPr/>
        </p:nvSpPr>
        <p:spPr bwMode="auto">
          <a:xfrm>
            <a:off x="2438400" y="5943600"/>
            <a:ext cx="731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9942" name="Text Box 5"/>
          <p:cNvSpPr txBox="1">
            <a:spLocks noChangeArrowheads="1"/>
          </p:cNvSpPr>
          <p:nvPr/>
        </p:nvSpPr>
        <p:spPr bwMode="auto">
          <a:xfrm>
            <a:off x="1510804" y="1506053"/>
            <a:ext cx="9985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>
                <a:solidFill>
                  <a:schemeClr val="hlink"/>
                </a:solidFill>
                <a:latin typeface="Times New Roman" pitchFamily="18" charset="0"/>
              </a:rPr>
              <a:t>Strong</a:t>
            </a:r>
            <a:endParaRPr lang="en-GB" altLang="en-US" sz="2000" dirty="0">
              <a:solidFill>
                <a:schemeClr val="hlink"/>
              </a:solidFill>
              <a:latin typeface="Times New Roman" pitchFamily="18" charset="0"/>
            </a:endParaRPr>
          </a:p>
        </p:txBody>
      </p:sp>
      <p:sp>
        <p:nvSpPr>
          <p:cNvPr id="39943" name="Text Box 6"/>
          <p:cNvSpPr txBox="1">
            <a:spLocks noChangeArrowheads="1"/>
          </p:cNvSpPr>
          <p:nvPr/>
        </p:nvSpPr>
        <p:spPr bwMode="auto">
          <a:xfrm>
            <a:off x="1567246" y="5386387"/>
            <a:ext cx="9223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>
                <a:solidFill>
                  <a:schemeClr val="hlink"/>
                </a:solidFill>
                <a:latin typeface="Times New Roman" pitchFamily="18" charset="0"/>
              </a:rPr>
              <a:t>Weak</a:t>
            </a:r>
            <a:endParaRPr lang="en-GB" altLang="en-US" sz="2000" dirty="0">
              <a:solidFill>
                <a:schemeClr val="hlink"/>
              </a:solidFill>
              <a:latin typeface="Times New Roman" pitchFamily="18" charset="0"/>
            </a:endParaRPr>
          </a:p>
        </p:txBody>
      </p:sp>
      <p:sp>
        <p:nvSpPr>
          <p:cNvPr id="39944" name="Text Box 7"/>
          <p:cNvSpPr txBox="1">
            <a:spLocks noChangeArrowheads="1"/>
          </p:cNvSpPr>
          <p:nvPr/>
        </p:nvSpPr>
        <p:spPr bwMode="auto">
          <a:xfrm>
            <a:off x="9207501" y="6116639"/>
            <a:ext cx="1171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>
                <a:solidFill>
                  <a:srgbClr val="FF33CC"/>
                </a:solidFill>
                <a:latin typeface="Times New Roman" pitchFamily="18" charset="0"/>
              </a:rPr>
              <a:t>Low</a:t>
            </a:r>
            <a:endParaRPr lang="en-GB" altLang="en-US" sz="2000">
              <a:solidFill>
                <a:srgbClr val="FF33CC"/>
              </a:solidFill>
              <a:latin typeface="Times New Roman" pitchFamily="18" charset="0"/>
            </a:endParaRPr>
          </a:p>
        </p:txBody>
      </p:sp>
      <p:sp>
        <p:nvSpPr>
          <p:cNvPr id="39945" name="Text Box 8"/>
          <p:cNvSpPr txBox="1">
            <a:spLocks noChangeArrowheads="1"/>
          </p:cNvSpPr>
          <p:nvPr/>
        </p:nvSpPr>
        <p:spPr bwMode="auto">
          <a:xfrm>
            <a:off x="2025651" y="6156326"/>
            <a:ext cx="15017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>
                <a:solidFill>
                  <a:srgbClr val="FF33CC"/>
                </a:solidFill>
                <a:latin typeface="Times New Roman" pitchFamily="18" charset="0"/>
              </a:rPr>
              <a:t>High</a:t>
            </a:r>
            <a:endParaRPr lang="en-GB" altLang="en-US" sz="2000">
              <a:solidFill>
                <a:srgbClr val="FF33CC"/>
              </a:solidFill>
              <a:latin typeface="Times New Roman" pitchFamily="18" charset="0"/>
            </a:endParaRPr>
          </a:p>
        </p:txBody>
      </p:sp>
      <p:sp>
        <p:nvSpPr>
          <p:cNvPr id="39946" name="Line 9"/>
          <p:cNvSpPr>
            <a:spLocks noChangeShapeType="1"/>
          </p:cNvSpPr>
          <p:nvPr/>
        </p:nvSpPr>
        <p:spPr bwMode="auto">
          <a:xfrm>
            <a:off x="2667000" y="1905000"/>
            <a:ext cx="6477000" cy="39624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9947" name="Text Box 10"/>
          <p:cNvSpPr txBox="1">
            <a:spLocks noChangeArrowheads="1"/>
          </p:cNvSpPr>
          <p:nvPr/>
        </p:nvSpPr>
        <p:spPr bwMode="auto">
          <a:xfrm>
            <a:off x="2486025" y="2546351"/>
            <a:ext cx="15367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>
                <a:latin typeface="Times New Roman" pitchFamily="18" charset="0"/>
              </a:rPr>
              <a:t>Strong Ties and Useful  Knowledge</a:t>
            </a:r>
            <a:endParaRPr lang="en-GB" altLang="en-US" sz="2000">
              <a:latin typeface="Times New Roman" pitchFamily="18" charset="0"/>
            </a:endParaRPr>
          </a:p>
        </p:txBody>
      </p:sp>
      <p:sp>
        <p:nvSpPr>
          <p:cNvPr id="39948" name="Line 11"/>
          <p:cNvSpPr>
            <a:spLocks noChangeShapeType="1"/>
          </p:cNvSpPr>
          <p:nvPr/>
        </p:nvSpPr>
        <p:spPr bwMode="auto">
          <a:xfrm flipV="1">
            <a:off x="2590800" y="1600200"/>
            <a:ext cx="6553200" cy="4191000"/>
          </a:xfrm>
          <a:prstGeom prst="line">
            <a:avLst/>
          </a:prstGeom>
          <a:noFill/>
          <a:ln w="19050">
            <a:solidFill>
              <a:srgbClr val="3399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9949" name="Text Box 12"/>
          <p:cNvSpPr txBox="1">
            <a:spLocks noChangeArrowheads="1"/>
          </p:cNvSpPr>
          <p:nvPr/>
        </p:nvSpPr>
        <p:spPr bwMode="auto">
          <a:xfrm>
            <a:off x="2438400" y="4114801"/>
            <a:ext cx="165258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>
                <a:latin typeface="Times New Roman" pitchFamily="18" charset="0"/>
              </a:rPr>
              <a:t>Weak Ties and Useful Knowledge</a:t>
            </a:r>
            <a:endParaRPr lang="en-GB" altLang="en-US" sz="2000">
              <a:latin typeface="Times New Roman" pitchFamily="18" charset="0"/>
            </a:endParaRPr>
          </a:p>
        </p:txBody>
      </p:sp>
      <p:sp>
        <p:nvSpPr>
          <p:cNvPr id="39950" name="Text Box 13"/>
          <p:cNvSpPr txBox="1">
            <a:spLocks noChangeArrowheads="1"/>
          </p:cNvSpPr>
          <p:nvPr/>
        </p:nvSpPr>
        <p:spPr bwMode="auto">
          <a:xfrm rot="19650069">
            <a:off x="2301418" y="3720509"/>
            <a:ext cx="707384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>
                <a:ea typeface="PMingLiU" pitchFamily="18" charset="-120"/>
              </a:rPr>
              <a:t>American Theory of                    Weak  Ties</a:t>
            </a:r>
          </a:p>
        </p:txBody>
      </p:sp>
      <p:sp>
        <p:nvSpPr>
          <p:cNvPr id="39951" name="Text Box 14"/>
          <p:cNvSpPr txBox="1">
            <a:spLocks noChangeArrowheads="1"/>
          </p:cNvSpPr>
          <p:nvPr/>
        </p:nvSpPr>
        <p:spPr bwMode="auto">
          <a:xfrm rot="1862681">
            <a:off x="1976684" y="3230084"/>
            <a:ext cx="75042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>
                <a:ea typeface="PMingLiU" pitchFamily="18" charset="-120"/>
              </a:rPr>
              <a:t>Chinese Theory of                        Strong Ties</a:t>
            </a:r>
          </a:p>
        </p:txBody>
      </p:sp>
      <p:sp>
        <p:nvSpPr>
          <p:cNvPr id="39952" name="Text Box 15"/>
          <p:cNvSpPr txBox="1">
            <a:spLocks noChangeArrowheads="1"/>
          </p:cNvSpPr>
          <p:nvPr/>
        </p:nvSpPr>
        <p:spPr bwMode="auto">
          <a:xfrm rot="-5400000">
            <a:off x="1023940" y="3614887"/>
            <a:ext cx="22145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 dirty="0">
                <a:solidFill>
                  <a:srgbClr val="66FF66"/>
                </a:solidFill>
                <a:ea typeface="PMingLiU" pitchFamily="18" charset="-120"/>
              </a:rPr>
              <a:t>Tie Strength</a:t>
            </a:r>
          </a:p>
        </p:txBody>
      </p:sp>
      <p:sp>
        <p:nvSpPr>
          <p:cNvPr id="39953" name="Text Box 16"/>
          <p:cNvSpPr txBox="1">
            <a:spLocks noChangeArrowheads="1"/>
          </p:cNvSpPr>
          <p:nvPr/>
        </p:nvSpPr>
        <p:spPr bwMode="auto">
          <a:xfrm>
            <a:off x="4490244" y="6019800"/>
            <a:ext cx="44322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 dirty="0">
                <a:solidFill>
                  <a:srgbClr val="66FF66"/>
                </a:solidFill>
                <a:ea typeface="PMingLiU" pitchFamily="18" charset="-120"/>
              </a:rPr>
              <a:t>Knowledge Usefulness</a:t>
            </a:r>
          </a:p>
        </p:txBody>
      </p:sp>
    </p:spTree>
    <p:extLst>
      <p:ext uri="{BB962C8B-B14F-4D97-AF65-F5344CB8AC3E}">
        <p14:creationId xmlns:p14="http://schemas.microsoft.com/office/powerpoint/2010/main" val="292763366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48EBE1-8F07-4E4C-8E56-63496A178FA1}" type="slidenum">
              <a:rPr lang="en-US" altLang="en-US"/>
              <a:pPr>
                <a:defRPr/>
              </a:pPr>
              <a:t>51</a:t>
            </a:fld>
            <a:endParaRPr lang="en-US" altLang="en-US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algn="ctr" eaLnBrk="1" hangingPunct="1"/>
            <a:r>
              <a:rPr lang="en-US" altLang="en-US" dirty="0">
                <a:solidFill>
                  <a:srgbClr val="66FF66"/>
                </a:solidFill>
              </a:rPr>
              <a:t>3M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990600"/>
            <a:ext cx="10363200" cy="4953000"/>
          </a:xfrm>
        </p:spPr>
        <p:txBody>
          <a:bodyPr/>
          <a:lstStyle/>
          <a:p>
            <a:pPr eaLnBrk="1" hangingPunct="1"/>
            <a:r>
              <a:rPr lang="en-US" altLang="en-US" dirty="0"/>
              <a:t>3M has over 60,000 products in a wide variety of areas</a:t>
            </a:r>
          </a:p>
          <a:p>
            <a:pPr lvl="1" eaLnBrk="1" hangingPunct="1"/>
            <a:r>
              <a:rPr lang="en-US" altLang="en-US" dirty="0"/>
              <a:t>Abrasives, laminates and adhesives, </a:t>
            </a:r>
          </a:p>
          <a:p>
            <a:pPr lvl="1" eaLnBrk="1" hangingPunct="1"/>
            <a:r>
              <a:rPr lang="en-US" altLang="en-US" dirty="0"/>
              <a:t>Medical care and biotechnology, </a:t>
            </a:r>
          </a:p>
          <a:p>
            <a:pPr lvl="1" eaLnBrk="1" hangingPunct="1"/>
            <a:r>
              <a:rPr lang="en-US" altLang="en-US" dirty="0"/>
              <a:t>Solar energy and mining, Fire Protection</a:t>
            </a:r>
          </a:p>
          <a:p>
            <a:pPr lvl="1" eaLnBrk="1" hangingPunct="1"/>
            <a:r>
              <a:rPr lang="en-US" altLang="en-US" dirty="0"/>
              <a:t>Electricity and drug delivery, </a:t>
            </a:r>
          </a:p>
          <a:p>
            <a:pPr lvl="1" eaLnBrk="1" hangingPunct="1"/>
            <a:r>
              <a:rPr lang="en-US" altLang="en-US" dirty="0"/>
              <a:t>Light management and acoustics</a:t>
            </a:r>
          </a:p>
          <a:p>
            <a:pPr eaLnBrk="1" hangingPunct="1"/>
            <a:r>
              <a:rPr lang="en-US" altLang="en-US" dirty="0"/>
              <a:t>These are all different, yet can they be combined?</a:t>
            </a:r>
          </a:p>
        </p:txBody>
      </p:sp>
    </p:spTree>
    <p:extLst>
      <p:ext uri="{BB962C8B-B14F-4D97-AF65-F5344CB8AC3E}">
        <p14:creationId xmlns:p14="http://schemas.microsoft.com/office/powerpoint/2010/main" val="36789555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1359C5-4584-4E81-A00E-958DC4777F9D}" type="slidenum">
              <a:rPr lang="en-US" altLang="en-US"/>
              <a:pPr>
                <a:defRPr/>
              </a:pPr>
              <a:t>52</a:t>
            </a:fld>
            <a:endParaRPr lang="en-US" altLang="en-US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71278"/>
            <a:ext cx="9296400" cy="712787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66FF66"/>
                </a:solidFill>
              </a:rPr>
              <a:t>Knowledge &amp; Innovation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“Innovation is a must to survive in our environment.…All of my [executive] colleagues understand the need for innovation and are 100% supportive of employees who innovate.…Yet, I cannot say that we have an organizational process for innovation… Innovation happens, but I cannot outline the process to you because I do not think we have one.”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CEO, Information Technology Organization</a:t>
            </a:r>
          </a:p>
        </p:txBody>
      </p:sp>
    </p:spTree>
    <p:extLst>
      <p:ext uri="{BB962C8B-B14F-4D97-AF65-F5344CB8AC3E}">
        <p14:creationId xmlns:p14="http://schemas.microsoft.com/office/powerpoint/2010/main" val="13776015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80C253-515B-4378-94DD-8495E0F3DF5F}" type="slidenum">
              <a:rPr lang="en-US" altLang="en-US"/>
              <a:pPr>
                <a:defRPr/>
              </a:pPr>
              <a:t>53</a:t>
            </a:fld>
            <a:endParaRPr lang="en-US" altLang="en-US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645320"/>
            <a:ext cx="9067800" cy="712787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66FF66"/>
                </a:solidFill>
              </a:rPr>
              <a:t>Innovation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However, innovation can be stimulated through the cross-pollination of ideas…</a:t>
            </a:r>
          </a:p>
          <a:p>
            <a:pPr lvl="1" eaLnBrk="1" hangingPunct="1"/>
            <a:r>
              <a:rPr lang="en-US" altLang="en-US"/>
              <a:t>Getting people who don’t work in the same areas to talk to each other</a:t>
            </a:r>
          </a:p>
          <a:p>
            <a:pPr lvl="1" eaLnBrk="1" hangingPunct="1"/>
            <a:r>
              <a:rPr lang="en-US" altLang="en-US"/>
              <a:t>Getting them to be creative</a:t>
            </a:r>
          </a:p>
          <a:p>
            <a:pPr lvl="1" eaLnBrk="1" hangingPunct="1"/>
            <a:r>
              <a:rPr lang="en-US" altLang="en-US"/>
              <a:t>Assessing their ‘risky’ ideas</a:t>
            </a:r>
          </a:p>
          <a:p>
            <a:pPr lvl="1" eaLnBrk="1" hangingPunct="1"/>
            <a:r>
              <a:rPr lang="en-US" altLang="en-US"/>
              <a:t>Identifying possible new products that combine knowledge from different areas</a:t>
            </a:r>
          </a:p>
        </p:txBody>
      </p:sp>
    </p:spTree>
    <p:extLst>
      <p:ext uri="{BB962C8B-B14F-4D97-AF65-F5344CB8AC3E}">
        <p14:creationId xmlns:p14="http://schemas.microsoft.com/office/powerpoint/2010/main" val="32351619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0EDB0F-AC91-4055-A455-EEAF584F7654}" type="slidenum">
              <a:rPr lang="en-US" altLang="en-US"/>
              <a:pPr>
                <a:defRPr/>
              </a:pPr>
              <a:t>54</a:t>
            </a:fld>
            <a:endParaRPr lang="en-US" altLang="en-US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10363200" cy="712787"/>
          </a:xfrm>
        </p:spPr>
        <p:txBody>
          <a:bodyPr/>
          <a:lstStyle/>
          <a:p>
            <a:pPr eaLnBrk="1" hangingPunct="1"/>
            <a:r>
              <a:rPr lang="en-US" altLang="en-US" sz="3800" dirty="0">
                <a:solidFill>
                  <a:srgbClr val="66FF66"/>
                </a:solidFill>
              </a:rPr>
              <a:t>The Critical Role of Boundary Spanners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447800"/>
            <a:ext cx="102108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People who either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Have knowledge that crosses topic or </a:t>
            </a:r>
            <a:r>
              <a:rPr lang="en-US" altLang="en-US" sz="2400" dirty="0" err="1"/>
              <a:t>organisational</a:t>
            </a:r>
            <a:r>
              <a:rPr lang="en-US" altLang="en-US" sz="2400" dirty="0"/>
              <a:t> boundaries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Or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Know people located on the other side of a boundary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Such ‘boundary spanners’ are extremely valuable because they enable new learning activities, new product development, new innovation and creativity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However, the ‘trick’ is to know what to do with boundary spanning…</a:t>
            </a:r>
          </a:p>
        </p:txBody>
      </p:sp>
    </p:spTree>
    <p:extLst>
      <p:ext uri="{BB962C8B-B14F-4D97-AF65-F5344CB8AC3E}">
        <p14:creationId xmlns:p14="http://schemas.microsoft.com/office/powerpoint/2010/main" val="277204698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1F9AA1-1D8D-4759-9F49-3894C2B9E91D}" type="slidenum">
              <a:rPr lang="en-US" altLang="en-US"/>
              <a:pPr>
                <a:defRPr/>
              </a:pPr>
              <a:t>55</a:t>
            </a:fld>
            <a:endParaRPr lang="en-US" altLang="en-US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2162175" y="70008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GB" altLang="en-US"/>
          </a:p>
        </p:txBody>
      </p:sp>
      <p:graphicFrame>
        <p:nvGraphicFramePr>
          <p:cNvPr id="2458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1858876"/>
              </p:ext>
            </p:extLst>
          </p:nvPr>
        </p:nvGraphicFramePr>
        <p:xfrm>
          <a:off x="0" y="0"/>
          <a:ext cx="12192000" cy="691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0761905" imgH="7466667" progId="Paint.Picture">
                  <p:embed/>
                </p:oleObj>
              </mc:Choice>
              <mc:Fallback>
                <p:oleObj r:id="rId2" imgW="10761905" imgH="7466667" progId="Paint.Picture">
                  <p:embed/>
                  <p:pic>
                    <p:nvPicPr>
                      <p:cNvPr id="2458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192000" cy="691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1" name="Oval 4"/>
          <p:cNvSpPr>
            <a:spLocks noChangeArrowheads="1"/>
          </p:cNvSpPr>
          <p:nvPr/>
        </p:nvSpPr>
        <p:spPr bwMode="auto">
          <a:xfrm>
            <a:off x="2073275" y="1219201"/>
            <a:ext cx="152400" cy="1238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0168284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EBD878-F009-4136-A950-8BBA9962909B}" type="slidenum">
              <a:rPr lang="en-US" altLang="en-US"/>
              <a:pPr>
                <a:defRPr/>
              </a:pPr>
              <a:t>56</a:t>
            </a:fld>
            <a:endParaRPr lang="en-US" altLang="en-US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4"/>
            <a:ext cx="10972800" cy="1139825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66FF66"/>
                </a:solidFill>
              </a:rPr>
              <a:t>Connectivity &amp; Integration Fails without Effective Site Leaders and Leader-Networks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3519488" y="4191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GB" altLang="en-US"/>
          </a:p>
        </p:txBody>
      </p:sp>
      <p:graphicFrame>
        <p:nvGraphicFramePr>
          <p:cNvPr id="2560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213015"/>
              </p:ext>
            </p:extLst>
          </p:nvPr>
        </p:nvGraphicFramePr>
        <p:xfrm>
          <a:off x="0" y="1600200"/>
          <a:ext cx="12192000" cy="50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152381" imgH="6020640" progId="Paint.Picture">
                  <p:embed/>
                </p:oleObj>
              </mc:Choice>
              <mc:Fallback>
                <p:oleObj r:id="rId2" imgW="5152381" imgH="6020640" progId="Paint.Picture">
                  <p:embed/>
                  <p:pic>
                    <p:nvPicPr>
                      <p:cNvPr id="2560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600200"/>
                        <a:ext cx="12192000" cy="502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6" name="Oval 5"/>
          <p:cNvSpPr>
            <a:spLocks noChangeArrowheads="1"/>
          </p:cNvSpPr>
          <p:nvPr/>
        </p:nvSpPr>
        <p:spPr bwMode="auto">
          <a:xfrm>
            <a:off x="2667000" y="1600200"/>
            <a:ext cx="762000" cy="3048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924881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348A3F-E04D-4546-BB2B-F05E6E66F38F}" type="slidenum">
              <a:rPr lang="en-US" altLang="en-US"/>
              <a:pPr>
                <a:defRPr/>
              </a:pPr>
              <a:t>57</a:t>
            </a:fld>
            <a:endParaRPr lang="en-US" altLang="en-US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3233738" y="143351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GB" altLang="en-US"/>
          </a:p>
        </p:txBody>
      </p:sp>
      <p:graphicFrame>
        <p:nvGraphicFramePr>
          <p:cNvPr id="2662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2917921"/>
              </p:ext>
            </p:extLst>
          </p:nvPr>
        </p:nvGraphicFramePr>
        <p:xfrm>
          <a:off x="0" y="0"/>
          <a:ext cx="12192000" cy="701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0285714" imgH="7171429" progId="Paint.Picture">
                  <p:embed/>
                </p:oleObj>
              </mc:Choice>
              <mc:Fallback>
                <p:oleObj r:id="rId2" imgW="10285714" imgH="7171429" progId="Paint.Picture">
                  <p:embed/>
                  <p:pic>
                    <p:nvPicPr>
                      <p:cNvPr id="2662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192000" cy="701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2018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05F3E5-A6C9-4510-A2C0-AC268D463068}" type="slidenum">
              <a:rPr lang="en-US" altLang="en-US"/>
              <a:pPr>
                <a:defRPr/>
              </a:pPr>
              <a:t>58</a:t>
            </a:fld>
            <a:endParaRPr lang="en-US" altLang="en-US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7814"/>
            <a:ext cx="10363200" cy="788987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66FF66"/>
                </a:solidFill>
              </a:rPr>
              <a:t>Post-acquisition Knowledge Integration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219201"/>
            <a:ext cx="5334000" cy="4911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A bird’s eye view of skills and knowledge inventory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Easy identification of knowledge overlaps (A)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Opportunity to leverage knowledge synergies (B) by connecting people who may not know about each other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Align human resources and business needs across a combined enterprise</a:t>
            </a:r>
          </a:p>
        </p:txBody>
      </p:sp>
      <p:sp>
        <p:nvSpPr>
          <p:cNvPr id="27653" name="Rectangle 6"/>
          <p:cNvSpPr>
            <a:spLocks noChangeArrowheads="1"/>
          </p:cNvSpPr>
          <p:nvPr/>
        </p:nvSpPr>
        <p:spPr bwMode="auto">
          <a:xfrm>
            <a:off x="3228975" y="127158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GB" altLang="en-US"/>
          </a:p>
        </p:txBody>
      </p:sp>
      <p:graphicFrame>
        <p:nvGraphicFramePr>
          <p:cNvPr id="2765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4656204"/>
              </p:ext>
            </p:extLst>
          </p:nvPr>
        </p:nvGraphicFramePr>
        <p:xfrm>
          <a:off x="6115050" y="1295401"/>
          <a:ext cx="5314950" cy="477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6238095" imgH="4695238" progId="Paint.Picture">
                  <p:embed/>
                </p:oleObj>
              </mc:Choice>
              <mc:Fallback>
                <p:oleObj r:id="rId2" imgW="6238095" imgH="4695238" progId="Paint.Picture">
                  <p:embed/>
                  <p:pic>
                    <p:nvPicPr>
                      <p:cNvPr id="2765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050" y="1295401"/>
                        <a:ext cx="5314950" cy="477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2860082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B704DB-B612-4557-92E5-9A09C8534DCD}" type="slidenum">
              <a:rPr lang="en-US" altLang="en-US"/>
              <a:pPr>
                <a:defRPr/>
              </a:pPr>
              <a:t>59</a:t>
            </a:fld>
            <a:endParaRPr lang="en-US" altLang="en-US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88987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66FF66"/>
                </a:solidFill>
              </a:rPr>
              <a:t>New Product Opportunity???</a:t>
            </a:r>
            <a:endParaRPr lang="en-GB" altLang="en-US" dirty="0">
              <a:solidFill>
                <a:srgbClr val="66FF66"/>
              </a:solidFill>
            </a:endParaRP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Adhesive Technologies</a:t>
            </a:r>
          </a:p>
          <a:p>
            <a:pPr lvl="1" eaLnBrk="1" hangingPunct="1"/>
            <a:r>
              <a:rPr lang="en-US" altLang="en-US" dirty="0"/>
              <a:t>Sticky – but non-sticky</a:t>
            </a:r>
          </a:p>
          <a:p>
            <a:pPr lvl="1" eaLnBrk="1" hangingPunct="1"/>
            <a:r>
              <a:rPr lang="en-US" altLang="en-US" dirty="0"/>
              <a:t>Sterile and hygienic</a:t>
            </a:r>
          </a:p>
          <a:p>
            <a:pPr eaLnBrk="1" hangingPunct="1"/>
            <a:r>
              <a:rPr lang="en-US" altLang="en-US" dirty="0"/>
              <a:t>Medical Technologies</a:t>
            </a:r>
          </a:p>
          <a:p>
            <a:pPr lvl="1" eaLnBrk="1" hangingPunct="1"/>
            <a:r>
              <a:rPr lang="en-US" altLang="en-US" dirty="0"/>
              <a:t>Bandages</a:t>
            </a:r>
          </a:p>
          <a:p>
            <a:pPr lvl="1" eaLnBrk="1" hangingPunct="1"/>
            <a:r>
              <a:rPr lang="en-US" altLang="en-US" dirty="0"/>
              <a:t>Non- drip, leak, abrasive</a:t>
            </a:r>
          </a:p>
          <a:p>
            <a:pPr eaLnBrk="1" hangingPunct="1"/>
            <a:r>
              <a:rPr lang="en-US" altLang="en-US" dirty="0"/>
              <a:t>Materials Technology</a:t>
            </a:r>
          </a:p>
          <a:p>
            <a:pPr lvl="1" eaLnBrk="1" hangingPunct="1"/>
            <a:r>
              <a:rPr lang="en-US" altLang="en-US" dirty="0"/>
              <a:t>Absorptive</a:t>
            </a:r>
          </a:p>
          <a:p>
            <a:pPr lvl="1" eaLnBrk="1" hangingPunct="1"/>
            <a:r>
              <a:rPr lang="en-US" altLang="en-US" dirty="0"/>
              <a:t>Self-dissolving</a:t>
            </a:r>
          </a:p>
          <a:p>
            <a:pPr lvl="1"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609458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10363200" cy="685800"/>
          </a:xfrm>
        </p:spPr>
        <p:txBody>
          <a:bodyPr/>
          <a:lstStyle/>
          <a:p>
            <a:r>
              <a:rPr lang="en-HK" dirty="0">
                <a:solidFill>
                  <a:srgbClr val="66FF66"/>
                </a:solidFill>
              </a:rPr>
              <a:t>Ownership &amp; Motivation </a:t>
            </a:r>
            <a:endParaRPr lang="en-GB" dirty="0">
              <a:solidFill>
                <a:srgbClr val="66FF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6300" y="1295400"/>
            <a:ext cx="10591800" cy="5562600"/>
          </a:xfrm>
        </p:spPr>
        <p:txBody>
          <a:bodyPr/>
          <a:lstStyle/>
          <a:p>
            <a:r>
              <a:rPr lang="en-HK" dirty="0"/>
              <a:t>At 3M, </a:t>
            </a:r>
            <a:r>
              <a:rPr lang="en-US" dirty="0"/>
              <a:t>new products that evolve as a result of the research by the department belong to the division</a:t>
            </a:r>
          </a:p>
          <a:p>
            <a:r>
              <a:rPr lang="en-US" dirty="0"/>
              <a:t>New technologies that are developed belong to the company as a whole.</a:t>
            </a:r>
          </a:p>
          <a:p>
            <a:r>
              <a:rPr lang="en-US" dirty="0"/>
              <a:t>Motivation is seen as a critical enabler of innovation: if the employees don’t care, they won’t bother to try to create new ideas and products</a:t>
            </a:r>
          </a:p>
          <a:p>
            <a:r>
              <a:rPr lang="en-US" dirty="0"/>
              <a:t>A flat </a:t>
            </a:r>
            <a:r>
              <a:rPr lang="en-US" dirty="0" err="1"/>
              <a:t>organisational</a:t>
            </a:r>
            <a:r>
              <a:rPr lang="en-US" dirty="0"/>
              <a:t> structure also helps – minimize the bureaucracy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379D63-B069-459B-B664-CF538E047D0C}" type="slidenum">
              <a:rPr lang="en-US" altLang="en-US" smtClean="0"/>
              <a:pPr>
                <a:defRPr/>
              </a:pPr>
              <a:t>60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40197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C8318A-EB4D-4F26-83C2-341790203EF6}" type="slidenum">
              <a:rPr lang="en-US" altLang="en-US"/>
              <a:pPr>
                <a:defRPr/>
              </a:pPr>
              <a:t>61</a:t>
            </a:fld>
            <a:endParaRPr lang="en-US" altLang="en-US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85800"/>
            <a:ext cx="10363200" cy="788987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66FF66"/>
                </a:solidFill>
              </a:rPr>
              <a:t>What You Can Imagine, You Can Achieve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Einstein:</a:t>
            </a:r>
          </a:p>
          <a:p>
            <a:pPr lvl="1" eaLnBrk="1" hangingPunct="1"/>
            <a:r>
              <a:rPr lang="en-US" altLang="en-US" dirty="0"/>
              <a:t>“The significant problems we have cannot be solved at the same level of thinking with which we created them”.</a:t>
            </a:r>
          </a:p>
          <a:p>
            <a:pPr eaLnBrk="1" hangingPunct="1"/>
            <a:r>
              <a:rPr lang="en-US" altLang="en-US" dirty="0"/>
              <a:t>So, how do we reach a new level of thinking?</a:t>
            </a:r>
          </a:p>
          <a:p>
            <a:pPr eaLnBrk="1" hangingPunct="1"/>
            <a:r>
              <a:rPr lang="en-US" altLang="en-US" dirty="0"/>
              <a:t>One way is through mental experimentation, brainstorming, conversation – between experts from different topics – just as 3M is trying to do.</a:t>
            </a:r>
          </a:p>
          <a:p>
            <a:pPr eaLnBrk="1" hangingPunct="1"/>
            <a:r>
              <a:rPr lang="en-US" altLang="en-US" dirty="0">
                <a:solidFill>
                  <a:srgbClr val="FFFF00"/>
                </a:solidFill>
              </a:rPr>
              <a:t>Imagination is the Boundary of Possibility</a:t>
            </a:r>
            <a:r>
              <a:rPr lang="en-US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8388245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3D2933-E0D7-49F7-B80A-D465846C9D79}" type="slidenum">
              <a:rPr lang="en-US" altLang="en-US"/>
              <a:pPr>
                <a:defRPr/>
              </a:pPr>
              <a:t>62</a:t>
            </a:fld>
            <a:endParaRPr lang="en-US" altLang="en-US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533400"/>
            <a:ext cx="10287000" cy="731839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66FF66"/>
                </a:solidFill>
              </a:rPr>
              <a:t>Integration, Learning &amp; Capacity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Much of 3M’s focus has been on network analysis.</a:t>
            </a:r>
          </a:p>
          <a:p>
            <a:pPr lvl="1" eaLnBrk="1" hangingPunct="1"/>
            <a:r>
              <a:rPr lang="en-US" altLang="en-US" dirty="0"/>
              <a:t>Who is where, who talks to whom, who is / not connected, where are the mismatches.</a:t>
            </a:r>
          </a:p>
          <a:p>
            <a:pPr lvl="1" eaLnBrk="1" hangingPunct="1"/>
            <a:r>
              <a:rPr lang="en-US" altLang="en-US" dirty="0"/>
              <a:t>There may even be an (invalid) assumption that network positioning is all that matters.</a:t>
            </a:r>
          </a:p>
          <a:p>
            <a:pPr lvl="1" eaLnBrk="1" hangingPunct="1"/>
            <a:r>
              <a:rPr lang="en-US" altLang="en-US" dirty="0"/>
              <a:t>But what about the ability of individual people to learn, to develop new skills, to engage in experiences and acquire knowledge?</a:t>
            </a:r>
          </a:p>
          <a:p>
            <a:pPr lvl="2" eaLnBrk="1" hangingPunct="1"/>
            <a:r>
              <a:rPr lang="en-US" altLang="en-US" dirty="0"/>
              <a:t>Could we measure that too, and map it? Implications?</a:t>
            </a:r>
          </a:p>
        </p:txBody>
      </p:sp>
    </p:spTree>
    <p:extLst>
      <p:ext uri="{BB962C8B-B14F-4D97-AF65-F5344CB8AC3E}">
        <p14:creationId xmlns:p14="http://schemas.microsoft.com/office/powerpoint/2010/main" val="267598685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1F3E70-935E-433C-BB37-5D5D59C1E043}" type="slidenum">
              <a:rPr lang="en-US" altLang="en-US"/>
              <a:pPr>
                <a:defRPr/>
              </a:pPr>
              <a:t>63</a:t>
            </a:fld>
            <a:endParaRPr lang="en-US" altLang="en-US"/>
          </a:p>
        </p:txBody>
      </p:sp>
      <p:sp>
        <p:nvSpPr>
          <p:cNvPr id="33795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88987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66FF66"/>
                </a:solidFill>
              </a:rPr>
              <a:t>Matrix Analysis (Individual)</a:t>
            </a:r>
          </a:p>
        </p:txBody>
      </p:sp>
      <p:graphicFrame>
        <p:nvGraphicFramePr>
          <p:cNvPr id="69686" name="Group 54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897861378"/>
              </p:ext>
            </p:extLst>
          </p:nvPr>
        </p:nvGraphicFramePr>
        <p:xfrm>
          <a:off x="1143000" y="1600201"/>
          <a:ext cx="10134600" cy="4530727"/>
        </p:xfrm>
        <a:graphic>
          <a:graphicData uri="http://schemas.openxmlformats.org/drawingml/2006/table">
            <a:tbl>
              <a:tblPr/>
              <a:tblGrid>
                <a:gridCol w="17829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44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59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521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6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Skill &amp; Level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Creativity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Negotiation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Product Development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Project Management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6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Basic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GB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GB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GB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4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Medium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GB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GB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6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Advanced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GB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GB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6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Expert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GB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GB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GB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863017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32504D-D0EE-4B9C-AF5D-F28125F88F18}" type="slidenum">
              <a:rPr lang="en-US" altLang="en-US"/>
              <a:pPr>
                <a:defRPr/>
              </a:pPr>
              <a:t>64</a:t>
            </a:fld>
            <a:endParaRPr lang="en-US" altLang="en-US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952500" y="609600"/>
            <a:ext cx="10287000" cy="636587"/>
          </a:xfrm>
        </p:spPr>
        <p:txBody>
          <a:bodyPr/>
          <a:lstStyle/>
          <a:p>
            <a:pPr eaLnBrk="1" hangingPunct="1"/>
            <a:r>
              <a:rPr lang="en-US" altLang="en-US" sz="3700" dirty="0">
                <a:solidFill>
                  <a:srgbClr val="66FF66"/>
                </a:solidFill>
              </a:rPr>
              <a:t>Turnover, Retention and Succession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2500" y="1676400"/>
            <a:ext cx="102870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Who are the top 5% of people whose knowledge (if not bodies) we must retain?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800" dirty="0"/>
              <a:t>What knowledge do they have? 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800" dirty="0"/>
              <a:t>With whom do they work? 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800" dirty="0"/>
              <a:t>Can we ‘develop’ other ‘nearby’ people so as to reduce reliance on them?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Who are the quick learners?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800" dirty="0"/>
              <a:t>We also want to retain them, promote them, and get them to network with critical others.</a:t>
            </a:r>
            <a:endParaRPr lang="en-US" altLang="en-US" sz="2100" dirty="0"/>
          </a:p>
        </p:txBody>
      </p:sp>
    </p:spTree>
    <p:extLst>
      <p:ext uri="{BB962C8B-B14F-4D97-AF65-F5344CB8AC3E}">
        <p14:creationId xmlns:p14="http://schemas.microsoft.com/office/powerpoint/2010/main" val="128367460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92126"/>
            <a:ext cx="10363200" cy="609599"/>
          </a:xfrm>
        </p:spPr>
        <p:txBody>
          <a:bodyPr/>
          <a:lstStyle/>
          <a:p>
            <a:r>
              <a:rPr lang="en-HK" dirty="0">
                <a:solidFill>
                  <a:srgbClr val="66FF66"/>
                </a:solidFill>
              </a:rPr>
              <a:t>Serendipity by Design: </a:t>
            </a:r>
            <a:r>
              <a:rPr lang="en-HK" dirty="0" err="1">
                <a:solidFill>
                  <a:srgbClr val="66FF66"/>
                </a:solidFill>
              </a:rPr>
              <a:t>Exospect</a:t>
            </a:r>
            <a:endParaRPr lang="en-GB" dirty="0">
              <a:solidFill>
                <a:srgbClr val="66FF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321" y="1322440"/>
            <a:ext cx="10668000" cy="5140325"/>
          </a:xfrm>
        </p:spPr>
        <p:txBody>
          <a:bodyPr/>
          <a:lstStyle/>
          <a:p>
            <a:r>
              <a:rPr lang="en-HK" dirty="0"/>
              <a:t>Roberto </a:t>
            </a:r>
            <a:r>
              <a:rPr lang="en-HK" dirty="0" err="1"/>
              <a:t>Evaristo</a:t>
            </a:r>
            <a:r>
              <a:rPr lang="en-HK" dirty="0"/>
              <a:t> used to be the Global KM Leader and Senior Manager for Corporate Strategy at 3M</a:t>
            </a:r>
          </a:p>
          <a:p>
            <a:r>
              <a:rPr lang="en-HK" dirty="0"/>
              <a:t>Later, he started his own consulting company called </a:t>
            </a:r>
            <a:r>
              <a:rPr lang="en-HK" dirty="0" err="1"/>
              <a:t>Exospect</a:t>
            </a:r>
            <a:r>
              <a:rPr lang="en-HK" dirty="0"/>
              <a:t> </a:t>
            </a:r>
          </a:p>
          <a:p>
            <a:r>
              <a:rPr lang="en-HK" dirty="0"/>
              <a:t>Here, the focus is on strategic resource mapping - </a:t>
            </a:r>
            <a:r>
              <a:rPr lang="en-US" dirty="0"/>
              <a:t>connecting people and networks across the enterprise and partner ecosystem</a:t>
            </a:r>
          </a:p>
          <a:p>
            <a:r>
              <a:rPr lang="en-US" dirty="0"/>
              <a:t>Applications in the gig economy? Product team formation? Heterogeneous teams?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379D63-B069-459B-B664-CF538E047D0C}" type="slidenum">
              <a:rPr lang="en-US" altLang="en-US" smtClean="0"/>
              <a:pPr>
                <a:defRPr/>
              </a:pPr>
              <a:t>65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896100" y="6019800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hlinkClick r:id="rId2"/>
              </a:rPr>
              <a:t>https://www.linkedin.com/in/robertoevaristo/</a:t>
            </a:r>
            <a:r>
              <a:rPr lang="en-GB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9499235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133371-94C4-426C-A08C-0333BEA40E22}" type="slidenum">
              <a:rPr lang="en-US" altLang="en-US"/>
              <a:pPr>
                <a:defRPr/>
              </a:pPr>
              <a:t>66</a:t>
            </a:fld>
            <a:endParaRPr lang="en-US" altLang="en-US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77814"/>
            <a:ext cx="9448800" cy="712787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66FF66"/>
                </a:solidFill>
              </a:rPr>
              <a:t>Strategic Resource Management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274170"/>
            <a:ext cx="10287000" cy="4898030"/>
          </a:xfrm>
        </p:spPr>
        <p:txBody>
          <a:bodyPr/>
          <a:lstStyle/>
          <a:p>
            <a:pPr eaLnBrk="1" hangingPunct="1"/>
            <a:r>
              <a:rPr lang="en-US" altLang="en-US" dirty="0"/>
              <a:t>Assess the extent to which we have coverage in the following aspects</a:t>
            </a:r>
          </a:p>
          <a:p>
            <a:pPr lvl="1" eaLnBrk="1" hangingPunct="1"/>
            <a:r>
              <a:rPr lang="en-US" altLang="en-US" dirty="0"/>
              <a:t>Geographical, Product, Functional</a:t>
            </a:r>
          </a:p>
          <a:p>
            <a:pPr eaLnBrk="1" hangingPunct="1"/>
            <a:r>
              <a:rPr lang="en-US" altLang="en-US" dirty="0"/>
              <a:t>Do we have the knowledge resources to create a new product?</a:t>
            </a:r>
          </a:p>
          <a:p>
            <a:pPr lvl="1" eaLnBrk="1" hangingPunct="1"/>
            <a:r>
              <a:rPr lang="en-US" altLang="en-US" dirty="0"/>
              <a:t>Could we sell it to a new customer?</a:t>
            </a:r>
          </a:p>
          <a:p>
            <a:pPr lvl="1" eaLnBrk="1" hangingPunct="1"/>
            <a:r>
              <a:rPr lang="en-US" altLang="en-US" dirty="0"/>
              <a:t>What resources do we need?</a:t>
            </a:r>
          </a:p>
          <a:p>
            <a:pPr lvl="1" eaLnBrk="1" hangingPunct="1"/>
            <a:r>
              <a:rPr lang="en-US" altLang="en-US" dirty="0"/>
              <a:t>How could we develop them?</a:t>
            </a:r>
          </a:p>
          <a:p>
            <a:pPr lvl="2" eaLnBrk="1" hangingPunct="1"/>
            <a:r>
              <a:rPr lang="en-US" altLang="en-US" dirty="0"/>
              <a:t>Internal development or external hiring/headhunting?</a:t>
            </a:r>
          </a:p>
        </p:txBody>
      </p:sp>
    </p:spTree>
    <p:extLst>
      <p:ext uri="{BB962C8B-B14F-4D97-AF65-F5344CB8AC3E}">
        <p14:creationId xmlns:p14="http://schemas.microsoft.com/office/powerpoint/2010/main" val="422228147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A4A89-CB28-4F2E-8A2A-90DEEAEC9709}" type="slidenum">
              <a:rPr lang="en-US" altLang="en-US"/>
              <a:pPr>
                <a:defRPr/>
              </a:pPr>
              <a:t>67</a:t>
            </a:fld>
            <a:endParaRPr lang="en-US" altLang="en-US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77814"/>
            <a:ext cx="8991600" cy="788987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66FF66"/>
                </a:solidFill>
              </a:rPr>
              <a:t>Problems with this Technique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066801"/>
            <a:ext cx="10058400" cy="4530725"/>
          </a:xfrm>
        </p:spPr>
        <p:txBody>
          <a:bodyPr/>
          <a:lstStyle/>
          <a:p>
            <a:pPr eaLnBrk="1" hangingPunct="1"/>
            <a:r>
              <a:rPr lang="en-US" altLang="en-US" sz="2600" dirty="0"/>
              <a:t>Which topics should we focus on?</a:t>
            </a:r>
          </a:p>
          <a:p>
            <a:pPr eaLnBrk="1" hangingPunct="1"/>
            <a:r>
              <a:rPr lang="en-US" altLang="en-US" sz="2600" dirty="0"/>
              <a:t>How fine a degree of granularity of knowledge do we want to represent?</a:t>
            </a:r>
          </a:p>
          <a:p>
            <a:pPr eaLnBrk="1" hangingPunct="1"/>
            <a:r>
              <a:rPr lang="en-US" altLang="en-US" sz="2600" dirty="0"/>
              <a:t>Can we collect all the necessary data to make this strategic mapping possible?</a:t>
            </a:r>
          </a:p>
          <a:p>
            <a:pPr eaLnBrk="1" hangingPunct="1"/>
            <a:r>
              <a:rPr lang="en-US" altLang="en-US" sz="2600" dirty="0"/>
              <a:t>Will top management champion this new idea, this new way of representing knowledge?</a:t>
            </a:r>
          </a:p>
          <a:p>
            <a:pPr eaLnBrk="1" hangingPunct="1"/>
            <a:r>
              <a:rPr lang="en-US" altLang="en-US" sz="2600" dirty="0"/>
              <a:t>Is it </a:t>
            </a:r>
            <a:r>
              <a:rPr lang="en-US" altLang="en-US" sz="2600" u="sng" dirty="0"/>
              <a:t>too</a:t>
            </a:r>
            <a:r>
              <a:rPr lang="en-US" altLang="en-US" sz="2600" dirty="0"/>
              <a:t> transparent?</a:t>
            </a:r>
          </a:p>
          <a:p>
            <a:pPr eaLnBrk="1" hangingPunct="1"/>
            <a:r>
              <a:rPr lang="en-US" altLang="en-US" sz="2600" dirty="0"/>
              <a:t>Are individuals too empowered to search for new opportunities – loss of central control?</a:t>
            </a:r>
          </a:p>
        </p:txBody>
      </p:sp>
    </p:spTree>
    <p:extLst>
      <p:ext uri="{BB962C8B-B14F-4D97-AF65-F5344CB8AC3E}">
        <p14:creationId xmlns:p14="http://schemas.microsoft.com/office/powerpoint/2010/main" val="146600157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C8891707-76F1-46C9-99E3-44A393817D3E}" type="slidenum">
              <a:rPr lang="en-US" altLang="en-US" sz="1400">
                <a:latin typeface="+mn-lt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68</a:t>
            </a:fld>
            <a:endParaRPr lang="en-US" altLang="en-US" sz="1400">
              <a:latin typeface="+mn-lt"/>
            </a:endParaRP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533400"/>
            <a:ext cx="8763000" cy="693738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66FF66"/>
                </a:solidFill>
                <a:latin typeface="+mn-lt"/>
              </a:rPr>
              <a:t>Discussion – Bob’s Story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1776" y="1765998"/>
            <a:ext cx="102870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>
                <a:cs typeface="Times New Roman" panose="02020603050405020304" pitchFamily="18" charset="0"/>
              </a:rPr>
              <a:t>What kind of work does Bob do?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>
                <a:cs typeface="Times New Roman" panose="02020603050405020304" pitchFamily="18" charset="0"/>
              </a:rPr>
              <a:t>What are his knowledge tools (in 2004) – and which different tools might he use today?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>
                <a:cs typeface="Times New Roman" panose="02020603050405020304" pitchFamily="18" charset="0"/>
              </a:rPr>
              <a:t>Which skills and characteristics does Bob need to have to work? Any updates for today?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>
                <a:cs typeface="Times New Roman" panose="02020603050405020304" pitchFamily="18" charset="0"/>
              </a:rPr>
              <a:t>What value does he bring to the company?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>
                <a:cs typeface="Times New Roman" panose="02020603050405020304" pitchFamily="18" charset="0"/>
              </a:rPr>
              <a:t>How could we measure the value Bob brings?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>
                <a:cs typeface="Times New Roman" panose="02020603050405020304" pitchFamily="18" charset="0"/>
              </a:rPr>
              <a:t>Bob’s context is limited to one country (US). How would his work change in a global sphere of operations?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on Frame">
  <a:themeElements>
    <a:clrScheme name="Neon Frame 1">
      <a:dk1>
        <a:srgbClr val="808080"/>
      </a:dk1>
      <a:lt1>
        <a:srgbClr val="F8F8F8"/>
      </a:lt1>
      <a:dk2>
        <a:srgbClr val="000000"/>
      </a:dk2>
      <a:lt2>
        <a:srgbClr val="FFFFFF"/>
      </a:lt2>
      <a:accent1>
        <a:srgbClr val="6699FF"/>
      </a:accent1>
      <a:accent2>
        <a:srgbClr val="9933FF"/>
      </a:accent2>
      <a:accent3>
        <a:srgbClr val="AAAAAA"/>
      </a:accent3>
      <a:accent4>
        <a:srgbClr val="D4D4D4"/>
      </a:accent4>
      <a:accent5>
        <a:srgbClr val="B8CAFF"/>
      </a:accent5>
      <a:accent6>
        <a:srgbClr val="8A2DE7"/>
      </a:accent6>
      <a:hlink>
        <a:srgbClr val="00FFFF"/>
      </a:hlink>
      <a:folHlink>
        <a:srgbClr val="0099CC"/>
      </a:folHlink>
    </a:clrScheme>
    <a:fontScheme name="Neon Fram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eon Fram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on Fram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on Fra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on Fram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on Frame 5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FF6600"/>
        </a:accent1>
        <a:accent2>
          <a:srgbClr val="FF41FF"/>
        </a:accent2>
        <a:accent3>
          <a:srgbClr val="AAAAAA"/>
        </a:accent3>
        <a:accent4>
          <a:srgbClr val="D4D4D4"/>
        </a:accent4>
        <a:accent5>
          <a:srgbClr val="FFB8AA"/>
        </a:accent5>
        <a:accent6>
          <a:srgbClr val="E73AE7"/>
        </a:accent6>
        <a:hlink>
          <a:srgbClr val="FF0066"/>
        </a:hlink>
        <a:folHlink>
          <a:srgbClr val="CC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on Frame 6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FF4FC9"/>
        </a:accent1>
        <a:accent2>
          <a:srgbClr val="FF91B6"/>
        </a:accent2>
        <a:accent3>
          <a:srgbClr val="AAAAAA"/>
        </a:accent3>
        <a:accent4>
          <a:srgbClr val="D4D4D4"/>
        </a:accent4>
        <a:accent5>
          <a:srgbClr val="FFB2E1"/>
        </a:accent5>
        <a:accent6>
          <a:srgbClr val="E783A5"/>
        </a:accent6>
        <a:hlink>
          <a:srgbClr val="FF99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Designs\Neon Frame.pot</Template>
  <TotalTime>11811</TotalTime>
  <Words>4074</Words>
  <Application>Microsoft Office PowerPoint</Application>
  <PresentationFormat>Widescreen</PresentationFormat>
  <Paragraphs>503</Paragraphs>
  <Slides>68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6" baseType="lpstr">
      <vt:lpstr>PMingLiU</vt:lpstr>
      <vt:lpstr>Arial</vt:lpstr>
      <vt:lpstr>Comic Sans MS</vt:lpstr>
      <vt:lpstr>Tahoma</vt:lpstr>
      <vt:lpstr>Times New Roman</vt:lpstr>
      <vt:lpstr>Wingdings</vt:lpstr>
      <vt:lpstr>Neon Frame</vt:lpstr>
      <vt:lpstr>Paintbrush Picture</vt:lpstr>
      <vt:lpstr>FB5003 - 3</vt:lpstr>
      <vt:lpstr>“</vt:lpstr>
      <vt:lpstr>Basics</vt:lpstr>
      <vt:lpstr>Questions</vt:lpstr>
      <vt:lpstr>Scenario 1</vt:lpstr>
      <vt:lpstr>Scenario 2</vt:lpstr>
      <vt:lpstr>Scenario 3</vt:lpstr>
      <vt:lpstr>Application Contexts</vt:lpstr>
      <vt:lpstr>We All See and Make Sense of The World in Different Ways</vt:lpstr>
      <vt:lpstr>Knowledge and Sensemaking</vt:lpstr>
      <vt:lpstr>So … Sensemaking</vt:lpstr>
      <vt:lpstr>Conversation Enhances Sensemaking</vt:lpstr>
      <vt:lpstr>Conversation Requires Questions</vt:lpstr>
      <vt:lpstr>Barriers to Sharing</vt:lpstr>
      <vt:lpstr>Sharing, Nature and Work</vt:lpstr>
      <vt:lpstr>Organisations Try to Manage Knowledge to Address Objectives Like:</vt:lpstr>
      <vt:lpstr>Systematic Knowledge Processes</vt:lpstr>
      <vt:lpstr>Knowledge and Privacy</vt:lpstr>
      <vt:lpstr>Rewarding Knowledge</vt:lpstr>
      <vt:lpstr>Siemens – ShareNet 1 </vt:lpstr>
      <vt:lpstr>Siemens ShareNet 2</vt:lpstr>
      <vt:lpstr>Siemens ShareNet 3</vt:lpstr>
      <vt:lpstr>Knowledge Practices in China</vt:lpstr>
      <vt:lpstr>Sources of Evidence</vt:lpstr>
      <vt:lpstr>Four Key “Themes” Emerge</vt:lpstr>
      <vt:lpstr>Knowledge Seeking &amp; Sharing</vt:lpstr>
      <vt:lpstr>Transactive Memories</vt:lpstr>
      <vt:lpstr>Transactive Memories</vt:lpstr>
      <vt:lpstr>Guanxi</vt:lpstr>
      <vt:lpstr>Guanxi</vt:lpstr>
      <vt:lpstr>Interactive IT Applications</vt:lpstr>
      <vt:lpstr>Interactive IT Applications</vt:lpstr>
      <vt:lpstr>Leveraging Effects</vt:lpstr>
      <vt:lpstr>Conversations and Knowledge</vt:lpstr>
      <vt:lpstr>Imagination and Mental Space</vt:lpstr>
      <vt:lpstr>Six Principles of Knowledge</vt:lpstr>
      <vt:lpstr>1. Knowledge is Voluntary </vt:lpstr>
      <vt:lpstr>2. Knowledge is Valid in a Context</vt:lpstr>
      <vt:lpstr>3. Conversation not Codification</vt:lpstr>
      <vt:lpstr>4. Knowledge is Fragmented</vt:lpstr>
      <vt:lpstr>5. What we Know is not how we Report what we Know</vt:lpstr>
      <vt:lpstr>6. Who You Know is Also Important</vt:lpstr>
      <vt:lpstr>New Knowledge Tools</vt:lpstr>
      <vt:lpstr>A Simple Example,…</vt:lpstr>
      <vt:lpstr>Network Centrality</vt:lpstr>
      <vt:lpstr>Who is at the centre? Who is connected to whom?</vt:lpstr>
      <vt:lpstr>The Theory of Weak Ties</vt:lpstr>
      <vt:lpstr>Weak or Strong Ties: Which are Better for Valuable Knowledge Exchange?</vt:lpstr>
      <vt:lpstr>Balancing Guanxi and Weak Ties</vt:lpstr>
      <vt:lpstr>Tie Strength and Knowledge</vt:lpstr>
      <vt:lpstr>3M</vt:lpstr>
      <vt:lpstr>Knowledge &amp; Innovation</vt:lpstr>
      <vt:lpstr>Innovation</vt:lpstr>
      <vt:lpstr>The Critical Role of Boundary Spanners</vt:lpstr>
      <vt:lpstr>PowerPoint Presentation</vt:lpstr>
      <vt:lpstr>Connectivity &amp; Integration Fails without Effective Site Leaders and Leader-Networks</vt:lpstr>
      <vt:lpstr>PowerPoint Presentation</vt:lpstr>
      <vt:lpstr>Post-acquisition Knowledge Integration</vt:lpstr>
      <vt:lpstr>New Product Opportunity???</vt:lpstr>
      <vt:lpstr>Ownership &amp; Motivation </vt:lpstr>
      <vt:lpstr>What You Can Imagine, You Can Achieve</vt:lpstr>
      <vt:lpstr>Integration, Learning &amp; Capacity</vt:lpstr>
      <vt:lpstr>Matrix Analysis (Individual)</vt:lpstr>
      <vt:lpstr>Turnover, Retention and Succession</vt:lpstr>
      <vt:lpstr>Serendipity by Design: Exospect</vt:lpstr>
      <vt:lpstr>Strategic Resource Management</vt:lpstr>
      <vt:lpstr>Problems with this Technique</vt:lpstr>
      <vt:lpstr>Discussion – Bob’s Story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FB5003-4</dc:title>
  <dc:creator>user</dc:creator>
  <cp:lastModifiedBy>Robert M Davison</cp:lastModifiedBy>
  <cp:revision>193</cp:revision>
  <cp:lastPrinted>1997-02-15T21:07:10Z</cp:lastPrinted>
  <dcterms:created xsi:type="dcterms:W3CDTF">1995-06-10T17:31:50Z</dcterms:created>
  <dcterms:modified xsi:type="dcterms:W3CDTF">2024-10-14T07:26:12Z</dcterms:modified>
</cp:coreProperties>
</file>