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69"/>
  </p:notesMasterIdLst>
  <p:handoutMasterIdLst>
    <p:handoutMasterId r:id="rId70"/>
  </p:handoutMasterIdLst>
  <p:sldIdLst>
    <p:sldId id="256" r:id="rId2"/>
    <p:sldId id="442" r:id="rId3"/>
    <p:sldId id="460" r:id="rId4"/>
    <p:sldId id="462" r:id="rId5"/>
    <p:sldId id="469" r:id="rId6"/>
    <p:sldId id="443" r:id="rId7"/>
    <p:sldId id="521" r:id="rId8"/>
    <p:sldId id="506" r:id="rId9"/>
    <p:sldId id="505" r:id="rId10"/>
    <p:sldId id="472" r:id="rId11"/>
    <p:sldId id="473" r:id="rId12"/>
    <p:sldId id="474" r:id="rId13"/>
    <p:sldId id="475" r:id="rId14"/>
    <p:sldId id="476" r:id="rId15"/>
    <p:sldId id="477" r:id="rId16"/>
    <p:sldId id="478" r:id="rId17"/>
    <p:sldId id="479" r:id="rId18"/>
    <p:sldId id="464" r:id="rId19"/>
    <p:sldId id="480" r:id="rId20"/>
    <p:sldId id="517" r:id="rId21"/>
    <p:sldId id="378" r:id="rId22"/>
    <p:sldId id="497" r:id="rId23"/>
    <p:sldId id="498" r:id="rId24"/>
    <p:sldId id="481" r:id="rId25"/>
    <p:sldId id="482" r:id="rId26"/>
    <p:sldId id="487" r:id="rId27"/>
    <p:sldId id="488" r:id="rId28"/>
    <p:sldId id="489" r:id="rId29"/>
    <p:sldId id="490" r:id="rId30"/>
    <p:sldId id="492" r:id="rId31"/>
    <p:sldId id="493" r:id="rId32"/>
    <p:sldId id="383" r:id="rId33"/>
    <p:sldId id="384" r:id="rId34"/>
    <p:sldId id="387" r:id="rId35"/>
    <p:sldId id="522" r:id="rId36"/>
    <p:sldId id="523" r:id="rId37"/>
    <p:sldId id="524" r:id="rId38"/>
    <p:sldId id="525" r:id="rId39"/>
    <p:sldId id="527" r:id="rId40"/>
    <p:sldId id="528" r:id="rId41"/>
    <p:sldId id="529" r:id="rId42"/>
    <p:sldId id="530" r:id="rId43"/>
    <p:sldId id="531" r:id="rId44"/>
    <p:sldId id="532" r:id="rId45"/>
    <p:sldId id="533" r:id="rId46"/>
    <p:sldId id="534" r:id="rId47"/>
    <p:sldId id="535" r:id="rId48"/>
    <p:sldId id="536" r:id="rId49"/>
    <p:sldId id="544" r:id="rId50"/>
    <p:sldId id="545" r:id="rId51"/>
    <p:sldId id="546" r:id="rId52"/>
    <p:sldId id="547" r:id="rId53"/>
    <p:sldId id="552" r:id="rId54"/>
    <p:sldId id="556" r:id="rId55"/>
    <p:sldId id="553" r:id="rId56"/>
    <p:sldId id="555" r:id="rId57"/>
    <p:sldId id="554" r:id="rId58"/>
    <p:sldId id="549" r:id="rId59"/>
    <p:sldId id="550" r:id="rId60"/>
    <p:sldId id="557" r:id="rId61"/>
    <p:sldId id="551" r:id="rId62"/>
    <p:sldId id="543" r:id="rId63"/>
    <p:sldId id="413" r:id="rId64"/>
    <p:sldId id="441" r:id="rId65"/>
    <p:sldId id="361" r:id="rId66"/>
    <p:sldId id="362" r:id="rId67"/>
    <p:sldId id="466" r:id="rId68"/>
  </p:sldIdLst>
  <p:sldSz cx="12192000" cy="6858000"/>
  <p:notesSz cx="6807200" cy="9939338"/>
  <p:defaultTextStyle>
    <a:defPPr>
      <a:defRPr lang="en-US"/>
    </a:defPPr>
    <a:lvl1pPr algn="ctr" rtl="0" fontAlgn="base">
      <a:spcBef>
        <a:spcPct val="0"/>
      </a:spcBef>
      <a:spcAft>
        <a:spcPct val="0"/>
      </a:spcAft>
      <a:defRPr sz="2400" kern="1200">
        <a:solidFill>
          <a:schemeClr val="tx1"/>
        </a:solidFill>
        <a:latin typeface="Times New Roman" pitchFamily="18" charset="0"/>
        <a:ea typeface="+mn-ea"/>
        <a:cs typeface="+mn-cs"/>
      </a:defRPr>
    </a:lvl1pPr>
    <a:lvl2pPr marL="457200" algn="ctr" rtl="0" fontAlgn="base">
      <a:spcBef>
        <a:spcPct val="0"/>
      </a:spcBef>
      <a:spcAft>
        <a:spcPct val="0"/>
      </a:spcAft>
      <a:defRPr sz="2400" kern="1200">
        <a:solidFill>
          <a:schemeClr val="tx1"/>
        </a:solidFill>
        <a:latin typeface="Times New Roman" pitchFamily="18" charset="0"/>
        <a:ea typeface="+mn-ea"/>
        <a:cs typeface="+mn-cs"/>
      </a:defRPr>
    </a:lvl2pPr>
    <a:lvl3pPr marL="914400" algn="ctr" rtl="0" fontAlgn="base">
      <a:spcBef>
        <a:spcPct val="0"/>
      </a:spcBef>
      <a:spcAft>
        <a:spcPct val="0"/>
      </a:spcAft>
      <a:defRPr sz="2400" kern="1200">
        <a:solidFill>
          <a:schemeClr val="tx1"/>
        </a:solidFill>
        <a:latin typeface="Times New Roman" pitchFamily="18" charset="0"/>
        <a:ea typeface="+mn-ea"/>
        <a:cs typeface="+mn-cs"/>
      </a:defRPr>
    </a:lvl3pPr>
    <a:lvl4pPr marL="1371600" algn="ctr" rtl="0" fontAlgn="base">
      <a:spcBef>
        <a:spcPct val="0"/>
      </a:spcBef>
      <a:spcAft>
        <a:spcPct val="0"/>
      </a:spcAft>
      <a:defRPr sz="2400" kern="1200">
        <a:solidFill>
          <a:schemeClr val="tx1"/>
        </a:solidFill>
        <a:latin typeface="Times New Roman" pitchFamily="18" charset="0"/>
        <a:ea typeface="+mn-ea"/>
        <a:cs typeface="+mn-cs"/>
      </a:defRPr>
    </a:lvl4pPr>
    <a:lvl5pPr marL="1828800" algn="ctr"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06600"/>
    <a:srgbClr val="00FFFF"/>
    <a:srgbClr val="00FF00"/>
    <a:srgbClr val="009900"/>
    <a:srgbClr val="FF9900"/>
    <a:srgbClr val="FFFF66"/>
    <a:srgbClr val="00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25" autoAdjust="0"/>
    <p:restoredTop sz="74627" autoAdjust="0"/>
  </p:normalViewPr>
  <p:slideViewPr>
    <p:cSldViewPr>
      <p:cViewPr varScale="1">
        <p:scale>
          <a:sx n="114" d="100"/>
          <a:sy n="114" d="100"/>
        </p:scale>
        <p:origin x="597" y="5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8" d="100"/>
        <a:sy n="88" d="100"/>
      </p:scale>
      <p:origin x="0" y="649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hdr" sz="quarter"/>
          </p:nvPr>
        </p:nvSpPr>
        <p:spPr bwMode="auto">
          <a:xfrm>
            <a:off x="2" y="1"/>
            <a:ext cx="2949786"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1" tIns="45716" rIns="91431" bIns="45716" numCol="1" anchor="t" anchorCtr="0" compatLnSpc="1">
            <a:prstTxWarp prst="textNoShape">
              <a:avLst/>
            </a:prstTxWarp>
          </a:bodyPr>
          <a:lstStyle>
            <a:lvl1pPr algn="l">
              <a:defRPr sz="1200"/>
            </a:lvl1pPr>
          </a:lstStyle>
          <a:p>
            <a:pPr>
              <a:defRPr/>
            </a:pPr>
            <a:endParaRPr lang="en-US"/>
          </a:p>
        </p:txBody>
      </p:sp>
      <p:sp>
        <p:nvSpPr>
          <p:cNvPr id="82947" name="Rectangle 3"/>
          <p:cNvSpPr>
            <a:spLocks noGrp="1" noChangeArrowheads="1"/>
          </p:cNvSpPr>
          <p:nvPr>
            <p:ph type="dt" sz="quarter" idx="1"/>
          </p:nvPr>
        </p:nvSpPr>
        <p:spPr bwMode="auto">
          <a:xfrm>
            <a:off x="3857414" y="1"/>
            <a:ext cx="2949786"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1" tIns="45716" rIns="91431" bIns="45716" numCol="1" anchor="t" anchorCtr="0" compatLnSpc="1">
            <a:prstTxWarp prst="textNoShape">
              <a:avLst/>
            </a:prstTxWarp>
          </a:bodyPr>
          <a:lstStyle>
            <a:lvl1pPr algn="r">
              <a:defRPr sz="1200"/>
            </a:lvl1pPr>
          </a:lstStyle>
          <a:p>
            <a:pPr>
              <a:defRPr/>
            </a:pPr>
            <a:endParaRPr lang="en-US"/>
          </a:p>
        </p:txBody>
      </p:sp>
      <p:sp>
        <p:nvSpPr>
          <p:cNvPr id="82948" name="Rectangle 4"/>
          <p:cNvSpPr>
            <a:spLocks noGrp="1" noChangeArrowheads="1"/>
          </p:cNvSpPr>
          <p:nvPr>
            <p:ph type="ftr" sz="quarter" idx="2"/>
          </p:nvPr>
        </p:nvSpPr>
        <p:spPr bwMode="auto">
          <a:xfrm>
            <a:off x="2" y="9442372"/>
            <a:ext cx="2949786"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1" tIns="45716" rIns="91431" bIns="45716" numCol="1" anchor="b" anchorCtr="0" compatLnSpc="1">
            <a:prstTxWarp prst="textNoShape">
              <a:avLst/>
            </a:prstTxWarp>
          </a:bodyPr>
          <a:lstStyle>
            <a:lvl1pPr algn="l">
              <a:defRPr sz="1200"/>
            </a:lvl1pPr>
          </a:lstStyle>
          <a:p>
            <a:pPr>
              <a:defRPr/>
            </a:pPr>
            <a:endParaRPr lang="en-US"/>
          </a:p>
        </p:txBody>
      </p:sp>
      <p:sp>
        <p:nvSpPr>
          <p:cNvPr id="82949" name="Rectangle 5"/>
          <p:cNvSpPr>
            <a:spLocks noGrp="1" noChangeArrowheads="1"/>
          </p:cNvSpPr>
          <p:nvPr>
            <p:ph type="sldNum" sz="quarter" idx="3"/>
          </p:nvPr>
        </p:nvSpPr>
        <p:spPr bwMode="auto">
          <a:xfrm>
            <a:off x="3857414" y="9442372"/>
            <a:ext cx="2949786"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1" tIns="45716" rIns="91431" bIns="45716" numCol="1" anchor="b" anchorCtr="0" compatLnSpc="1">
            <a:prstTxWarp prst="textNoShape">
              <a:avLst/>
            </a:prstTxWarp>
          </a:bodyPr>
          <a:lstStyle>
            <a:lvl1pPr algn="r">
              <a:defRPr sz="1200"/>
            </a:lvl1pPr>
          </a:lstStyle>
          <a:p>
            <a:pPr>
              <a:defRPr/>
            </a:pPr>
            <a:fld id="{8D4F5A5A-E1D7-4B75-905A-F6025A26EB47}" type="slidenum">
              <a:rPr lang="en-US"/>
              <a:pPr>
                <a:defRPr/>
              </a:pPr>
              <a:t>‹#›</a:t>
            </a:fld>
            <a:endParaRPr lang="en-US"/>
          </a:p>
        </p:txBody>
      </p:sp>
    </p:spTree>
    <p:extLst>
      <p:ext uri="{BB962C8B-B14F-4D97-AF65-F5344CB8AC3E}">
        <p14:creationId xmlns:p14="http://schemas.microsoft.com/office/powerpoint/2010/main" val="26714876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2" y="1"/>
            <a:ext cx="2949786"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1" tIns="45716" rIns="91431" bIns="45716" numCol="1" anchor="t" anchorCtr="0" compatLnSpc="1">
            <a:prstTxWarp prst="textNoShape">
              <a:avLst/>
            </a:prstTxWarp>
          </a:bodyPr>
          <a:lstStyle>
            <a:lvl1pPr algn="l">
              <a:defRPr sz="1200"/>
            </a:lvl1pPr>
          </a:lstStyle>
          <a:p>
            <a:pPr>
              <a:defRPr/>
            </a:pPr>
            <a:endParaRPr lang="en-US"/>
          </a:p>
        </p:txBody>
      </p:sp>
      <p:sp>
        <p:nvSpPr>
          <p:cNvPr id="10243" name="Rectangle 3"/>
          <p:cNvSpPr>
            <a:spLocks noGrp="1" noChangeArrowheads="1"/>
          </p:cNvSpPr>
          <p:nvPr>
            <p:ph type="dt" idx="1"/>
          </p:nvPr>
        </p:nvSpPr>
        <p:spPr bwMode="auto">
          <a:xfrm>
            <a:off x="3857414" y="1"/>
            <a:ext cx="2949786"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1" tIns="45716" rIns="91431" bIns="45716" numCol="1" anchor="t" anchorCtr="0" compatLnSpc="1">
            <a:prstTxWarp prst="textNoShape">
              <a:avLst/>
            </a:prstTxWarp>
          </a:bodyPr>
          <a:lstStyle>
            <a:lvl1pPr algn="r">
              <a:defRPr sz="1200"/>
            </a:lvl1pPr>
          </a:lstStyle>
          <a:p>
            <a:pPr>
              <a:defRPr/>
            </a:pPr>
            <a:endParaRPr lang="en-US"/>
          </a:p>
        </p:txBody>
      </p:sp>
      <p:sp>
        <p:nvSpPr>
          <p:cNvPr id="55300" name="Rectangle 4"/>
          <p:cNvSpPr>
            <a:spLocks noGrp="1" noRot="1" noChangeAspect="1" noChangeArrowheads="1" noTextEdit="1"/>
          </p:cNvSpPr>
          <p:nvPr>
            <p:ph type="sldImg" idx="2"/>
          </p:nvPr>
        </p:nvSpPr>
        <p:spPr bwMode="auto">
          <a:xfrm>
            <a:off x="92075" y="746125"/>
            <a:ext cx="6623050" cy="37258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p:cNvSpPr>
            <a:spLocks noGrp="1" noChangeArrowheads="1"/>
          </p:cNvSpPr>
          <p:nvPr>
            <p:ph type="body" sz="quarter" idx="3"/>
          </p:nvPr>
        </p:nvSpPr>
        <p:spPr bwMode="auto">
          <a:xfrm>
            <a:off x="907627" y="4721186"/>
            <a:ext cx="4991947" cy="4472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1" tIns="45716" rIns="91431" bIns="4571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p:cNvSpPr>
            <a:spLocks noGrp="1" noChangeArrowheads="1"/>
          </p:cNvSpPr>
          <p:nvPr>
            <p:ph type="ftr" sz="quarter" idx="4"/>
          </p:nvPr>
        </p:nvSpPr>
        <p:spPr bwMode="auto">
          <a:xfrm>
            <a:off x="2" y="9442372"/>
            <a:ext cx="2949786"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1" tIns="45716" rIns="91431" bIns="45716" numCol="1" anchor="b" anchorCtr="0" compatLnSpc="1">
            <a:prstTxWarp prst="textNoShape">
              <a:avLst/>
            </a:prstTxWarp>
          </a:bodyPr>
          <a:lstStyle>
            <a:lvl1pPr algn="l">
              <a:defRPr sz="1200"/>
            </a:lvl1pPr>
          </a:lstStyle>
          <a:p>
            <a:pPr>
              <a:defRPr/>
            </a:pPr>
            <a:endParaRPr lang="en-US"/>
          </a:p>
        </p:txBody>
      </p:sp>
      <p:sp>
        <p:nvSpPr>
          <p:cNvPr id="10247" name="Rectangle 7"/>
          <p:cNvSpPr>
            <a:spLocks noGrp="1" noChangeArrowheads="1"/>
          </p:cNvSpPr>
          <p:nvPr>
            <p:ph type="sldNum" sz="quarter" idx="5"/>
          </p:nvPr>
        </p:nvSpPr>
        <p:spPr bwMode="auto">
          <a:xfrm>
            <a:off x="3857414" y="9442372"/>
            <a:ext cx="2949786"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1" tIns="45716" rIns="91431" bIns="45716" numCol="1" anchor="b" anchorCtr="0" compatLnSpc="1">
            <a:prstTxWarp prst="textNoShape">
              <a:avLst/>
            </a:prstTxWarp>
          </a:bodyPr>
          <a:lstStyle>
            <a:lvl1pPr algn="r">
              <a:defRPr sz="1200"/>
            </a:lvl1pPr>
          </a:lstStyle>
          <a:p>
            <a:pPr>
              <a:defRPr/>
            </a:pPr>
            <a:fld id="{9A45A0D9-7FFC-43AB-9970-50DFCDC56A7C}" type="slidenum">
              <a:rPr lang="en-US"/>
              <a:pPr>
                <a:defRPr/>
              </a:pPr>
              <a:t>‹#›</a:t>
            </a:fld>
            <a:endParaRPr lang="en-US"/>
          </a:p>
        </p:txBody>
      </p:sp>
    </p:spTree>
    <p:extLst>
      <p:ext uri="{BB962C8B-B14F-4D97-AF65-F5344CB8AC3E}">
        <p14:creationId xmlns:p14="http://schemas.microsoft.com/office/powerpoint/2010/main" val="34331378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pPr>
              <a:defRPr/>
            </a:pPr>
            <a:fld id="{9A45A0D9-7FFC-43AB-9970-50DFCDC56A7C}" type="slidenum">
              <a:rPr lang="en-US" smtClean="0"/>
              <a:pPr>
                <a:defRPr/>
              </a:pPr>
              <a:t>6</a:t>
            </a:fld>
            <a:endParaRPr lang="en-US"/>
          </a:p>
        </p:txBody>
      </p:sp>
    </p:spTree>
    <p:extLst>
      <p:ext uri="{BB962C8B-B14F-4D97-AF65-F5344CB8AC3E}">
        <p14:creationId xmlns:p14="http://schemas.microsoft.com/office/powerpoint/2010/main" val="2248281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A45A0D9-7FFC-43AB-9970-50DFCDC56A7C}" type="slidenum">
              <a:rPr lang="en-US" smtClean="0"/>
              <a:pPr>
                <a:defRPr/>
              </a:pPr>
              <a:t>7</a:t>
            </a:fld>
            <a:endParaRPr lang="en-US"/>
          </a:p>
        </p:txBody>
      </p:sp>
    </p:spTree>
    <p:extLst>
      <p:ext uri="{BB962C8B-B14F-4D97-AF65-F5344CB8AC3E}">
        <p14:creationId xmlns:p14="http://schemas.microsoft.com/office/powerpoint/2010/main" val="3268766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A45A0D9-7FFC-43AB-9970-50DFCDC56A7C}" type="slidenum">
              <a:rPr lang="en-US" smtClean="0"/>
              <a:pPr>
                <a:defRPr/>
              </a:pPr>
              <a:t>8</a:t>
            </a:fld>
            <a:endParaRPr lang="en-US"/>
          </a:p>
        </p:txBody>
      </p:sp>
    </p:spTree>
    <p:extLst>
      <p:ext uri="{BB962C8B-B14F-4D97-AF65-F5344CB8AC3E}">
        <p14:creationId xmlns:p14="http://schemas.microsoft.com/office/powerpoint/2010/main" val="1819414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A45A0D9-7FFC-43AB-9970-50DFCDC56A7C}" type="slidenum">
              <a:rPr lang="en-US" smtClean="0"/>
              <a:pPr>
                <a:defRPr/>
              </a:pPr>
              <a:t>9</a:t>
            </a:fld>
            <a:endParaRPr lang="en-US"/>
          </a:p>
        </p:txBody>
      </p:sp>
    </p:spTree>
    <p:extLst>
      <p:ext uri="{BB962C8B-B14F-4D97-AF65-F5344CB8AC3E}">
        <p14:creationId xmlns:p14="http://schemas.microsoft.com/office/powerpoint/2010/main" val="571796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A45A0D9-7FFC-43AB-9970-50DFCDC56A7C}" type="slidenum">
              <a:rPr lang="en-US" smtClean="0"/>
              <a:pPr>
                <a:defRPr/>
              </a:pPr>
              <a:t>10</a:t>
            </a:fld>
            <a:endParaRPr lang="en-US"/>
          </a:p>
        </p:txBody>
      </p:sp>
    </p:spTree>
    <p:extLst>
      <p:ext uri="{BB962C8B-B14F-4D97-AF65-F5344CB8AC3E}">
        <p14:creationId xmlns:p14="http://schemas.microsoft.com/office/powerpoint/2010/main" val="2848175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A45A0D9-7FFC-43AB-9970-50DFCDC56A7C}" type="slidenum">
              <a:rPr lang="en-US" smtClean="0"/>
              <a:pPr>
                <a:defRPr/>
              </a:pPr>
              <a:t>11</a:t>
            </a:fld>
            <a:endParaRPr lang="en-US"/>
          </a:p>
        </p:txBody>
      </p:sp>
    </p:spTree>
    <p:extLst>
      <p:ext uri="{BB962C8B-B14F-4D97-AF65-F5344CB8AC3E}">
        <p14:creationId xmlns:p14="http://schemas.microsoft.com/office/powerpoint/2010/main" val="41299812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A45A0D9-7FFC-43AB-9970-50DFCDC56A7C}" type="slidenum">
              <a:rPr lang="en-US" smtClean="0"/>
              <a:pPr>
                <a:defRPr/>
              </a:pPr>
              <a:t>12</a:t>
            </a:fld>
            <a:endParaRPr lang="en-US"/>
          </a:p>
        </p:txBody>
      </p:sp>
    </p:spTree>
    <p:extLst>
      <p:ext uri="{BB962C8B-B14F-4D97-AF65-F5344CB8AC3E}">
        <p14:creationId xmlns:p14="http://schemas.microsoft.com/office/powerpoint/2010/main" val="3519579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A45A0D9-7FFC-43AB-9970-50DFCDC56A7C}" type="slidenum">
              <a:rPr lang="en-US" smtClean="0"/>
              <a:pPr>
                <a:defRPr/>
              </a:pPr>
              <a:t>14</a:t>
            </a:fld>
            <a:endParaRPr lang="en-US"/>
          </a:p>
        </p:txBody>
      </p:sp>
    </p:spTree>
    <p:extLst>
      <p:ext uri="{BB962C8B-B14F-4D97-AF65-F5344CB8AC3E}">
        <p14:creationId xmlns:p14="http://schemas.microsoft.com/office/powerpoint/2010/main" val="4054209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A45A0D9-7FFC-43AB-9970-50DFCDC56A7C}" type="slidenum">
              <a:rPr lang="en-US" smtClean="0"/>
              <a:pPr>
                <a:defRPr/>
              </a:pPr>
              <a:t>18</a:t>
            </a:fld>
            <a:endParaRPr lang="en-US"/>
          </a:p>
        </p:txBody>
      </p:sp>
    </p:spTree>
    <p:extLst>
      <p:ext uri="{BB962C8B-B14F-4D97-AF65-F5344CB8AC3E}">
        <p14:creationId xmlns:p14="http://schemas.microsoft.com/office/powerpoint/2010/main" val="3903652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A45A0D9-7FFC-43AB-9970-50DFCDC56A7C}" type="slidenum">
              <a:rPr lang="en-US" smtClean="0"/>
              <a:pPr>
                <a:defRPr/>
              </a:pPr>
              <a:t>19</a:t>
            </a:fld>
            <a:endParaRPr lang="en-US"/>
          </a:p>
        </p:txBody>
      </p:sp>
    </p:spTree>
    <p:extLst>
      <p:ext uri="{BB962C8B-B14F-4D97-AF65-F5344CB8AC3E}">
        <p14:creationId xmlns:p14="http://schemas.microsoft.com/office/powerpoint/2010/main" val="368198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Times New Roman" pitchFamily="18" charset="0"/>
              </a:defRPr>
            </a:lvl1pPr>
            <a:lvl2pPr marL="742950" indent="-285750" algn="l" eaLnBrk="0" hangingPunct="0">
              <a:spcBef>
                <a:spcPct val="30000"/>
              </a:spcBef>
              <a:defRPr sz="1200">
                <a:solidFill>
                  <a:schemeClr val="tx1"/>
                </a:solidFill>
                <a:latin typeface="Times New Roman" pitchFamily="18" charset="0"/>
              </a:defRPr>
            </a:lvl2pPr>
            <a:lvl3pPr marL="1143000" indent="-228600" algn="l" eaLnBrk="0" hangingPunct="0">
              <a:spcBef>
                <a:spcPct val="30000"/>
              </a:spcBef>
              <a:defRPr sz="1200">
                <a:solidFill>
                  <a:schemeClr val="tx1"/>
                </a:solidFill>
                <a:latin typeface="Times New Roman" pitchFamily="18" charset="0"/>
              </a:defRPr>
            </a:lvl3pPr>
            <a:lvl4pPr marL="1600200" indent="-228600" algn="l" eaLnBrk="0" hangingPunct="0">
              <a:spcBef>
                <a:spcPct val="30000"/>
              </a:spcBef>
              <a:defRPr sz="1200">
                <a:solidFill>
                  <a:schemeClr val="tx1"/>
                </a:solidFill>
                <a:latin typeface="Times New Roman" pitchFamily="18" charset="0"/>
              </a:defRPr>
            </a:lvl4pPr>
            <a:lvl5pPr marL="2057400" indent="-228600" algn="l"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0"/>
              </a:spcBef>
            </a:pPr>
            <a:fld id="{2E97A45E-F01D-4818-A217-A18FCFC0EBE6}" type="slidenum">
              <a:rPr lang="en-US" altLang="en-US" smtClean="0"/>
              <a:pPr algn="r" eaLnBrk="1" hangingPunct="1">
                <a:spcBef>
                  <a:spcPct val="0"/>
                </a:spcBef>
              </a:pPr>
              <a:t>20</a:t>
            </a:fld>
            <a:endParaRPr lang="en-US" altLang="en-US"/>
          </a:p>
        </p:txBody>
      </p:sp>
      <p:sp>
        <p:nvSpPr>
          <p:cNvPr id="57347" name="Rectangle 1026"/>
          <p:cNvSpPr>
            <a:spLocks noGrp="1" noRot="1" noChangeAspect="1" noChangeArrowheads="1" noTextEdit="1"/>
          </p:cNvSpPr>
          <p:nvPr>
            <p:ph type="sldImg"/>
          </p:nvPr>
        </p:nvSpPr>
        <p:spPr>
          <a:xfrm>
            <a:off x="92075" y="746125"/>
            <a:ext cx="6623050" cy="3725863"/>
          </a:xfrm>
          <a:ln/>
        </p:spPr>
      </p:sp>
      <p:sp>
        <p:nvSpPr>
          <p:cNvPr id="57348" name="Rectangle 1027"/>
          <p:cNvSpPr>
            <a:spLocks noGrp="1" noChangeArrowheads="1"/>
          </p:cNvSpPr>
          <p:nvPr>
            <p:ph type="body" idx="1"/>
          </p:nvPr>
        </p:nvSpPr>
        <p:spPr>
          <a:noFill/>
        </p:spPr>
        <p:txBody>
          <a:bodyPr/>
          <a:lstStyle/>
          <a:p>
            <a:pPr eaLnBrk="1" hangingPunct="1"/>
            <a:endParaRPr lang="en-GB" altLang="en-US"/>
          </a:p>
        </p:txBody>
      </p:sp>
    </p:spTree>
    <p:extLst>
      <p:ext uri="{BB962C8B-B14F-4D97-AF65-F5344CB8AC3E}">
        <p14:creationId xmlns:p14="http://schemas.microsoft.com/office/powerpoint/2010/main" val="187801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Times New Roman" pitchFamily="18" charset="0"/>
              </a:defRPr>
            </a:lvl1pPr>
            <a:lvl2pPr marL="742874" indent="-285721" algn="l" eaLnBrk="0" hangingPunct="0">
              <a:spcBef>
                <a:spcPct val="30000"/>
              </a:spcBef>
              <a:defRPr sz="1200">
                <a:solidFill>
                  <a:schemeClr val="tx1"/>
                </a:solidFill>
                <a:latin typeface="Times New Roman" pitchFamily="18" charset="0"/>
              </a:defRPr>
            </a:lvl2pPr>
            <a:lvl3pPr marL="1142884" indent="-228577" algn="l" eaLnBrk="0" hangingPunct="0">
              <a:spcBef>
                <a:spcPct val="30000"/>
              </a:spcBef>
              <a:defRPr sz="1200">
                <a:solidFill>
                  <a:schemeClr val="tx1"/>
                </a:solidFill>
                <a:latin typeface="Times New Roman" pitchFamily="18" charset="0"/>
              </a:defRPr>
            </a:lvl3pPr>
            <a:lvl4pPr marL="1600038" indent="-228577" algn="l" eaLnBrk="0" hangingPunct="0">
              <a:spcBef>
                <a:spcPct val="30000"/>
              </a:spcBef>
              <a:defRPr sz="1200">
                <a:solidFill>
                  <a:schemeClr val="tx1"/>
                </a:solidFill>
                <a:latin typeface="Times New Roman" pitchFamily="18" charset="0"/>
              </a:defRPr>
            </a:lvl4pPr>
            <a:lvl5pPr marL="2057191" indent="-228577" algn="l" eaLnBrk="0" hangingPunct="0">
              <a:spcBef>
                <a:spcPct val="30000"/>
              </a:spcBef>
              <a:defRPr sz="1200">
                <a:solidFill>
                  <a:schemeClr val="tx1"/>
                </a:solidFill>
                <a:latin typeface="Times New Roman" pitchFamily="18" charset="0"/>
              </a:defRPr>
            </a:lvl5pPr>
            <a:lvl6pPr marL="2514345" indent="-228577" eaLnBrk="0" fontAlgn="base" hangingPunct="0">
              <a:spcBef>
                <a:spcPct val="30000"/>
              </a:spcBef>
              <a:spcAft>
                <a:spcPct val="0"/>
              </a:spcAft>
              <a:defRPr sz="1200">
                <a:solidFill>
                  <a:schemeClr val="tx1"/>
                </a:solidFill>
                <a:latin typeface="Times New Roman" pitchFamily="18" charset="0"/>
              </a:defRPr>
            </a:lvl6pPr>
            <a:lvl7pPr marL="2971499" indent="-228577" eaLnBrk="0" fontAlgn="base" hangingPunct="0">
              <a:spcBef>
                <a:spcPct val="30000"/>
              </a:spcBef>
              <a:spcAft>
                <a:spcPct val="0"/>
              </a:spcAft>
              <a:defRPr sz="1200">
                <a:solidFill>
                  <a:schemeClr val="tx1"/>
                </a:solidFill>
                <a:latin typeface="Times New Roman" pitchFamily="18" charset="0"/>
              </a:defRPr>
            </a:lvl7pPr>
            <a:lvl8pPr marL="3428651" indent="-228577" eaLnBrk="0" fontAlgn="base" hangingPunct="0">
              <a:spcBef>
                <a:spcPct val="30000"/>
              </a:spcBef>
              <a:spcAft>
                <a:spcPct val="0"/>
              </a:spcAft>
              <a:defRPr sz="1200">
                <a:solidFill>
                  <a:schemeClr val="tx1"/>
                </a:solidFill>
                <a:latin typeface="Times New Roman" pitchFamily="18" charset="0"/>
              </a:defRPr>
            </a:lvl8pPr>
            <a:lvl9pPr marL="3885805" indent="-228577"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0"/>
              </a:spcBef>
            </a:pPr>
            <a:fld id="{14FDF149-DEC1-410C-9767-8450CF0CE407}" type="slidenum">
              <a:rPr lang="en-US" altLang="en-US" smtClean="0"/>
              <a:pPr algn="r" eaLnBrk="1" hangingPunct="1">
                <a:spcBef>
                  <a:spcPct val="0"/>
                </a:spcBef>
              </a:pPr>
              <a:t>21</a:t>
            </a:fld>
            <a:endParaRPr lang="en-US" altLang="en-US"/>
          </a:p>
        </p:txBody>
      </p:sp>
      <p:sp>
        <p:nvSpPr>
          <p:cNvPr id="58371" name="Rectangle 2"/>
          <p:cNvSpPr>
            <a:spLocks noGrp="1" noRot="1" noChangeAspect="1" noChangeArrowheads="1" noTextEdit="1"/>
          </p:cNvSpPr>
          <p:nvPr>
            <p:ph type="sldImg"/>
          </p:nvPr>
        </p:nvSpPr>
        <p:spPr>
          <a:xfrm>
            <a:off x="92075" y="746125"/>
            <a:ext cx="6623050" cy="3725863"/>
          </a:xfrm>
          <a:ln/>
        </p:spPr>
      </p:sp>
      <p:sp>
        <p:nvSpPr>
          <p:cNvPr id="58372" name="Rectangle 3"/>
          <p:cNvSpPr>
            <a:spLocks noGrp="1" noChangeArrowheads="1"/>
          </p:cNvSpPr>
          <p:nvPr>
            <p:ph type="body" idx="1"/>
          </p:nvPr>
        </p:nvSpPr>
        <p:spPr>
          <a:noFill/>
        </p:spPr>
        <p:txBody>
          <a:bodyPr/>
          <a:lstStyle/>
          <a:p>
            <a:pPr eaLnBrk="1" hangingPunct="1"/>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A45A0D9-7FFC-43AB-9970-50DFCDC56A7C}" type="slidenum">
              <a:rPr lang="en-US" smtClean="0"/>
              <a:pPr>
                <a:defRPr/>
              </a:pPr>
              <a:t>23</a:t>
            </a:fld>
            <a:endParaRPr lang="en-US"/>
          </a:p>
        </p:txBody>
      </p:sp>
    </p:spTree>
    <p:extLst>
      <p:ext uri="{BB962C8B-B14F-4D97-AF65-F5344CB8AC3E}">
        <p14:creationId xmlns:p14="http://schemas.microsoft.com/office/powerpoint/2010/main" val="394460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A45A0D9-7FFC-43AB-9970-50DFCDC56A7C}" type="slidenum">
              <a:rPr lang="en-US" smtClean="0"/>
              <a:pPr>
                <a:defRPr/>
              </a:pPr>
              <a:t>24</a:t>
            </a:fld>
            <a:endParaRPr lang="en-US"/>
          </a:p>
        </p:txBody>
      </p:sp>
    </p:spTree>
    <p:extLst>
      <p:ext uri="{BB962C8B-B14F-4D97-AF65-F5344CB8AC3E}">
        <p14:creationId xmlns:p14="http://schemas.microsoft.com/office/powerpoint/2010/main" val="3372885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A45A0D9-7FFC-43AB-9970-50DFCDC56A7C}" type="slidenum">
              <a:rPr lang="en-US" smtClean="0"/>
              <a:pPr>
                <a:defRPr/>
              </a:pPr>
              <a:t>25</a:t>
            </a:fld>
            <a:endParaRPr lang="en-US"/>
          </a:p>
        </p:txBody>
      </p:sp>
    </p:spTree>
    <p:extLst>
      <p:ext uri="{BB962C8B-B14F-4D97-AF65-F5344CB8AC3E}">
        <p14:creationId xmlns:p14="http://schemas.microsoft.com/office/powerpoint/2010/main" val="101566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A45A0D9-7FFC-43AB-9970-50DFCDC56A7C}" type="slidenum">
              <a:rPr lang="en-US" smtClean="0"/>
              <a:pPr>
                <a:defRPr/>
              </a:pPr>
              <a:t>27</a:t>
            </a:fld>
            <a:endParaRPr lang="en-US"/>
          </a:p>
        </p:txBody>
      </p:sp>
    </p:spTree>
    <p:extLst>
      <p:ext uri="{BB962C8B-B14F-4D97-AF65-F5344CB8AC3E}">
        <p14:creationId xmlns:p14="http://schemas.microsoft.com/office/powerpoint/2010/main" val="2203890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A45A0D9-7FFC-43AB-9970-50DFCDC56A7C}" type="slidenum">
              <a:rPr lang="en-US" smtClean="0"/>
              <a:pPr>
                <a:defRPr/>
              </a:pPr>
              <a:t>28</a:t>
            </a:fld>
            <a:endParaRPr lang="en-US"/>
          </a:p>
        </p:txBody>
      </p:sp>
    </p:spTree>
    <p:extLst>
      <p:ext uri="{BB962C8B-B14F-4D97-AF65-F5344CB8AC3E}">
        <p14:creationId xmlns:p14="http://schemas.microsoft.com/office/powerpoint/2010/main" val="3526468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A45A0D9-7FFC-43AB-9970-50DFCDC56A7C}" type="slidenum">
              <a:rPr lang="en-US" smtClean="0"/>
              <a:pPr>
                <a:defRPr/>
              </a:pPr>
              <a:t>30</a:t>
            </a:fld>
            <a:endParaRPr lang="en-US"/>
          </a:p>
        </p:txBody>
      </p:sp>
    </p:spTree>
    <p:extLst>
      <p:ext uri="{BB962C8B-B14F-4D97-AF65-F5344CB8AC3E}">
        <p14:creationId xmlns:p14="http://schemas.microsoft.com/office/powerpoint/2010/main" val="26287889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A45A0D9-7FFC-43AB-9970-50DFCDC56A7C}" type="slidenum">
              <a:rPr lang="en-US" smtClean="0"/>
              <a:pPr>
                <a:defRPr/>
              </a:pPr>
              <a:t>33</a:t>
            </a:fld>
            <a:endParaRPr lang="en-US"/>
          </a:p>
        </p:txBody>
      </p:sp>
    </p:spTree>
    <p:extLst>
      <p:ext uri="{BB962C8B-B14F-4D97-AF65-F5344CB8AC3E}">
        <p14:creationId xmlns:p14="http://schemas.microsoft.com/office/powerpoint/2010/main" val="6041361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Times New Roman" pitchFamily="18" charset="0"/>
              </a:defRPr>
            </a:lvl1pPr>
            <a:lvl2pPr marL="742874" indent="-285721" algn="l" eaLnBrk="0" hangingPunct="0">
              <a:spcBef>
                <a:spcPct val="30000"/>
              </a:spcBef>
              <a:defRPr sz="1200">
                <a:solidFill>
                  <a:schemeClr val="tx1"/>
                </a:solidFill>
                <a:latin typeface="Times New Roman" pitchFamily="18" charset="0"/>
              </a:defRPr>
            </a:lvl2pPr>
            <a:lvl3pPr marL="1142884" indent="-228577" algn="l" eaLnBrk="0" hangingPunct="0">
              <a:spcBef>
                <a:spcPct val="30000"/>
              </a:spcBef>
              <a:defRPr sz="1200">
                <a:solidFill>
                  <a:schemeClr val="tx1"/>
                </a:solidFill>
                <a:latin typeface="Times New Roman" pitchFamily="18" charset="0"/>
              </a:defRPr>
            </a:lvl3pPr>
            <a:lvl4pPr marL="1600038" indent="-228577" algn="l" eaLnBrk="0" hangingPunct="0">
              <a:spcBef>
                <a:spcPct val="30000"/>
              </a:spcBef>
              <a:defRPr sz="1200">
                <a:solidFill>
                  <a:schemeClr val="tx1"/>
                </a:solidFill>
                <a:latin typeface="Times New Roman" pitchFamily="18" charset="0"/>
              </a:defRPr>
            </a:lvl4pPr>
            <a:lvl5pPr marL="2057191" indent="-228577" algn="l" eaLnBrk="0" hangingPunct="0">
              <a:spcBef>
                <a:spcPct val="30000"/>
              </a:spcBef>
              <a:defRPr sz="1200">
                <a:solidFill>
                  <a:schemeClr val="tx1"/>
                </a:solidFill>
                <a:latin typeface="Times New Roman" pitchFamily="18" charset="0"/>
              </a:defRPr>
            </a:lvl5pPr>
            <a:lvl6pPr marL="2514345" indent="-228577" eaLnBrk="0" fontAlgn="base" hangingPunct="0">
              <a:spcBef>
                <a:spcPct val="30000"/>
              </a:spcBef>
              <a:spcAft>
                <a:spcPct val="0"/>
              </a:spcAft>
              <a:defRPr sz="1200">
                <a:solidFill>
                  <a:schemeClr val="tx1"/>
                </a:solidFill>
                <a:latin typeface="Times New Roman" pitchFamily="18" charset="0"/>
              </a:defRPr>
            </a:lvl6pPr>
            <a:lvl7pPr marL="2971499" indent="-228577" eaLnBrk="0" fontAlgn="base" hangingPunct="0">
              <a:spcBef>
                <a:spcPct val="30000"/>
              </a:spcBef>
              <a:spcAft>
                <a:spcPct val="0"/>
              </a:spcAft>
              <a:defRPr sz="1200">
                <a:solidFill>
                  <a:schemeClr val="tx1"/>
                </a:solidFill>
                <a:latin typeface="Times New Roman" pitchFamily="18" charset="0"/>
              </a:defRPr>
            </a:lvl7pPr>
            <a:lvl8pPr marL="3428651" indent="-228577" eaLnBrk="0" fontAlgn="base" hangingPunct="0">
              <a:spcBef>
                <a:spcPct val="30000"/>
              </a:spcBef>
              <a:spcAft>
                <a:spcPct val="0"/>
              </a:spcAft>
              <a:defRPr sz="1200">
                <a:solidFill>
                  <a:schemeClr val="tx1"/>
                </a:solidFill>
                <a:latin typeface="Times New Roman" pitchFamily="18" charset="0"/>
              </a:defRPr>
            </a:lvl8pPr>
            <a:lvl9pPr marL="3885805" indent="-228577"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0"/>
              </a:spcBef>
            </a:pPr>
            <a:fld id="{989DD964-ACBD-42E4-83E3-5D772DAB6132}" type="slidenum">
              <a:rPr lang="en-US" altLang="en-US" smtClean="0"/>
              <a:pPr algn="r" eaLnBrk="1" hangingPunct="1">
                <a:spcBef>
                  <a:spcPct val="0"/>
                </a:spcBef>
              </a:pPr>
              <a:t>34</a:t>
            </a:fld>
            <a:endParaRPr lang="en-US" altLang="en-US"/>
          </a:p>
        </p:txBody>
      </p:sp>
      <p:sp>
        <p:nvSpPr>
          <p:cNvPr id="59395" name="Rectangle 2"/>
          <p:cNvSpPr>
            <a:spLocks noGrp="1" noRot="1" noChangeAspect="1" noChangeArrowheads="1" noTextEdit="1"/>
          </p:cNvSpPr>
          <p:nvPr>
            <p:ph type="sldImg"/>
          </p:nvPr>
        </p:nvSpPr>
        <p:spPr>
          <a:xfrm>
            <a:off x="92075" y="746125"/>
            <a:ext cx="6623050" cy="3725863"/>
          </a:xfrm>
          <a:ln/>
        </p:spPr>
      </p:sp>
      <p:sp>
        <p:nvSpPr>
          <p:cNvPr id="59396" name="Rectangle 3"/>
          <p:cNvSpPr>
            <a:spLocks noGrp="1" noChangeArrowheads="1"/>
          </p:cNvSpPr>
          <p:nvPr>
            <p:ph type="body" idx="1"/>
          </p:nvPr>
        </p:nvSpPr>
        <p:spPr>
          <a:noFill/>
        </p:spPr>
        <p:txBody>
          <a:bodyPr/>
          <a:lstStyle/>
          <a:p>
            <a:pPr eaLnBrk="1" hangingPunct="1"/>
            <a:endParaRPr lang="en-GB"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Times New Roman" pitchFamily="18" charset="0"/>
              </a:defRPr>
            </a:lvl1pPr>
            <a:lvl2pPr marL="742874" indent="-285721" algn="l" eaLnBrk="0" hangingPunct="0">
              <a:spcBef>
                <a:spcPct val="30000"/>
              </a:spcBef>
              <a:defRPr sz="1200">
                <a:solidFill>
                  <a:schemeClr val="tx1"/>
                </a:solidFill>
                <a:latin typeface="Times New Roman" pitchFamily="18" charset="0"/>
              </a:defRPr>
            </a:lvl2pPr>
            <a:lvl3pPr marL="1142884" indent="-228577" algn="l" eaLnBrk="0" hangingPunct="0">
              <a:spcBef>
                <a:spcPct val="30000"/>
              </a:spcBef>
              <a:defRPr sz="1200">
                <a:solidFill>
                  <a:schemeClr val="tx1"/>
                </a:solidFill>
                <a:latin typeface="Times New Roman" pitchFamily="18" charset="0"/>
              </a:defRPr>
            </a:lvl3pPr>
            <a:lvl4pPr marL="1600038" indent="-228577" algn="l" eaLnBrk="0" hangingPunct="0">
              <a:spcBef>
                <a:spcPct val="30000"/>
              </a:spcBef>
              <a:defRPr sz="1200">
                <a:solidFill>
                  <a:schemeClr val="tx1"/>
                </a:solidFill>
                <a:latin typeface="Times New Roman" pitchFamily="18" charset="0"/>
              </a:defRPr>
            </a:lvl4pPr>
            <a:lvl5pPr marL="2057191" indent="-228577" algn="l" eaLnBrk="0" hangingPunct="0">
              <a:spcBef>
                <a:spcPct val="30000"/>
              </a:spcBef>
              <a:defRPr sz="1200">
                <a:solidFill>
                  <a:schemeClr val="tx1"/>
                </a:solidFill>
                <a:latin typeface="Times New Roman" pitchFamily="18" charset="0"/>
              </a:defRPr>
            </a:lvl5pPr>
            <a:lvl6pPr marL="2514345" indent="-228577" eaLnBrk="0" fontAlgn="base" hangingPunct="0">
              <a:spcBef>
                <a:spcPct val="30000"/>
              </a:spcBef>
              <a:spcAft>
                <a:spcPct val="0"/>
              </a:spcAft>
              <a:defRPr sz="1200">
                <a:solidFill>
                  <a:schemeClr val="tx1"/>
                </a:solidFill>
                <a:latin typeface="Times New Roman" pitchFamily="18" charset="0"/>
              </a:defRPr>
            </a:lvl6pPr>
            <a:lvl7pPr marL="2971499" indent="-228577" eaLnBrk="0" fontAlgn="base" hangingPunct="0">
              <a:spcBef>
                <a:spcPct val="30000"/>
              </a:spcBef>
              <a:spcAft>
                <a:spcPct val="0"/>
              </a:spcAft>
              <a:defRPr sz="1200">
                <a:solidFill>
                  <a:schemeClr val="tx1"/>
                </a:solidFill>
                <a:latin typeface="Times New Roman" pitchFamily="18" charset="0"/>
              </a:defRPr>
            </a:lvl7pPr>
            <a:lvl8pPr marL="3428651" indent="-228577" eaLnBrk="0" fontAlgn="base" hangingPunct="0">
              <a:spcBef>
                <a:spcPct val="30000"/>
              </a:spcBef>
              <a:spcAft>
                <a:spcPct val="0"/>
              </a:spcAft>
              <a:defRPr sz="1200">
                <a:solidFill>
                  <a:schemeClr val="tx1"/>
                </a:solidFill>
                <a:latin typeface="Times New Roman" pitchFamily="18" charset="0"/>
              </a:defRPr>
            </a:lvl8pPr>
            <a:lvl9pPr marL="3885805" indent="-228577"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0"/>
              </a:spcBef>
            </a:pPr>
            <a:fld id="{CDF844B5-3C1E-4476-B3B8-B57C266C1B99}" type="slidenum">
              <a:rPr lang="en-US" altLang="en-US" smtClean="0"/>
              <a:pPr algn="r" eaLnBrk="1" hangingPunct="1">
                <a:spcBef>
                  <a:spcPct val="0"/>
                </a:spcBef>
              </a:pPr>
              <a:t>63</a:t>
            </a:fld>
            <a:endParaRPr lang="en-US" altLang="en-US"/>
          </a:p>
        </p:txBody>
      </p:sp>
      <p:sp>
        <p:nvSpPr>
          <p:cNvPr id="61443" name="Rectangle 2"/>
          <p:cNvSpPr>
            <a:spLocks noGrp="1" noRot="1" noChangeAspect="1" noChangeArrowheads="1" noTextEdit="1"/>
          </p:cNvSpPr>
          <p:nvPr>
            <p:ph type="sldImg"/>
          </p:nvPr>
        </p:nvSpPr>
        <p:spPr>
          <a:xfrm>
            <a:off x="92075" y="746125"/>
            <a:ext cx="6623050" cy="3725863"/>
          </a:xfrm>
          <a:ln/>
        </p:spPr>
      </p:sp>
      <p:sp>
        <p:nvSpPr>
          <p:cNvPr id="61444" name="Rectangle 3"/>
          <p:cNvSpPr>
            <a:spLocks noGrp="1" noChangeArrowheads="1"/>
          </p:cNvSpPr>
          <p:nvPr>
            <p:ph type="body" idx="1"/>
          </p:nvPr>
        </p:nvSpPr>
        <p:spPr>
          <a:noFill/>
        </p:spPr>
        <p:txBody>
          <a:bodyPr/>
          <a:lstStyle/>
          <a:p>
            <a:pPr eaLnBrk="1" hangingPunct="1"/>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237067" y="230189"/>
            <a:ext cx="270933" cy="6503987"/>
            <a:chOff x="112" y="145"/>
            <a:chExt cx="128" cy="4097"/>
          </a:xfrm>
        </p:grpSpPr>
        <p:sp>
          <p:nvSpPr>
            <p:cNvPr id="5" name="Rectangle 3"/>
            <p:cNvSpPr>
              <a:spLocks noChangeArrowheads="1"/>
            </p:cNvSpPr>
            <p:nvPr/>
          </p:nvSpPr>
          <p:spPr bwMode="auto">
            <a:xfrm flipH="1">
              <a:off x="192" y="162"/>
              <a:ext cx="48" cy="4080"/>
            </a:xfrm>
            <a:prstGeom prst="rect">
              <a:avLst/>
            </a:prstGeom>
            <a:gradFill rotWithShape="0">
              <a:gsLst>
                <a:gs pos="0">
                  <a:schemeClr val="bg1"/>
                </a:gs>
                <a:gs pos="100000">
                  <a:schemeClr val="fo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altLang="en-US" sz="2400"/>
            </a:p>
          </p:txBody>
        </p:sp>
        <p:sp>
          <p:nvSpPr>
            <p:cNvPr id="6" name="Rectangle 4"/>
            <p:cNvSpPr>
              <a:spLocks noChangeArrowheads="1"/>
            </p:cNvSpPr>
            <p:nvPr/>
          </p:nvSpPr>
          <p:spPr bwMode="auto">
            <a:xfrm>
              <a:off x="112" y="145"/>
              <a:ext cx="48" cy="3941"/>
            </a:xfrm>
            <a:prstGeom prst="rect">
              <a:avLst/>
            </a:prstGeom>
            <a:gradFill rotWithShape="0">
              <a:gsLst>
                <a:gs pos="0">
                  <a:schemeClr val="bg1"/>
                </a:gs>
                <a:gs pos="100000">
                  <a:schemeClr va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altLang="en-US" sz="2400"/>
            </a:p>
          </p:txBody>
        </p:sp>
      </p:grpSp>
      <p:grpSp>
        <p:nvGrpSpPr>
          <p:cNvPr id="7" name="Group 5"/>
          <p:cNvGrpSpPr>
            <a:grpSpLocks/>
          </p:cNvGrpSpPr>
          <p:nvPr/>
        </p:nvGrpSpPr>
        <p:grpSpPr bwMode="auto">
          <a:xfrm>
            <a:off x="11724218" y="220664"/>
            <a:ext cx="264583" cy="6408737"/>
            <a:chOff x="5539" y="139"/>
            <a:chExt cx="125" cy="4037"/>
          </a:xfrm>
        </p:grpSpPr>
        <p:sp>
          <p:nvSpPr>
            <p:cNvPr id="8" name="Rectangle 6"/>
            <p:cNvSpPr>
              <a:spLocks noChangeArrowheads="1"/>
            </p:cNvSpPr>
            <p:nvPr/>
          </p:nvSpPr>
          <p:spPr bwMode="auto">
            <a:xfrm rot="10800000" flipH="1" flipV="1">
              <a:off x="5621" y="139"/>
              <a:ext cx="43" cy="3989"/>
            </a:xfrm>
            <a:prstGeom prst="rect">
              <a:avLst/>
            </a:prstGeom>
            <a:gradFill rotWithShape="0">
              <a:gsLst>
                <a:gs pos="0">
                  <a:schemeClr val="accent1"/>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altLang="en-US" sz="2400"/>
            </a:p>
          </p:txBody>
        </p:sp>
        <p:sp>
          <p:nvSpPr>
            <p:cNvPr id="9" name="Rectangle 7"/>
            <p:cNvSpPr>
              <a:spLocks noChangeArrowheads="1"/>
            </p:cNvSpPr>
            <p:nvPr/>
          </p:nvSpPr>
          <p:spPr bwMode="auto">
            <a:xfrm rot="10800000" flipV="1">
              <a:off x="5539" y="240"/>
              <a:ext cx="49" cy="3936"/>
            </a:xfrm>
            <a:prstGeom prst="rect">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altLang="en-US" sz="2400"/>
            </a:p>
          </p:txBody>
        </p:sp>
      </p:grpSp>
      <p:grpSp>
        <p:nvGrpSpPr>
          <p:cNvPr id="10" name="Group 8"/>
          <p:cNvGrpSpPr>
            <a:grpSpLocks/>
          </p:cNvGrpSpPr>
          <p:nvPr/>
        </p:nvGrpSpPr>
        <p:grpSpPr bwMode="auto">
          <a:xfrm>
            <a:off x="550333" y="6477000"/>
            <a:ext cx="11582400" cy="228600"/>
            <a:chOff x="260" y="4080"/>
            <a:chExt cx="5472" cy="144"/>
          </a:xfrm>
        </p:grpSpPr>
        <p:sp>
          <p:nvSpPr>
            <p:cNvPr id="11" name="Rectangle 9"/>
            <p:cNvSpPr>
              <a:spLocks noChangeArrowheads="1"/>
            </p:cNvSpPr>
            <p:nvPr/>
          </p:nvSpPr>
          <p:spPr bwMode="auto">
            <a:xfrm rot="5400000" flipV="1">
              <a:off x="2972" y="1368"/>
              <a:ext cx="48" cy="5472"/>
            </a:xfrm>
            <a:prstGeom prst="rect">
              <a:avLst/>
            </a:prstGeom>
            <a:gradFill rotWithShape="0">
              <a:gsLst>
                <a:gs pos="0">
                  <a:schemeClr val="bg1"/>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altLang="en-US" sz="2400"/>
            </a:p>
          </p:txBody>
        </p:sp>
        <p:sp>
          <p:nvSpPr>
            <p:cNvPr id="12" name="Rectangle 10"/>
            <p:cNvSpPr>
              <a:spLocks noChangeArrowheads="1"/>
            </p:cNvSpPr>
            <p:nvPr/>
          </p:nvSpPr>
          <p:spPr bwMode="auto">
            <a:xfrm rot="5400000" flipV="1">
              <a:off x="2914" y="1522"/>
              <a:ext cx="48" cy="5355"/>
            </a:xfrm>
            <a:prstGeom prst="rect">
              <a:avLst/>
            </a:prstGeom>
            <a:gradFill rotWithShape="0">
              <a:gsLst>
                <a:gs pos="0">
                  <a:schemeClr val="bg1"/>
                </a:gs>
                <a:gs pos="100000">
                  <a:schemeClr val="hlink"/>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altLang="en-US" sz="2400"/>
            </a:p>
          </p:txBody>
        </p:sp>
      </p:grpSp>
      <p:grpSp>
        <p:nvGrpSpPr>
          <p:cNvPr id="13" name="Group 11"/>
          <p:cNvGrpSpPr>
            <a:grpSpLocks/>
          </p:cNvGrpSpPr>
          <p:nvPr/>
        </p:nvGrpSpPr>
        <p:grpSpPr bwMode="auto">
          <a:xfrm>
            <a:off x="101600" y="176214"/>
            <a:ext cx="11660717" cy="161925"/>
            <a:chOff x="48" y="111"/>
            <a:chExt cx="5509" cy="102"/>
          </a:xfrm>
        </p:grpSpPr>
        <p:sp>
          <p:nvSpPr>
            <p:cNvPr id="14" name="Rectangle 12"/>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altLang="en-US" sz="2400"/>
            </a:p>
          </p:txBody>
        </p:sp>
        <p:sp>
          <p:nvSpPr>
            <p:cNvPr id="15" name="Rectangle 13"/>
            <p:cNvSpPr>
              <a:spLocks noChangeArrowheads="1"/>
            </p:cNvSpPr>
            <p:nvPr/>
          </p:nvSpPr>
          <p:spPr bwMode="auto">
            <a:xfrm rot="5400000" flipV="1">
              <a:off x="2783" y="-2624"/>
              <a:ext cx="38" cy="5509"/>
            </a:xfrm>
            <a:prstGeom prst="rect">
              <a:avLst/>
            </a:prstGeom>
            <a:gradFill rotWithShape="0">
              <a:gsLst>
                <a:gs pos="0">
                  <a:schemeClr val="accent1"/>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altLang="en-US" sz="2400"/>
            </a:p>
          </p:txBody>
        </p:sp>
      </p:grpSp>
      <p:sp>
        <p:nvSpPr>
          <p:cNvPr id="91150" name="Rectangle 14"/>
          <p:cNvSpPr>
            <a:spLocks noGrp="1" noChangeArrowheads="1"/>
          </p:cNvSpPr>
          <p:nvPr>
            <p:ph type="ctrTitle" sz="quarter"/>
          </p:nvPr>
        </p:nvSpPr>
        <p:spPr>
          <a:xfrm>
            <a:off x="914400" y="1981200"/>
            <a:ext cx="10363200" cy="1143000"/>
          </a:xfrm>
        </p:spPr>
        <p:txBody>
          <a:bodyPr anchor="ctr"/>
          <a:lstStyle>
            <a:lvl1pPr algn="ctr">
              <a:defRPr sz="4000">
                <a:solidFill>
                  <a:schemeClr val="tx1"/>
                </a:solidFill>
              </a:defRPr>
            </a:lvl1pPr>
          </a:lstStyle>
          <a:p>
            <a:pPr lvl="0"/>
            <a:r>
              <a:rPr lang="en-US" noProof="0"/>
              <a:t>Click to edit Master title style</a:t>
            </a:r>
          </a:p>
        </p:txBody>
      </p:sp>
      <p:sp>
        <p:nvSpPr>
          <p:cNvPr id="91151" name="Rectangle 15"/>
          <p:cNvSpPr>
            <a:spLocks noGrp="1" noChangeArrowheads="1"/>
          </p:cNvSpPr>
          <p:nvPr>
            <p:ph type="subTitle" sz="quarter" idx="1"/>
          </p:nvPr>
        </p:nvSpPr>
        <p:spPr>
          <a:xfrm>
            <a:off x="1828800" y="3886200"/>
            <a:ext cx="8534400" cy="1752600"/>
          </a:xfrm>
        </p:spPr>
        <p:txBody>
          <a:bodyPr/>
          <a:lstStyle>
            <a:lvl1pPr marL="0" indent="0" algn="ctr">
              <a:buFontTx/>
              <a:buNone/>
              <a:defRPr sz="2800"/>
            </a:lvl1pPr>
          </a:lstStyle>
          <a:p>
            <a:pPr lvl="0"/>
            <a:r>
              <a:rPr lang="en-US" noProof="0"/>
              <a:t>Click to edit Master subtitle style</a:t>
            </a:r>
          </a:p>
        </p:txBody>
      </p:sp>
      <p:sp>
        <p:nvSpPr>
          <p:cNvPr id="16" name="Rectangle 16"/>
          <p:cNvSpPr>
            <a:spLocks noGrp="1" noChangeArrowheads="1"/>
          </p:cNvSpPr>
          <p:nvPr>
            <p:ph type="dt" sz="quarter" idx="10"/>
          </p:nvPr>
        </p:nvSpPr>
        <p:spPr>
          <a:xfrm>
            <a:off x="586317" y="5989638"/>
            <a:ext cx="2540000" cy="457200"/>
          </a:xfrm>
        </p:spPr>
        <p:txBody>
          <a:bodyPr/>
          <a:lstStyle>
            <a:lvl1pPr>
              <a:defRPr/>
            </a:lvl1pPr>
          </a:lstStyle>
          <a:p>
            <a:pPr>
              <a:defRPr/>
            </a:pPr>
            <a:endParaRPr lang="en-US"/>
          </a:p>
        </p:txBody>
      </p:sp>
      <p:sp>
        <p:nvSpPr>
          <p:cNvPr id="17" name="Rectangle 17"/>
          <p:cNvSpPr>
            <a:spLocks noGrp="1" noChangeArrowheads="1"/>
          </p:cNvSpPr>
          <p:nvPr>
            <p:ph type="ftr" sz="quarter" idx="11"/>
          </p:nvPr>
        </p:nvSpPr>
        <p:spPr>
          <a:xfrm>
            <a:off x="4180417" y="6002338"/>
            <a:ext cx="3860800" cy="457200"/>
          </a:xfrm>
        </p:spPr>
        <p:txBody>
          <a:bodyPr/>
          <a:lstStyle>
            <a:lvl1pPr>
              <a:defRPr/>
            </a:lvl1pPr>
          </a:lstStyle>
          <a:p>
            <a:pPr>
              <a:defRPr/>
            </a:pPr>
            <a:endParaRPr lang="en-US"/>
          </a:p>
        </p:txBody>
      </p:sp>
      <p:sp>
        <p:nvSpPr>
          <p:cNvPr id="18" name="Rectangle 18"/>
          <p:cNvSpPr>
            <a:spLocks noGrp="1" noChangeArrowheads="1"/>
          </p:cNvSpPr>
          <p:nvPr>
            <p:ph type="sldNum" sz="quarter" idx="12"/>
          </p:nvPr>
        </p:nvSpPr>
        <p:spPr>
          <a:xfrm>
            <a:off x="9067800" y="5978525"/>
            <a:ext cx="2540000" cy="457200"/>
          </a:xfrm>
        </p:spPr>
        <p:txBody>
          <a:bodyPr/>
          <a:lstStyle>
            <a:lvl1pPr>
              <a:defRPr/>
            </a:lvl1pPr>
          </a:lstStyle>
          <a:p>
            <a:pPr>
              <a:defRPr/>
            </a:pPr>
            <a:fld id="{14909D61-9D6F-48CC-8145-3ABAE827C79F}" type="slidenum">
              <a:rPr lang="en-US"/>
              <a:pPr>
                <a:defRPr/>
              </a:pPr>
              <a:t>‹#›</a:t>
            </a:fld>
            <a:endParaRPr lang="en-US"/>
          </a:p>
        </p:txBody>
      </p:sp>
    </p:spTree>
    <p:extLst>
      <p:ext uri="{BB962C8B-B14F-4D97-AF65-F5344CB8AC3E}">
        <p14:creationId xmlns:p14="http://schemas.microsoft.com/office/powerpoint/2010/main" val="1782914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21C2BA6D-FEAB-4533-A585-52E9DA43A3AB}" type="slidenum">
              <a:rPr lang="en-US"/>
              <a:pPr>
                <a:defRPr/>
              </a:pPr>
              <a:t>‹#›</a:t>
            </a:fld>
            <a:endParaRPr lang="en-US"/>
          </a:p>
        </p:txBody>
      </p:sp>
    </p:spTree>
    <p:extLst>
      <p:ext uri="{BB962C8B-B14F-4D97-AF65-F5344CB8AC3E}">
        <p14:creationId xmlns:p14="http://schemas.microsoft.com/office/powerpoint/2010/main" val="95644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F3963DD6-3912-41D1-80D3-BDA28136D6D7}" type="slidenum">
              <a:rPr lang="en-US"/>
              <a:pPr>
                <a:defRPr/>
              </a:pPr>
              <a:t>‹#›</a:t>
            </a:fld>
            <a:endParaRPr lang="en-US"/>
          </a:p>
        </p:txBody>
      </p:sp>
    </p:spTree>
    <p:extLst>
      <p:ext uri="{BB962C8B-B14F-4D97-AF65-F5344CB8AC3E}">
        <p14:creationId xmlns:p14="http://schemas.microsoft.com/office/powerpoint/2010/main" val="3073840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4400" y="1752600"/>
            <a:ext cx="5080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752600"/>
            <a:ext cx="5080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19"/>
          <p:cNvSpPr>
            <a:spLocks noGrp="1" noChangeArrowheads="1"/>
          </p:cNvSpPr>
          <p:nvPr>
            <p:ph type="dt" sz="half" idx="10"/>
          </p:nvPr>
        </p:nvSpPr>
        <p:spPr>
          <a:ln/>
        </p:spPr>
        <p:txBody>
          <a:bodyPr/>
          <a:lstStyle>
            <a:lvl1pPr>
              <a:defRPr/>
            </a:lvl1pPr>
          </a:lstStyle>
          <a:p>
            <a:pPr>
              <a:defRPr/>
            </a:pPr>
            <a:endParaRPr lang="en-US"/>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pPr>
              <a:defRPr/>
            </a:pPr>
            <a:fld id="{E9FFFF9D-768D-4CFD-9EFF-5DCE230EAE6B}" type="slidenum">
              <a:rPr lang="en-US"/>
              <a:pPr>
                <a:defRPr/>
              </a:pPr>
              <a:t>‹#›</a:t>
            </a:fld>
            <a:endParaRPr lang="en-US"/>
          </a:p>
        </p:txBody>
      </p:sp>
    </p:spTree>
    <p:extLst>
      <p:ext uri="{BB962C8B-B14F-4D97-AF65-F5344CB8AC3E}">
        <p14:creationId xmlns:p14="http://schemas.microsoft.com/office/powerpoint/2010/main" val="4159476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19"/>
          <p:cNvSpPr>
            <a:spLocks noGrp="1" noChangeArrowheads="1"/>
          </p:cNvSpPr>
          <p:nvPr>
            <p:ph type="dt" sz="half" idx="10"/>
          </p:nvPr>
        </p:nvSpPr>
        <p:spPr>
          <a:ln/>
        </p:spPr>
        <p:txBody>
          <a:bodyPr/>
          <a:lstStyle>
            <a:lvl1pPr>
              <a:defRPr/>
            </a:lvl1pPr>
          </a:lstStyle>
          <a:p>
            <a:pPr>
              <a:defRPr/>
            </a:pPr>
            <a:endParaRPr lang="en-US"/>
          </a:p>
        </p:txBody>
      </p:sp>
      <p:sp>
        <p:nvSpPr>
          <p:cNvPr id="8" name="Rectangle 20"/>
          <p:cNvSpPr>
            <a:spLocks noGrp="1" noChangeArrowheads="1"/>
          </p:cNvSpPr>
          <p:nvPr>
            <p:ph type="ftr" sz="quarter" idx="11"/>
          </p:nvPr>
        </p:nvSpPr>
        <p:spPr>
          <a:ln/>
        </p:spPr>
        <p:txBody>
          <a:bodyPr/>
          <a:lstStyle>
            <a:lvl1pPr>
              <a:defRPr/>
            </a:lvl1pPr>
          </a:lstStyle>
          <a:p>
            <a:pPr>
              <a:defRPr/>
            </a:pPr>
            <a:endParaRPr lang="en-US"/>
          </a:p>
        </p:txBody>
      </p:sp>
      <p:sp>
        <p:nvSpPr>
          <p:cNvPr id="9" name="Rectangle 21"/>
          <p:cNvSpPr>
            <a:spLocks noGrp="1" noChangeArrowheads="1"/>
          </p:cNvSpPr>
          <p:nvPr>
            <p:ph type="sldNum" sz="quarter" idx="12"/>
          </p:nvPr>
        </p:nvSpPr>
        <p:spPr>
          <a:ln/>
        </p:spPr>
        <p:txBody>
          <a:bodyPr/>
          <a:lstStyle>
            <a:lvl1pPr>
              <a:defRPr/>
            </a:lvl1pPr>
          </a:lstStyle>
          <a:p>
            <a:pPr>
              <a:defRPr/>
            </a:pPr>
            <a:fld id="{F0B69BBF-9EAC-4E45-BAB1-41A1F2227097}" type="slidenum">
              <a:rPr lang="en-US"/>
              <a:pPr>
                <a:defRPr/>
              </a:pPr>
              <a:t>‹#›</a:t>
            </a:fld>
            <a:endParaRPr lang="en-US"/>
          </a:p>
        </p:txBody>
      </p:sp>
    </p:spTree>
    <p:extLst>
      <p:ext uri="{BB962C8B-B14F-4D97-AF65-F5344CB8AC3E}">
        <p14:creationId xmlns:p14="http://schemas.microsoft.com/office/powerpoint/2010/main" val="639386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19"/>
          <p:cNvSpPr>
            <a:spLocks noGrp="1" noChangeArrowheads="1"/>
          </p:cNvSpPr>
          <p:nvPr>
            <p:ph type="dt" sz="half" idx="10"/>
          </p:nvPr>
        </p:nvSpPr>
        <p:spPr>
          <a:ln/>
        </p:spPr>
        <p:txBody>
          <a:bodyPr/>
          <a:lstStyle>
            <a:lvl1pPr>
              <a:defRPr/>
            </a:lvl1pPr>
          </a:lstStyle>
          <a:p>
            <a:pPr>
              <a:defRPr/>
            </a:pPr>
            <a:endParaRPr lang="en-US"/>
          </a:p>
        </p:txBody>
      </p:sp>
      <p:sp>
        <p:nvSpPr>
          <p:cNvPr id="4" name="Rectangle 20"/>
          <p:cNvSpPr>
            <a:spLocks noGrp="1" noChangeArrowheads="1"/>
          </p:cNvSpPr>
          <p:nvPr>
            <p:ph type="ftr" sz="quarter" idx="11"/>
          </p:nvPr>
        </p:nvSpPr>
        <p:spPr>
          <a:ln/>
        </p:spPr>
        <p:txBody>
          <a:bodyPr/>
          <a:lstStyle>
            <a:lvl1pPr>
              <a:defRPr/>
            </a:lvl1pPr>
          </a:lstStyle>
          <a:p>
            <a:pPr>
              <a:defRPr/>
            </a:pPr>
            <a:endParaRPr lang="en-US"/>
          </a:p>
        </p:txBody>
      </p:sp>
      <p:sp>
        <p:nvSpPr>
          <p:cNvPr id="5" name="Rectangle 21"/>
          <p:cNvSpPr>
            <a:spLocks noGrp="1" noChangeArrowheads="1"/>
          </p:cNvSpPr>
          <p:nvPr>
            <p:ph type="sldNum" sz="quarter" idx="12"/>
          </p:nvPr>
        </p:nvSpPr>
        <p:spPr>
          <a:ln/>
        </p:spPr>
        <p:txBody>
          <a:bodyPr/>
          <a:lstStyle>
            <a:lvl1pPr>
              <a:defRPr/>
            </a:lvl1pPr>
          </a:lstStyle>
          <a:p>
            <a:pPr>
              <a:defRPr/>
            </a:pPr>
            <a:fld id="{045629AD-B918-42CB-B051-D5CFF4B3306B}" type="slidenum">
              <a:rPr lang="en-US"/>
              <a:pPr>
                <a:defRPr/>
              </a:pPr>
              <a:t>‹#›</a:t>
            </a:fld>
            <a:endParaRPr lang="en-US"/>
          </a:p>
        </p:txBody>
      </p:sp>
    </p:spTree>
    <p:extLst>
      <p:ext uri="{BB962C8B-B14F-4D97-AF65-F5344CB8AC3E}">
        <p14:creationId xmlns:p14="http://schemas.microsoft.com/office/powerpoint/2010/main" val="2216234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9"/>
          <p:cNvSpPr>
            <a:spLocks noGrp="1" noChangeArrowheads="1"/>
          </p:cNvSpPr>
          <p:nvPr>
            <p:ph type="dt" sz="half" idx="10"/>
          </p:nvPr>
        </p:nvSpPr>
        <p:spPr>
          <a:ln/>
        </p:spPr>
        <p:txBody>
          <a:bodyPr/>
          <a:lstStyle>
            <a:lvl1pPr>
              <a:defRPr/>
            </a:lvl1pPr>
          </a:lstStyle>
          <a:p>
            <a:pPr>
              <a:defRPr/>
            </a:pPr>
            <a:endParaRPr lang="en-US"/>
          </a:p>
        </p:txBody>
      </p:sp>
      <p:sp>
        <p:nvSpPr>
          <p:cNvPr id="3" name="Rectangle 20"/>
          <p:cNvSpPr>
            <a:spLocks noGrp="1" noChangeArrowheads="1"/>
          </p:cNvSpPr>
          <p:nvPr>
            <p:ph type="ftr" sz="quarter" idx="11"/>
          </p:nvPr>
        </p:nvSpPr>
        <p:spPr>
          <a:ln/>
        </p:spPr>
        <p:txBody>
          <a:bodyPr/>
          <a:lstStyle>
            <a:lvl1pPr>
              <a:defRPr/>
            </a:lvl1pPr>
          </a:lstStyle>
          <a:p>
            <a:pPr>
              <a:defRPr/>
            </a:pPr>
            <a:endParaRPr lang="en-US"/>
          </a:p>
        </p:txBody>
      </p:sp>
      <p:sp>
        <p:nvSpPr>
          <p:cNvPr id="4" name="Rectangle 21"/>
          <p:cNvSpPr>
            <a:spLocks noGrp="1" noChangeArrowheads="1"/>
          </p:cNvSpPr>
          <p:nvPr>
            <p:ph type="sldNum" sz="quarter" idx="12"/>
          </p:nvPr>
        </p:nvSpPr>
        <p:spPr>
          <a:ln/>
        </p:spPr>
        <p:txBody>
          <a:bodyPr/>
          <a:lstStyle>
            <a:lvl1pPr>
              <a:defRPr/>
            </a:lvl1pPr>
          </a:lstStyle>
          <a:p>
            <a:pPr>
              <a:defRPr/>
            </a:pPr>
            <a:fld id="{49F3360D-B34C-480B-A4E7-1270831E0342}" type="slidenum">
              <a:rPr lang="en-US"/>
              <a:pPr>
                <a:defRPr/>
              </a:pPr>
              <a:t>‹#›</a:t>
            </a:fld>
            <a:endParaRPr lang="en-US"/>
          </a:p>
        </p:txBody>
      </p:sp>
    </p:spTree>
    <p:extLst>
      <p:ext uri="{BB962C8B-B14F-4D97-AF65-F5344CB8AC3E}">
        <p14:creationId xmlns:p14="http://schemas.microsoft.com/office/powerpoint/2010/main" val="3667263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pPr>
              <a:defRPr/>
            </a:pPr>
            <a:fld id="{096887A5-E546-4964-AB20-4AC364609977}" type="slidenum">
              <a:rPr lang="en-US"/>
              <a:pPr>
                <a:defRPr/>
              </a:pPr>
              <a:t>‹#›</a:t>
            </a:fld>
            <a:endParaRPr lang="en-US"/>
          </a:p>
        </p:txBody>
      </p:sp>
    </p:spTree>
    <p:extLst>
      <p:ext uri="{BB962C8B-B14F-4D97-AF65-F5344CB8AC3E}">
        <p14:creationId xmlns:p14="http://schemas.microsoft.com/office/powerpoint/2010/main" val="2983035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pPr>
              <a:defRPr/>
            </a:pPr>
            <a:fld id="{24E7B4DE-1D2C-4AB0-9D14-73A5A30A1521}" type="slidenum">
              <a:rPr lang="en-US"/>
              <a:pPr>
                <a:defRPr/>
              </a:pPr>
              <a:t>‹#›</a:t>
            </a:fld>
            <a:endParaRPr lang="en-US"/>
          </a:p>
        </p:txBody>
      </p:sp>
    </p:spTree>
    <p:extLst>
      <p:ext uri="{BB962C8B-B14F-4D97-AF65-F5344CB8AC3E}">
        <p14:creationId xmlns:p14="http://schemas.microsoft.com/office/powerpoint/2010/main" val="2423410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56C6853A-5A6B-44E7-9EAE-20DCBC7F6477}" type="slidenum">
              <a:rPr lang="en-US"/>
              <a:pPr>
                <a:defRPr/>
              </a:pPr>
              <a:t>‹#›</a:t>
            </a:fld>
            <a:endParaRPr lang="en-US"/>
          </a:p>
        </p:txBody>
      </p:sp>
    </p:spTree>
    <p:extLst>
      <p:ext uri="{BB962C8B-B14F-4D97-AF65-F5344CB8AC3E}">
        <p14:creationId xmlns:p14="http://schemas.microsoft.com/office/powerpoint/2010/main" val="3369422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3340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4400" y="609600"/>
            <a:ext cx="7569200" cy="5334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4E915F11-7A1C-4194-87EC-F12958052FA1}" type="slidenum">
              <a:rPr lang="en-US"/>
              <a:pPr>
                <a:defRPr/>
              </a:pPr>
              <a:t>‹#›</a:t>
            </a:fld>
            <a:endParaRPr lang="en-US"/>
          </a:p>
        </p:txBody>
      </p:sp>
    </p:spTree>
    <p:extLst>
      <p:ext uri="{BB962C8B-B14F-4D97-AF65-F5344CB8AC3E}">
        <p14:creationId xmlns:p14="http://schemas.microsoft.com/office/powerpoint/2010/main" val="3473025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237067" y="230189"/>
            <a:ext cx="270933" cy="6503987"/>
            <a:chOff x="112" y="145"/>
            <a:chExt cx="128" cy="4097"/>
          </a:xfrm>
        </p:grpSpPr>
        <p:sp>
          <p:nvSpPr>
            <p:cNvPr id="1044" name="Rectangle 3"/>
            <p:cNvSpPr>
              <a:spLocks noChangeArrowheads="1"/>
            </p:cNvSpPr>
            <p:nvPr/>
          </p:nvSpPr>
          <p:spPr bwMode="auto">
            <a:xfrm flipH="1">
              <a:off x="192" y="162"/>
              <a:ext cx="48" cy="4080"/>
            </a:xfrm>
            <a:prstGeom prst="rect">
              <a:avLst/>
            </a:prstGeom>
            <a:gradFill rotWithShape="0">
              <a:gsLst>
                <a:gs pos="0">
                  <a:schemeClr val="bg1"/>
                </a:gs>
                <a:gs pos="100000">
                  <a:schemeClr val="fo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altLang="en-US" sz="2400"/>
            </a:p>
          </p:txBody>
        </p:sp>
        <p:sp>
          <p:nvSpPr>
            <p:cNvPr id="1045" name="Rectangle 4"/>
            <p:cNvSpPr>
              <a:spLocks noChangeArrowheads="1"/>
            </p:cNvSpPr>
            <p:nvPr/>
          </p:nvSpPr>
          <p:spPr bwMode="auto">
            <a:xfrm>
              <a:off x="112" y="145"/>
              <a:ext cx="48" cy="3941"/>
            </a:xfrm>
            <a:prstGeom prst="rect">
              <a:avLst/>
            </a:prstGeom>
            <a:gradFill rotWithShape="0">
              <a:gsLst>
                <a:gs pos="0">
                  <a:schemeClr val="bg1"/>
                </a:gs>
                <a:gs pos="100000">
                  <a:schemeClr va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altLang="en-US" sz="2400"/>
            </a:p>
          </p:txBody>
        </p:sp>
      </p:grpSp>
      <p:grpSp>
        <p:nvGrpSpPr>
          <p:cNvPr id="1027" name="Group 5"/>
          <p:cNvGrpSpPr>
            <a:grpSpLocks/>
          </p:cNvGrpSpPr>
          <p:nvPr/>
        </p:nvGrpSpPr>
        <p:grpSpPr bwMode="auto">
          <a:xfrm>
            <a:off x="11724218" y="220664"/>
            <a:ext cx="264583" cy="6408737"/>
            <a:chOff x="5539" y="139"/>
            <a:chExt cx="125" cy="4037"/>
          </a:xfrm>
        </p:grpSpPr>
        <p:sp>
          <p:nvSpPr>
            <p:cNvPr id="1042" name="Rectangle 6"/>
            <p:cNvSpPr>
              <a:spLocks noChangeArrowheads="1"/>
            </p:cNvSpPr>
            <p:nvPr/>
          </p:nvSpPr>
          <p:spPr bwMode="auto">
            <a:xfrm rot="10800000" flipH="1" flipV="1">
              <a:off x="5621" y="139"/>
              <a:ext cx="43" cy="3989"/>
            </a:xfrm>
            <a:prstGeom prst="rect">
              <a:avLst/>
            </a:prstGeom>
            <a:gradFill rotWithShape="0">
              <a:gsLst>
                <a:gs pos="0">
                  <a:schemeClr val="accent1"/>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altLang="en-US" sz="2400"/>
            </a:p>
          </p:txBody>
        </p:sp>
        <p:sp>
          <p:nvSpPr>
            <p:cNvPr id="1043" name="Rectangle 7"/>
            <p:cNvSpPr>
              <a:spLocks noChangeArrowheads="1"/>
            </p:cNvSpPr>
            <p:nvPr/>
          </p:nvSpPr>
          <p:spPr bwMode="auto">
            <a:xfrm rot="10800000" flipV="1">
              <a:off x="5539" y="240"/>
              <a:ext cx="49" cy="3936"/>
            </a:xfrm>
            <a:prstGeom prst="rect">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altLang="en-US" sz="2400"/>
            </a:p>
          </p:txBody>
        </p:sp>
      </p:grpSp>
      <p:grpSp>
        <p:nvGrpSpPr>
          <p:cNvPr id="1028" name="Group 8"/>
          <p:cNvGrpSpPr>
            <a:grpSpLocks/>
          </p:cNvGrpSpPr>
          <p:nvPr/>
        </p:nvGrpSpPr>
        <p:grpSpPr bwMode="auto">
          <a:xfrm>
            <a:off x="550333" y="6477000"/>
            <a:ext cx="11582400" cy="228600"/>
            <a:chOff x="260" y="4080"/>
            <a:chExt cx="5472" cy="144"/>
          </a:xfrm>
        </p:grpSpPr>
        <p:sp>
          <p:nvSpPr>
            <p:cNvPr id="1040" name="Rectangle 9"/>
            <p:cNvSpPr>
              <a:spLocks noChangeArrowheads="1"/>
            </p:cNvSpPr>
            <p:nvPr/>
          </p:nvSpPr>
          <p:spPr bwMode="auto">
            <a:xfrm rot="5400000" flipV="1">
              <a:off x="2972" y="1368"/>
              <a:ext cx="48" cy="5472"/>
            </a:xfrm>
            <a:prstGeom prst="rect">
              <a:avLst/>
            </a:prstGeom>
            <a:gradFill rotWithShape="0">
              <a:gsLst>
                <a:gs pos="0">
                  <a:schemeClr val="bg1"/>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altLang="en-US" sz="2400"/>
            </a:p>
          </p:txBody>
        </p:sp>
        <p:sp>
          <p:nvSpPr>
            <p:cNvPr id="1041" name="Rectangle 10"/>
            <p:cNvSpPr>
              <a:spLocks noChangeArrowheads="1"/>
            </p:cNvSpPr>
            <p:nvPr/>
          </p:nvSpPr>
          <p:spPr bwMode="auto">
            <a:xfrm rot="5400000" flipV="1">
              <a:off x="2914" y="1522"/>
              <a:ext cx="48" cy="5355"/>
            </a:xfrm>
            <a:prstGeom prst="rect">
              <a:avLst/>
            </a:prstGeom>
            <a:gradFill rotWithShape="0">
              <a:gsLst>
                <a:gs pos="0">
                  <a:schemeClr val="bg1"/>
                </a:gs>
                <a:gs pos="100000">
                  <a:schemeClr val="hlink"/>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altLang="en-US" sz="2400"/>
            </a:p>
          </p:txBody>
        </p:sp>
      </p:grpSp>
      <p:grpSp>
        <p:nvGrpSpPr>
          <p:cNvPr id="1029" name="Group 11"/>
          <p:cNvGrpSpPr>
            <a:grpSpLocks/>
          </p:cNvGrpSpPr>
          <p:nvPr/>
        </p:nvGrpSpPr>
        <p:grpSpPr bwMode="auto">
          <a:xfrm>
            <a:off x="101600" y="176214"/>
            <a:ext cx="11660717" cy="161925"/>
            <a:chOff x="48" y="111"/>
            <a:chExt cx="5509" cy="102"/>
          </a:xfrm>
        </p:grpSpPr>
        <p:sp>
          <p:nvSpPr>
            <p:cNvPr id="1038" name="Rectangle 12"/>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altLang="en-US" sz="2400"/>
            </a:p>
          </p:txBody>
        </p:sp>
        <p:sp>
          <p:nvSpPr>
            <p:cNvPr id="1039" name="Rectangle 13"/>
            <p:cNvSpPr>
              <a:spLocks noChangeArrowheads="1"/>
            </p:cNvSpPr>
            <p:nvPr/>
          </p:nvSpPr>
          <p:spPr bwMode="auto">
            <a:xfrm rot="5400000" flipV="1">
              <a:off x="2783" y="-2624"/>
              <a:ext cx="38" cy="5509"/>
            </a:xfrm>
            <a:prstGeom prst="rect">
              <a:avLst/>
            </a:prstGeom>
            <a:gradFill rotWithShape="0">
              <a:gsLst>
                <a:gs pos="0">
                  <a:schemeClr val="accent1"/>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altLang="en-US" sz="2400"/>
            </a:p>
          </p:txBody>
        </p:sp>
      </p:grpSp>
      <p:grpSp>
        <p:nvGrpSpPr>
          <p:cNvPr id="1030" name="Group 14"/>
          <p:cNvGrpSpPr>
            <a:grpSpLocks/>
          </p:cNvGrpSpPr>
          <p:nvPr/>
        </p:nvGrpSpPr>
        <p:grpSpPr bwMode="auto">
          <a:xfrm>
            <a:off x="95251" y="176214"/>
            <a:ext cx="11660716" cy="161925"/>
            <a:chOff x="45" y="111"/>
            <a:chExt cx="5509" cy="102"/>
          </a:xfrm>
        </p:grpSpPr>
        <p:sp>
          <p:nvSpPr>
            <p:cNvPr id="1036" name="Rectangle 15"/>
            <p:cNvSpPr>
              <a:spLocks noChangeArrowheads="1"/>
            </p:cNvSpPr>
            <p:nvPr/>
          </p:nvSpPr>
          <p:spPr bwMode="auto">
            <a:xfrm rot="5400000" flipV="1">
              <a:off x="2850" y="-2491"/>
              <a:ext cx="37" cy="5371"/>
            </a:xfrm>
            <a:prstGeom prst="rect">
              <a:avLst/>
            </a:prstGeom>
            <a:gradFill rotWithShape="0">
              <a:gsLst>
                <a:gs pos="0">
                  <a:schemeClr va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altLang="en-US" sz="2400"/>
            </a:p>
          </p:txBody>
        </p:sp>
        <p:sp>
          <p:nvSpPr>
            <p:cNvPr id="1037" name="Rectangle 16"/>
            <p:cNvSpPr>
              <a:spLocks noChangeArrowheads="1"/>
            </p:cNvSpPr>
            <p:nvPr/>
          </p:nvSpPr>
          <p:spPr bwMode="auto">
            <a:xfrm rot="5400000" flipV="1">
              <a:off x="2781" y="-2625"/>
              <a:ext cx="38" cy="5509"/>
            </a:xfrm>
            <a:prstGeom prst="rect">
              <a:avLst/>
            </a:prstGeom>
            <a:gradFill rotWithShape="0">
              <a:gsLst>
                <a:gs pos="0">
                  <a:schemeClr val="accent1"/>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altLang="en-US" sz="2400"/>
            </a:p>
          </p:txBody>
        </p:sp>
      </p:grpSp>
      <p:sp>
        <p:nvSpPr>
          <p:cNvPr id="1031" name="Rectangle 17"/>
          <p:cNvSpPr>
            <a:spLocks noGrp="1" noChangeArrowheads="1"/>
          </p:cNvSpPr>
          <p:nvPr>
            <p:ph type="title"/>
          </p:nvPr>
        </p:nvSpPr>
        <p:spPr bwMode="auto">
          <a:xfrm>
            <a:off x="914400" y="609600"/>
            <a:ext cx="10363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32" name="Rectangle 18"/>
          <p:cNvSpPr>
            <a:spLocks noGrp="1" noChangeArrowheads="1"/>
          </p:cNvSpPr>
          <p:nvPr>
            <p:ph type="body" idx="1"/>
          </p:nvPr>
        </p:nvSpPr>
        <p:spPr bwMode="auto">
          <a:xfrm>
            <a:off x="914400" y="1752600"/>
            <a:ext cx="103632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0131" name="Rectangle 19"/>
          <p:cNvSpPr>
            <a:spLocks noGrp="1" noChangeArrowheads="1"/>
          </p:cNvSpPr>
          <p:nvPr>
            <p:ph type="dt" sz="half" idx="2"/>
          </p:nvPr>
        </p:nvSpPr>
        <p:spPr bwMode="auto">
          <a:xfrm>
            <a:off x="609600" y="60198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400"/>
            </a:lvl1pPr>
          </a:lstStyle>
          <a:p>
            <a:pPr>
              <a:defRPr/>
            </a:pPr>
            <a:endParaRPr lang="en-US"/>
          </a:p>
        </p:txBody>
      </p:sp>
      <p:sp>
        <p:nvSpPr>
          <p:cNvPr id="90132" name="Rectangle 20"/>
          <p:cNvSpPr>
            <a:spLocks noGrp="1" noChangeArrowheads="1"/>
          </p:cNvSpPr>
          <p:nvPr>
            <p:ph type="ftr" sz="quarter" idx="3"/>
          </p:nvPr>
        </p:nvSpPr>
        <p:spPr bwMode="auto">
          <a:xfrm>
            <a:off x="4165600" y="60198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lvl1pPr>
          </a:lstStyle>
          <a:p>
            <a:pPr>
              <a:defRPr/>
            </a:pPr>
            <a:endParaRPr lang="en-US"/>
          </a:p>
        </p:txBody>
      </p:sp>
      <p:sp>
        <p:nvSpPr>
          <p:cNvPr id="90133" name="Rectangle 21"/>
          <p:cNvSpPr>
            <a:spLocks noGrp="1" noChangeArrowheads="1"/>
          </p:cNvSpPr>
          <p:nvPr>
            <p:ph type="sldNum" sz="quarter" idx="4"/>
          </p:nvPr>
        </p:nvSpPr>
        <p:spPr bwMode="auto">
          <a:xfrm>
            <a:off x="9144000" y="60198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lvl1pPr>
          </a:lstStyle>
          <a:p>
            <a:pPr>
              <a:defRPr/>
            </a:pPr>
            <a:fld id="{DDFD40C3-F9F4-4831-98F9-FFB9F8FEDA13}"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98"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hdr="0" ftr="0" dt="0"/>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Tahoma" pitchFamily="34" charset="0"/>
        </a:defRPr>
      </a:lvl2pPr>
      <a:lvl3pPr algn="l" rtl="0" eaLnBrk="0" fontAlgn="base" hangingPunct="0">
        <a:spcBef>
          <a:spcPct val="0"/>
        </a:spcBef>
        <a:spcAft>
          <a:spcPct val="0"/>
        </a:spcAft>
        <a:defRPr sz="3600">
          <a:solidFill>
            <a:schemeClr val="tx2"/>
          </a:solidFill>
          <a:latin typeface="Tahoma" pitchFamily="34" charset="0"/>
        </a:defRPr>
      </a:lvl3pPr>
      <a:lvl4pPr algn="l" rtl="0" eaLnBrk="0" fontAlgn="base" hangingPunct="0">
        <a:spcBef>
          <a:spcPct val="0"/>
        </a:spcBef>
        <a:spcAft>
          <a:spcPct val="0"/>
        </a:spcAft>
        <a:defRPr sz="3600">
          <a:solidFill>
            <a:schemeClr val="tx2"/>
          </a:solidFill>
          <a:latin typeface="Tahoma" pitchFamily="34" charset="0"/>
        </a:defRPr>
      </a:lvl4pPr>
      <a:lvl5pPr algn="l" rtl="0" eaLnBrk="0" fontAlgn="base" hangingPunct="0">
        <a:spcBef>
          <a:spcPct val="0"/>
        </a:spcBef>
        <a:spcAft>
          <a:spcPct val="0"/>
        </a:spcAft>
        <a:defRPr sz="3600">
          <a:solidFill>
            <a:schemeClr val="tx2"/>
          </a:solidFill>
          <a:latin typeface="Tahoma" pitchFamily="34" charset="0"/>
        </a:defRPr>
      </a:lvl5pPr>
      <a:lvl6pPr marL="457200" algn="l" rtl="0" fontAlgn="base">
        <a:spcBef>
          <a:spcPct val="0"/>
        </a:spcBef>
        <a:spcAft>
          <a:spcPct val="0"/>
        </a:spcAft>
        <a:defRPr sz="3600">
          <a:solidFill>
            <a:schemeClr val="tx2"/>
          </a:solidFill>
          <a:latin typeface="Tahoma" pitchFamily="34" charset="0"/>
        </a:defRPr>
      </a:lvl6pPr>
      <a:lvl7pPr marL="914400" algn="l" rtl="0" fontAlgn="base">
        <a:spcBef>
          <a:spcPct val="0"/>
        </a:spcBef>
        <a:spcAft>
          <a:spcPct val="0"/>
        </a:spcAft>
        <a:defRPr sz="3600">
          <a:solidFill>
            <a:schemeClr val="tx2"/>
          </a:solidFill>
          <a:latin typeface="Tahoma" pitchFamily="34" charset="0"/>
        </a:defRPr>
      </a:lvl7pPr>
      <a:lvl8pPr marL="1371600" algn="l" rtl="0" fontAlgn="base">
        <a:spcBef>
          <a:spcPct val="0"/>
        </a:spcBef>
        <a:spcAft>
          <a:spcPct val="0"/>
        </a:spcAft>
        <a:defRPr sz="3600">
          <a:solidFill>
            <a:schemeClr val="tx2"/>
          </a:solidFill>
          <a:latin typeface="Tahoma" pitchFamily="34" charset="0"/>
        </a:defRPr>
      </a:lvl8pPr>
      <a:lvl9pPr marL="1828800" algn="l" rtl="0" fontAlgn="base">
        <a:spcBef>
          <a:spcPct val="0"/>
        </a:spcBef>
        <a:spcAft>
          <a:spcPct val="0"/>
        </a:spcAft>
        <a:defRPr sz="36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accent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Char char="–"/>
        <a:defRPr sz="2800">
          <a:solidFill>
            <a:schemeClr val="tx1"/>
          </a:solidFill>
          <a:latin typeface="+mn-lt"/>
        </a:defRPr>
      </a:lvl2pPr>
      <a:lvl3pPr marL="1143000" indent="-228600" algn="l" rtl="0" eaLnBrk="0" fontAlgn="base" hangingPunct="0">
        <a:spcBef>
          <a:spcPct val="20000"/>
        </a:spcBef>
        <a:spcAft>
          <a:spcPct val="0"/>
        </a:spcAft>
        <a:buClr>
          <a:schemeClr val="accent1"/>
        </a:buClr>
        <a:buChar char="•"/>
        <a:defRPr sz="2400">
          <a:solidFill>
            <a:schemeClr val="tx1"/>
          </a:solidFill>
          <a:latin typeface="+mn-lt"/>
        </a:defRPr>
      </a:lvl3pPr>
      <a:lvl4pPr marL="1600200" indent="-228600" algn="l" rtl="0" eaLnBrk="0" fontAlgn="base" hangingPunct="0">
        <a:spcBef>
          <a:spcPct val="20000"/>
        </a:spcBef>
        <a:spcAft>
          <a:spcPct val="0"/>
        </a:spcAft>
        <a:buClr>
          <a:schemeClr val="folHlink"/>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netsuite.cn/"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hyperlink" Target="https://www.cio.com/article/270680/enterprise-resource-planning-nestl-s-enterprise-resource-planning-erp-odyssey.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8"/>
          <p:cNvSpPr>
            <a:spLocks noGrp="1" noChangeArrowheads="1"/>
          </p:cNvSpPr>
          <p:nvPr>
            <p:ph type="sldNum" sz="quarter" idx="12"/>
          </p:nvPr>
        </p:nvSpPr>
        <p:spPr>
          <a:noFill/>
        </p:spPr>
        <p:txBody>
          <a:bodyPr/>
          <a:lstStyle>
            <a:lvl1pPr algn="l" eaLnBrk="0" hangingPunct="0">
              <a:spcBef>
                <a:spcPct val="20000"/>
              </a:spcBef>
              <a:buClr>
                <a:schemeClr val="accent1"/>
              </a:buClr>
              <a:buChar char="•"/>
              <a:defRPr sz="3200">
                <a:solidFill>
                  <a:schemeClr val="tx1"/>
                </a:solidFill>
                <a:latin typeface="Tahoma" pitchFamily="34" charset="0"/>
              </a:defRPr>
            </a:lvl1pPr>
            <a:lvl2pPr marL="742950" indent="-285750" algn="l" eaLnBrk="0" hangingPunct="0">
              <a:spcBef>
                <a:spcPct val="20000"/>
              </a:spcBef>
              <a:buClr>
                <a:schemeClr val="hlink"/>
              </a:buClr>
              <a:buChar char="–"/>
              <a:defRPr sz="2800">
                <a:solidFill>
                  <a:schemeClr val="tx1"/>
                </a:solidFill>
                <a:latin typeface="Tahoma" pitchFamily="34" charset="0"/>
              </a:defRPr>
            </a:lvl2pPr>
            <a:lvl3pPr marL="1143000" indent="-228600" algn="l" eaLnBrk="0" hangingPunct="0">
              <a:spcBef>
                <a:spcPct val="20000"/>
              </a:spcBef>
              <a:buClr>
                <a:schemeClr val="accent1"/>
              </a:buClr>
              <a:buChar char="•"/>
              <a:defRPr sz="2400">
                <a:solidFill>
                  <a:schemeClr val="tx1"/>
                </a:solidFill>
                <a:latin typeface="Tahoma" pitchFamily="34" charset="0"/>
              </a:defRPr>
            </a:lvl3pPr>
            <a:lvl4pPr marL="1600200" indent="-228600" algn="l" eaLnBrk="0" hangingPunct="0">
              <a:spcBef>
                <a:spcPct val="20000"/>
              </a:spcBef>
              <a:buClr>
                <a:schemeClr val="folHlink"/>
              </a:buClr>
              <a:buChar char="–"/>
              <a:defRPr sz="2000">
                <a:solidFill>
                  <a:schemeClr val="tx1"/>
                </a:solidFill>
                <a:latin typeface="Tahoma" pitchFamily="34" charset="0"/>
              </a:defRPr>
            </a:lvl4pPr>
            <a:lvl5pPr marL="2057400" indent="-228600" algn="l" eaLnBrk="0" hangingPunct="0">
              <a:spcBef>
                <a:spcPct val="20000"/>
              </a:spcBef>
              <a:buClr>
                <a:schemeClr val="accent1"/>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Tahoma" pitchFamily="34" charset="0"/>
              </a:defRPr>
            </a:lvl9pPr>
          </a:lstStyle>
          <a:p>
            <a:pPr algn="r" eaLnBrk="1" hangingPunct="1">
              <a:spcBef>
                <a:spcPct val="0"/>
              </a:spcBef>
              <a:buClrTx/>
              <a:buFontTx/>
              <a:buNone/>
            </a:pPr>
            <a:fld id="{900F11F5-D029-4BE8-9C2E-AB58D074B0EA}" type="slidenum">
              <a:rPr lang="en-US" altLang="en-US" sz="1400">
                <a:latin typeface="Times New Roman" pitchFamily="18" charset="0"/>
              </a:rPr>
              <a:pPr algn="r" eaLnBrk="1" hangingPunct="1">
                <a:spcBef>
                  <a:spcPct val="0"/>
                </a:spcBef>
                <a:buClrTx/>
                <a:buFontTx/>
                <a:buNone/>
              </a:pPr>
              <a:t>1</a:t>
            </a:fld>
            <a:endParaRPr lang="en-US" altLang="en-US" sz="1400">
              <a:latin typeface="Times New Roman" pitchFamily="18" charset="0"/>
            </a:endParaRPr>
          </a:p>
        </p:txBody>
      </p:sp>
      <p:sp>
        <p:nvSpPr>
          <p:cNvPr id="3075" name="Rectangle 2"/>
          <p:cNvSpPr>
            <a:spLocks noGrp="1" noChangeArrowheads="1"/>
          </p:cNvSpPr>
          <p:nvPr>
            <p:ph type="ctrTitle"/>
          </p:nvPr>
        </p:nvSpPr>
        <p:spPr>
          <a:xfrm>
            <a:off x="2209800" y="1219200"/>
            <a:ext cx="7772400" cy="1143000"/>
          </a:xfrm>
        </p:spPr>
        <p:txBody>
          <a:bodyPr/>
          <a:lstStyle/>
          <a:p>
            <a:pPr eaLnBrk="1" hangingPunct="1"/>
            <a:r>
              <a:rPr lang="en-US" altLang="en-US">
                <a:solidFill>
                  <a:srgbClr val="00FF00"/>
                </a:solidFill>
              </a:rPr>
              <a:t>FB5003-2</a:t>
            </a:r>
            <a:endParaRPr lang="en-US" altLang="en-US" dirty="0">
              <a:solidFill>
                <a:srgbClr val="00FF00"/>
              </a:solidFill>
            </a:endParaRPr>
          </a:p>
        </p:txBody>
      </p:sp>
      <p:sp>
        <p:nvSpPr>
          <p:cNvPr id="3076" name="Rectangle 3"/>
          <p:cNvSpPr>
            <a:spLocks noGrp="1" noChangeArrowheads="1"/>
          </p:cNvSpPr>
          <p:nvPr>
            <p:ph type="subTitle" idx="1"/>
          </p:nvPr>
        </p:nvSpPr>
        <p:spPr>
          <a:xfrm>
            <a:off x="2895600" y="3048000"/>
            <a:ext cx="6400800" cy="2590800"/>
          </a:xfrm>
        </p:spPr>
        <p:txBody>
          <a:bodyPr/>
          <a:lstStyle/>
          <a:p>
            <a:pPr eaLnBrk="1" hangingPunct="1"/>
            <a:r>
              <a:rPr lang="en-US" altLang="en-US" dirty="0"/>
              <a:t>Enterprise Resource Planning (ERP):</a:t>
            </a:r>
          </a:p>
          <a:p>
            <a:pPr eaLnBrk="1" hangingPunct="1"/>
            <a:r>
              <a:rPr lang="en-US" altLang="en-US" dirty="0"/>
              <a:t>Integration and Planning for the Extended Enterprise</a:t>
            </a:r>
          </a:p>
          <a:p>
            <a:pPr eaLnBrk="1" hangingPunct="1"/>
            <a:r>
              <a:rPr lang="en-US" altLang="en-US" dirty="0"/>
              <a:t>Global Cases</a:t>
            </a:r>
          </a:p>
          <a:p>
            <a:pPr eaLnBrk="1" hangingPunct="1"/>
            <a:endParaRPr lang="en-US"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5"/>
          <p:cNvSpPr>
            <a:spLocks noGrp="1"/>
          </p:cNvSpPr>
          <p:nvPr>
            <p:ph type="sldNum" sz="quarter" idx="12"/>
          </p:nvPr>
        </p:nvSpPr>
        <p:spPr>
          <a:noFill/>
        </p:spPr>
        <p:txBody>
          <a:bodyPr/>
          <a:lstStyle>
            <a:lvl1pPr algn="l" eaLnBrk="0" hangingPunct="0">
              <a:spcBef>
                <a:spcPct val="20000"/>
              </a:spcBef>
              <a:buClr>
                <a:schemeClr val="accent1"/>
              </a:buClr>
              <a:buChar char="•"/>
              <a:defRPr sz="3200">
                <a:solidFill>
                  <a:schemeClr val="tx1"/>
                </a:solidFill>
                <a:latin typeface="Tahoma" pitchFamily="34" charset="0"/>
              </a:defRPr>
            </a:lvl1pPr>
            <a:lvl2pPr marL="742950" indent="-285750" algn="l" eaLnBrk="0" hangingPunct="0">
              <a:spcBef>
                <a:spcPct val="20000"/>
              </a:spcBef>
              <a:buClr>
                <a:schemeClr val="hlink"/>
              </a:buClr>
              <a:buChar char="–"/>
              <a:defRPr sz="2800">
                <a:solidFill>
                  <a:schemeClr val="tx1"/>
                </a:solidFill>
                <a:latin typeface="Tahoma" pitchFamily="34" charset="0"/>
              </a:defRPr>
            </a:lvl2pPr>
            <a:lvl3pPr marL="1143000" indent="-228600" algn="l" eaLnBrk="0" hangingPunct="0">
              <a:spcBef>
                <a:spcPct val="20000"/>
              </a:spcBef>
              <a:buClr>
                <a:schemeClr val="accent1"/>
              </a:buClr>
              <a:buChar char="•"/>
              <a:defRPr sz="2400">
                <a:solidFill>
                  <a:schemeClr val="tx1"/>
                </a:solidFill>
                <a:latin typeface="Tahoma" pitchFamily="34" charset="0"/>
              </a:defRPr>
            </a:lvl3pPr>
            <a:lvl4pPr marL="1600200" indent="-228600" algn="l" eaLnBrk="0" hangingPunct="0">
              <a:spcBef>
                <a:spcPct val="20000"/>
              </a:spcBef>
              <a:buClr>
                <a:schemeClr val="folHlink"/>
              </a:buClr>
              <a:buChar char="–"/>
              <a:defRPr sz="2000">
                <a:solidFill>
                  <a:schemeClr val="tx1"/>
                </a:solidFill>
                <a:latin typeface="Tahoma" pitchFamily="34" charset="0"/>
              </a:defRPr>
            </a:lvl4pPr>
            <a:lvl5pPr marL="2057400" indent="-228600" algn="l" eaLnBrk="0" hangingPunct="0">
              <a:spcBef>
                <a:spcPct val="20000"/>
              </a:spcBef>
              <a:buClr>
                <a:schemeClr val="accent1"/>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Tahoma" pitchFamily="34" charset="0"/>
              </a:defRPr>
            </a:lvl9pPr>
          </a:lstStyle>
          <a:p>
            <a:pPr algn="r" eaLnBrk="1" hangingPunct="1">
              <a:spcBef>
                <a:spcPct val="0"/>
              </a:spcBef>
              <a:buClrTx/>
              <a:buFontTx/>
              <a:buNone/>
            </a:pPr>
            <a:fld id="{F0DE2A4A-B804-4514-AD15-B7574212D7F6}" type="slidenum">
              <a:rPr lang="en-US" altLang="en-US" sz="1400">
                <a:latin typeface="Times New Roman" pitchFamily="18" charset="0"/>
              </a:rPr>
              <a:pPr algn="r" eaLnBrk="1" hangingPunct="1">
                <a:spcBef>
                  <a:spcPct val="0"/>
                </a:spcBef>
                <a:buClrTx/>
                <a:buFontTx/>
                <a:buNone/>
              </a:pPr>
              <a:t>2</a:t>
            </a:fld>
            <a:endParaRPr lang="en-US" altLang="en-US" sz="1400">
              <a:latin typeface="Times New Roman" pitchFamily="18" charset="0"/>
            </a:endParaRPr>
          </a:p>
        </p:txBody>
      </p:sp>
      <p:pic>
        <p:nvPicPr>
          <p:cNvPr id="4099" name="Picture 3" descr="Unbenannt-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9753600" cy="711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ext Box 4"/>
          <p:cNvSpPr txBox="1">
            <a:spLocks noChangeArrowheads="1"/>
          </p:cNvSpPr>
          <p:nvPr/>
        </p:nvSpPr>
        <p:spPr bwMode="auto">
          <a:xfrm>
            <a:off x="2895600" y="228601"/>
            <a:ext cx="5943600" cy="11906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lr>
                <a:schemeClr val="accent1"/>
              </a:buClr>
              <a:buChar char="•"/>
              <a:defRPr sz="3200">
                <a:solidFill>
                  <a:schemeClr val="tx1"/>
                </a:solidFill>
                <a:latin typeface="Tahoma" pitchFamily="34" charset="0"/>
              </a:defRPr>
            </a:lvl1pPr>
            <a:lvl2pPr marL="742950" indent="-285750" algn="l" eaLnBrk="0" hangingPunct="0">
              <a:spcBef>
                <a:spcPct val="20000"/>
              </a:spcBef>
              <a:buClr>
                <a:schemeClr val="hlink"/>
              </a:buClr>
              <a:buChar char="–"/>
              <a:defRPr sz="2800">
                <a:solidFill>
                  <a:schemeClr val="tx1"/>
                </a:solidFill>
                <a:latin typeface="Tahoma" pitchFamily="34" charset="0"/>
              </a:defRPr>
            </a:lvl2pPr>
            <a:lvl3pPr marL="1143000" indent="-228600" algn="l" eaLnBrk="0" hangingPunct="0">
              <a:spcBef>
                <a:spcPct val="20000"/>
              </a:spcBef>
              <a:buClr>
                <a:schemeClr val="accent1"/>
              </a:buClr>
              <a:buChar char="•"/>
              <a:defRPr sz="2400">
                <a:solidFill>
                  <a:schemeClr val="tx1"/>
                </a:solidFill>
                <a:latin typeface="Tahoma" pitchFamily="34" charset="0"/>
              </a:defRPr>
            </a:lvl3pPr>
            <a:lvl4pPr marL="1600200" indent="-228600" algn="l" eaLnBrk="0" hangingPunct="0">
              <a:spcBef>
                <a:spcPct val="20000"/>
              </a:spcBef>
              <a:buClr>
                <a:schemeClr val="folHlink"/>
              </a:buClr>
              <a:buChar char="–"/>
              <a:defRPr sz="2000">
                <a:solidFill>
                  <a:schemeClr val="tx1"/>
                </a:solidFill>
                <a:latin typeface="Tahoma" pitchFamily="34" charset="0"/>
              </a:defRPr>
            </a:lvl4pPr>
            <a:lvl5pPr marL="2057400" indent="-228600" algn="l" eaLnBrk="0" hangingPunct="0">
              <a:spcBef>
                <a:spcPct val="20000"/>
              </a:spcBef>
              <a:buClr>
                <a:schemeClr val="accent1"/>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Tahoma" pitchFamily="34" charset="0"/>
              </a:defRPr>
            </a:lvl9pPr>
          </a:lstStyle>
          <a:p>
            <a:pPr algn="ctr" eaLnBrk="1" hangingPunct="1">
              <a:spcBef>
                <a:spcPct val="50000"/>
              </a:spcBef>
              <a:buClrTx/>
              <a:buFontTx/>
              <a:buNone/>
            </a:pPr>
            <a:r>
              <a:rPr lang="de-DE" altLang="en-US" sz="3600">
                <a:solidFill>
                  <a:srgbClr val="00FF00"/>
                </a:solidFill>
              </a:rPr>
              <a:t>Information Systems Change Business...</a:t>
            </a:r>
            <a:endParaRPr lang="en-US" altLang="en-US" sz="3600">
              <a:solidFill>
                <a:srgbClr val="00FF00"/>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p:spPr>
        <p:txBody>
          <a:bodyPr/>
          <a:lstStyle>
            <a:lvl1pPr algn="l" eaLnBrk="0" hangingPunct="0">
              <a:spcBef>
                <a:spcPct val="20000"/>
              </a:spcBef>
              <a:buClr>
                <a:schemeClr val="accent1"/>
              </a:buClr>
              <a:buChar char="•"/>
              <a:defRPr sz="3200">
                <a:solidFill>
                  <a:schemeClr val="tx1"/>
                </a:solidFill>
                <a:latin typeface="Tahoma" pitchFamily="34" charset="0"/>
              </a:defRPr>
            </a:lvl1pPr>
            <a:lvl2pPr marL="742950" indent="-285750" algn="l" eaLnBrk="0" hangingPunct="0">
              <a:spcBef>
                <a:spcPct val="20000"/>
              </a:spcBef>
              <a:buClr>
                <a:schemeClr val="hlink"/>
              </a:buClr>
              <a:buChar char="–"/>
              <a:defRPr sz="2800">
                <a:solidFill>
                  <a:schemeClr val="tx1"/>
                </a:solidFill>
                <a:latin typeface="Tahoma" pitchFamily="34" charset="0"/>
              </a:defRPr>
            </a:lvl2pPr>
            <a:lvl3pPr marL="1143000" indent="-228600" algn="l" eaLnBrk="0" hangingPunct="0">
              <a:spcBef>
                <a:spcPct val="20000"/>
              </a:spcBef>
              <a:buClr>
                <a:schemeClr val="accent1"/>
              </a:buClr>
              <a:buChar char="•"/>
              <a:defRPr sz="2400">
                <a:solidFill>
                  <a:schemeClr val="tx1"/>
                </a:solidFill>
                <a:latin typeface="Tahoma" pitchFamily="34" charset="0"/>
              </a:defRPr>
            </a:lvl3pPr>
            <a:lvl4pPr marL="1600200" indent="-228600" algn="l" eaLnBrk="0" hangingPunct="0">
              <a:spcBef>
                <a:spcPct val="20000"/>
              </a:spcBef>
              <a:buClr>
                <a:schemeClr val="folHlink"/>
              </a:buClr>
              <a:buChar char="–"/>
              <a:defRPr sz="2000">
                <a:solidFill>
                  <a:schemeClr val="tx1"/>
                </a:solidFill>
                <a:latin typeface="Tahoma" pitchFamily="34" charset="0"/>
              </a:defRPr>
            </a:lvl4pPr>
            <a:lvl5pPr marL="2057400" indent="-228600" algn="l" eaLnBrk="0" hangingPunct="0">
              <a:spcBef>
                <a:spcPct val="20000"/>
              </a:spcBef>
              <a:buClr>
                <a:schemeClr val="accent1"/>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Tahoma" pitchFamily="34" charset="0"/>
              </a:defRPr>
            </a:lvl9pPr>
          </a:lstStyle>
          <a:p>
            <a:pPr algn="r" eaLnBrk="1" hangingPunct="1">
              <a:spcBef>
                <a:spcPct val="0"/>
              </a:spcBef>
              <a:buClrTx/>
              <a:buFontTx/>
              <a:buNone/>
            </a:pPr>
            <a:fld id="{C5131381-9D77-44B3-8886-3DF32492E604}" type="slidenum">
              <a:rPr lang="en-US" altLang="en-US" sz="1400">
                <a:latin typeface="Times New Roman" pitchFamily="18" charset="0"/>
              </a:rPr>
              <a:pPr algn="r" eaLnBrk="1" hangingPunct="1">
                <a:spcBef>
                  <a:spcPct val="0"/>
                </a:spcBef>
                <a:buClrTx/>
                <a:buFontTx/>
                <a:buNone/>
              </a:pPr>
              <a:t>3</a:t>
            </a:fld>
            <a:endParaRPr lang="en-US" altLang="en-US" sz="1400">
              <a:latin typeface="Times New Roman" pitchFamily="18" charset="0"/>
            </a:endParaRPr>
          </a:p>
        </p:txBody>
      </p:sp>
      <p:sp>
        <p:nvSpPr>
          <p:cNvPr id="5123" name="Rectangle 1026"/>
          <p:cNvSpPr>
            <a:spLocks noGrp="1" noChangeArrowheads="1"/>
          </p:cNvSpPr>
          <p:nvPr>
            <p:ph type="title"/>
          </p:nvPr>
        </p:nvSpPr>
        <p:spPr/>
        <p:txBody>
          <a:bodyPr/>
          <a:lstStyle/>
          <a:p>
            <a:pPr eaLnBrk="1" hangingPunct="1"/>
            <a:r>
              <a:rPr lang="en-US" altLang="en-US">
                <a:solidFill>
                  <a:srgbClr val="00FF00"/>
                </a:solidFill>
              </a:rPr>
              <a:t>Learning Objectives</a:t>
            </a:r>
          </a:p>
        </p:txBody>
      </p:sp>
      <p:sp>
        <p:nvSpPr>
          <p:cNvPr id="5124" name="Rectangle 1027"/>
          <p:cNvSpPr>
            <a:spLocks noGrp="1" noChangeArrowheads="1"/>
          </p:cNvSpPr>
          <p:nvPr>
            <p:ph type="body" idx="1"/>
          </p:nvPr>
        </p:nvSpPr>
        <p:spPr/>
        <p:txBody>
          <a:bodyPr/>
          <a:lstStyle/>
          <a:p>
            <a:pPr eaLnBrk="1" hangingPunct="1"/>
            <a:r>
              <a:rPr lang="en-US" altLang="en-US" dirty="0"/>
              <a:t>Explore systems integration</a:t>
            </a:r>
          </a:p>
          <a:p>
            <a:pPr eaLnBrk="1" hangingPunct="1"/>
            <a:r>
              <a:rPr lang="en-US" altLang="en-US" dirty="0"/>
              <a:t>Appreciate potential problems and risks associated with the design, implementation and use of ERP systems and software</a:t>
            </a:r>
          </a:p>
          <a:p>
            <a:pPr lvl="1" eaLnBrk="1" hangingPunct="1"/>
            <a:r>
              <a:rPr lang="en-US" altLang="en-US" dirty="0"/>
              <a:t>Culture, People, Process</a:t>
            </a:r>
          </a:p>
          <a:p>
            <a:pPr eaLnBrk="1" hangingPunct="1"/>
            <a:r>
              <a:rPr lang="en-US" altLang="en-US" dirty="0"/>
              <a:t>Case based illustration of success and failure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p:cNvSpPr>
            <a:spLocks noGrp="1"/>
          </p:cNvSpPr>
          <p:nvPr>
            <p:ph type="sldNum" sz="quarter" idx="12"/>
          </p:nvPr>
        </p:nvSpPr>
        <p:spPr>
          <a:noFill/>
        </p:spPr>
        <p:txBody>
          <a:bodyPr/>
          <a:lstStyle>
            <a:lvl1pPr algn="l" eaLnBrk="0" hangingPunct="0">
              <a:spcBef>
                <a:spcPct val="20000"/>
              </a:spcBef>
              <a:buClr>
                <a:schemeClr val="accent1"/>
              </a:buClr>
              <a:buChar char="•"/>
              <a:defRPr sz="3200">
                <a:solidFill>
                  <a:schemeClr val="tx1"/>
                </a:solidFill>
                <a:latin typeface="Tahoma" pitchFamily="34" charset="0"/>
              </a:defRPr>
            </a:lvl1pPr>
            <a:lvl2pPr marL="742950" indent="-285750" algn="l" eaLnBrk="0" hangingPunct="0">
              <a:spcBef>
                <a:spcPct val="20000"/>
              </a:spcBef>
              <a:buClr>
                <a:schemeClr val="hlink"/>
              </a:buClr>
              <a:buChar char="–"/>
              <a:defRPr sz="2800">
                <a:solidFill>
                  <a:schemeClr val="tx1"/>
                </a:solidFill>
                <a:latin typeface="Tahoma" pitchFamily="34" charset="0"/>
              </a:defRPr>
            </a:lvl2pPr>
            <a:lvl3pPr marL="1143000" indent="-228600" algn="l" eaLnBrk="0" hangingPunct="0">
              <a:spcBef>
                <a:spcPct val="20000"/>
              </a:spcBef>
              <a:buClr>
                <a:schemeClr val="accent1"/>
              </a:buClr>
              <a:buChar char="•"/>
              <a:defRPr sz="2400">
                <a:solidFill>
                  <a:schemeClr val="tx1"/>
                </a:solidFill>
                <a:latin typeface="Tahoma" pitchFamily="34" charset="0"/>
              </a:defRPr>
            </a:lvl3pPr>
            <a:lvl4pPr marL="1600200" indent="-228600" algn="l" eaLnBrk="0" hangingPunct="0">
              <a:spcBef>
                <a:spcPct val="20000"/>
              </a:spcBef>
              <a:buClr>
                <a:schemeClr val="folHlink"/>
              </a:buClr>
              <a:buChar char="–"/>
              <a:defRPr sz="2000">
                <a:solidFill>
                  <a:schemeClr val="tx1"/>
                </a:solidFill>
                <a:latin typeface="Tahoma" pitchFamily="34" charset="0"/>
              </a:defRPr>
            </a:lvl4pPr>
            <a:lvl5pPr marL="2057400" indent="-228600" algn="l" eaLnBrk="0" hangingPunct="0">
              <a:spcBef>
                <a:spcPct val="20000"/>
              </a:spcBef>
              <a:buClr>
                <a:schemeClr val="accent1"/>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Tahoma" pitchFamily="34" charset="0"/>
              </a:defRPr>
            </a:lvl9pPr>
          </a:lstStyle>
          <a:p>
            <a:pPr algn="r" eaLnBrk="1" hangingPunct="1">
              <a:spcBef>
                <a:spcPct val="0"/>
              </a:spcBef>
              <a:buClrTx/>
              <a:buFontTx/>
              <a:buNone/>
            </a:pPr>
            <a:fld id="{D5BBECB2-7FBF-43D0-B6B0-151FD00DFF5E}" type="slidenum">
              <a:rPr lang="en-US" altLang="en-US" sz="1400">
                <a:latin typeface="Times New Roman" pitchFamily="18" charset="0"/>
              </a:rPr>
              <a:pPr algn="r" eaLnBrk="1" hangingPunct="1">
                <a:spcBef>
                  <a:spcPct val="0"/>
                </a:spcBef>
                <a:buClrTx/>
                <a:buFontTx/>
                <a:buNone/>
              </a:pPr>
              <a:t>4</a:t>
            </a:fld>
            <a:endParaRPr lang="en-US" altLang="en-US" sz="1400">
              <a:latin typeface="Times New Roman" pitchFamily="18" charset="0"/>
            </a:endParaRPr>
          </a:p>
        </p:txBody>
      </p:sp>
      <p:sp>
        <p:nvSpPr>
          <p:cNvPr id="9219" name="Rectangle 2"/>
          <p:cNvSpPr>
            <a:spLocks noGrp="1" noChangeArrowheads="1"/>
          </p:cNvSpPr>
          <p:nvPr>
            <p:ph type="title"/>
          </p:nvPr>
        </p:nvSpPr>
        <p:spPr/>
        <p:txBody>
          <a:bodyPr/>
          <a:lstStyle/>
          <a:p>
            <a:pPr eaLnBrk="1" hangingPunct="1"/>
            <a:r>
              <a:rPr lang="en-US" altLang="en-US" dirty="0">
                <a:solidFill>
                  <a:srgbClr val="00FF00"/>
                </a:solidFill>
              </a:rPr>
              <a:t>Enterprise Resource Planning …</a:t>
            </a:r>
          </a:p>
        </p:txBody>
      </p:sp>
      <p:sp>
        <p:nvSpPr>
          <p:cNvPr id="9220" name="Rectangle 3"/>
          <p:cNvSpPr>
            <a:spLocks noGrp="1" noChangeArrowheads="1"/>
          </p:cNvSpPr>
          <p:nvPr>
            <p:ph type="body" idx="1"/>
          </p:nvPr>
        </p:nvSpPr>
        <p:spPr/>
        <p:txBody>
          <a:bodyPr/>
          <a:lstStyle/>
          <a:p>
            <a:pPr eaLnBrk="1" hangingPunct="1"/>
            <a:r>
              <a:rPr lang="en-US" altLang="zh-CN" dirty="0">
                <a:ea typeface="SimSun" pitchFamily="2" charset="-122"/>
              </a:rPr>
              <a:t>“provides a </a:t>
            </a:r>
            <a:r>
              <a:rPr lang="en-US" altLang="zh-CN" dirty="0">
                <a:solidFill>
                  <a:srgbClr val="FF0000"/>
                </a:solidFill>
                <a:ea typeface="SimSun" pitchFamily="2" charset="-122"/>
              </a:rPr>
              <a:t>unified view </a:t>
            </a:r>
            <a:r>
              <a:rPr lang="en-US" altLang="zh-CN" dirty="0">
                <a:ea typeface="SimSun" pitchFamily="2" charset="-122"/>
              </a:rPr>
              <a:t>of the business, encompassing all functions and departments by </a:t>
            </a:r>
            <a:r>
              <a:rPr lang="en-US" altLang="zh-CN" dirty="0">
                <a:solidFill>
                  <a:srgbClr val="FF0000"/>
                </a:solidFill>
                <a:ea typeface="SimSun" pitchFamily="2" charset="-122"/>
              </a:rPr>
              <a:t>establishing a single enterprise-wide database </a:t>
            </a:r>
            <a:r>
              <a:rPr lang="en-US" altLang="zh-CN" dirty="0">
                <a:ea typeface="SimSun" pitchFamily="2" charset="-122"/>
              </a:rPr>
              <a:t>in which all business transactions are entered, recorded, processed, monitored and reported”*</a:t>
            </a:r>
          </a:p>
          <a:p>
            <a:pPr lvl="1" eaLnBrk="1" hangingPunct="1"/>
            <a:r>
              <a:rPr lang="en-US" altLang="en-US" dirty="0">
                <a:ea typeface="SimSun" pitchFamily="2" charset="-122"/>
              </a:rPr>
              <a:t>[[Well, that’s the intention. Sometimes it is not so simple]]</a:t>
            </a:r>
            <a:endParaRPr lang="en-US" altLang="en-US" dirty="0"/>
          </a:p>
        </p:txBody>
      </p:sp>
      <p:sp>
        <p:nvSpPr>
          <p:cNvPr id="2" name="TextBox 1">
            <a:extLst>
              <a:ext uri="{FF2B5EF4-FFF2-40B4-BE49-F238E27FC236}">
                <a16:creationId xmlns:a16="http://schemas.microsoft.com/office/drawing/2014/main" id="{4CC63401-C8A5-4A53-AB2D-766C09E533A4}"/>
              </a:ext>
            </a:extLst>
          </p:cNvPr>
          <p:cNvSpPr txBox="1"/>
          <p:nvPr/>
        </p:nvSpPr>
        <p:spPr>
          <a:xfrm>
            <a:off x="1447800" y="6248400"/>
            <a:ext cx="4038600" cy="307777"/>
          </a:xfrm>
          <a:prstGeom prst="rect">
            <a:avLst/>
          </a:prstGeom>
          <a:noFill/>
        </p:spPr>
        <p:txBody>
          <a:bodyPr wrap="square" rtlCol="0">
            <a:spAutoFit/>
          </a:bodyPr>
          <a:lstStyle/>
          <a:p>
            <a:pPr algn="l"/>
            <a:r>
              <a:rPr lang="en-US" altLang="zh-CN" sz="1400" dirty="0">
                <a:ea typeface="SimSun" pitchFamily="2" charset="-122"/>
              </a:rPr>
              <a:t>*</a:t>
            </a:r>
            <a:r>
              <a:rPr lang="en-US" altLang="zh-CN" sz="1400" dirty="0" err="1">
                <a:ea typeface="SimSun" pitchFamily="2" charset="-122"/>
              </a:rPr>
              <a:t>Umble</a:t>
            </a:r>
            <a:r>
              <a:rPr lang="en-US" altLang="zh-CN" sz="1400" dirty="0">
                <a:ea typeface="SimSun" pitchFamily="2" charset="-122"/>
              </a:rPr>
              <a:t> &amp; </a:t>
            </a:r>
            <a:r>
              <a:rPr lang="en-US" altLang="zh-CN" sz="1400" dirty="0" err="1">
                <a:ea typeface="SimSun" pitchFamily="2" charset="-122"/>
              </a:rPr>
              <a:t>Umble</a:t>
            </a:r>
            <a:r>
              <a:rPr lang="en-US" altLang="zh-CN" sz="1400" dirty="0">
                <a:ea typeface="SimSun" pitchFamily="2" charset="-122"/>
              </a:rPr>
              <a:t>, 2002</a:t>
            </a:r>
            <a:endParaRPr lang="en-HK"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FF00"/>
                </a:solidFill>
              </a:rPr>
              <a:t>ERP Modules Cover Functions Like:</a:t>
            </a:r>
          </a:p>
        </p:txBody>
      </p:sp>
      <p:sp>
        <p:nvSpPr>
          <p:cNvPr id="3" name="Content Placeholder 2"/>
          <p:cNvSpPr>
            <a:spLocks noGrp="1"/>
          </p:cNvSpPr>
          <p:nvPr>
            <p:ph sz="half" idx="1"/>
          </p:nvPr>
        </p:nvSpPr>
        <p:spPr/>
        <p:txBody>
          <a:bodyPr/>
          <a:lstStyle/>
          <a:p>
            <a:r>
              <a:rPr lang="en-GB" dirty="0"/>
              <a:t>Financials</a:t>
            </a:r>
          </a:p>
          <a:p>
            <a:pPr lvl="1"/>
            <a:r>
              <a:rPr lang="en-GB" sz="2000" dirty="0"/>
              <a:t>Investment Management</a:t>
            </a:r>
          </a:p>
          <a:p>
            <a:pPr lvl="1"/>
            <a:r>
              <a:rPr lang="en-GB" sz="2000" dirty="0"/>
              <a:t>Financial Accounting</a:t>
            </a:r>
          </a:p>
          <a:p>
            <a:pPr lvl="1"/>
            <a:r>
              <a:rPr lang="en-GB" sz="2000" dirty="0"/>
              <a:t>Financial Control</a:t>
            </a:r>
          </a:p>
          <a:p>
            <a:pPr lvl="1"/>
            <a:r>
              <a:rPr lang="en-GB" sz="2000" dirty="0"/>
              <a:t>Fixed Assets Management</a:t>
            </a:r>
          </a:p>
          <a:p>
            <a:pPr lvl="1"/>
            <a:r>
              <a:rPr lang="en-GB" sz="2000" dirty="0"/>
              <a:t>Billing</a:t>
            </a:r>
          </a:p>
          <a:p>
            <a:r>
              <a:rPr lang="en-GB" dirty="0"/>
              <a:t>Logistics</a:t>
            </a:r>
          </a:p>
          <a:p>
            <a:pPr lvl="1"/>
            <a:r>
              <a:rPr lang="en-GB" sz="2000" dirty="0"/>
              <a:t>Sales &amp; Distribution</a:t>
            </a:r>
          </a:p>
          <a:p>
            <a:pPr lvl="1"/>
            <a:r>
              <a:rPr lang="en-GB" sz="2000" dirty="0"/>
              <a:t>Materials Management</a:t>
            </a:r>
          </a:p>
          <a:p>
            <a:pPr lvl="1"/>
            <a:r>
              <a:rPr lang="en-GB" sz="2000" dirty="0"/>
              <a:t>Production Planning</a:t>
            </a:r>
          </a:p>
          <a:p>
            <a:pPr lvl="1"/>
            <a:r>
              <a:rPr lang="en-GB" sz="2000" dirty="0"/>
              <a:t>Quality Management</a:t>
            </a:r>
          </a:p>
          <a:p>
            <a:pPr lvl="1"/>
            <a:r>
              <a:rPr lang="en-GB" sz="2000" dirty="0"/>
              <a:t>Sales Force Automation</a:t>
            </a:r>
          </a:p>
        </p:txBody>
      </p:sp>
      <p:sp>
        <p:nvSpPr>
          <p:cNvPr id="4" name="Content Placeholder 3"/>
          <p:cNvSpPr>
            <a:spLocks noGrp="1"/>
          </p:cNvSpPr>
          <p:nvPr>
            <p:ph sz="half" idx="2"/>
          </p:nvPr>
        </p:nvSpPr>
        <p:spPr/>
        <p:txBody>
          <a:bodyPr/>
          <a:lstStyle/>
          <a:p>
            <a:r>
              <a:rPr lang="en-GB" dirty="0" err="1"/>
              <a:t>HRM</a:t>
            </a:r>
            <a:endParaRPr lang="en-GB" dirty="0"/>
          </a:p>
          <a:p>
            <a:pPr lvl="1"/>
            <a:r>
              <a:rPr lang="en-GB" sz="2000" dirty="0"/>
              <a:t>Workforce Management</a:t>
            </a:r>
          </a:p>
          <a:p>
            <a:r>
              <a:rPr lang="en-GB" dirty="0"/>
              <a:t>Workflow Management</a:t>
            </a:r>
          </a:p>
          <a:p>
            <a:r>
              <a:rPr lang="en-GB" dirty="0"/>
              <a:t>Procurement</a:t>
            </a:r>
          </a:p>
          <a:p>
            <a:r>
              <a:rPr lang="en-GB" dirty="0"/>
              <a:t>Network Management</a:t>
            </a:r>
          </a:p>
          <a:p>
            <a:r>
              <a:rPr lang="en-GB" dirty="0"/>
              <a:t>CRM, </a:t>
            </a:r>
            <a:r>
              <a:rPr lang="en-GB" dirty="0" err="1"/>
              <a:t>SCM</a:t>
            </a:r>
            <a:r>
              <a:rPr lang="en-GB" dirty="0"/>
              <a:t>, PLM</a:t>
            </a:r>
          </a:p>
          <a:p>
            <a:r>
              <a:rPr lang="en-GB" dirty="0"/>
              <a:t>Knowledge Management</a:t>
            </a:r>
          </a:p>
          <a:p>
            <a:r>
              <a:rPr lang="en-GB" dirty="0"/>
              <a:t>Business Analytics</a:t>
            </a:r>
          </a:p>
          <a:p>
            <a:endParaRPr lang="en-GB" dirty="0"/>
          </a:p>
          <a:p>
            <a:endParaRPr lang="en-GB" dirty="0"/>
          </a:p>
        </p:txBody>
      </p:sp>
      <p:sp>
        <p:nvSpPr>
          <p:cNvPr id="5" name="Slide Number Placeholder 4"/>
          <p:cNvSpPr>
            <a:spLocks noGrp="1"/>
          </p:cNvSpPr>
          <p:nvPr>
            <p:ph type="sldNum" sz="quarter" idx="12"/>
          </p:nvPr>
        </p:nvSpPr>
        <p:spPr/>
        <p:txBody>
          <a:bodyPr/>
          <a:lstStyle/>
          <a:p>
            <a:pPr>
              <a:defRPr/>
            </a:pPr>
            <a:fld id="{E9FFFF9D-768D-4CFD-9EFF-5DCE230EAE6B}" type="slidenum">
              <a:rPr lang="en-US" smtClean="0"/>
              <a:pPr>
                <a:defRPr/>
              </a:pPr>
              <a:t>5</a:t>
            </a:fld>
            <a:endParaRPr lang="en-US"/>
          </a:p>
        </p:txBody>
      </p:sp>
    </p:spTree>
    <p:extLst>
      <p:ext uri="{BB962C8B-B14F-4D97-AF65-F5344CB8AC3E}">
        <p14:creationId xmlns:p14="http://schemas.microsoft.com/office/powerpoint/2010/main" val="2741299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p:cNvSpPr>
            <a:spLocks noGrp="1"/>
          </p:cNvSpPr>
          <p:nvPr>
            <p:ph type="sldNum" sz="quarter" idx="12"/>
          </p:nvPr>
        </p:nvSpPr>
        <p:spPr>
          <a:noFill/>
        </p:spPr>
        <p:txBody>
          <a:bodyPr/>
          <a:lstStyle>
            <a:lvl1pPr algn="l" eaLnBrk="0" hangingPunct="0">
              <a:spcBef>
                <a:spcPct val="20000"/>
              </a:spcBef>
              <a:buClr>
                <a:schemeClr val="accent1"/>
              </a:buClr>
              <a:buChar char="•"/>
              <a:defRPr sz="3200">
                <a:solidFill>
                  <a:schemeClr val="tx1"/>
                </a:solidFill>
                <a:latin typeface="Tahoma" pitchFamily="34" charset="0"/>
              </a:defRPr>
            </a:lvl1pPr>
            <a:lvl2pPr marL="742950" indent="-285750" algn="l" eaLnBrk="0" hangingPunct="0">
              <a:spcBef>
                <a:spcPct val="20000"/>
              </a:spcBef>
              <a:buClr>
                <a:schemeClr val="hlink"/>
              </a:buClr>
              <a:buChar char="–"/>
              <a:defRPr sz="2800">
                <a:solidFill>
                  <a:schemeClr val="tx1"/>
                </a:solidFill>
                <a:latin typeface="Tahoma" pitchFamily="34" charset="0"/>
              </a:defRPr>
            </a:lvl2pPr>
            <a:lvl3pPr marL="1143000" indent="-228600" algn="l" eaLnBrk="0" hangingPunct="0">
              <a:spcBef>
                <a:spcPct val="20000"/>
              </a:spcBef>
              <a:buClr>
                <a:schemeClr val="accent1"/>
              </a:buClr>
              <a:buChar char="•"/>
              <a:defRPr sz="2400">
                <a:solidFill>
                  <a:schemeClr val="tx1"/>
                </a:solidFill>
                <a:latin typeface="Tahoma" pitchFamily="34" charset="0"/>
              </a:defRPr>
            </a:lvl3pPr>
            <a:lvl4pPr marL="1600200" indent="-228600" algn="l" eaLnBrk="0" hangingPunct="0">
              <a:spcBef>
                <a:spcPct val="20000"/>
              </a:spcBef>
              <a:buClr>
                <a:schemeClr val="folHlink"/>
              </a:buClr>
              <a:buChar char="–"/>
              <a:defRPr sz="2000">
                <a:solidFill>
                  <a:schemeClr val="tx1"/>
                </a:solidFill>
                <a:latin typeface="Tahoma" pitchFamily="34" charset="0"/>
              </a:defRPr>
            </a:lvl4pPr>
            <a:lvl5pPr marL="2057400" indent="-228600" algn="l" eaLnBrk="0" hangingPunct="0">
              <a:spcBef>
                <a:spcPct val="20000"/>
              </a:spcBef>
              <a:buClr>
                <a:schemeClr val="accent1"/>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Tahoma" pitchFamily="34" charset="0"/>
              </a:defRPr>
            </a:lvl9pPr>
          </a:lstStyle>
          <a:p>
            <a:pPr algn="r" eaLnBrk="1" hangingPunct="1">
              <a:spcBef>
                <a:spcPct val="0"/>
              </a:spcBef>
              <a:buClrTx/>
              <a:buFontTx/>
              <a:buNone/>
            </a:pPr>
            <a:fld id="{DC487315-8C5C-4E1A-9318-1DE92155BFD0}" type="slidenum">
              <a:rPr lang="en-US" altLang="en-US" sz="1400">
                <a:latin typeface="Times New Roman" pitchFamily="18" charset="0"/>
              </a:rPr>
              <a:pPr algn="r" eaLnBrk="1" hangingPunct="1">
                <a:spcBef>
                  <a:spcPct val="0"/>
                </a:spcBef>
                <a:buClrTx/>
                <a:buFontTx/>
                <a:buNone/>
              </a:pPr>
              <a:t>6</a:t>
            </a:fld>
            <a:endParaRPr lang="en-US" altLang="en-US" sz="1400">
              <a:latin typeface="Times New Roman" pitchFamily="18" charset="0"/>
            </a:endParaRPr>
          </a:p>
        </p:txBody>
      </p:sp>
      <p:sp>
        <p:nvSpPr>
          <p:cNvPr id="15363" name="Rectangle 2"/>
          <p:cNvSpPr>
            <a:spLocks noGrp="1" noChangeArrowheads="1"/>
          </p:cNvSpPr>
          <p:nvPr>
            <p:ph type="title"/>
          </p:nvPr>
        </p:nvSpPr>
        <p:spPr/>
        <p:txBody>
          <a:bodyPr/>
          <a:lstStyle/>
          <a:p>
            <a:pPr eaLnBrk="1" hangingPunct="1"/>
            <a:r>
              <a:rPr lang="en-US" altLang="en-US">
                <a:solidFill>
                  <a:srgbClr val="00FF00"/>
                </a:solidFill>
              </a:rPr>
              <a:t>ERP is…</a:t>
            </a:r>
          </a:p>
        </p:txBody>
      </p:sp>
      <p:sp>
        <p:nvSpPr>
          <p:cNvPr id="15364" name="Rectangle 3"/>
          <p:cNvSpPr>
            <a:spLocks noGrp="1" noChangeArrowheads="1"/>
          </p:cNvSpPr>
          <p:nvPr>
            <p:ph type="body" idx="1"/>
          </p:nvPr>
        </p:nvSpPr>
        <p:spPr/>
        <p:txBody>
          <a:bodyPr/>
          <a:lstStyle/>
          <a:p>
            <a:pPr eaLnBrk="1" hangingPunct="1">
              <a:lnSpc>
                <a:spcPct val="90000"/>
              </a:lnSpc>
            </a:pPr>
            <a:r>
              <a:rPr lang="en-US" altLang="en-US" sz="2800" dirty="0"/>
              <a:t>Commonly seen in </a:t>
            </a:r>
          </a:p>
          <a:p>
            <a:pPr lvl="1" eaLnBrk="1" hangingPunct="1">
              <a:lnSpc>
                <a:spcPct val="90000"/>
              </a:lnSpc>
            </a:pPr>
            <a:r>
              <a:rPr lang="en-US" altLang="en-US" sz="2400" dirty="0"/>
              <a:t>manufacturing and production</a:t>
            </a:r>
          </a:p>
          <a:p>
            <a:pPr lvl="1" eaLnBrk="1" hangingPunct="1">
              <a:lnSpc>
                <a:spcPct val="90000"/>
              </a:lnSpc>
            </a:pPr>
            <a:r>
              <a:rPr lang="en-US" altLang="en-US" sz="2400" dirty="0"/>
              <a:t>finance, banking, trade, services, education</a:t>
            </a:r>
          </a:p>
          <a:p>
            <a:pPr lvl="1" eaLnBrk="1" hangingPunct="1">
              <a:lnSpc>
                <a:spcPct val="90000"/>
              </a:lnSpc>
            </a:pPr>
            <a:r>
              <a:rPr lang="en-US" altLang="en-US" sz="2400" dirty="0"/>
              <a:t>retail and wholesale (especially larger firms)</a:t>
            </a:r>
          </a:p>
          <a:p>
            <a:pPr eaLnBrk="1" hangingPunct="1">
              <a:lnSpc>
                <a:spcPct val="90000"/>
              </a:lnSpc>
            </a:pPr>
            <a:r>
              <a:rPr lang="en-US" altLang="en-US" sz="2800" dirty="0"/>
              <a:t>Often perceived as expensive and large scale</a:t>
            </a:r>
          </a:p>
          <a:p>
            <a:pPr eaLnBrk="1" hangingPunct="1">
              <a:lnSpc>
                <a:spcPct val="90000"/>
              </a:lnSpc>
            </a:pPr>
            <a:r>
              <a:rPr lang="en-US" altLang="en-US" sz="2800" dirty="0"/>
              <a:t>Often adopted mimetically, i.e. </a:t>
            </a:r>
            <a:r>
              <a:rPr lang="en-US" altLang="en-US" sz="2400" dirty="0"/>
              <a:t>“because our competitors have it”</a:t>
            </a:r>
          </a:p>
          <a:p>
            <a:pPr eaLnBrk="1" hangingPunct="1">
              <a:lnSpc>
                <a:spcPct val="90000"/>
              </a:lnSpc>
            </a:pPr>
            <a:r>
              <a:rPr lang="en-US" altLang="en-US" sz="2800" dirty="0"/>
              <a:t>Not always carefully planned</a:t>
            </a:r>
          </a:p>
          <a:p>
            <a:pPr lvl="1" eaLnBrk="1" hangingPunct="1">
              <a:lnSpc>
                <a:spcPct val="90000"/>
              </a:lnSpc>
            </a:pPr>
            <a:r>
              <a:rPr lang="en-US" altLang="en-US" sz="2400" dirty="0"/>
              <a:t>Integration is important, but ERP is much more than integration alone</a:t>
            </a:r>
          </a:p>
          <a:p>
            <a:pPr lvl="1" eaLnBrk="1" hangingPunct="1">
              <a:lnSpc>
                <a:spcPct val="90000"/>
              </a:lnSpc>
            </a:pPr>
            <a:r>
              <a:rPr lang="en-US" altLang="en-US" sz="2400" dirty="0"/>
              <a:t>Poorly implemented ERP can destroy an </a:t>
            </a:r>
            <a:r>
              <a:rPr lang="en-US" altLang="en-US" sz="2400" dirty="0" err="1"/>
              <a:t>organisation</a:t>
            </a:r>
            <a:endParaRPr lang="en-US" alt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a:noFill/>
        </p:spPr>
        <p:txBody>
          <a:bodyPr/>
          <a:lstStyle>
            <a:lvl1pPr algn="l" eaLnBrk="0" hangingPunct="0">
              <a:spcBef>
                <a:spcPct val="20000"/>
              </a:spcBef>
              <a:buClr>
                <a:schemeClr val="accent1"/>
              </a:buClr>
              <a:buChar char="•"/>
              <a:defRPr sz="3200">
                <a:solidFill>
                  <a:schemeClr val="tx1"/>
                </a:solidFill>
                <a:latin typeface="Tahoma" pitchFamily="34" charset="0"/>
              </a:defRPr>
            </a:lvl1pPr>
            <a:lvl2pPr marL="742950" indent="-285750" algn="l" eaLnBrk="0" hangingPunct="0">
              <a:spcBef>
                <a:spcPct val="20000"/>
              </a:spcBef>
              <a:buClr>
                <a:schemeClr val="hlink"/>
              </a:buClr>
              <a:buChar char="–"/>
              <a:defRPr sz="2800">
                <a:solidFill>
                  <a:schemeClr val="tx1"/>
                </a:solidFill>
                <a:latin typeface="Tahoma" pitchFamily="34" charset="0"/>
              </a:defRPr>
            </a:lvl2pPr>
            <a:lvl3pPr marL="1143000" indent="-228600" algn="l" eaLnBrk="0" hangingPunct="0">
              <a:spcBef>
                <a:spcPct val="20000"/>
              </a:spcBef>
              <a:buClr>
                <a:schemeClr val="accent1"/>
              </a:buClr>
              <a:buChar char="•"/>
              <a:defRPr sz="2400">
                <a:solidFill>
                  <a:schemeClr val="tx1"/>
                </a:solidFill>
                <a:latin typeface="Tahoma" pitchFamily="34" charset="0"/>
              </a:defRPr>
            </a:lvl3pPr>
            <a:lvl4pPr marL="1600200" indent="-228600" algn="l" eaLnBrk="0" hangingPunct="0">
              <a:spcBef>
                <a:spcPct val="20000"/>
              </a:spcBef>
              <a:buClr>
                <a:schemeClr val="folHlink"/>
              </a:buClr>
              <a:buChar char="–"/>
              <a:defRPr sz="2000">
                <a:solidFill>
                  <a:schemeClr val="tx1"/>
                </a:solidFill>
                <a:latin typeface="Tahoma" pitchFamily="34" charset="0"/>
              </a:defRPr>
            </a:lvl4pPr>
            <a:lvl5pPr marL="2057400" indent="-228600" algn="l" eaLnBrk="0" hangingPunct="0">
              <a:spcBef>
                <a:spcPct val="20000"/>
              </a:spcBef>
              <a:buClr>
                <a:schemeClr val="accent1"/>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Tahoma" pitchFamily="34" charset="0"/>
              </a:defRPr>
            </a:lvl9pPr>
          </a:lstStyle>
          <a:p>
            <a:pPr algn="r" eaLnBrk="1" hangingPunct="1">
              <a:spcBef>
                <a:spcPct val="0"/>
              </a:spcBef>
              <a:buClrTx/>
              <a:buFontTx/>
              <a:buNone/>
            </a:pPr>
            <a:fld id="{957B628C-CF95-469A-9FD7-18AAAC076063}" type="slidenum">
              <a:rPr lang="en-US" altLang="en-US" sz="1400">
                <a:latin typeface="Times New Roman" pitchFamily="18" charset="0"/>
              </a:rPr>
              <a:pPr algn="r" eaLnBrk="1" hangingPunct="1">
                <a:spcBef>
                  <a:spcPct val="0"/>
                </a:spcBef>
                <a:buClrTx/>
                <a:buFontTx/>
                <a:buNone/>
              </a:pPr>
              <a:t>7</a:t>
            </a:fld>
            <a:endParaRPr lang="en-US" altLang="en-US" sz="1400">
              <a:latin typeface="Times New Roman" pitchFamily="18" charset="0"/>
            </a:endParaRPr>
          </a:p>
        </p:txBody>
      </p:sp>
      <p:sp>
        <p:nvSpPr>
          <p:cNvPr id="13315" name="Rectangle 2"/>
          <p:cNvSpPr>
            <a:spLocks noGrp="1" noChangeArrowheads="1"/>
          </p:cNvSpPr>
          <p:nvPr>
            <p:ph type="title"/>
          </p:nvPr>
        </p:nvSpPr>
        <p:spPr>
          <a:xfrm>
            <a:off x="2286000" y="457200"/>
            <a:ext cx="7772400" cy="914400"/>
          </a:xfrm>
        </p:spPr>
        <p:txBody>
          <a:bodyPr/>
          <a:lstStyle/>
          <a:p>
            <a:pPr eaLnBrk="1" hangingPunct="1"/>
            <a:r>
              <a:rPr lang="en-GB" altLang="en-US" dirty="0">
                <a:solidFill>
                  <a:srgbClr val="00FF00"/>
                </a:solidFill>
              </a:rPr>
              <a:t>An ERP Example at </a:t>
            </a:r>
            <a:r>
              <a:rPr lang="en-GB" altLang="en-US" dirty="0" err="1">
                <a:solidFill>
                  <a:srgbClr val="00FF00"/>
                </a:solidFill>
              </a:rPr>
              <a:t>CityU</a:t>
            </a:r>
            <a:endParaRPr lang="en-GB" altLang="en-US" dirty="0">
              <a:solidFill>
                <a:srgbClr val="00FF00"/>
              </a:solidFill>
            </a:endParaRPr>
          </a:p>
        </p:txBody>
      </p:sp>
      <p:sp>
        <p:nvSpPr>
          <p:cNvPr id="13316" name="Rectangle 3"/>
          <p:cNvSpPr>
            <a:spLocks noGrp="1" noChangeArrowheads="1"/>
          </p:cNvSpPr>
          <p:nvPr>
            <p:ph type="body" idx="1"/>
          </p:nvPr>
        </p:nvSpPr>
        <p:spPr/>
        <p:txBody>
          <a:bodyPr/>
          <a:lstStyle/>
          <a:p>
            <a:pPr eaLnBrk="1" hangingPunct="1"/>
            <a:r>
              <a:rPr lang="en-GB" altLang="en-US" sz="2400" dirty="0"/>
              <a:t>We have an ERP called AIMS</a:t>
            </a:r>
          </a:p>
          <a:p>
            <a:pPr marL="457200" lvl="1" indent="0" eaLnBrk="1" hangingPunct="1">
              <a:buNone/>
            </a:pPr>
            <a:r>
              <a:rPr lang="en-GB" altLang="en-US" sz="2000" dirty="0"/>
              <a:t>(http://www.cityu.edu.hk/esu/aims.htm)</a:t>
            </a:r>
          </a:p>
          <a:p>
            <a:pPr lvl="1" eaLnBrk="1" hangingPunct="1"/>
            <a:r>
              <a:rPr lang="en-GB" altLang="en-US" sz="2200" dirty="0"/>
              <a:t>Staff, Student, Alumni</a:t>
            </a:r>
          </a:p>
          <a:p>
            <a:pPr lvl="1" eaLnBrk="1" hangingPunct="1"/>
            <a:r>
              <a:rPr lang="en-GB" altLang="en-US" sz="2200" dirty="0"/>
              <a:t>Payroll, Leave, Benefits</a:t>
            </a:r>
          </a:p>
          <a:p>
            <a:pPr lvl="1" eaLnBrk="1" hangingPunct="1"/>
            <a:r>
              <a:rPr lang="en-GB" altLang="en-US" sz="2200" dirty="0"/>
              <a:t>Course management, Contacting students</a:t>
            </a:r>
          </a:p>
          <a:p>
            <a:pPr lvl="1" eaLnBrk="1" hangingPunct="1"/>
            <a:r>
              <a:rPr lang="en-GB" altLang="en-US" sz="2200" dirty="0"/>
              <a:t>Departmental/central administration</a:t>
            </a:r>
          </a:p>
          <a:p>
            <a:pPr lvl="1" eaLnBrk="1" hangingPunct="1"/>
            <a:r>
              <a:rPr lang="en-GB" altLang="en-US" sz="2200" dirty="0"/>
              <a:t>Various tools, Reports, Documents, etc.</a:t>
            </a:r>
          </a:p>
          <a:p>
            <a:pPr eaLnBrk="1" hangingPunct="1"/>
            <a:r>
              <a:rPr lang="en-GB" altLang="en-US" sz="2400" dirty="0"/>
              <a:t>The data in this ERP is integrated – there is a single set of databases, which all programmes/functions access (one important exception).</a:t>
            </a:r>
          </a:p>
          <a:p>
            <a:pPr eaLnBrk="1" hangingPunct="1"/>
            <a:r>
              <a:rPr lang="en-GB" altLang="en-US" sz="2400" dirty="0"/>
              <a:t>Moderate level of security</a:t>
            </a:r>
          </a:p>
        </p:txBody>
      </p:sp>
      <p:sp>
        <p:nvSpPr>
          <p:cNvPr id="2" name="Rectangle 1"/>
          <p:cNvSpPr/>
          <p:nvPr/>
        </p:nvSpPr>
        <p:spPr>
          <a:xfrm>
            <a:off x="2514600" y="5909102"/>
            <a:ext cx="4800600" cy="461665"/>
          </a:xfrm>
          <a:prstGeom prst="rect">
            <a:avLst/>
          </a:prstGeom>
        </p:spPr>
        <p:txBody>
          <a:bodyPr wrap="square">
            <a:spAutoFit/>
          </a:bodyPr>
          <a:lstStyle/>
          <a:p>
            <a:r>
              <a:rPr lang="en-US" dirty="0"/>
              <a:t> </a:t>
            </a:r>
          </a:p>
        </p:txBody>
      </p:sp>
    </p:spTree>
    <p:extLst>
      <p:ext uri="{BB962C8B-B14F-4D97-AF65-F5344CB8AC3E}">
        <p14:creationId xmlns:p14="http://schemas.microsoft.com/office/powerpoint/2010/main" val="239124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8991600" cy="762000"/>
          </a:xfrm>
        </p:spPr>
        <p:txBody>
          <a:bodyPr/>
          <a:lstStyle/>
          <a:p>
            <a:r>
              <a:rPr lang="en-GB" dirty="0">
                <a:solidFill>
                  <a:srgbClr val="00FF00"/>
                </a:solidFill>
              </a:rPr>
              <a:t>Where is the ERP?</a:t>
            </a:r>
          </a:p>
        </p:txBody>
      </p:sp>
      <p:sp>
        <p:nvSpPr>
          <p:cNvPr id="3" name="Content Placeholder 2"/>
          <p:cNvSpPr>
            <a:spLocks noGrp="1"/>
          </p:cNvSpPr>
          <p:nvPr>
            <p:ph idx="1"/>
          </p:nvPr>
        </p:nvSpPr>
        <p:spPr>
          <a:xfrm>
            <a:off x="914400" y="1219200"/>
            <a:ext cx="10287000" cy="4724400"/>
          </a:xfrm>
        </p:spPr>
        <p:txBody>
          <a:bodyPr/>
          <a:lstStyle/>
          <a:p>
            <a:r>
              <a:rPr lang="en-GB" dirty="0"/>
              <a:t>Traditionally, ERP systems were large scale, expensive and installed inside the corporate HQ</a:t>
            </a:r>
          </a:p>
          <a:p>
            <a:r>
              <a:rPr lang="en-GB" dirty="0"/>
              <a:t>The ERP vendors sold a fixed ‘licence + maintenance’ package</a:t>
            </a:r>
          </a:p>
          <a:p>
            <a:r>
              <a:rPr lang="en-GB" dirty="0"/>
              <a:t>Over the last decade, this has been changing with the development of the Cloud and SaaS.</a:t>
            </a:r>
          </a:p>
          <a:p>
            <a:pPr lvl="1"/>
            <a:r>
              <a:rPr lang="en-GB" dirty="0"/>
              <a:t>Now ERP can be scaled to need and rented</a:t>
            </a:r>
          </a:p>
          <a:p>
            <a:endParaRPr lang="en-GB"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8</a:t>
            </a:fld>
            <a:endParaRPr lang="en-US"/>
          </a:p>
        </p:txBody>
      </p:sp>
    </p:spTree>
    <p:extLst>
      <p:ext uri="{BB962C8B-B14F-4D97-AF65-F5344CB8AC3E}">
        <p14:creationId xmlns:p14="http://schemas.microsoft.com/office/powerpoint/2010/main" val="17934718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5"/>
          <p:cNvSpPr>
            <a:spLocks noGrp="1"/>
          </p:cNvSpPr>
          <p:nvPr>
            <p:ph type="sldNum" sz="quarter" idx="12"/>
          </p:nvPr>
        </p:nvSpPr>
        <p:spPr>
          <a:noFill/>
        </p:spPr>
        <p:txBody>
          <a:bodyPr/>
          <a:lstStyle>
            <a:lvl1pPr algn="l" eaLnBrk="0" hangingPunct="0">
              <a:spcBef>
                <a:spcPct val="20000"/>
              </a:spcBef>
              <a:buClr>
                <a:schemeClr val="accent1"/>
              </a:buClr>
              <a:buChar char="•"/>
              <a:defRPr sz="3200">
                <a:solidFill>
                  <a:schemeClr val="tx1"/>
                </a:solidFill>
                <a:latin typeface="Tahoma" pitchFamily="34" charset="0"/>
              </a:defRPr>
            </a:lvl1pPr>
            <a:lvl2pPr marL="742950" indent="-285750" algn="l" eaLnBrk="0" hangingPunct="0">
              <a:spcBef>
                <a:spcPct val="20000"/>
              </a:spcBef>
              <a:buClr>
                <a:schemeClr val="hlink"/>
              </a:buClr>
              <a:buChar char="–"/>
              <a:defRPr sz="2800">
                <a:solidFill>
                  <a:schemeClr val="tx1"/>
                </a:solidFill>
                <a:latin typeface="Tahoma" pitchFamily="34" charset="0"/>
              </a:defRPr>
            </a:lvl2pPr>
            <a:lvl3pPr marL="1143000" indent="-228600" algn="l" eaLnBrk="0" hangingPunct="0">
              <a:spcBef>
                <a:spcPct val="20000"/>
              </a:spcBef>
              <a:buClr>
                <a:schemeClr val="accent1"/>
              </a:buClr>
              <a:buChar char="•"/>
              <a:defRPr sz="2400">
                <a:solidFill>
                  <a:schemeClr val="tx1"/>
                </a:solidFill>
                <a:latin typeface="Tahoma" pitchFamily="34" charset="0"/>
              </a:defRPr>
            </a:lvl3pPr>
            <a:lvl4pPr marL="1600200" indent="-228600" algn="l" eaLnBrk="0" hangingPunct="0">
              <a:spcBef>
                <a:spcPct val="20000"/>
              </a:spcBef>
              <a:buClr>
                <a:schemeClr val="folHlink"/>
              </a:buClr>
              <a:buChar char="–"/>
              <a:defRPr sz="2000">
                <a:solidFill>
                  <a:schemeClr val="tx1"/>
                </a:solidFill>
                <a:latin typeface="Tahoma" pitchFamily="34" charset="0"/>
              </a:defRPr>
            </a:lvl4pPr>
            <a:lvl5pPr marL="2057400" indent="-228600" algn="l" eaLnBrk="0" hangingPunct="0">
              <a:spcBef>
                <a:spcPct val="20000"/>
              </a:spcBef>
              <a:buClr>
                <a:schemeClr val="accent1"/>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Tahoma" pitchFamily="34" charset="0"/>
              </a:defRPr>
            </a:lvl9pPr>
          </a:lstStyle>
          <a:p>
            <a:pPr algn="r" eaLnBrk="1" hangingPunct="1">
              <a:spcBef>
                <a:spcPct val="0"/>
              </a:spcBef>
              <a:buClrTx/>
              <a:buFontTx/>
              <a:buNone/>
            </a:pPr>
            <a:fld id="{7D752FEB-0B88-46C6-A84E-E66F80DD5EC3}" type="slidenum">
              <a:rPr lang="en-US" altLang="en-US" sz="1400">
                <a:latin typeface="Times New Roman" pitchFamily="18" charset="0"/>
              </a:rPr>
              <a:pPr algn="r" eaLnBrk="1" hangingPunct="1">
                <a:spcBef>
                  <a:spcPct val="0"/>
                </a:spcBef>
                <a:buClrTx/>
                <a:buFontTx/>
                <a:buNone/>
              </a:pPr>
              <a:t>9</a:t>
            </a:fld>
            <a:endParaRPr lang="en-US" altLang="en-US" sz="1400">
              <a:latin typeface="Times New Roman" pitchFamily="18" charset="0"/>
            </a:endParaRPr>
          </a:p>
        </p:txBody>
      </p:sp>
      <p:sp>
        <p:nvSpPr>
          <p:cNvPr id="12291" name="Rectangle 2"/>
          <p:cNvSpPr>
            <a:spLocks noGrp="1" noChangeArrowheads="1"/>
          </p:cNvSpPr>
          <p:nvPr>
            <p:ph type="title"/>
          </p:nvPr>
        </p:nvSpPr>
        <p:spPr/>
        <p:txBody>
          <a:bodyPr/>
          <a:lstStyle/>
          <a:p>
            <a:pPr eaLnBrk="1" hangingPunct="1"/>
            <a:r>
              <a:rPr lang="en-US" altLang="en-US">
                <a:solidFill>
                  <a:srgbClr val="00FF00"/>
                </a:solidFill>
              </a:rPr>
              <a:t>Why ERP?</a:t>
            </a:r>
          </a:p>
        </p:txBody>
      </p:sp>
      <p:sp>
        <p:nvSpPr>
          <p:cNvPr id="12292" name="Rectangle 3"/>
          <p:cNvSpPr>
            <a:spLocks noGrp="1" noChangeArrowheads="1"/>
          </p:cNvSpPr>
          <p:nvPr>
            <p:ph type="body" idx="1"/>
          </p:nvPr>
        </p:nvSpPr>
        <p:spPr/>
        <p:txBody>
          <a:bodyPr/>
          <a:lstStyle/>
          <a:p>
            <a:pPr eaLnBrk="1" hangingPunct="1">
              <a:lnSpc>
                <a:spcPct val="90000"/>
              </a:lnSpc>
            </a:pPr>
            <a:r>
              <a:rPr lang="en-US" altLang="en-US" sz="2800" dirty="0"/>
              <a:t>To reap benefits from integrated data</a:t>
            </a:r>
          </a:p>
          <a:p>
            <a:pPr lvl="1" eaLnBrk="1" hangingPunct="1">
              <a:lnSpc>
                <a:spcPct val="90000"/>
              </a:lnSpc>
            </a:pPr>
            <a:r>
              <a:rPr lang="en-US" altLang="en-US" sz="2400" dirty="0"/>
              <a:t>Including control over remote data</a:t>
            </a:r>
          </a:p>
          <a:p>
            <a:pPr eaLnBrk="1" hangingPunct="1">
              <a:lnSpc>
                <a:spcPct val="90000"/>
              </a:lnSpc>
            </a:pPr>
            <a:r>
              <a:rPr lang="en-US" altLang="en-US" sz="2800" dirty="0"/>
              <a:t>To create an integrated, not fragmented, </a:t>
            </a:r>
            <a:r>
              <a:rPr lang="en-US" altLang="en-US" sz="2800" dirty="0" err="1"/>
              <a:t>organisation</a:t>
            </a:r>
            <a:endParaRPr lang="en-US" altLang="en-US" sz="2800" dirty="0"/>
          </a:p>
          <a:p>
            <a:pPr lvl="1" eaLnBrk="1" hangingPunct="1">
              <a:lnSpc>
                <a:spcPct val="90000"/>
              </a:lnSpc>
            </a:pPr>
            <a:r>
              <a:rPr lang="en-US" altLang="en-US" sz="2400" dirty="0"/>
              <a:t>Which is centrally controlled, not broken into factions</a:t>
            </a:r>
          </a:p>
          <a:p>
            <a:pPr lvl="1" eaLnBrk="1" hangingPunct="1">
              <a:lnSpc>
                <a:spcPct val="90000"/>
              </a:lnSpc>
            </a:pPr>
            <a:r>
              <a:rPr lang="en-US" altLang="en-US" sz="2400" dirty="0"/>
              <a:t>With </a:t>
            </a:r>
            <a:r>
              <a:rPr lang="en-US" altLang="en-US" sz="2400" dirty="0" err="1"/>
              <a:t>organisational</a:t>
            </a:r>
            <a:r>
              <a:rPr lang="en-US" altLang="en-US" sz="2400" dirty="0"/>
              <a:t> functions mapped onto software</a:t>
            </a:r>
          </a:p>
          <a:p>
            <a:pPr eaLnBrk="1" hangingPunct="1">
              <a:lnSpc>
                <a:spcPct val="90000"/>
              </a:lnSpc>
            </a:pPr>
            <a:r>
              <a:rPr lang="en-US" altLang="en-US" sz="2800" dirty="0"/>
              <a:t>To reduce or eliminate </a:t>
            </a:r>
            <a:r>
              <a:rPr lang="en-US" altLang="en-US" sz="2800" dirty="0" err="1"/>
              <a:t>organisational</a:t>
            </a:r>
            <a:r>
              <a:rPr lang="en-US" altLang="en-US" sz="2800" dirty="0"/>
              <a:t> chaos and redundancy</a:t>
            </a:r>
          </a:p>
        </p:txBody>
      </p:sp>
    </p:spTree>
    <p:extLst>
      <p:ext uri="{BB962C8B-B14F-4D97-AF65-F5344CB8AC3E}">
        <p14:creationId xmlns:p14="http://schemas.microsoft.com/office/powerpoint/2010/main" val="1739071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ERP Readiness</a:t>
            </a:r>
          </a:p>
        </p:txBody>
      </p:sp>
      <p:sp>
        <p:nvSpPr>
          <p:cNvPr id="3" name="Content Placeholder 2"/>
          <p:cNvSpPr>
            <a:spLocks noGrp="1"/>
          </p:cNvSpPr>
          <p:nvPr>
            <p:ph idx="1"/>
          </p:nvPr>
        </p:nvSpPr>
        <p:spPr/>
        <p:txBody>
          <a:bodyPr/>
          <a:lstStyle/>
          <a:p>
            <a:r>
              <a:rPr lang="en-GB" dirty="0"/>
              <a:t>Readiness is not a word that is much used by CIOs, Project Managers or even Senior Executives</a:t>
            </a:r>
          </a:p>
          <a:p>
            <a:r>
              <a:rPr lang="en-GB" dirty="0"/>
              <a:t>ERP is either seen as being purely technical, or it is seen in cost terms, or how quickly it can be installed</a:t>
            </a:r>
          </a:p>
          <a:p>
            <a:r>
              <a:rPr lang="en-GB" dirty="0"/>
              <a:t>But are the organisation, and its people and culture, actually ready for ERP?</a:t>
            </a:r>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10</a:t>
            </a:fld>
            <a:endParaRPr lang="en-US"/>
          </a:p>
        </p:txBody>
      </p:sp>
    </p:spTree>
    <p:extLst>
      <p:ext uri="{BB962C8B-B14F-4D97-AF65-F5344CB8AC3E}">
        <p14:creationId xmlns:p14="http://schemas.microsoft.com/office/powerpoint/2010/main" val="3917854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Measuring Readiness</a:t>
            </a:r>
          </a:p>
        </p:txBody>
      </p:sp>
      <p:sp>
        <p:nvSpPr>
          <p:cNvPr id="3" name="Content Placeholder 2"/>
          <p:cNvSpPr>
            <a:spLocks noGrp="1"/>
          </p:cNvSpPr>
          <p:nvPr>
            <p:ph idx="1"/>
          </p:nvPr>
        </p:nvSpPr>
        <p:spPr/>
        <p:txBody>
          <a:bodyPr/>
          <a:lstStyle/>
          <a:p>
            <a:r>
              <a:rPr lang="en-GB" dirty="0"/>
              <a:t>No organization can ever be 100% ready, but readiness can be enhanced</a:t>
            </a:r>
          </a:p>
          <a:p>
            <a:r>
              <a:rPr lang="en-GB" dirty="0"/>
              <a:t>Taking readiness seriously can help to increase the chance of success</a:t>
            </a:r>
          </a:p>
          <a:p>
            <a:r>
              <a:rPr lang="en-GB" dirty="0"/>
              <a:t>There are a number of contributors to readiness, each of which needs to be examined in some detail</a:t>
            </a:r>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11</a:t>
            </a:fld>
            <a:endParaRPr lang="en-US"/>
          </a:p>
        </p:txBody>
      </p:sp>
    </p:spTree>
    <p:extLst>
      <p:ext uri="{BB962C8B-B14F-4D97-AF65-F5344CB8AC3E}">
        <p14:creationId xmlns:p14="http://schemas.microsoft.com/office/powerpoint/2010/main" val="1606915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Readiness Factors I</a:t>
            </a:r>
          </a:p>
        </p:txBody>
      </p:sp>
      <p:sp>
        <p:nvSpPr>
          <p:cNvPr id="3" name="Content Placeholder 2"/>
          <p:cNvSpPr>
            <a:spLocks noGrp="1"/>
          </p:cNvSpPr>
          <p:nvPr>
            <p:ph idx="1"/>
          </p:nvPr>
        </p:nvSpPr>
        <p:spPr/>
        <p:txBody>
          <a:bodyPr/>
          <a:lstStyle/>
          <a:p>
            <a:r>
              <a:rPr lang="en-GB" dirty="0"/>
              <a:t>Are the business processes working?</a:t>
            </a:r>
          </a:p>
          <a:p>
            <a:pPr lvl="1"/>
            <a:r>
              <a:rPr lang="en-GB" dirty="0"/>
              <a:t>This is not the same as “Is the software working?”</a:t>
            </a:r>
          </a:p>
          <a:p>
            <a:pPr lvl="1"/>
            <a:r>
              <a:rPr lang="en-GB" dirty="0"/>
              <a:t>Business process success is what the key business stakeholders experience, not what the CIO thinks</a:t>
            </a:r>
          </a:p>
          <a:p>
            <a:pPr lvl="1"/>
            <a:r>
              <a:rPr lang="en-HK" dirty="0"/>
              <a:t>Will the business processes be improved with ERP, locally and globally?</a:t>
            </a:r>
            <a:endParaRPr lang="en-GB" dirty="0"/>
          </a:p>
          <a:p>
            <a:pPr lvl="1"/>
            <a:endParaRPr lang="en-GB"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12</a:t>
            </a:fld>
            <a:endParaRPr lang="en-US"/>
          </a:p>
        </p:txBody>
      </p:sp>
    </p:spTree>
    <p:extLst>
      <p:ext uri="{BB962C8B-B14F-4D97-AF65-F5344CB8AC3E}">
        <p14:creationId xmlns:p14="http://schemas.microsoft.com/office/powerpoint/2010/main" val="841094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Readiness Factors II</a:t>
            </a:r>
          </a:p>
        </p:txBody>
      </p:sp>
      <p:sp>
        <p:nvSpPr>
          <p:cNvPr id="3" name="Content Placeholder 2"/>
          <p:cNvSpPr>
            <a:spLocks noGrp="1"/>
          </p:cNvSpPr>
          <p:nvPr>
            <p:ph idx="1"/>
          </p:nvPr>
        </p:nvSpPr>
        <p:spPr/>
        <p:txBody>
          <a:bodyPr/>
          <a:lstStyle/>
          <a:p>
            <a:r>
              <a:rPr lang="en-GB" dirty="0"/>
              <a:t>Are employees ready for (and happy about) the cultural and organizational changes associated with ERP implementation?</a:t>
            </a:r>
          </a:p>
          <a:p>
            <a:pPr lvl="1"/>
            <a:r>
              <a:rPr lang="en-GB" dirty="0"/>
              <a:t>If they are not, then trouble lies ahead</a:t>
            </a:r>
          </a:p>
          <a:p>
            <a:pPr lvl="1"/>
            <a:r>
              <a:rPr lang="en-GB" dirty="0"/>
              <a:t>If they don’t want the ERP, then either they leave or change or work around or the project fails</a:t>
            </a:r>
          </a:p>
          <a:p>
            <a:pPr lvl="1"/>
            <a:r>
              <a:rPr lang="en-GB" dirty="0"/>
              <a:t>Lots of training needed; but who loves training?</a:t>
            </a:r>
          </a:p>
          <a:p>
            <a:pPr lvl="1"/>
            <a:r>
              <a:rPr lang="en-GB" dirty="0"/>
              <a:t>Job descriptions and work itself will also change</a:t>
            </a:r>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13</a:t>
            </a:fld>
            <a:endParaRPr lang="en-US"/>
          </a:p>
        </p:txBody>
      </p:sp>
    </p:spTree>
    <p:extLst>
      <p:ext uri="{BB962C8B-B14F-4D97-AF65-F5344CB8AC3E}">
        <p14:creationId xmlns:p14="http://schemas.microsoft.com/office/powerpoint/2010/main" val="1636913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Readiness Factors III</a:t>
            </a:r>
          </a:p>
        </p:txBody>
      </p:sp>
      <p:sp>
        <p:nvSpPr>
          <p:cNvPr id="3" name="Content Placeholder 2"/>
          <p:cNvSpPr>
            <a:spLocks noGrp="1"/>
          </p:cNvSpPr>
          <p:nvPr>
            <p:ph idx="1"/>
          </p:nvPr>
        </p:nvSpPr>
        <p:spPr/>
        <p:txBody>
          <a:bodyPr/>
          <a:lstStyle/>
          <a:p>
            <a:r>
              <a:rPr lang="en-GB" dirty="0"/>
              <a:t>Deadlines are dangerous</a:t>
            </a:r>
          </a:p>
          <a:p>
            <a:pPr lvl="1"/>
            <a:r>
              <a:rPr lang="en-GB" dirty="0"/>
              <a:t>A strict deadline imposed for political reasons by senior management is a recipe for disaster</a:t>
            </a:r>
          </a:p>
          <a:p>
            <a:pPr lvl="1"/>
            <a:r>
              <a:rPr lang="en-GB" dirty="0"/>
              <a:t>If the organization is not ready, forcing completion to a deadline will lead to high levels of risk of failure, as well as potential losses if there are unhappy customers</a:t>
            </a:r>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14</a:t>
            </a:fld>
            <a:endParaRPr lang="en-US"/>
          </a:p>
        </p:txBody>
      </p:sp>
    </p:spTree>
    <p:extLst>
      <p:ext uri="{BB962C8B-B14F-4D97-AF65-F5344CB8AC3E}">
        <p14:creationId xmlns:p14="http://schemas.microsoft.com/office/powerpoint/2010/main" val="1743245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Readiness Factors IV</a:t>
            </a:r>
          </a:p>
        </p:txBody>
      </p:sp>
      <p:sp>
        <p:nvSpPr>
          <p:cNvPr id="3" name="Content Placeholder 2"/>
          <p:cNvSpPr>
            <a:spLocks noGrp="1"/>
          </p:cNvSpPr>
          <p:nvPr>
            <p:ph idx="1"/>
          </p:nvPr>
        </p:nvSpPr>
        <p:spPr/>
        <p:txBody>
          <a:bodyPr/>
          <a:lstStyle/>
          <a:p>
            <a:r>
              <a:rPr lang="en-GB" dirty="0"/>
              <a:t>Executive Support</a:t>
            </a:r>
          </a:p>
          <a:p>
            <a:pPr lvl="1"/>
            <a:r>
              <a:rPr lang="en-GB" dirty="0"/>
              <a:t>You need all your senior executives to be on board</a:t>
            </a:r>
          </a:p>
          <a:p>
            <a:pPr lvl="1"/>
            <a:r>
              <a:rPr lang="en-GB" dirty="0"/>
              <a:t>An ERP project is a top priority and demands top commitment</a:t>
            </a:r>
          </a:p>
          <a:p>
            <a:r>
              <a:rPr lang="en-GB" dirty="0"/>
              <a:t>Strategy</a:t>
            </a:r>
          </a:p>
          <a:p>
            <a:pPr lvl="1"/>
            <a:r>
              <a:rPr lang="en-GB" dirty="0"/>
              <a:t>How will you measure if the ERP is successful?</a:t>
            </a:r>
          </a:p>
          <a:p>
            <a:pPr lvl="1"/>
            <a:r>
              <a:rPr lang="en-GB" dirty="0"/>
              <a:t>What are the KPIs for better performance?</a:t>
            </a:r>
          </a:p>
          <a:p>
            <a:pPr lvl="1"/>
            <a:r>
              <a:rPr lang="en-HK" dirty="0"/>
              <a:t>How will you deal with (budget for) resistance?</a:t>
            </a:r>
            <a:endParaRPr lang="en-GB"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15</a:t>
            </a:fld>
            <a:endParaRPr lang="en-US"/>
          </a:p>
        </p:txBody>
      </p:sp>
    </p:spTree>
    <p:extLst>
      <p:ext uri="{BB962C8B-B14F-4D97-AF65-F5344CB8AC3E}">
        <p14:creationId xmlns:p14="http://schemas.microsoft.com/office/powerpoint/2010/main" val="1498659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Readiness Factors V</a:t>
            </a:r>
          </a:p>
        </p:txBody>
      </p:sp>
      <p:sp>
        <p:nvSpPr>
          <p:cNvPr id="3" name="Content Placeholder 2"/>
          <p:cNvSpPr>
            <a:spLocks noGrp="1"/>
          </p:cNvSpPr>
          <p:nvPr>
            <p:ph idx="1"/>
          </p:nvPr>
        </p:nvSpPr>
        <p:spPr/>
        <p:txBody>
          <a:bodyPr/>
          <a:lstStyle/>
          <a:p>
            <a:r>
              <a:rPr lang="en-GB" dirty="0"/>
              <a:t>Project Management Team</a:t>
            </a:r>
          </a:p>
          <a:p>
            <a:pPr lvl="1"/>
            <a:r>
              <a:rPr lang="en-GB" dirty="0"/>
              <a:t>It is essential to have the right team in place before you start</a:t>
            </a:r>
          </a:p>
          <a:p>
            <a:pPr lvl="1"/>
            <a:r>
              <a:rPr lang="en-GB" dirty="0"/>
              <a:t>The project manager must understand the whole business</a:t>
            </a:r>
          </a:p>
          <a:p>
            <a:pPr lvl="1"/>
            <a:r>
              <a:rPr lang="en-GB" dirty="0"/>
              <a:t>Who are the best people to involve in the project? Are they available freely?</a:t>
            </a:r>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16</a:t>
            </a:fld>
            <a:endParaRPr lang="en-US"/>
          </a:p>
        </p:txBody>
      </p:sp>
    </p:spTree>
    <p:extLst>
      <p:ext uri="{BB962C8B-B14F-4D97-AF65-F5344CB8AC3E}">
        <p14:creationId xmlns:p14="http://schemas.microsoft.com/office/powerpoint/2010/main" val="927991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Readiness Factors VI</a:t>
            </a:r>
          </a:p>
        </p:txBody>
      </p:sp>
      <p:sp>
        <p:nvSpPr>
          <p:cNvPr id="3" name="Content Placeholder 2"/>
          <p:cNvSpPr>
            <a:spLocks noGrp="1"/>
          </p:cNvSpPr>
          <p:nvPr>
            <p:ph idx="1"/>
          </p:nvPr>
        </p:nvSpPr>
        <p:spPr/>
        <p:txBody>
          <a:bodyPr/>
          <a:lstStyle/>
          <a:p>
            <a:r>
              <a:rPr lang="en-GB" dirty="0"/>
              <a:t>What is the intended ROI, including time period?</a:t>
            </a:r>
          </a:p>
          <a:p>
            <a:r>
              <a:rPr lang="en-GB" dirty="0"/>
              <a:t>Do you need to convert data? Are you ready for that? </a:t>
            </a:r>
          </a:p>
          <a:p>
            <a:r>
              <a:rPr lang="en-GB" dirty="0"/>
              <a:t>Do you have a project governance model?</a:t>
            </a:r>
          </a:p>
          <a:p>
            <a:r>
              <a:rPr lang="en-GB" dirty="0"/>
              <a:t>Do the key team players have budget and personal authority to make decisions?</a:t>
            </a:r>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17</a:t>
            </a:fld>
            <a:endParaRPr lang="en-US"/>
          </a:p>
        </p:txBody>
      </p:sp>
    </p:spTree>
    <p:extLst>
      <p:ext uri="{BB962C8B-B14F-4D97-AF65-F5344CB8AC3E}">
        <p14:creationId xmlns:p14="http://schemas.microsoft.com/office/powerpoint/2010/main" val="2050489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p:spPr>
        <p:txBody>
          <a:bodyPr/>
          <a:lstStyle>
            <a:lvl1pPr algn="l" eaLnBrk="0" hangingPunct="0">
              <a:spcBef>
                <a:spcPct val="20000"/>
              </a:spcBef>
              <a:buClr>
                <a:schemeClr val="accent1"/>
              </a:buClr>
              <a:buChar char="•"/>
              <a:defRPr sz="3200">
                <a:solidFill>
                  <a:schemeClr val="tx1"/>
                </a:solidFill>
                <a:latin typeface="Tahoma" pitchFamily="34" charset="0"/>
              </a:defRPr>
            </a:lvl1pPr>
            <a:lvl2pPr marL="742950" indent="-285750" algn="l" eaLnBrk="0" hangingPunct="0">
              <a:spcBef>
                <a:spcPct val="20000"/>
              </a:spcBef>
              <a:buClr>
                <a:schemeClr val="hlink"/>
              </a:buClr>
              <a:buChar char="–"/>
              <a:defRPr sz="2800">
                <a:solidFill>
                  <a:schemeClr val="tx1"/>
                </a:solidFill>
                <a:latin typeface="Tahoma" pitchFamily="34" charset="0"/>
              </a:defRPr>
            </a:lvl2pPr>
            <a:lvl3pPr marL="1143000" indent="-228600" algn="l" eaLnBrk="0" hangingPunct="0">
              <a:spcBef>
                <a:spcPct val="20000"/>
              </a:spcBef>
              <a:buClr>
                <a:schemeClr val="accent1"/>
              </a:buClr>
              <a:buChar char="•"/>
              <a:defRPr sz="2400">
                <a:solidFill>
                  <a:schemeClr val="tx1"/>
                </a:solidFill>
                <a:latin typeface="Tahoma" pitchFamily="34" charset="0"/>
              </a:defRPr>
            </a:lvl3pPr>
            <a:lvl4pPr marL="1600200" indent="-228600" algn="l" eaLnBrk="0" hangingPunct="0">
              <a:spcBef>
                <a:spcPct val="20000"/>
              </a:spcBef>
              <a:buClr>
                <a:schemeClr val="folHlink"/>
              </a:buClr>
              <a:buChar char="–"/>
              <a:defRPr sz="2000">
                <a:solidFill>
                  <a:schemeClr val="tx1"/>
                </a:solidFill>
                <a:latin typeface="Tahoma" pitchFamily="34" charset="0"/>
              </a:defRPr>
            </a:lvl4pPr>
            <a:lvl5pPr marL="2057400" indent="-228600" algn="l" eaLnBrk="0" hangingPunct="0">
              <a:spcBef>
                <a:spcPct val="20000"/>
              </a:spcBef>
              <a:buClr>
                <a:schemeClr val="accent1"/>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Tahoma" pitchFamily="34" charset="0"/>
              </a:defRPr>
            </a:lvl9pPr>
          </a:lstStyle>
          <a:p>
            <a:pPr algn="r" eaLnBrk="1" hangingPunct="1">
              <a:spcBef>
                <a:spcPct val="0"/>
              </a:spcBef>
              <a:buClrTx/>
              <a:buFontTx/>
              <a:buNone/>
            </a:pPr>
            <a:fld id="{B5D03B6E-DDD6-4C27-B103-FBB71C93DBCA}" type="slidenum">
              <a:rPr lang="en-US" altLang="en-US" sz="1400">
                <a:latin typeface="Times New Roman" pitchFamily="18" charset="0"/>
              </a:rPr>
              <a:pPr algn="r" eaLnBrk="1" hangingPunct="1">
                <a:spcBef>
                  <a:spcPct val="0"/>
                </a:spcBef>
                <a:buClrTx/>
                <a:buFontTx/>
                <a:buNone/>
              </a:pPr>
              <a:t>18</a:t>
            </a:fld>
            <a:endParaRPr lang="en-US" altLang="en-US" sz="1400">
              <a:latin typeface="Times New Roman" pitchFamily="18" charset="0"/>
            </a:endParaRPr>
          </a:p>
        </p:txBody>
      </p:sp>
      <p:sp>
        <p:nvSpPr>
          <p:cNvPr id="16387" name="Rectangle 2"/>
          <p:cNvSpPr>
            <a:spLocks noGrp="1" noChangeArrowheads="1"/>
          </p:cNvSpPr>
          <p:nvPr>
            <p:ph type="title"/>
          </p:nvPr>
        </p:nvSpPr>
        <p:spPr/>
        <p:txBody>
          <a:bodyPr/>
          <a:lstStyle/>
          <a:p>
            <a:pPr eaLnBrk="1" hangingPunct="1"/>
            <a:r>
              <a:rPr lang="en-US" altLang="en-US" dirty="0">
                <a:solidFill>
                  <a:srgbClr val="00FF00"/>
                </a:solidFill>
              </a:rPr>
              <a:t>ERP Failures</a:t>
            </a:r>
          </a:p>
        </p:txBody>
      </p:sp>
      <p:sp>
        <p:nvSpPr>
          <p:cNvPr id="16388" name="Rectangle 3"/>
          <p:cNvSpPr>
            <a:spLocks noGrp="1" noChangeArrowheads="1"/>
          </p:cNvSpPr>
          <p:nvPr>
            <p:ph type="body" idx="1"/>
          </p:nvPr>
        </p:nvSpPr>
        <p:spPr/>
        <p:txBody>
          <a:bodyPr/>
          <a:lstStyle/>
          <a:p>
            <a:pPr eaLnBrk="1" hangingPunct="1"/>
            <a:r>
              <a:rPr lang="en-US" altLang="zh-CN" dirty="0">
                <a:ea typeface="SimSun" pitchFamily="2" charset="-122"/>
              </a:rPr>
              <a:t>Gartner Research stated “we estimate that 20% to 35% of ERP projects fail and that 50%-60% are considered compromised”. </a:t>
            </a:r>
          </a:p>
          <a:p>
            <a:pPr eaLnBrk="1" hangingPunct="1"/>
            <a:r>
              <a:rPr lang="en-US" altLang="zh-CN" dirty="0">
                <a:ea typeface="SimSun" pitchFamily="2" charset="-122"/>
              </a:rPr>
              <a:t>In China, reported ERP failure rates go as high as 90%</a:t>
            </a:r>
          </a:p>
          <a:p>
            <a:pPr eaLnBrk="1" hangingPunct="1"/>
            <a:r>
              <a:rPr lang="en-US" altLang="zh-CN" dirty="0">
                <a:ea typeface="SimSun" pitchFamily="2" charset="-122"/>
              </a:rPr>
              <a:t>Failure usually means that the project did not achieve its business goals, or that it was late, its scope was limited or incorrect, or it was over budget.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9144000" cy="685800"/>
          </a:xfrm>
        </p:spPr>
        <p:txBody>
          <a:bodyPr/>
          <a:lstStyle/>
          <a:p>
            <a:r>
              <a:rPr lang="en-GB" dirty="0">
                <a:solidFill>
                  <a:srgbClr val="00FF00"/>
                </a:solidFill>
              </a:rPr>
              <a:t>Why Fail?</a:t>
            </a:r>
          </a:p>
        </p:txBody>
      </p:sp>
      <p:sp>
        <p:nvSpPr>
          <p:cNvPr id="3" name="Content Placeholder 2"/>
          <p:cNvSpPr>
            <a:spLocks noGrp="1"/>
          </p:cNvSpPr>
          <p:nvPr>
            <p:ph idx="1"/>
          </p:nvPr>
        </p:nvSpPr>
        <p:spPr>
          <a:xfrm>
            <a:off x="533400" y="1295400"/>
            <a:ext cx="10744200" cy="4800600"/>
          </a:xfrm>
        </p:spPr>
        <p:txBody>
          <a:bodyPr/>
          <a:lstStyle/>
          <a:p>
            <a:r>
              <a:rPr lang="en-GB" dirty="0"/>
              <a:t>Confusion about which vendor and product(s)</a:t>
            </a:r>
          </a:p>
          <a:p>
            <a:r>
              <a:rPr lang="en-GB" dirty="0"/>
              <a:t>Lack of transparency about functionality, cost, implementation.</a:t>
            </a:r>
          </a:p>
          <a:p>
            <a:r>
              <a:rPr lang="en-GB" dirty="0"/>
              <a:t>Unrealistic expectations for budget and deadline</a:t>
            </a:r>
          </a:p>
          <a:p>
            <a:r>
              <a:rPr lang="en-GB" dirty="0"/>
              <a:t>Vendors fail to understand the core business operations of the client</a:t>
            </a:r>
          </a:p>
          <a:p>
            <a:r>
              <a:rPr lang="en-GB" dirty="0"/>
              <a:t> Try to customise the software</a:t>
            </a:r>
          </a:p>
          <a:p>
            <a:endParaRPr lang="en-GB"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19</a:t>
            </a:fld>
            <a:endParaRPr lang="en-US"/>
          </a:p>
        </p:txBody>
      </p:sp>
    </p:spTree>
    <p:extLst>
      <p:ext uri="{BB962C8B-B14F-4D97-AF65-F5344CB8AC3E}">
        <p14:creationId xmlns:p14="http://schemas.microsoft.com/office/powerpoint/2010/main" val="14977636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p:spPr>
        <p:txBody>
          <a:bodyPr/>
          <a:lstStyle>
            <a:lvl1pPr algn="l" eaLnBrk="0" hangingPunct="0">
              <a:spcBef>
                <a:spcPct val="20000"/>
              </a:spcBef>
              <a:buClr>
                <a:schemeClr val="accent1"/>
              </a:buClr>
              <a:buChar char="•"/>
              <a:defRPr sz="3200">
                <a:solidFill>
                  <a:schemeClr val="tx1"/>
                </a:solidFill>
                <a:latin typeface="Tahoma" pitchFamily="34" charset="0"/>
              </a:defRPr>
            </a:lvl1pPr>
            <a:lvl2pPr marL="742950" indent="-285750" algn="l" eaLnBrk="0" hangingPunct="0">
              <a:spcBef>
                <a:spcPct val="20000"/>
              </a:spcBef>
              <a:buClr>
                <a:schemeClr val="hlink"/>
              </a:buClr>
              <a:buChar char="–"/>
              <a:defRPr sz="2800">
                <a:solidFill>
                  <a:schemeClr val="tx1"/>
                </a:solidFill>
                <a:latin typeface="Tahoma" pitchFamily="34" charset="0"/>
              </a:defRPr>
            </a:lvl2pPr>
            <a:lvl3pPr marL="1143000" indent="-228600" algn="l" eaLnBrk="0" hangingPunct="0">
              <a:spcBef>
                <a:spcPct val="20000"/>
              </a:spcBef>
              <a:buClr>
                <a:schemeClr val="accent1"/>
              </a:buClr>
              <a:buChar char="•"/>
              <a:defRPr sz="2400">
                <a:solidFill>
                  <a:schemeClr val="tx1"/>
                </a:solidFill>
                <a:latin typeface="Tahoma" pitchFamily="34" charset="0"/>
              </a:defRPr>
            </a:lvl3pPr>
            <a:lvl4pPr marL="1600200" indent="-228600" algn="l" eaLnBrk="0" hangingPunct="0">
              <a:spcBef>
                <a:spcPct val="20000"/>
              </a:spcBef>
              <a:buClr>
                <a:schemeClr val="folHlink"/>
              </a:buClr>
              <a:buChar char="–"/>
              <a:defRPr sz="2000">
                <a:solidFill>
                  <a:schemeClr val="tx1"/>
                </a:solidFill>
                <a:latin typeface="Tahoma" pitchFamily="34" charset="0"/>
              </a:defRPr>
            </a:lvl4pPr>
            <a:lvl5pPr marL="2057400" indent="-228600" algn="l" eaLnBrk="0" hangingPunct="0">
              <a:spcBef>
                <a:spcPct val="20000"/>
              </a:spcBef>
              <a:buClr>
                <a:schemeClr val="accent1"/>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Tahoma" pitchFamily="34" charset="0"/>
              </a:defRPr>
            </a:lvl9pPr>
          </a:lstStyle>
          <a:p>
            <a:pPr algn="r" eaLnBrk="1" hangingPunct="1">
              <a:spcBef>
                <a:spcPct val="0"/>
              </a:spcBef>
              <a:buClrTx/>
              <a:buFontTx/>
              <a:buNone/>
            </a:pPr>
            <a:fld id="{E398CBBE-7867-48A4-8266-0130E1A172D5}" type="slidenum">
              <a:rPr lang="en-US" altLang="en-US" sz="1400">
                <a:latin typeface="Times New Roman" pitchFamily="18" charset="0"/>
              </a:rPr>
              <a:pPr algn="r" eaLnBrk="1" hangingPunct="1">
                <a:spcBef>
                  <a:spcPct val="0"/>
                </a:spcBef>
                <a:buClrTx/>
                <a:buFontTx/>
                <a:buNone/>
              </a:pPr>
              <a:t>20</a:t>
            </a:fld>
            <a:endParaRPr lang="en-US" altLang="en-US" sz="1400">
              <a:latin typeface="Times New Roman" pitchFamily="18" charset="0"/>
            </a:endParaRPr>
          </a:p>
        </p:txBody>
      </p:sp>
      <p:sp>
        <p:nvSpPr>
          <p:cNvPr id="19459" name="Rectangle 2"/>
          <p:cNvSpPr>
            <a:spLocks noGrp="1" noChangeArrowheads="1"/>
          </p:cNvSpPr>
          <p:nvPr>
            <p:ph type="title"/>
          </p:nvPr>
        </p:nvSpPr>
        <p:spPr>
          <a:xfrm>
            <a:off x="685800" y="685800"/>
            <a:ext cx="7162800" cy="838200"/>
          </a:xfrm>
        </p:spPr>
        <p:txBody>
          <a:bodyPr/>
          <a:lstStyle/>
          <a:p>
            <a:pPr eaLnBrk="1" hangingPunct="1"/>
            <a:r>
              <a:rPr lang="en-US" altLang="en-US" dirty="0">
                <a:solidFill>
                  <a:srgbClr val="00FF00"/>
                </a:solidFill>
              </a:rPr>
              <a:t>What about Integration? </a:t>
            </a:r>
          </a:p>
        </p:txBody>
      </p:sp>
      <p:sp>
        <p:nvSpPr>
          <p:cNvPr id="19460" name="Rectangle 3"/>
          <p:cNvSpPr>
            <a:spLocks noGrp="1" noChangeArrowheads="1"/>
          </p:cNvSpPr>
          <p:nvPr>
            <p:ph type="body" idx="1"/>
          </p:nvPr>
        </p:nvSpPr>
        <p:spPr>
          <a:xfrm>
            <a:off x="685800" y="1752600"/>
            <a:ext cx="10287000" cy="4572000"/>
          </a:xfrm>
        </p:spPr>
        <p:txBody>
          <a:bodyPr/>
          <a:lstStyle/>
          <a:p>
            <a:pPr eaLnBrk="1" hangingPunct="1"/>
            <a:r>
              <a:rPr lang="en-US" altLang="en-US" dirty="0"/>
              <a:t>Integration is continuous, not finite.</a:t>
            </a:r>
            <a:endParaRPr lang="en-US" altLang="en-US" dirty="0">
              <a:solidFill>
                <a:srgbClr val="FA1A02"/>
              </a:solidFill>
            </a:endParaRPr>
          </a:p>
          <a:p>
            <a:pPr lvl="1" eaLnBrk="1" hangingPunct="1"/>
            <a:r>
              <a:rPr lang="en-US" altLang="en-US" dirty="0"/>
              <a:t>Databases must be updated continuously.</a:t>
            </a:r>
          </a:p>
          <a:p>
            <a:pPr lvl="1" eaLnBrk="1" hangingPunct="1"/>
            <a:r>
              <a:rPr lang="en-US" altLang="en-US" dirty="0"/>
              <a:t>No more reports, just online information</a:t>
            </a:r>
          </a:p>
          <a:p>
            <a:pPr lvl="1" eaLnBrk="1" hangingPunct="1"/>
            <a:r>
              <a:rPr lang="en-US" altLang="en-US" dirty="0"/>
              <a:t>Most business functions can be integrated</a:t>
            </a:r>
          </a:p>
          <a:p>
            <a:pPr eaLnBrk="1" hangingPunct="1"/>
            <a:r>
              <a:rPr lang="en-US" altLang="en-US" dirty="0"/>
              <a:t>But while it is **</a:t>
            </a:r>
            <a:r>
              <a:rPr lang="en-US" altLang="en-US" dirty="0">
                <a:solidFill>
                  <a:srgbClr val="00FF00"/>
                </a:solidFill>
              </a:rPr>
              <a:t>relatively</a:t>
            </a:r>
            <a:r>
              <a:rPr lang="en-US" altLang="en-US" dirty="0"/>
              <a:t>** </a:t>
            </a:r>
            <a:r>
              <a:rPr lang="en-US" altLang="en-US" dirty="0">
                <a:solidFill>
                  <a:srgbClr val="00FF00"/>
                </a:solidFill>
              </a:rPr>
              <a:t>easy to integrate technology</a:t>
            </a:r>
            <a:r>
              <a:rPr lang="en-US" altLang="en-US" dirty="0"/>
              <a:t>, it is **</a:t>
            </a:r>
            <a:r>
              <a:rPr lang="en-US" altLang="en-US" dirty="0">
                <a:solidFill>
                  <a:srgbClr val="FF0000"/>
                </a:solidFill>
              </a:rPr>
              <a:t>not at all</a:t>
            </a:r>
            <a:r>
              <a:rPr lang="en-US" altLang="en-US" dirty="0"/>
              <a:t>** </a:t>
            </a:r>
            <a:r>
              <a:rPr lang="en-US" altLang="en-US" dirty="0">
                <a:solidFill>
                  <a:srgbClr val="FF0000"/>
                </a:solidFill>
              </a:rPr>
              <a:t>easy to integrate people</a:t>
            </a:r>
            <a:r>
              <a:rPr lang="en-US" altLang="en-US" dirty="0"/>
              <a:t> and the </a:t>
            </a:r>
            <a:r>
              <a:rPr lang="en-US" altLang="en-US" dirty="0">
                <a:solidFill>
                  <a:srgbClr val="FFC000"/>
                </a:solidFill>
              </a:rPr>
              <a:t>way they interact with technology</a:t>
            </a:r>
          </a:p>
        </p:txBody>
      </p:sp>
    </p:spTree>
    <p:extLst>
      <p:ext uri="{BB962C8B-B14F-4D97-AF65-F5344CB8AC3E}">
        <p14:creationId xmlns:p14="http://schemas.microsoft.com/office/powerpoint/2010/main" val="2928221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5"/>
          <p:cNvSpPr>
            <a:spLocks noGrp="1"/>
          </p:cNvSpPr>
          <p:nvPr>
            <p:ph type="sldNum" sz="quarter" idx="12"/>
          </p:nvPr>
        </p:nvSpPr>
        <p:spPr>
          <a:noFill/>
        </p:spPr>
        <p:txBody>
          <a:bodyPr/>
          <a:lstStyle>
            <a:lvl1pPr algn="l" eaLnBrk="0" hangingPunct="0">
              <a:spcBef>
                <a:spcPct val="20000"/>
              </a:spcBef>
              <a:buClr>
                <a:schemeClr val="accent1"/>
              </a:buClr>
              <a:buChar char="•"/>
              <a:defRPr sz="3200">
                <a:solidFill>
                  <a:schemeClr val="tx1"/>
                </a:solidFill>
                <a:latin typeface="Tahoma" pitchFamily="34" charset="0"/>
              </a:defRPr>
            </a:lvl1pPr>
            <a:lvl2pPr marL="742950" indent="-285750" algn="l" eaLnBrk="0" hangingPunct="0">
              <a:spcBef>
                <a:spcPct val="20000"/>
              </a:spcBef>
              <a:buClr>
                <a:schemeClr val="hlink"/>
              </a:buClr>
              <a:buChar char="–"/>
              <a:defRPr sz="2800">
                <a:solidFill>
                  <a:schemeClr val="tx1"/>
                </a:solidFill>
                <a:latin typeface="Tahoma" pitchFamily="34" charset="0"/>
              </a:defRPr>
            </a:lvl2pPr>
            <a:lvl3pPr marL="1143000" indent="-228600" algn="l" eaLnBrk="0" hangingPunct="0">
              <a:spcBef>
                <a:spcPct val="20000"/>
              </a:spcBef>
              <a:buClr>
                <a:schemeClr val="accent1"/>
              </a:buClr>
              <a:buChar char="•"/>
              <a:defRPr sz="2400">
                <a:solidFill>
                  <a:schemeClr val="tx1"/>
                </a:solidFill>
                <a:latin typeface="Tahoma" pitchFamily="34" charset="0"/>
              </a:defRPr>
            </a:lvl3pPr>
            <a:lvl4pPr marL="1600200" indent="-228600" algn="l" eaLnBrk="0" hangingPunct="0">
              <a:spcBef>
                <a:spcPct val="20000"/>
              </a:spcBef>
              <a:buClr>
                <a:schemeClr val="folHlink"/>
              </a:buClr>
              <a:buChar char="–"/>
              <a:defRPr sz="2000">
                <a:solidFill>
                  <a:schemeClr val="tx1"/>
                </a:solidFill>
                <a:latin typeface="Tahoma" pitchFamily="34" charset="0"/>
              </a:defRPr>
            </a:lvl4pPr>
            <a:lvl5pPr marL="2057400" indent="-228600" algn="l" eaLnBrk="0" hangingPunct="0">
              <a:spcBef>
                <a:spcPct val="20000"/>
              </a:spcBef>
              <a:buClr>
                <a:schemeClr val="accent1"/>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Tahoma" pitchFamily="34" charset="0"/>
              </a:defRPr>
            </a:lvl9pPr>
          </a:lstStyle>
          <a:p>
            <a:pPr algn="r" eaLnBrk="1" hangingPunct="1">
              <a:spcBef>
                <a:spcPct val="0"/>
              </a:spcBef>
              <a:buClrTx/>
              <a:buFontTx/>
              <a:buNone/>
            </a:pPr>
            <a:fld id="{6F324AFC-A753-489B-84E4-F185592D5489}" type="slidenum">
              <a:rPr lang="en-US" altLang="en-US" sz="1400">
                <a:latin typeface="Times New Roman" pitchFamily="18" charset="0"/>
              </a:rPr>
              <a:pPr algn="r" eaLnBrk="1" hangingPunct="1">
                <a:spcBef>
                  <a:spcPct val="0"/>
                </a:spcBef>
                <a:buClrTx/>
                <a:buFontTx/>
                <a:buNone/>
              </a:pPr>
              <a:t>21</a:t>
            </a:fld>
            <a:endParaRPr lang="en-US" altLang="en-US" sz="1400">
              <a:latin typeface="Times New Roman" pitchFamily="18" charset="0"/>
            </a:endParaRPr>
          </a:p>
        </p:txBody>
      </p:sp>
      <p:sp>
        <p:nvSpPr>
          <p:cNvPr id="22531" name="Rectangle 2"/>
          <p:cNvSpPr>
            <a:spLocks noGrp="1" noChangeArrowheads="1"/>
          </p:cNvSpPr>
          <p:nvPr>
            <p:ph type="title"/>
          </p:nvPr>
        </p:nvSpPr>
        <p:spPr>
          <a:xfrm>
            <a:off x="1295400" y="685800"/>
            <a:ext cx="6019800" cy="650875"/>
          </a:xfrm>
        </p:spPr>
        <p:txBody>
          <a:bodyPr/>
          <a:lstStyle/>
          <a:p>
            <a:pPr eaLnBrk="1" hangingPunct="1"/>
            <a:r>
              <a:rPr lang="en-US" altLang="en-US" dirty="0">
                <a:solidFill>
                  <a:srgbClr val="00FF00"/>
                </a:solidFill>
              </a:rPr>
              <a:t>Industry Overview</a:t>
            </a:r>
          </a:p>
        </p:txBody>
      </p:sp>
      <p:sp>
        <p:nvSpPr>
          <p:cNvPr id="22532" name="Rectangle 3"/>
          <p:cNvSpPr>
            <a:spLocks noGrp="1" noChangeArrowheads="1"/>
          </p:cNvSpPr>
          <p:nvPr>
            <p:ph type="body" idx="1"/>
          </p:nvPr>
        </p:nvSpPr>
        <p:spPr>
          <a:xfrm>
            <a:off x="914400" y="1447800"/>
            <a:ext cx="10210800" cy="4800600"/>
          </a:xfrm>
        </p:spPr>
        <p:txBody>
          <a:bodyPr/>
          <a:lstStyle/>
          <a:p>
            <a:pPr eaLnBrk="1" hangingPunct="1"/>
            <a:r>
              <a:rPr lang="en-US" altLang="en-US" dirty="0" err="1"/>
              <a:t>ERP</a:t>
            </a:r>
            <a:r>
              <a:rPr lang="en-US" altLang="en-US" dirty="0"/>
              <a:t> vendors like SAP and Oracle sell a </a:t>
            </a:r>
            <a:r>
              <a:rPr lang="en-US" altLang="en-US" dirty="0">
                <a:solidFill>
                  <a:srgbClr val="F40A04"/>
                </a:solidFill>
              </a:rPr>
              <a:t>vision </a:t>
            </a:r>
            <a:r>
              <a:rPr lang="en-US" altLang="en-US" dirty="0"/>
              <a:t>of an integrated package.</a:t>
            </a:r>
          </a:p>
          <a:p>
            <a:pPr eaLnBrk="1" hangingPunct="1"/>
            <a:r>
              <a:rPr lang="en-US" altLang="en-US" dirty="0"/>
              <a:t>Systems consultants are big and have ample resources</a:t>
            </a:r>
          </a:p>
          <a:p>
            <a:pPr eaLnBrk="1" hangingPunct="1"/>
            <a:r>
              <a:rPr lang="en-US" altLang="en-US" dirty="0"/>
              <a:t>Development of </a:t>
            </a:r>
            <a:r>
              <a:rPr lang="en-US" altLang="en-US" dirty="0" err="1"/>
              <a:t>SME</a:t>
            </a:r>
            <a:r>
              <a:rPr lang="en-US" altLang="en-US" dirty="0"/>
              <a:t> market segment.</a:t>
            </a:r>
          </a:p>
          <a:p>
            <a:pPr marL="936625" lvl="1" indent="-479425" eaLnBrk="1" hangingPunct="1"/>
            <a:r>
              <a:rPr lang="en-US" altLang="en-US" dirty="0"/>
              <a:t>This is </a:t>
            </a:r>
            <a:r>
              <a:rPr lang="en-US" altLang="en-US" dirty="0" err="1"/>
              <a:t>recognised</a:t>
            </a:r>
            <a:r>
              <a:rPr lang="en-US" altLang="en-US" dirty="0"/>
              <a:t> as an area of huge potential, so the major developers are trying to ‘downsize’ their products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FF00"/>
                </a:solidFill>
              </a:rPr>
              <a:t>ERP Vendors Tiers (1 of 2)</a:t>
            </a:r>
          </a:p>
        </p:txBody>
      </p:sp>
      <p:sp>
        <p:nvSpPr>
          <p:cNvPr id="3" name="Content Placeholder 2"/>
          <p:cNvSpPr>
            <a:spLocks noGrp="1"/>
          </p:cNvSpPr>
          <p:nvPr>
            <p:ph idx="1"/>
          </p:nvPr>
        </p:nvSpPr>
        <p:spPr/>
        <p:txBody>
          <a:bodyPr/>
          <a:lstStyle/>
          <a:p>
            <a:r>
              <a:rPr lang="en-US" dirty="0"/>
              <a:t>Client Size and Financials</a:t>
            </a:r>
          </a:p>
          <a:p>
            <a:pPr lvl="1"/>
            <a:r>
              <a:rPr lang="en-US" sz="2400" dirty="0"/>
              <a:t>Tier 1 vendors generally serve large and global businesses</a:t>
            </a:r>
          </a:p>
          <a:p>
            <a:pPr lvl="1"/>
            <a:r>
              <a:rPr lang="en-US" sz="2400" dirty="0"/>
              <a:t>Tier 2 vendors serve mainly medium sized and regional businesses</a:t>
            </a:r>
          </a:p>
          <a:p>
            <a:pPr lvl="1"/>
            <a:r>
              <a:rPr lang="en-US" sz="2400" dirty="0"/>
              <a:t>Tier 3 vendors typically serve smaller-sized businesses and local businesses.</a:t>
            </a:r>
          </a:p>
          <a:p>
            <a:r>
              <a:rPr lang="en-US" dirty="0"/>
              <a:t>Scalability and Complexity</a:t>
            </a:r>
          </a:p>
          <a:p>
            <a:pPr lvl="1"/>
            <a:r>
              <a:rPr lang="en-US" sz="2400" dirty="0"/>
              <a:t>Tier 1 solutions can traditionally scale up better than most tier 2 solutions because of the breadth of functionality needed to cover large and often global businesses which generate enormous numbers of transactions daily.</a:t>
            </a:r>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22</a:t>
            </a:fld>
            <a:endParaRPr lang="en-US"/>
          </a:p>
        </p:txBody>
      </p:sp>
    </p:spTree>
    <p:extLst>
      <p:ext uri="{BB962C8B-B14F-4D97-AF65-F5344CB8AC3E}">
        <p14:creationId xmlns:p14="http://schemas.microsoft.com/office/powerpoint/2010/main" val="2593571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FF00"/>
                </a:solidFill>
              </a:rPr>
              <a:t>ERP Vendors Tiers (2 of 2)</a:t>
            </a:r>
          </a:p>
        </p:txBody>
      </p:sp>
      <p:sp>
        <p:nvSpPr>
          <p:cNvPr id="3" name="Content Placeholder 2"/>
          <p:cNvSpPr>
            <a:spLocks noGrp="1"/>
          </p:cNvSpPr>
          <p:nvPr>
            <p:ph idx="1"/>
          </p:nvPr>
        </p:nvSpPr>
        <p:spPr/>
        <p:txBody>
          <a:bodyPr/>
          <a:lstStyle/>
          <a:p>
            <a:r>
              <a:rPr lang="en-US" dirty="0"/>
              <a:t>Global Support </a:t>
            </a:r>
          </a:p>
          <a:p>
            <a:pPr lvl="1"/>
            <a:r>
              <a:rPr lang="en-US" dirty="0"/>
              <a:t>Tier 1 vendors are more likely to offer support anywhere in the world</a:t>
            </a:r>
          </a:p>
          <a:p>
            <a:pPr lvl="1"/>
            <a:r>
              <a:rPr lang="en-US" dirty="0"/>
              <a:t>Tier 2 vendors are usually present in a limited number of countries or regions</a:t>
            </a:r>
          </a:p>
          <a:p>
            <a:pPr lvl="1"/>
            <a:r>
              <a:rPr lang="en-US" dirty="0"/>
              <a:t>Tier 3 vendors are generally local and operate within one country.</a:t>
            </a:r>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23</a:t>
            </a:fld>
            <a:endParaRPr lang="en-US"/>
          </a:p>
        </p:txBody>
      </p:sp>
    </p:spTree>
    <p:extLst>
      <p:ext uri="{BB962C8B-B14F-4D97-AF65-F5344CB8AC3E}">
        <p14:creationId xmlns:p14="http://schemas.microsoft.com/office/powerpoint/2010/main" val="6608199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09600"/>
            <a:ext cx="9144000" cy="685800"/>
          </a:xfrm>
        </p:spPr>
        <p:txBody>
          <a:bodyPr/>
          <a:lstStyle/>
          <a:p>
            <a:r>
              <a:rPr lang="en-GB" dirty="0">
                <a:solidFill>
                  <a:srgbClr val="00FF00"/>
                </a:solidFill>
              </a:rPr>
              <a:t>ERP in China</a:t>
            </a:r>
          </a:p>
        </p:txBody>
      </p:sp>
      <p:sp>
        <p:nvSpPr>
          <p:cNvPr id="3" name="Content Placeholder 2"/>
          <p:cNvSpPr>
            <a:spLocks noGrp="1"/>
          </p:cNvSpPr>
          <p:nvPr>
            <p:ph idx="1"/>
          </p:nvPr>
        </p:nvSpPr>
        <p:spPr>
          <a:xfrm>
            <a:off x="685800" y="1371600"/>
            <a:ext cx="10668000" cy="4572000"/>
          </a:xfrm>
        </p:spPr>
        <p:txBody>
          <a:bodyPr/>
          <a:lstStyle/>
          <a:p>
            <a:r>
              <a:rPr lang="en-GB" sz="2800" dirty="0"/>
              <a:t>SAP works with Alibaba Cloud</a:t>
            </a:r>
          </a:p>
          <a:p>
            <a:r>
              <a:rPr lang="en-GB" sz="2800" dirty="0"/>
              <a:t>Oracle works with </a:t>
            </a:r>
            <a:r>
              <a:rPr lang="en-GB" sz="2800" dirty="0" err="1"/>
              <a:t>Tencent</a:t>
            </a:r>
            <a:r>
              <a:rPr lang="en-GB" sz="2800" dirty="0"/>
              <a:t> Cloud</a:t>
            </a:r>
          </a:p>
          <a:p>
            <a:r>
              <a:rPr lang="en-GB" sz="2800" dirty="0" err="1"/>
              <a:t>Yonyou</a:t>
            </a:r>
            <a:r>
              <a:rPr lang="en-GB" sz="2800" dirty="0"/>
              <a:t> &amp; </a:t>
            </a:r>
            <a:r>
              <a:rPr lang="en-GB" sz="2800" dirty="0" err="1"/>
              <a:t>Kingdee</a:t>
            </a:r>
            <a:endParaRPr lang="en-GB" sz="2800" dirty="0"/>
          </a:p>
          <a:p>
            <a:r>
              <a:rPr lang="en-GB" sz="2800" dirty="0"/>
              <a:t>While on-site implementations still exist, SaaS is seen as the growth market</a:t>
            </a:r>
          </a:p>
          <a:p>
            <a:pPr lvl="1"/>
            <a:r>
              <a:rPr lang="en-GB" sz="2400" dirty="0"/>
              <a:t>Oracle bought NetSuite (US$9.3B) with the Chinese market in mind: </a:t>
            </a:r>
            <a:r>
              <a:rPr lang="en-HK" sz="2400" dirty="0">
                <a:hlinkClick r:id="rId3"/>
              </a:rPr>
              <a:t>https://www.netsuite.cn</a:t>
            </a:r>
            <a:r>
              <a:rPr lang="en-HK" sz="2400" dirty="0"/>
              <a:t> </a:t>
            </a:r>
            <a:endParaRPr lang="en-GB" sz="2400"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24</a:t>
            </a:fld>
            <a:endParaRPr lang="en-US"/>
          </a:p>
        </p:txBody>
      </p:sp>
    </p:spTree>
    <p:extLst>
      <p:ext uri="{BB962C8B-B14F-4D97-AF65-F5344CB8AC3E}">
        <p14:creationId xmlns:p14="http://schemas.microsoft.com/office/powerpoint/2010/main" val="3530037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FF00"/>
                </a:solidFill>
              </a:rPr>
              <a:t>ERP Migrations</a:t>
            </a:r>
          </a:p>
        </p:txBody>
      </p:sp>
      <p:sp>
        <p:nvSpPr>
          <p:cNvPr id="3" name="Content Placeholder 2"/>
          <p:cNvSpPr>
            <a:spLocks noGrp="1"/>
          </p:cNvSpPr>
          <p:nvPr>
            <p:ph idx="1"/>
          </p:nvPr>
        </p:nvSpPr>
        <p:spPr/>
        <p:txBody>
          <a:bodyPr/>
          <a:lstStyle/>
          <a:p>
            <a:r>
              <a:rPr lang="en-GB" sz="2800" dirty="0"/>
              <a:t>Customers are migrating away from expensive, on-site ERP</a:t>
            </a:r>
          </a:p>
          <a:p>
            <a:r>
              <a:rPr lang="en-GB" sz="2800" dirty="0"/>
              <a:t>Traditionally, ERP takes </a:t>
            </a:r>
            <a:r>
              <a:rPr lang="en-GB" sz="2800" dirty="0" err="1"/>
              <a:t>months|years</a:t>
            </a:r>
            <a:r>
              <a:rPr lang="en-GB" sz="2800" dirty="0"/>
              <a:t> to plan for &amp; implement</a:t>
            </a:r>
          </a:p>
          <a:p>
            <a:r>
              <a:rPr lang="en-GB" sz="2800" dirty="0"/>
              <a:t>SaaS ERP solutions are more flexible, easily updated, quickly implemented, mobile-friendly, with advanced-analytics</a:t>
            </a:r>
          </a:p>
          <a:p>
            <a:pPr lvl="1"/>
            <a:r>
              <a:rPr lang="en-GB" sz="2400" dirty="0"/>
              <a:t>The software is rented from the vendor and there is no need to buy/install databases, hardware, infrastructure, etc.</a:t>
            </a:r>
          </a:p>
          <a:p>
            <a:pPr lvl="1"/>
            <a:r>
              <a:rPr lang="en-GB" sz="2400" dirty="0"/>
              <a:t>Business processes may need to be modified to fit the software</a:t>
            </a:r>
          </a:p>
          <a:p>
            <a:pPr lvl="1"/>
            <a:r>
              <a:rPr lang="en-GB" sz="2400" dirty="0"/>
              <a:t>SaaS-ERP’s agility enables flexible growth, but may constrain large firms with complex operational requirements</a:t>
            </a:r>
          </a:p>
          <a:p>
            <a:pPr lvl="1"/>
            <a:r>
              <a:rPr lang="en-GB" sz="2400" dirty="0"/>
              <a:t>Some SaaS vendors permit local customisation</a:t>
            </a:r>
          </a:p>
          <a:p>
            <a:endParaRPr lang="en-GB" sz="2800"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25</a:t>
            </a:fld>
            <a:endParaRPr lang="en-US"/>
          </a:p>
        </p:txBody>
      </p:sp>
    </p:spTree>
    <p:extLst>
      <p:ext uri="{BB962C8B-B14F-4D97-AF65-F5344CB8AC3E}">
        <p14:creationId xmlns:p14="http://schemas.microsoft.com/office/powerpoint/2010/main" val="25120423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FF00"/>
                </a:solidFill>
              </a:rPr>
              <a:t>Cloud-SaaS Variants I</a:t>
            </a:r>
          </a:p>
        </p:txBody>
      </p:sp>
      <p:sp>
        <p:nvSpPr>
          <p:cNvPr id="3" name="Content Placeholder 2"/>
          <p:cNvSpPr>
            <a:spLocks noGrp="1"/>
          </p:cNvSpPr>
          <p:nvPr>
            <p:ph idx="1"/>
          </p:nvPr>
        </p:nvSpPr>
        <p:spPr/>
        <p:txBody>
          <a:bodyPr/>
          <a:lstStyle/>
          <a:p>
            <a:r>
              <a:rPr lang="en-GB" dirty="0"/>
              <a:t>A pure SaaS should involve a subscription model, hosted and managed by the software vendor and delivered on a multi-tenant basis</a:t>
            </a:r>
          </a:p>
          <a:p>
            <a:pPr lvl="1"/>
            <a:r>
              <a:rPr lang="en-GB" dirty="0"/>
              <a:t>All clients get the same software that is auto-updated for all at the same time</a:t>
            </a:r>
          </a:p>
          <a:p>
            <a:r>
              <a:rPr lang="en-GB" dirty="0"/>
              <a:t>Examples include: Oracle NetSuite, Intacct, </a:t>
            </a:r>
            <a:r>
              <a:rPr lang="en-GB" dirty="0" err="1"/>
              <a:t>FinancialForce</a:t>
            </a:r>
            <a:r>
              <a:rPr lang="en-GB" dirty="0"/>
              <a:t>, SAP-Business by Design</a:t>
            </a:r>
          </a:p>
          <a:p>
            <a:endParaRPr lang="en-GB"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26</a:t>
            </a:fld>
            <a:endParaRPr lang="en-US"/>
          </a:p>
        </p:txBody>
      </p:sp>
    </p:spTree>
    <p:extLst>
      <p:ext uri="{BB962C8B-B14F-4D97-AF65-F5344CB8AC3E}">
        <p14:creationId xmlns:p14="http://schemas.microsoft.com/office/powerpoint/2010/main" val="24242413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FF00"/>
                </a:solidFill>
              </a:rPr>
              <a:t>Cloud-SaaS Variants II</a:t>
            </a:r>
          </a:p>
        </p:txBody>
      </p:sp>
      <p:sp>
        <p:nvSpPr>
          <p:cNvPr id="3" name="Content Placeholder 2"/>
          <p:cNvSpPr>
            <a:spLocks noGrp="1"/>
          </p:cNvSpPr>
          <p:nvPr>
            <p:ph idx="1"/>
          </p:nvPr>
        </p:nvSpPr>
        <p:spPr/>
        <p:txBody>
          <a:bodyPr/>
          <a:lstStyle/>
          <a:p>
            <a:r>
              <a:rPr lang="en-GB" dirty="0"/>
              <a:t>Traditional on-site vendors like SAP and Oracle also offer their regular ERP solutions in the cloud, sometimes on a single-tenant basis (with variable updates), hosted in their own cloud or partners’ (e.g. Alibaba, </a:t>
            </a:r>
            <a:r>
              <a:rPr lang="en-GB" dirty="0" err="1"/>
              <a:t>Tencent</a:t>
            </a:r>
            <a:r>
              <a:rPr lang="en-GB" dirty="0"/>
              <a:t>, Microsoft) or on-site</a:t>
            </a:r>
          </a:p>
          <a:p>
            <a:r>
              <a:rPr lang="en-GB" dirty="0"/>
              <a:t>These are sold on a licence + maintenance, not rent, basis</a:t>
            </a:r>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27</a:t>
            </a:fld>
            <a:endParaRPr lang="en-US"/>
          </a:p>
        </p:txBody>
      </p:sp>
    </p:spTree>
    <p:extLst>
      <p:ext uri="{BB962C8B-B14F-4D97-AF65-F5344CB8AC3E}">
        <p14:creationId xmlns:p14="http://schemas.microsoft.com/office/powerpoint/2010/main" val="354430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FF00"/>
                </a:solidFill>
              </a:rPr>
              <a:t>Cloud ERP ≠ SaaS ERP</a:t>
            </a:r>
          </a:p>
        </p:txBody>
      </p:sp>
      <p:sp>
        <p:nvSpPr>
          <p:cNvPr id="3" name="Content Placeholder 2"/>
          <p:cNvSpPr>
            <a:spLocks noGrp="1"/>
          </p:cNvSpPr>
          <p:nvPr>
            <p:ph idx="1"/>
          </p:nvPr>
        </p:nvSpPr>
        <p:spPr/>
        <p:txBody>
          <a:bodyPr/>
          <a:lstStyle/>
          <a:p>
            <a:r>
              <a:rPr lang="en-GB" sz="2800" dirty="0"/>
              <a:t>Cloud ERP involves traditional ERP solutions developed for and hosted in a Cloud (as opposed to on-site)</a:t>
            </a:r>
          </a:p>
          <a:p>
            <a:pPr lvl="1"/>
            <a:r>
              <a:rPr lang="en-GB" sz="2400" dirty="0"/>
              <a:t>Users are able to customize and manage the application</a:t>
            </a:r>
          </a:p>
          <a:p>
            <a:r>
              <a:rPr lang="en-GB" sz="2800" dirty="0"/>
              <a:t>SaaS ERP involves a new breed of ERP developed for the Cloud with principles of agility and flexibility in mind</a:t>
            </a:r>
          </a:p>
          <a:p>
            <a:pPr lvl="1"/>
            <a:r>
              <a:rPr lang="en-GB" sz="2400" dirty="0"/>
              <a:t>For multi-tenant, users lose some control over the management and customization of the application</a:t>
            </a:r>
          </a:p>
          <a:p>
            <a:pPr lvl="1"/>
            <a:endParaRPr lang="en-GB" dirty="0"/>
          </a:p>
          <a:p>
            <a:endParaRPr lang="en-GB"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28</a:t>
            </a:fld>
            <a:endParaRPr lang="en-US"/>
          </a:p>
        </p:txBody>
      </p:sp>
    </p:spTree>
    <p:extLst>
      <p:ext uri="{BB962C8B-B14F-4D97-AF65-F5344CB8AC3E}">
        <p14:creationId xmlns:p14="http://schemas.microsoft.com/office/powerpoint/2010/main" val="1375147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FF00"/>
                </a:solidFill>
              </a:rPr>
              <a:t>SaaS - Multi-tenancy</a:t>
            </a:r>
          </a:p>
        </p:txBody>
      </p:sp>
      <p:sp>
        <p:nvSpPr>
          <p:cNvPr id="3" name="Content Placeholder 2"/>
          <p:cNvSpPr>
            <a:spLocks noGrp="1"/>
          </p:cNvSpPr>
          <p:nvPr>
            <p:ph idx="1"/>
          </p:nvPr>
        </p:nvSpPr>
        <p:spPr/>
        <p:txBody>
          <a:bodyPr/>
          <a:lstStyle/>
          <a:p>
            <a:r>
              <a:rPr lang="en-GB" dirty="0"/>
              <a:t>All customers get the same software</a:t>
            </a:r>
          </a:p>
          <a:p>
            <a:r>
              <a:rPr lang="en-GB" dirty="0"/>
              <a:t>This reduces costs for the vendor</a:t>
            </a:r>
          </a:p>
          <a:p>
            <a:r>
              <a:rPr lang="en-GB" dirty="0"/>
              <a:t>Upgrades are less disruptive </a:t>
            </a:r>
          </a:p>
          <a:p>
            <a:r>
              <a:rPr lang="en-GB" dirty="0"/>
              <a:t>Minor bug fixes are easier to arrange</a:t>
            </a:r>
          </a:p>
          <a:p>
            <a:r>
              <a:rPr lang="en-GB" dirty="0"/>
              <a:t>You generally can’t refuse the upgrades</a:t>
            </a:r>
          </a:p>
          <a:p>
            <a:pPr marL="457200" lvl="1" indent="0">
              <a:buNone/>
            </a:pPr>
            <a:endParaRPr lang="en-GB"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29</a:t>
            </a:fld>
            <a:endParaRPr lang="en-US"/>
          </a:p>
        </p:txBody>
      </p:sp>
    </p:spTree>
    <p:extLst>
      <p:ext uri="{BB962C8B-B14F-4D97-AF65-F5344CB8AC3E}">
        <p14:creationId xmlns:p14="http://schemas.microsoft.com/office/powerpoint/2010/main" val="19858664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FF00"/>
                </a:solidFill>
              </a:rPr>
              <a:t>Assessment Strategies 1</a:t>
            </a:r>
          </a:p>
        </p:txBody>
      </p:sp>
      <p:sp>
        <p:nvSpPr>
          <p:cNvPr id="3" name="Content Placeholder 2"/>
          <p:cNvSpPr>
            <a:spLocks noGrp="1"/>
          </p:cNvSpPr>
          <p:nvPr>
            <p:ph idx="1"/>
          </p:nvPr>
        </p:nvSpPr>
        <p:spPr/>
        <p:txBody>
          <a:bodyPr/>
          <a:lstStyle/>
          <a:p>
            <a:r>
              <a:rPr lang="en-GB" sz="2800" dirty="0"/>
              <a:t>Can your current vendor take you to SaaS?</a:t>
            </a:r>
          </a:p>
          <a:p>
            <a:pPr lvl="1"/>
            <a:r>
              <a:rPr lang="en-GB" sz="2400" dirty="0"/>
              <a:t>Do you want to stay or move?</a:t>
            </a:r>
          </a:p>
          <a:p>
            <a:r>
              <a:rPr lang="en-GB" sz="2800" dirty="0"/>
              <a:t>Deploy a hybrid model, with a SaaS ERP in subsidiaries, but keep on-site ERP in HQ</a:t>
            </a:r>
          </a:p>
          <a:p>
            <a:pPr lvl="1"/>
            <a:r>
              <a:rPr lang="en-GB" sz="2400" dirty="0"/>
              <a:t>The subsidiaries act as pilot test-beds</a:t>
            </a:r>
          </a:p>
          <a:p>
            <a:pPr lvl="1"/>
            <a:r>
              <a:rPr lang="en-GB" sz="2400" dirty="0"/>
              <a:t>Added level of complexity for data integration </a:t>
            </a:r>
          </a:p>
          <a:p>
            <a:r>
              <a:rPr lang="en-GB" sz="2800" dirty="0"/>
              <a:t>How will you replace ageing on-site ERP?</a:t>
            </a:r>
          </a:p>
          <a:p>
            <a:pPr lvl="1"/>
            <a:r>
              <a:rPr lang="en-GB" sz="2400" dirty="0"/>
              <a:t>Don’t delay for ever!</a:t>
            </a:r>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30</a:t>
            </a:fld>
            <a:endParaRPr lang="en-US"/>
          </a:p>
        </p:txBody>
      </p:sp>
    </p:spTree>
    <p:extLst>
      <p:ext uri="{BB962C8B-B14F-4D97-AF65-F5344CB8AC3E}">
        <p14:creationId xmlns:p14="http://schemas.microsoft.com/office/powerpoint/2010/main" val="25410767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FF00"/>
                </a:solidFill>
              </a:rPr>
              <a:t>Assessment Strategies II</a:t>
            </a:r>
          </a:p>
        </p:txBody>
      </p:sp>
      <p:sp>
        <p:nvSpPr>
          <p:cNvPr id="3" name="Content Placeholder 2"/>
          <p:cNvSpPr>
            <a:spLocks noGrp="1"/>
          </p:cNvSpPr>
          <p:nvPr>
            <p:ph idx="1"/>
          </p:nvPr>
        </p:nvSpPr>
        <p:spPr/>
        <p:txBody>
          <a:bodyPr/>
          <a:lstStyle/>
          <a:p>
            <a:r>
              <a:rPr lang="en-GB" dirty="0"/>
              <a:t>Choosing the deployment process that is right for you</a:t>
            </a:r>
          </a:p>
          <a:p>
            <a:pPr lvl="1"/>
            <a:r>
              <a:rPr lang="en-GB" dirty="0"/>
              <a:t>A multitenant SaaS approach can work well for more agile firms</a:t>
            </a:r>
          </a:p>
          <a:p>
            <a:pPr lvl="1"/>
            <a:r>
              <a:rPr lang="en-GB" dirty="0"/>
              <a:t>A single tenant Cloud approach can work better for larger firms or MNCs that require more customisation or flexibility to decide when to upgrade so as to minimise business disruption. </a:t>
            </a:r>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31</a:t>
            </a:fld>
            <a:endParaRPr lang="en-US"/>
          </a:p>
        </p:txBody>
      </p:sp>
    </p:spTree>
    <p:extLst>
      <p:ext uri="{BB962C8B-B14F-4D97-AF65-F5344CB8AC3E}">
        <p14:creationId xmlns:p14="http://schemas.microsoft.com/office/powerpoint/2010/main" val="4898274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p:cNvSpPr>
            <a:spLocks noGrp="1"/>
          </p:cNvSpPr>
          <p:nvPr>
            <p:ph type="sldNum" sz="quarter" idx="12"/>
          </p:nvPr>
        </p:nvSpPr>
        <p:spPr>
          <a:noFill/>
        </p:spPr>
        <p:txBody>
          <a:bodyPr/>
          <a:lstStyle>
            <a:lvl1pPr algn="l" eaLnBrk="0" hangingPunct="0">
              <a:spcBef>
                <a:spcPct val="20000"/>
              </a:spcBef>
              <a:buClr>
                <a:schemeClr val="accent1"/>
              </a:buClr>
              <a:buChar char="•"/>
              <a:defRPr sz="3200">
                <a:solidFill>
                  <a:schemeClr val="tx1"/>
                </a:solidFill>
                <a:latin typeface="Tahoma" pitchFamily="34" charset="0"/>
              </a:defRPr>
            </a:lvl1pPr>
            <a:lvl2pPr marL="742950" indent="-285750" algn="l" eaLnBrk="0" hangingPunct="0">
              <a:spcBef>
                <a:spcPct val="20000"/>
              </a:spcBef>
              <a:buClr>
                <a:schemeClr val="hlink"/>
              </a:buClr>
              <a:buChar char="–"/>
              <a:defRPr sz="2800">
                <a:solidFill>
                  <a:schemeClr val="tx1"/>
                </a:solidFill>
                <a:latin typeface="Tahoma" pitchFamily="34" charset="0"/>
              </a:defRPr>
            </a:lvl2pPr>
            <a:lvl3pPr marL="1143000" indent="-228600" algn="l" eaLnBrk="0" hangingPunct="0">
              <a:spcBef>
                <a:spcPct val="20000"/>
              </a:spcBef>
              <a:buClr>
                <a:schemeClr val="accent1"/>
              </a:buClr>
              <a:buChar char="•"/>
              <a:defRPr sz="2400">
                <a:solidFill>
                  <a:schemeClr val="tx1"/>
                </a:solidFill>
                <a:latin typeface="Tahoma" pitchFamily="34" charset="0"/>
              </a:defRPr>
            </a:lvl3pPr>
            <a:lvl4pPr marL="1600200" indent="-228600" algn="l" eaLnBrk="0" hangingPunct="0">
              <a:spcBef>
                <a:spcPct val="20000"/>
              </a:spcBef>
              <a:buClr>
                <a:schemeClr val="folHlink"/>
              </a:buClr>
              <a:buChar char="–"/>
              <a:defRPr sz="2000">
                <a:solidFill>
                  <a:schemeClr val="tx1"/>
                </a:solidFill>
                <a:latin typeface="Tahoma" pitchFamily="34" charset="0"/>
              </a:defRPr>
            </a:lvl4pPr>
            <a:lvl5pPr marL="2057400" indent="-228600" algn="l" eaLnBrk="0" hangingPunct="0">
              <a:spcBef>
                <a:spcPct val="20000"/>
              </a:spcBef>
              <a:buClr>
                <a:schemeClr val="accent1"/>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Tahoma" pitchFamily="34" charset="0"/>
              </a:defRPr>
            </a:lvl9pPr>
          </a:lstStyle>
          <a:p>
            <a:pPr algn="r" eaLnBrk="1" hangingPunct="1">
              <a:spcBef>
                <a:spcPct val="0"/>
              </a:spcBef>
              <a:buClrTx/>
              <a:buFontTx/>
              <a:buNone/>
            </a:pPr>
            <a:fld id="{6E88D79D-50A8-43CF-BACE-51BDF58CD8C2}" type="slidenum">
              <a:rPr lang="en-US" altLang="en-US" sz="1400">
                <a:latin typeface="Times New Roman" pitchFamily="18" charset="0"/>
              </a:rPr>
              <a:pPr algn="r" eaLnBrk="1" hangingPunct="1">
                <a:spcBef>
                  <a:spcPct val="0"/>
                </a:spcBef>
                <a:buClrTx/>
                <a:buFontTx/>
                <a:buNone/>
              </a:pPr>
              <a:t>32</a:t>
            </a:fld>
            <a:endParaRPr lang="en-US" altLang="en-US" sz="1400">
              <a:latin typeface="Times New Roman" pitchFamily="18" charset="0"/>
            </a:endParaRPr>
          </a:p>
        </p:txBody>
      </p:sp>
      <p:sp>
        <p:nvSpPr>
          <p:cNvPr id="23555" name="Rectangle 2"/>
          <p:cNvSpPr>
            <a:spLocks noGrp="1" noChangeArrowheads="1"/>
          </p:cNvSpPr>
          <p:nvPr>
            <p:ph type="title"/>
          </p:nvPr>
        </p:nvSpPr>
        <p:spPr/>
        <p:txBody>
          <a:bodyPr/>
          <a:lstStyle/>
          <a:p>
            <a:pPr eaLnBrk="1" hangingPunct="1"/>
            <a:r>
              <a:rPr lang="en-US" altLang="en-US">
                <a:solidFill>
                  <a:srgbClr val="00FF00"/>
                </a:solidFill>
              </a:rPr>
              <a:t>ERP &amp; Culture</a:t>
            </a:r>
          </a:p>
        </p:txBody>
      </p:sp>
      <p:sp>
        <p:nvSpPr>
          <p:cNvPr id="23556" name="Rectangle 3"/>
          <p:cNvSpPr>
            <a:spLocks noGrp="1" noChangeArrowheads="1"/>
          </p:cNvSpPr>
          <p:nvPr>
            <p:ph type="body" idx="1"/>
          </p:nvPr>
        </p:nvSpPr>
        <p:spPr/>
        <p:txBody>
          <a:bodyPr/>
          <a:lstStyle/>
          <a:p>
            <a:pPr eaLnBrk="1" hangingPunct="1"/>
            <a:r>
              <a:rPr lang="en-US" altLang="en-US" sz="3600" dirty="0"/>
              <a:t>ERP packages may be cultural “</a:t>
            </a:r>
            <a:r>
              <a:rPr lang="en-US" altLang="en-US" sz="3600" dirty="0">
                <a:solidFill>
                  <a:srgbClr val="F40A04"/>
                </a:solidFill>
              </a:rPr>
              <a:t>misfits</a:t>
            </a:r>
            <a:r>
              <a:rPr lang="en-US" altLang="en-US" sz="3600" dirty="0"/>
              <a:t>”</a:t>
            </a:r>
          </a:p>
          <a:p>
            <a:pPr eaLnBrk="1" hangingPunct="1"/>
            <a:r>
              <a:rPr lang="en-US" altLang="en-US" sz="3600" dirty="0"/>
              <a:t>Multiple sites make implementations challenges worse</a:t>
            </a:r>
          </a:p>
          <a:p>
            <a:pPr eaLnBrk="1" hangingPunct="1"/>
            <a:r>
              <a:rPr lang="en-US" altLang="en-US" sz="3600" dirty="0"/>
              <a:t>The “</a:t>
            </a:r>
            <a:r>
              <a:rPr lang="en-US" altLang="en-US" sz="3600" dirty="0">
                <a:solidFill>
                  <a:srgbClr val="00FF00"/>
                </a:solidFill>
              </a:rPr>
              <a:t>extended enterprise</a:t>
            </a:r>
            <a:r>
              <a:rPr lang="en-US" altLang="en-US" sz="3600" dirty="0"/>
              <a:t>” must also be integrated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a:spLocks noGrp="1"/>
          </p:cNvSpPr>
          <p:nvPr>
            <p:ph type="sldNum" sz="quarter" idx="12"/>
          </p:nvPr>
        </p:nvSpPr>
        <p:spPr>
          <a:noFill/>
        </p:spPr>
        <p:txBody>
          <a:bodyPr/>
          <a:lstStyle>
            <a:lvl1pPr algn="l" eaLnBrk="0" hangingPunct="0">
              <a:spcBef>
                <a:spcPct val="20000"/>
              </a:spcBef>
              <a:buClr>
                <a:schemeClr val="accent1"/>
              </a:buClr>
              <a:buChar char="•"/>
              <a:defRPr sz="3200">
                <a:solidFill>
                  <a:schemeClr val="tx1"/>
                </a:solidFill>
                <a:latin typeface="Tahoma" pitchFamily="34" charset="0"/>
              </a:defRPr>
            </a:lvl1pPr>
            <a:lvl2pPr marL="742950" indent="-285750" algn="l" eaLnBrk="0" hangingPunct="0">
              <a:spcBef>
                <a:spcPct val="20000"/>
              </a:spcBef>
              <a:buClr>
                <a:schemeClr val="hlink"/>
              </a:buClr>
              <a:buChar char="–"/>
              <a:defRPr sz="2800">
                <a:solidFill>
                  <a:schemeClr val="tx1"/>
                </a:solidFill>
                <a:latin typeface="Tahoma" pitchFamily="34" charset="0"/>
              </a:defRPr>
            </a:lvl2pPr>
            <a:lvl3pPr marL="1143000" indent="-228600" algn="l" eaLnBrk="0" hangingPunct="0">
              <a:spcBef>
                <a:spcPct val="20000"/>
              </a:spcBef>
              <a:buClr>
                <a:schemeClr val="accent1"/>
              </a:buClr>
              <a:buChar char="•"/>
              <a:defRPr sz="2400">
                <a:solidFill>
                  <a:schemeClr val="tx1"/>
                </a:solidFill>
                <a:latin typeface="Tahoma" pitchFamily="34" charset="0"/>
              </a:defRPr>
            </a:lvl3pPr>
            <a:lvl4pPr marL="1600200" indent="-228600" algn="l" eaLnBrk="0" hangingPunct="0">
              <a:spcBef>
                <a:spcPct val="20000"/>
              </a:spcBef>
              <a:buClr>
                <a:schemeClr val="folHlink"/>
              </a:buClr>
              <a:buChar char="–"/>
              <a:defRPr sz="2000">
                <a:solidFill>
                  <a:schemeClr val="tx1"/>
                </a:solidFill>
                <a:latin typeface="Tahoma" pitchFamily="34" charset="0"/>
              </a:defRPr>
            </a:lvl4pPr>
            <a:lvl5pPr marL="2057400" indent="-228600" algn="l" eaLnBrk="0" hangingPunct="0">
              <a:spcBef>
                <a:spcPct val="20000"/>
              </a:spcBef>
              <a:buClr>
                <a:schemeClr val="accent1"/>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Tahoma" pitchFamily="34" charset="0"/>
              </a:defRPr>
            </a:lvl9pPr>
          </a:lstStyle>
          <a:p>
            <a:pPr algn="r" eaLnBrk="1" hangingPunct="1">
              <a:spcBef>
                <a:spcPct val="0"/>
              </a:spcBef>
              <a:buClrTx/>
              <a:buFontTx/>
              <a:buNone/>
            </a:pPr>
            <a:fld id="{8F3B7FEA-015C-490E-ABBA-B86B0D13208C}" type="slidenum">
              <a:rPr lang="en-US" altLang="en-US" sz="1400">
                <a:latin typeface="Times New Roman" pitchFamily="18" charset="0"/>
              </a:rPr>
              <a:pPr algn="r" eaLnBrk="1" hangingPunct="1">
                <a:spcBef>
                  <a:spcPct val="0"/>
                </a:spcBef>
                <a:buClrTx/>
                <a:buFontTx/>
                <a:buNone/>
              </a:pPr>
              <a:t>33</a:t>
            </a:fld>
            <a:endParaRPr lang="en-US" altLang="en-US" sz="1400">
              <a:latin typeface="Times New Roman" pitchFamily="18" charset="0"/>
            </a:endParaRPr>
          </a:p>
        </p:txBody>
      </p:sp>
      <p:sp>
        <p:nvSpPr>
          <p:cNvPr id="24579" name="Rectangle 1026"/>
          <p:cNvSpPr>
            <a:spLocks noGrp="1" noChangeArrowheads="1"/>
          </p:cNvSpPr>
          <p:nvPr>
            <p:ph type="title"/>
          </p:nvPr>
        </p:nvSpPr>
        <p:spPr>
          <a:xfrm>
            <a:off x="1219200" y="609600"/>
            <a:ext cx="8440738" cy="685800"/>
          </a:xfrm>
        </p:spPr>
        <p:txBody>
          <a:bodyPr/>
          <a:lstStyle/>
          <a:p>
            <a:pPr eaLnBrk="1" hangingPunct="1"/>
            <a:r>
              <a:rPr lang="en-US" altLang="en-US" dirty="0">
                <a:solidFill>
                  <a:srgbClr val="00FF00"/>
                </a:solidFill>
              </a:rPr>
              <a:t>SAP in Singaporean hospitals,…</a:t>
            </a:r>
          </a:p>
        </p:txBody>
      </p:sp>
      <p:sp>
        <p:nvSpPr>
          <p:cNvPr id="24580" name="Rectangle 1027"/>
          <p:cNvSpPr>
            <a:spLocks noGrp="1" noChangeArrowheads="1"/>
          </p:cNvSpPr>
          <p:nvPr>
            <p:ph type="body" idx="1"/>
          </p:nvPr>
        </p:nvSpPr>
        <p:spPr>
          <a:xfrm>
            <a:off x="990600" y="1473200"/>
            <a:ext cx="10287000" cy="4876800"/>
          </a:xfrm>
        </p:spPr>
        <p:txBody>
          <a:bodyPr/>
          <a:lstStyle/>
          <a:p>
            <a:pPr eaLnBrk="1" hangingPunct="1"/>
            <a:r>
              <a:rPr lang="en-US" altLang="en-US" sz="2800" dirty="0"/>
              <a:t>Company-specific misfits</a:t>
            </a:r>
          </a:p>
          <a:p>
            <a:pPr lvl="1" eaLnBrk="1" hangingPunct="1"/>
            <a:r>
              <a:rPr lang="en-US" altLang="en-US" sz="2200" dirty="0"/>
              <a:t>System’s patient management module does not allow for billing individual patients on an installment plan</a:t>
            </a:r>
          </a:p>
          <a:p>
            <a:pPr eaLnBrk="1" hangingPunct="1"/>
            <a:r>
              <a:rPr lang="en-US" altLang="en-US" sz="2800" dirty="0"/>
              <a:t>Public sector-specific misfits</a:t>
            </a:r>
          </a:p>
          <a:p>
            <a:pPr lvl="1" eaLnBrk="1" hangingPunct="1"/>
            <a:r>
              <a:rPr lang="en-US" altLang="en-US" sz="2200" dirty="0"/>
              <a:t>System uses internally generated patient ID, instead of government issued ID number</a:t>
            </a:r>
          </a:p>
          <a:p>
            <a:pPr eaLnBrk="1" hangingPunct="1"/>
            <a:r>
              <a:rPr lang="en-US" altLang="en-US" sz="2800" dirty="0"/>
              <a:t>Country-specific misfits</a:t>
            </a:r>
          </a:p>
          <a:p>
            <a:pPr lvl="1" eaLnBrk="1" hangingPunct="1"/>
            <a:r>
              <a:rPr lang="en-US" altLang="en-US" sz="2200" dirty="0"/>
              <a:t>Package did not provide reports needed for government reports</a:t>
            </a:r>
          </a:p>
          <a:p>
            <a:pPr lvl="1" eaLnBrk="1" hangingPunct="1"/>
            <a:r>
              <a:rPr lang="en-US" altLang="en-US" sz="2200" dirty="0"/>
              <a:t>System requires names entered in Western name format (first, middle, last): operators had trouble parsing Indian, Malay and Chinese names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5"/>
          <p:cNvSpPr>
            <a:spLocks noGrp="1"/>
          </p:cNvSpPr>
          <p:nvPr>
            <p:ph type="sldNum" sz="quarter" idx="12"/>
          </p:nvPr>
        </p:nvSpPr>
        <p:spPr>
          <a:noFill/>
        </p:spPr>
        <p:txBody>
          <a:bodyPr/>
          <a:lstStyle>
            <a:lvl1pPr algn="l" eaLnBrk="0" hangingPunct="0">
              <a:spcBef>
                <a:spcPct val="20000"/>
              </a:spcBef>
              <a:buClr>
                <a:schemeClr val="accent1"/>
              </a:buClr>
              <a:buChar char="•"/>
              <a:defRPr sz="3200">
                <a:solidFill>
                  <a:schemeClr val="tx1"/>
                </a:solidFill>
                <a:latin typeface="Tahoma" pitchFamily="34" charset="0"/>
              </a:defRPr>
            </a:lvl1pPr>
            <a:lvl2pPr marL="742950" indent="-285750" algn="l" eaLnBrk="0" hangingPunct="0">
              <a:spcBef>
                <a:spcPct val="20000"/>
              </a:spcBef>
              <a:buClr>
                <a:schemeClr val="hlink"/>
              </a:buClr>
              <a:buChar char="–"/>
              <a:defRPr sz="2800">
                <a:solidFill>
                  <a:schemeClr val="tx1"/>
                </a:solidFill>
                <a:latin typeface="Tahoma" pitchFamily="34" charset="0"/>
              </a:defRPr>
            </a:lvl2pPr>
            <a:lvl3pPr marL="1143000" indent="-228600" algn="l" eaLnBrk="0" hangingPunct="0">
              <a:spcBef>
                <a:spcPct val="20000"/>
              </a:spcBef>
              <a:buClr>
                <a:schemeClr val="accent1"/>
              </a:buClr>
              <a:buChar char="•"/>
              <a:defRPr sz="2400">
                <a:solidFill>
                  <a:schemeClr val="tx1"/>
                </a:solidFill>
                <a:latin typeface="Tahoma" pitchFamily="34" charset="0"/>
              </a:defRPr>
            </a:lvl3pPr>
            <a:lvl4pPr marL="1600200" indent="-228600" algn="l" eaLnBrk="0" hangingPunct="0">
              <a:spcBef>
                <a:spcPct val="20000"/>
              </a:spcBef>
              <a:buClr>
                <a:schemeClr val="folHlink"/>
              </a:buClr>
              <a:buChar char="–"/>
              <a:defRPr sz="2000">
                <a:solidFill>
                  <a:schemeClr val="tx1"/>
                </a:solidFill>
                <a:latin typeface="Tahoma" pitchFamily="34" charset="0"/>
              </a:defRPr>
            </a:lvl4pPr>
            <a:lvl5pPr marL="2057400" indent="-228600" algn="l" eaLnBrk="0" hangingPunct="0">
              <a:spcBef>
                <a:spcPct val="20000"/>
              </a:spcBef>
              <a:buClr>
                <a:schemeClr val="accent1"/>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Tahoma" pitchFamily="34" charset="0"/>
              </a:defRPr>
            </a:lvl9pPr>
          </a:lstStyle>
          <a:p>
            <a:pPr algn="r" eaLnBrk="1" hangingPunct="1">
              <a:spcBef>
                <a:spcPct val="0"/>
              </a:spcBef>
              <a:buClrTx/>
              <a:buFontTx/>
              <a:buNone/>
            </a:pPr>
            <a:fld id="{A62E3792-F21B-42C0-A0C9-953551A21A69}" type="slidenum">
              <a:rPr lang="en-US" altLang="en-US" sz="1400">
                <a:latin typeface="Times New Roman" pitchFamily="18" charset="0"/>
              </a:rPr>
              <a:pPr algn="r" eaLnBrk="1" hangingPunct="1">
                <a:spcBef>
                  <a:spcPct val="0"/>
                </a:spcBef>
                <a:buClrTx/>
                <a:buFontTx/>
                <a:buNone/>
              </a:pPr>
              <a:t>34</a:t>
            </a:fld>
            <a:endParaRPr lang="en-US" altLang="en-US" sz="1400">
              <a:latin typeface="Times New Roman" pitchFamily="18" charset="0"/>
            </a:endParaRPr>
          </a:p>
        </p:txBody>
      </p:sp>
      <p:sp>
        <p:nvSpPr>
          <p:cNvPr id="26627" name="Rectangle 2"/>
          <p:cNvSpPr>
            <a:spLocks noGrp="1" noChangeArrowheads="1"/>
          </p:cNvSpPr>
          <p:nvPr>
            <p:ph type="title"/>
          </p:nvPr>
        </p:nvSpPr>
        <p:spPr>
          <a:xfrm>
            <a:off x="990600" y="533400"/>
            <a:ext cx="10058400" cy="685800"/>
          </a:xfrm>
        </p:spPr>
        <p:txBody>
          <a:bodyPr/>
          <a:lstStyle/>
          <a:p>
            <a:pPr eaLnBrk="1" hangingPunct="1"/>
            <a:r>
              <a:rPr lang="en-US" altLang="en-US" sz="3200" dirty="0">
                <a:solidFill>
                  <a:srgbClr val="00FF00"/>
                </a:solidFill>
              </a:rPr>
              <a:t>Organizational Implications of </a:t>
            </a:r>
            <a:r>
              <a:rPr lang="en-US" altLang="en-US" sz="3200">
                <a:solidFill>
                  <a:srgbClr val="00FF00"/>
                </a:solidFill>
              </a:rPr>
              <a:t>ERP Implementations</a:t>
            </a:r>
            <a:endParaRPr lang="en-US" altLang="en-US" sz="3200" dirty="0">
              <a:solidFill>
                <a:srgbClr val="00FF00"/>
              </a:solidFill>
            </a:endParaRPr>
          </a:p>
        </p:txBody>
      </p:sp>
      <p:sp>
        <p:nvSpPr>
          <p:cNvPr id="26628" name="Rectangle 3"/>
          <p:cNvSpPr>
            <a:spLocks noGrp="1" noChangeArrowheads="1"/>
          </p:cNvSpPr>
          <p:nvPr>
            <p:ph type="body" idx="1"/>
          </p:nvPr>
        </p:nvSpPr>
        <p:spPr>
          <a:xfrm>
            <a:off x="990600" y="1447800"/>
            <a:ext cx="10058400" cy="5029200"/>
          </a:xfrm>
        </p:spPr>
        <p:txBody>
          <a:bodyPr/>
          <a:lstStyle/>
          <a:p>
            <a:pPr eaLnBrk="1" hangingPunct="1">
              <a:lnSpc>
                <a:spcPct val="90000"/>
              </a:lnSpc>
            </a:pPr>
            <a:r>
              <a:rPr lang="en-US" altLang="en-US" sz="2800" dirty="0"/>
              <a:t>Individual departments begin to </a:t>
            </a:r>
            <a:r>
              <a:rPr lang="en-US" altLang="en-US" sz="2800" dirty="0" err="1"/>
              <a:t>recognise</a:t>
            </a:r>
            <a:r>
              <a:rPr lang="en-US" altLang="en-US" sz="2800" dirty="0"/>
              <a:t> they are all part of larger business processes (“visibility”)</a:t>
            </a:r>
          </a:p>
          <a:p>
            <a:pPr eaLnBrk="1" hangingPunct="1">
              <a:lnSpc>
                <a:spcPct val="90000"/>
              </a:lnSpc>
            </a:pPr>
            <a:r>
              <a:rPr lang="en-US" altLang="en-US" sz="2800" dirty="0"/>
              <a:t>Dissolves boundaries between previously independent units.</a:t>
            </a:r>
          </a:p>
          <a:p>
            <a:pPr eaLnBrk="1" hangingPunct="1">
              <a:lnSpc>
                <a:spcPct val="90000"/>
              </a:lnSpc>
            </a:pPr>
            <a:r>
              <a:rPr lang="en-US" altLang="en-US" sz="2800" dirty="0"/>
              <a:t>Blurs job definitions (job broadening)</a:t>
            </a:r>
          </a:p>
          <a:p>
            <a:pPr eaLnBrk="1" hangingPunct="1">
              <a:lnSpc>
                <a:spcPct val="90000"/>
              </a:lnSpc>
            </a:pPr>
            <a:r>
              <a:rPr lang="en-US" altLang="en-US" sz="2800" dirty="0"/>
              <a:t>Changes power structures</a:t>
            </a:r>
          </a:p>
          <a:p>
            <a:pPr eaLnBrk="1" hangingPunct="1">
              <a:lnSpc>
                <a:spcPct val="90000"/>
              </a:lnSpc>
            </a:pPr>
            <a:r>
              <a:rPr lang="en-US" altLang="en-US" sz="2800" dirty="0" err="1"/>
              <a:t>Standardises</a:t>
            </a:r>
            <a:r>
              <a:rPr lang="en-US" altLang="en-US" sz="2800" dirty="0"/>
              <a:t> processes</a:t>
            </a:r>
          </a:p>
          <a:p>
            <a:pPr eaLnBrk="1" hangingPunct="1"/>
            <a:r>
              <a:rPr lang="en-US" altLang="en-US" sz="2400" dirty="0"/>
              <a:t>Creates demand for:</a:t>
            </a:r>
          </a:p>
          <a:p>
            <a:pPr lvl="1" eaLnBrk="1" hangingPunct="1"/>
            <a:r>
              <a:rPr lang="en-US" altLang="en-US" sz="2400" dirty="0"/>
              <a:t>team work,</a:t>
            </a:r>
          </a:p>
          <a:p>
            <a:pPr lvl="1" eaLnBrk="1" hangingPunct="1"/>
            <a:r>
              <a:rPr lang="en-US" altLang="en-US" sz="2400" dirty="0"/>
              <a:t>process expertise, </a:t>
            </a:r>
          </a:p>
          <a:p>
            <a:pPr lvl="1" eaLnBrk="1" hangingPunct="1"/>
            <a:r>
              <a:rPr lang="en-US" altLang="en-US" sz="2400" dirty="0"/>
              <a:t>business knowledge.</a:t>
            </a:r>
          </a:p>
          <a:p>
            <a:pPr eaLnBrk="1" hangingPunct="1"/>
            <a:r>
              <a:rPr lang="en-US" altLang="en-US" sz="2400" dirty="0"/>
              <a:t>Devolves authority/responsibility to front line employees.</a:t>
            </a:r>
            <a:endParaRPr lang="en-US" altLang="en-US" sz="2800" dirty="0"/>
          </a:p>
          <a:p>
            <a:pPr eaLnBrk="1" hangingPunct="1">
              <a:lnSpc>
                <a:spcPct val="90000"/>
              </a:lnSpc>
            </a:pPr>
            <a:endParaRPr lang="en-US" altLang="en-US" dirty="0"/>
          </a:p>
        </p:txBody>
      </p:sp>
      <p:pic>
        <p:nvPicPr>
          <p:cNvPr id="5" name="Picture 3" descr="elemicaAmsterdam april20"/>
          <p:cNvPicPr>
            <a:picLocks noChangeAspect="1" noChangeArrowheads="1"/>
          </p:cNvPicPr>
          <p:nvPr/>
        </p:nvPicPr>
        <p:blipFill>
          <a:blip r:embed="rId3">
            <a:extLst>
              <a:ext uri="{28A0092B-C50C-407E-A947-70E740481C1C}">
                <a14:useLocalDpi xmlns:a14="http://schemas.microsoft.com/office/drawing/2010/main" val="0"/>
              </a:ext>
            </a:extLst>
          </a:blip>
          <a:srcRect b="20306"/>
          <a:stretch>
            <a:fillRect/>
          </a:stretch>
        </p:blipFill>
        <p:spPr bwMode="auto">
          <a:xfrm>
            <a:off x="6138778" y="3352800"/>
            <a:ext cx="4928695" cy="231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2209800" y="877824"/>
            <a:ext cx="7772400" cy="2264664"/>
          </a:xfrm>
        </p:spPr>
        <p:txBody>
          <a:bodyPr>
            <a:noAutofit/>
          </a:bodyPr>
          <a:lstStyle/>
          <a:p>
            <a:r>
              <a:rPr lang="en-GB" sz="3600" dirty="0">
                <a:solidFill>
                  <a:srgbClr val="FFC000"/>
                </a:solidFill>
              </a:rPr>
              <a:t>Adopted Globally but Unusable Locally</a:t>
            </a:r>
            <a:r>
              <a:rPr lang="en-GB" sz="3600" dirty="0"/>
              <a:t>: </a:t>
            </a:r>
            <a:r>
              <a:rPr lang="en-GB" sz="3600" dirty="0">
                <a:solidFill>
                  <a:srgbClr val="92D050"/>
                </a:solidFill>
              </a:rPr>
              <a:t>What Workarounds Reveal about Adoption, Resistance, Compliance and Non-Compliance</a:t>
            </a:r>
            <a:endParaRPr lang="en-GB" sz="1800" dirty="0">
              <a:solidFill>
                <a:srgbClr val="92D050"/>
              </a:solidFill>
            </a:endParaRPr>
          </a:p>
        </p:txBody>
      </p:sp>
      <p:sp>
        <p:nvSpPr>
          <p:cNvPr id="3" name="Subtitle 2"/>
          <p:cNvSpPr>
            <a:spLocks noGrp="1"/>
          </p:cNvSpPr>
          <p:nvPr>
            <p:ph type="subTitle" sz="quarter" idx="1"/>
          </p:nvPr>
        </p:nvSpPr>
        <p:spPr>
          <a:xfrm>
            <a:off x="2552700" y="3733800"/>
            <a:ext cx="7086600" cy="2228088"/>
          </a:xfrm>
        </p:spPr>
        <p:txBody>
          <a:bodyPr>
            <a:normAutofit/>
          </a:bodyPr>
          <a:lstStyle/>
          <a:p>
            <a:r>
              <a:rPr lang="en-HK" dirty="0"/>
              <a:t>Robert Davison, City </a:t>
            </a:r>
            <a:r>
              <a:rPr lang="en-HK" dirty="0" err="1"/>
              <a:t>Univ</a:t>
            </a:r>
            <a:r>
              <a:rPr lang="en-HK" dirty="0"/>
              <a:t> of Hong Kong</a:t>
            </a:r>
          </a:p>
          <a:p>
            <a:r>
              <a:rPr lang="en-HK" dirty="0"/>
              <a:t>Louie Wong, City </a:t>
            </a:r>
            <a:r>
              <a:rPr lang="en-HK" dirty="0" err="1"/>
              <a:t>Univ</a:t>
            </a:r>
            <a:r>
              <a:rPr lang="en-HK" dirty="0"/>
              <a:t> of Hong Kong</a:t>
            </a:r>
          </a:p>
          <a:p>
            <a:r>
              <a:rPr lang="en-HK" dirty="0"/>
              <a:t>Steve Alter, U of San Francisco</a:t>
            </a:r>
          </a:p>
          <a:p>
            <a:r>
              <a:rPr lang="en-HK" dirty="0"/>
              <a:t>Carol Ou, Tilburg University</a:t>
            </a:r>
            <a:endParaRPr lang="en-GB" dirty="0"/>
          </a:p>
        </p:txBody>
      </p:sp>
      <p:sp>
        <p:nvSpPr>
          <p:cNvPr id="5" name="Slide Number Placeholder 4"/>
          <p:cNvSpPr>
            <a:spLocks noGrp="1"/>
          </p:cNvSpPr>
          <p:nvPr>
            <p:ph type="sldNum" sz="quarter" idx="12"/>
          </p:nvPr>
        </p:nvSpPr>
        <p:spPr/>
        <p:txBody>
          <a:bodyPr/>
          <a:lstStyle/>
          <a:p>
            <a:pPr>
              <a:defRPr/>
            </a:pPr>
            <a:fld id="{0E2FFBD4-EF9C-4439-8FC9-400167B9C0E7}" type="slidenum">
              <a:rPr lang="en-US" smtClean="0"/>
              <a:pPr>
                <a:defRPr/>
              </a:pPr>
              <a:t>35</a:t>
            </a:fld>
            <a:endParaRPr lang="en-US"/>
          </a:p>
        </p:txBody>
      </p:sp>
    </p:spTree>
    <p:extLst>
      <p:ext uri="{BB962C8B-B14F-4D97-AF65-F5344CB8AC3E}">
        <p14:creationId xmlns:p14="http://schemas.microsoft.com/office/powerpoint/2010/main" val="4196075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00B050"/>
                </a:solidFill>
              </a:rPr>
              <a:t>Motivation</a:t>
            </a:r>
            <a:endParaRPr lang="en-GB" dirty="0">
              <a:solidFill>
                <a:srgbClr val="00B050"/>
              </a:solidFill>
            </a:endParaRPr>
          </a:p>
        </p:txBody>
      </p:sp>
      <p:sp>
        <p:nvSpPr>
          <p:cNvPr id="3" name="Content Placeholder 2"/>
          <p:cNvSpPr>
            <a:spLocks noGrp="1"/>
          </p:cNvSpPr>
          <p:nvPr>
            <p:ph idx="1"/>
          </p:nvPr>
        </p:nvSpPr>
        <p:spPr/>
        <p:txBody>
          <a:bodyPr>
            <a:normAutofit/>
          </a:bodyPr>
          <a:lstStyle/>
          <a:p>
            <a:r>
              <a:rPr lang="en-HK" sz="3200" dirty="0"/>
              <a:t>What happens when employees are required to use a corporate system that inadequately supports their work needs?</a:t>
            </a:r>
          </a:p>
          <a:p>
            <a:pPr lvl="1"/>
            <a:r>
              <a:rPr lang="en-HK" sz="2800" dirty="0"/>
              <a:t>Do they try their best in the circumstances?</a:t>
            </a:r>
          </a:p>
          <a:p>
            <a:pPr lvl="1"/>
            <a:r>
              <a:rPr lang="en-HK" sz="2800" dirty="0"/>
              <a:t>Do they fail to get their work done?</a:t>
            </a:r>
          </a:p>
          <a:p>
            <a:pPr lvl="1"/>
            <a:r>
              <a:rPr lang="en-HK" sz="2800" dirty="0"/>
              <a:t>Do they find some other way to work, even if this means breaking the rules?</a:t>
            </a:r>
            <a:endParaRPr lang="en-GB" sz="2800" dirty="0"/>
          </a:p>
        </p:txBody>
      </p:sp>
      <p:sp>
        <p:nvSpPr>
          <p:cNvPr id="6" name="Slide Number Placeholder 5"/>
          <p:cNvSpPr>
            <a:spLocks noGrp="1"/>
          </p:cNvSpPr>
          <p:nvPr>
            <p:ph type="sldNum" sz="quarter" idx="12"/>
          </p:nvPr>
        </p:nvSpPr>
        <p:spPr/>
        <p:txBody>
          <a:bodyPr/>
          <a:lstStyle/>
          <a:p>
            <a:pPr>
              <a:defRPr/>
            </a:pPr>
            <a:fld id="{21C2BA6D-FEAB-4533-A585-52E9DA43A3AB}" type="slidenum">
              <a:rPr lang="en-US" smtClean="0"/>
              <a:pPr>
                <a:defRPr/>
              </a:pPr>
              <a:t>36</a:t>
            </a:fld>
            <a:endParaRPr lang="en-US"/>
          </a:p>
        </p:txBody>
      </p:sp>
    </p:spTree>
    <p:extLst>
      <p:ext uri="{BB962C8B-B14F-4D97-AF65-F5344CB8AC3E}">
        <p14:creationId xmlns:p14="http://schemas.microsoft.com/office/powerpoint/2010/main" val="37666067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00B050"/>
                </a:solidFill>
              </a:rPr>
              <a:t>Introduction</a:t>
            </a:r>
            <a:endParaRPr lang="en-GB" dirty="0">
              <a:solidFill>
                <a:srgbClr val="00B050"/>
              </a:solidFill>
            </a:endParaRPr>
          </a:p>
        </p:txBody>
      </p:sp>
      <p:sp>
        <p:nvSpPr>
          <p:cNvPr id="3" name="Content Placeholder 2"/>
          <p:cNvSpPr>
            <a:spLocks noGrp="1"/>
          </p:cNvSpPr>
          <p:nvPr>
            <p:ph idx="1"/>
          </p:nvPr>
        </p:nvSpPr>
        <p:spPr/>
        <p:txBody>
          <a:bodyPr>
            <a:normAutofit/>
          </a:bodyPr>
          <a:lstStyle/>
          <a:p>
            <a:r>
              <a:rPr lang="en-HK" sz="3200" dirty="0"/>
              <a:t>In organisations, employees usually have little choice about system use. They have to comply with corporate expectations and governance requirements</a:t>
            </a:r>
          </a:p>
          <a:p>
            <a:r>
              <a:rPr lang="en-HK" sz="3200" dirty="0"/>
              <a:t>Standardisation and efficiency outweigh individual preferences</a:t>
            </a:r>
          </a:p>
          <a:p>
            <a:r>
              <a:rPr lang="en-HK" sz="3200" dirty="0"/>
              <a:t>But is not just usefulness and ease-of-use!</a:t>
            </a:r>
          </a:p>
          <a:p>
            <a:r>
              <a:rPr lang="en-HK" sz="3200" dirty="0"/>
              <a:t>We need a deeper understanding of work practices</a:t>
            </a:r>
            <a:endParaRPr lang="en-GB" sz="3200" dirty="0"/>
          </a:p>
        </p:txBody>
      </p:sp>
      <p:sp>
        <p:nvSpPr>
          <p:cNvPr id="6" name="Slide Number Placeholder 5"/>
          <p:cNvSpPr>
            <a:spLocks noGrp="1"/>
          </p:cNvSpPr>
          <p:nvPr>
            <p:ph type="sldNum" sz="quarter" idx="12"/>
          </p:nvPr>
        </p:nvSpPr>
        <p:spPr/>
        <p:txBody>
          <a:bodyPr/>
          <a:lstStyle/>
          <a:p>
            <a:pPr>
              <a:defRPr/>
            </a:pPr>
            <a:fld id="{21C2BA6D-FEAB-4533-A585-52E9DA43A3AB}" type="slidenum">
              <a:rPr lang="en-US" smtClean="0"/>
              <a:pPr>
                <a:defRPr/>
              </a:pPr>
              <a:t>37</a:t>
            </a:fld>
            <a:endParaRPr lang="en-US"/>
          </a:p>
        </p:txBody>
      </p:sp>
    </p:spTree>
    <p:extLst>
      <p:ext uri="{BB962C8B-B14F-4D97-AF65-F5344CB8AC3E}">
        <p14:creationId xmlns:p14="http://schemas.microsoft.com/office/powerpoint/2010/main" val="23108129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00B050"/>
                </a:solidFill>
              </a:rPr>
              <a:t>Non-Compliance</a:t>
            </a:r>
            <a:endParaRPr lang="en-GB" dirty="0">
              <a:solidFill>
                <a:srgbClr val="00B050"/>
              </a:solidFill>
            </a:endParaRPr>
          </a:p>
        </p:txBody>
      </p:sp>
      <p:sp>
        <p:nvSpPr>
          <p:cNvPr id="3" name="Content Placeholder 2"/>
          <p:cNvSpPr>
            <a:spLocks noGrp="1"/>
          </p:cNvSpPr>
          <p:nvPr>
            <p:ph idx="1"/>
          </p:nvPr>
        </p:nvSpPr>
        <p:spPr/>
        <p:txBody>
          <a:bodyPr>
            <a:normAutofit/>
          </a:bodyPr>
          <a:lstStyle/>
          <a:p>
            <a:r>
              <a:rPr lang="en-HK" sz="3200" dirty="0"/>
              <a:t>If employees break the rules, they are in a state of non-compliance</a:t>
            </a:r>
          </a:p>
          <a:p>
            <a:r>
              <a:rPr lang="en-HK" sz="3200" dirty="0"/>
              <a:t>These non-compliant practices may, in time, become part of local organisational routines</a:t>
            </a:r>
          </a:p>
          <a:p>
            <a:r>
              <a:rPr lang="en-HK" sz="3200" dirty="0"/>
              <a:t>Paradoxically, non-compliant behaviour can benefit the organisation</a:t>
            </a:r>
          </a:p>
          <a:p>
            <a:r>
              <a:rPr lang="en-HK" sz="3200" dirty="0"/>
              <a:t>But non-compliant behaviour is seldom reported</a:t>
            </a:r>
            <a:endParaRPr lang="en-GB" sz="3200" dirty="0"/>
          </a:p>
        </p:txBody>
      </p:sp>
      <p:sp>
        <p:nvSpPr>
          <p:cNvPr id="6" name="Slide Number Placeholder 5"/>
          <p:cNvSpPr>
            <a:spLocks noGrp="1"/>
          </p:cNvSpPr>
          <p:nvPr>
            <p:ph type="sldNum" sz="quarter" idx="12"/>
          </p:nvPr>
        </p:nvSpPr>
        <p:spPr/>
        <p:txBody>
          <a:bodyPr/>
          <a:lstStyle/>
          <a:p>
            <a:pPr>
              <a:defRPr/>
            </a:pPr>
            <a:fld id="{21C2BA6D-FEAB-4533-A585-52E9DA43A3AB}" type="slidenum">
              <a:rPr lang="en-US" smtClean="0"/>
              <a:pPr>
                <a:defRPr/>
              </a:pPr>
              <a:t>38</a:t>
            </a:fld>
            <a:endParaRPr lang="en-US"/>
          </a:p>
        </p:txBody>
      </p:sp>
    </p:spTree>
    <p:extLst>
      <p:ext uri="{BB962C8B-B14F-4D97-AF65-F5344CB8AC3E}">
        <p14:creationId xmlns:p14="http://schemas.microsoft.com/office/powerpoint/2010/main" val="34459621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00B050"/>
                </a:solidFill>
              </a:rPr>
              <a:t>Context &amp; Method</a:t>
            </a:r>
            <a:endParaRPr lang="en-GB" dirty="0">
              <a:solidFill>
                <a:srgbClr val="00B050"/>
              </a:solidFill>
            </a:endParaRPr>
          </a:p>
        </p:txBody>
      </p:sp>
      <p:sp>
        <p:nvSpPr>
          <p:cNvPr id="3" name="Content Placeholder 2"/>
          <p:cNvSpPr>
            <a:spLocks noGrp="1"/>
          </p:cNvSpPr>
          <p:nvPr>
            <p:ph idx="1"/>
          </p:nvPr>
        </p:nvSpPr>
        <p:spPr/>
        <p:txBody>
          <a:bodyPr>
            <a:normAutofit/>
          </a:bodyPr>
          <a:lstStyle/>
          <a:p>
            <a:r>
              <a:rPr lang="en-HK" sz="3200" dirty="0"/>
              <a:t>Scatex, a global, Europe-</a:t>
            </a:r>
            <a:r>
              <a:rPr lang="en-HK" sz="3200" dirty="0" err="1"/>
              <a:t>HQed</a:t>
            </a:r>
            <a:r>
              <a:rPr lang="en-HK" sz="3200" dirty="0"/>
              <a:t> retailer of home furnishings; 200k employees</a:t>
            </a:r>
          </a:p>
          <a:p>
            <a:r>
              <a:rPr lang="en-HK" sz="3200" dirty="0"/>
              <a:t>MS Navision, an ERP software, was mandatorily rolled out to all operating locations from 2010-2016</a:t>
            </a:r>
          </a:p>
          <a:p>
            <a:r>
              <a:rPr lang="en-HK" sz="3200" dirty="0"/>
              <a:t>In 2017-2018, we interviewed </a:t>
            </a:r>
            <a:r>
              <a:rPr lang="en-HK" dirty="0"/>
              <a:t>31</a:t>
            </a:r>
            <a:r>
              <a:rPr lang="en-HK" sz="3200" dirty="0"/>
              <a:t> employees (out of 299) in the warehouse about their use/non-use of Navision</a:t>
            </a:r>
          </a:p>
        </p:txBody>
      </p:sp>
      <p:sp>
        <p:nvSpPr>
          <p:cNvPr id="6" name="Slide Number Placeholder 5"/>
          <p:cNvSpPr>
            <a:spLocks noGrp="1"/>
          </p:cNvSpPr>
          <p:nvPr>
            <p:ph type="sldNum" sz="quarter" idx="12"/>
          </p:nvPr>
        </p:nvSpPr>
        <p:spPr/>
        <p:txBody>
          <a:bodyPr/>
          <a:lstStyle/>
          <a:p>
            <a:pPr>
              <a:defRPr/>
            </a:pPr>
            <a:fld id="{21C2BA6D-FEAB-4533-A585-52E9DA43A3AB}" type="slidenum">
              <a:rPr lang="en-US" smtClean="0"/>
              <a:pPr>
                <a:defRPr/>
              </a:pPr>
              <a:t>39</a:t>
            </a:fld>
            <a:endParaRPr lang="en-US"/>
          </a:p>
        </p:txBody>
      </p:sp>
    </p:spTree>
    <p:extLst>
      <p:ext uri="{BB962C8B-B14F-4D97-AF65-F5344CB8AC3E}">
        <p14:creationId xmlns:p14="http://schemas.microsoft.com/office/powerpoint/2010/main" val="12107164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00B050"/>
                </a:solidFill>
              </a:rPr>
              <a:t>Problems with Navision</a:t>
            </a:r>
            <a:endParaRPr lang="en-GB" dirty="0">
              <a:solidFill>
                <a:srgbClr val="00B050"/>
              </a:solidFill>
            </a:endParaRPr>
          </a:p>
        </p:txBody>
      </p:sp>
      <p:sp>
        <p:nvSpPr>
          <p:cNvPr id="3" name="Content Placeholder 2"/>
          <p:cNvSpPr>
            <a:spLocks noGrp="1"/>
          </p:cNvSpPr>
          <p:nvPr>
            <p:ph idx="1"/>
          </p:nvPr>
        </p:nvSpPr>
        <p:spPr/>
        <p:txBody>
          <a:bodyPr/>
          <a:lstStyle/>
          <a:p>
            <a:r>
              <a:rPr lang="en-HK" sz="3600" dirty="0"/>
              <a:t>Change of process logic</a:t>
            </a:r>
          </a:p>
          <a:p>
            <a:pPr lvl="1"/>
            <a:r>
              <a:rPr lang="en-HK" sz="3200" dirty="0"/>
              <a:t>The new ERP software does not fit the </a:t>
            </a:r>
            <a:r>
              <a:rPr lang="en-HK" sz="3200" dirty="0">
                <a:solidFill>
                  <a:srgbClr val="FF0000"/>
                </a:solidFill>
              </a:rPr>
              <a:t>local</a:t>
            </a:r>
            <a:r>
              <a:rPr lang="en-HK" sz="3200" dirty="0"/>
              <a:t> work arrangements; instead, it fits the </a:t>
            </a:r>
            <a:r>
              <a:rPr lang="en-HK" sz="3200" dirty="0">
                <a:solidFill>
                  <a:srgbClr val="FF0000"/>
                </a:solidFill>
              </a:rPr>
              <a:t>global</a:t>
            </a:r>
            <a:r>
              <a:rPr lang="en-HK" sz="3200" dirty="0"/>
              <a:t> environment</a:t>
            </a:r>
          </a:p>
          <a:p>
            <a:pPr lvl="1"/>
            <a:r>
              <a:rPr lang="en-HK" sz="3200" dirty="0"/>
              <a:t>E.g.: instant picking and delay picking</a:t>
            </a:r>
          </a:p>
          <a:p>
            <a:pPr lvl="1"/>
            <a:r>
              <a:rPr lang="en-HK" sz="3200" dirty="0"/>
              <a:t>E.g.: data analysis</a:t>
            </a:r>
          </a:p>
          <a:p>
            <a:pPr lvl="1"/>
            <a:r>
              <a:rPr lang="en-HK" sz="3200" dirty="0"/>
              <a:t>E.g.: delivery rescheduling</a:t>
            </a:r>
          </a:p>
          <a:p>
            <a:pPr lvl="1"/>
            <a:endParaRPr lang="en-GB" dirty="0"/>
          </a:p>
        </p:txBody>
      </p:sp>
      <p:sp>
        <p:nvSpPr>
          <p:cNvPr id="6" name="Slide Number Placeholder 5"/>
          <p:cNvSpPr>
            <a:spLocks noGrp="1"/>
          </p:cNvSpPr>
          <p:nvPr>
            <p:ph type="sldNum" sz="quarter" idx="12"/>
          </p:nvPr>
        </p:nvSpPr>
        <p:spPr/>
        <p:txBody>
          <a:bodyPr/>
          <a:lstStyle/>
          <a:p>
            <a:pPr>
              <a:defRPr/>
            </a:pPr>
            <a:fld id="{21C2BA6D-FEAB-4533-A585-52E9DA43A3AB}" type="slidenum">
              <a:rPr lang="en-US" smtClean="0"/>
              <a:pPr>
                <a:defRPr/>
              </a:pPr>
              <a:t>40</a:t>
            </a:fld>
            <a:endParaRPr lang="en-US"/>
          </a:p>
        </p:txBody>
      </p:sp>
    </p:spTree>
    <p:extLst>
      <p:ext uri="{BB962C8B-B14F-4D97-AF65-F5344CB8AC3E}">
        <p14:creationId xmlns:p14="http://schemas.microsoft.com/office/powerpoint/2010/main" val="7121632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10363200" cy="609600"/>
          </a:xfrm>
        </p:spPr>
        <p:txBody>
          <a:bodyPr/>
          <a:lstStyle/>
          <a:p>
            <a:r>
              <a:rPr lang="en-HK" dirty="0">
                <a:solidFill>
                  <a:schemeClr val="accent6"/>
                </a:solidFill>
                <a:cs typeface="Times New Roman" panose="02020603050405020304" pitchFamily="18" charset="0"/>
              </a:rPr>
              <a:t>The Instant Picking Problem</a:t>
            </a:r>
            <a:endParaRPr lang="en-GB" dirty="0">
              <a:solidFill>
                <a:schemeClr val="accent6"/>
              </a:solidFill>
              <a:cs typeface="Times New Roman" panose="02020603050405020304" pitchFamily="18" charset="0"/>
            </a:endParaRPr>
          </a:p>
        </p:txBody>
      </p:sp>
      <p:sp>
        <p:nvSpPr>
          <p:cNvPr id="3" name="Content Placeholder 2"/>
          <p:cNvSpPr>
            <a:spLocks noGrp="1"/>
          </p:cNvSpPr>
          <p:nvPr>
            <p:ph idx="1"/>
          </p:nvPr>
        </p:nvSpPr>
        <p:spPr>
          <a:xfrm>
            <a:off x="914400" y="1066800"/>
            <a:ext cx="10363200" cy="5181600"/>
          </a:xfrm>
        </p:spPr>
        <p:txBody>
          <a:bodyPr>
            <a:noAutofit/>
          </a:bodyPr>
          <a:lstStyle/>
          <a:p>
            <a:r>
              <a:rPr lang="en-HK" sz="2800" dirty="0">
                <a:cs typeface="Times New Roman" panose="02020603050405020304" pitchFamily="18" charset="0"/>
              </a:rPr>
              <a:t>The ERP process logic assumes that when a customer buys a product, it is removed from the warehouse and taken directly by the customer or shipped by an in-house delivery team</a:t>
            </a:r>
          </a:p>
          <a:p>
            <a:r>
              <a:rPr lang="en-HK" sz="2800" dirty="0">
                <a:cs typeface="Times New Roman" panose="02020603050405020304" pitchFamily="18" charset="0"/>
              </a:rPr>
              <a:t>In Hong Kong this is impossible because there is inadequate storage space in the warehouse &amp; the outsourced delivery teams cannot do instant delivery</a:t>
            </a:r>
          </a:p>
          <a:p>
            <a:pPr lvl="1"/>
            <a:r>
              <a:rPr lang="en-HK" sz="2400" dirty="0">
                <a:cs typeface="Times New Roman" panose="02020603050405020304" pitchFamily="18" charset="0"/>
              </a:rPr>
              <a:t>Instead, goods may wait up to 9 days before delivery</a:t>
            </a:r>
          </a:p>
          <a:p>
            <a:pPr lvl="1"/>
            <a:r>
              <a:rPr lang="en-HK" sz="2400" dirty="0">
                <a:cs typeface="Times New Roman" panose="02020603050405020304" pitchFamily="18" charset="0"/>
              </a:rPr>
              <a:t>Therefore, to-be-delivered goods are left on the warehouse shelf</a:t>
            </a:r>
          </a:p>
          <a:p>
            <a:r>
              <a:rPr lang="en-HK" sz="2800" dirty="0">
                <a:cs typeface="Times New Roman" panose="02020603050405020304" pitchFamily="18" charset="0"/>
              </a:rPr>
              <a:t>The retail store updates its database to reflect the sale, but the warehouse does not update its database until the item is delivered, causing database discrepancies</a:t>
            </a:r>
            <a:endParaRPr lang="en-GB" sz="2800" dirty="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6AF0AD86-52F9-42B8-A4EC-EC048E40522C}" type="slidenum">
              <a:rPr lang="en-GB" smtClean="0"/>
              <a:t>41</a:t>
            </a:fld>
            <a:endParaRPr lang="en-GB"/>
          </a:p>
        </p:txBody>
      </p:sp>
    </p:spTree>
    <p:extLst>
      <p:ext uri="{BB962C8B-B14F-4D97-AF65-F5344CB8AC3E}">
        <p14:creationId xmlns:p14="http://schemas.microsoft.com/office/powerpoint/2010/main" val="9522225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6"/>
                </a:solidFill>
              </a:rPr>
              <a:t>Global vs Local</a:t>
            </a:r>
          </a:p>
        </p:txBody>
      </p:sp>
      <p:sp>
        <p:nvSpPr>
          <p:cNvPr id="19" name="Content Placeholder 18"/>
          <p:cNvSpPr>
            <a:spLocks noGrp="1"/>
          </p:cNvSpPr>
          <p:nvPr>
            <p:ph idx="1"/>
          </p:nvPr>
        </p:nvSpPr>
        <p:spPr>
          <a:xfrm>
            <a:off x="838200" y="1825625"/>
            <a:ext cx="6165427" cy="4351338"/>
          </a:xfrm>
        </p:spPr>
        <p:txBody>
          <a:bodyPr/>
          <a:lstStyle/>
          <a:p>
            <a:r>
              <a:rPr lang="en-US" dirty="0">
                <a:solidFill>
                  <a:srgbClr val="FF0000"/>
                </a:solidFill>
              </a:rPr>
              <a:t>Global</a:t>
            </a:r>
            <a:r>
              <a:rPr lang="en-US" dirty="0"/>
              <a:t> Assumptions</a:t>
            </a:r>
          </a:p>
          <a:p>
            <a:pPr lvl="1"/>
            <a:r>
              <a:rPr lang="en-US" dirty="0"/>
              <a:t>Spacious store</a:t>
            </a:r>
          </a:p>
          <a:p>
            <a:pPr lvl="1"/>
            <a:r>
              <a:rPr lang="en-US" dirty="0"/>
              <a:t>Each store manages it’s own warehouse</a:t>
            </a:r>
          </a:p>
          <a:p>
            <a:pPr lvl="1"/>
            <a:r>
              <a:rPr lang="en-US" dirty="0"/>
              <a:t>“Instant picking” is normal</a:t>
            </a:r>
          </a:p>
          <a:p>
            <a:pPr lvl="1"/>
            <a:r>
              <a:rPr lang="en-US" dirty="0"/>
              <a:t>The majority of customers pick up their purchased products by themselves</a:t>
            </a:r>
          </a:p>
        </p:txBody>
      </p:sp>
      <p:sp>
        <p:nvSpPr>
          <p:cNvPr id="4" name="Slide Number Placeholder 3"/>
          <p:cNvSpPr>
            <a:spLocks noGrp="1"/>
          </p:cNvSpPr>
          <p:nvPr>
            <p:ph type="sldNum" sz="quarter" idx="12"/>
          </p:nvPr>
        </p:nvSpPr>
        <p:spPr/>
        <p:txBody>
          <a:bodyPr/>
          <a:lstStyle/>
          <a:p>
            <a:fld id="{6AF0AD86-52F9-42B8-A4EC-EC048E40522C}" type="slidenum">
              <a:rPr lang="en-GB" smtClean="0"/>
              <a:t>42</a:t>
            </a:fld>
            <a:endParaRPr lang="en-GB"/>
          </a:p>
        </p:txBody>
      </p:sp>
      <p:grpSp>
        <p:nvGrpSpPr>
          <p:cNvPr id="22" name="Group 21"/>
          <p:cNvGrpSpPr/>
          <p:nvPr/>
        </p:nvGrpSpPr>
        <p:grpSpPr>
          <a:xfrm>
            <a:off x="7003627" y="1543237"/>
            <a:ext cx="4131734" cy="3875430"/>
            <a:chOff x="6654799" y="2554816"/>
            <a:chExt cx="4131734" cy="2950808"/>
          </a:xfrm>
        </p:grpSpPr>
        <p:grpSp>
          <p:nvGrpSpPr>
            <p:cNvPr id="20" name="Group 19"/>
            <p:cNvGrpSpPr/>
            <p:nvPr/>
          </p:nvGrpSpPr>
          <p:grpSpPr>
            <a:xfrm>
              <a:off x="6654799" y="3189144"/>
              <a:ext cx="4131734" cy="2316480"/>
              <a:chOff x="978746" y="1859280"/>
              <a:chExt cx="4131734" cy="2316480"/>
            </a:xfrm>
          </p:grpSpPr>
          <p:sp>
            <p:nvSpPr>
              <p:cNvPr id="5" name="Rectangle 4"/>
              <p:cNvSpPr/>
              <p:nvPr/>
            </p:nvSpPr>
            <p:spPr>
              <a:xfrm>
                <a:off x="1320800" y="2120053"/>
                <a:ext cx="1083734" cy="1794934"/>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Retail Area</a:t>
                </a:r>
              </a:p>
            </p:txBody>
          </p:sp>
          <p:sp>
            <p:nvSpPr>
              <p:cNvPr id="6" name="Rectangle 5"/>
              <p:cNvSpPr/>
              <p:nvPr/>
            </p:nvSpPr>
            <p:spPr>
              <a:xfrm>
                <a:off x="2404533" y="2120053"/>
                <a:ext cx="1280160" cy="1794934"/>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Warehouse Area</a:t>
                </a:r>
              </a:p>
            </p:txBody>
          </p:sp>
          <p:sp>
            <p:nvSpPr>
              <p:cNvPr id="7" name="Rectangle 6"/>
              <p:cNvSpPr/>
              <p:nvPr/>
            </p:nvSpPr>
            <p:spPr>
              <a:xfrm>
                <a:off x="3684693" y="2120053"/>
                <a:ext cx="1097280" cy="179493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Customer Pickup Area</a:t>
                </a:r>
              </a:p>
            </p:txBody>
          </p:sp>
          <p:sp>
            <p:nvSpPr>
              <p:cNvPr id="8" name="Rounded Rectangle 7"/>
              <p:cNvSpPr/>
              <p:nvPr/>
            </p:nvSpPr>
            <p:spPr>
              <a:xfrm>
                <a:off x="978746" y="1859280"/>
                <a:ext cx="4131734" cy="23164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1" name="TextBox 20"/>
            <p:cNvSpPr txBox="1"/>
            <p:nvPr/>
          </p:nvSpPr>
          <p:spPr>
            <a:xfrm>
              <a:off x="7095509" y="2554816"/>
              <a:ext cx="3304110" cy="632733"/>
            </a:xfrm>
            <a:prstGeom prst="rect">
              <a:avLst/>
            </a:prstGeom>
            <a:noFill/>
          </p:spPr>
          <p:txBody>
            <a:bodyPr wrap="none" rtlCol="0">
              <a:spAutoFit/>
            </a:bodyPr>
            <a:lstStyle/>
            <a:p>
              <a:r>
                <a:rPr lang="en-US" dirty="0"/>
                <a:t>Assumed Distribution of </a:t>
              </a:r>
            </a:p>
            <a:p>
              <a:r>
                <a:rPr lang="en-US" dirty="0"/>
                <a:t>Space at </a:t>
              </a:r>
              <a:r>
                <a:rPr lang="en-US" dirty="0" err="1"/>
                <a:t>Scatex</a:t>
              </a:r>
              <a:r>
                <a:rPr lang="en-US" dirty="0"/>
                <a:t> (Global)</a:t>
              </a:r>
            </a:p>
          </p:txBody>
        </p:sp>
      </p:grpSp>
    </p:spTree>
    <p:extLst>
      <p:ext uri="{BB962C8B-B14F-4D97-AF65-F5344CB8AC3E}">
        <p14:creationId xmlns:p14="http://schemas.microsoft.com/office/powerpoint/2010/main" val="18465459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6"/>
                </a:solidFill>
              </a:rPr>
              <a:t>Global vs Local</a:t>
            </a:r>
          </a:p>
        </p:txBody>
      </p:sp>
      <p:sp>
        <p:nvSpPr>
          <p:cNvPr id="6" name="Content Placeholder 5"/>
          <p:cNvSpPr>
            <a:spLocks noGrp="1"/>
          </p:cNvSpPr>
          <p:nvPr>
            <p:ph idx="1"/>
          </p:nvPr>
        </p:nvSpPr>
        <p:spPr>
          <a:xfrm>
            <a:off x="649224" y="1825625"/>
            <a:ext cx="4884589" cy="4351338"/>
          </a:xfrm>
        </p:spPr>
        <p:txBody>
          <a:bodyPr>
            <a:normAutofit fontScale="85000" lnSpcReduction="20000"/>
          </a:bodyPr>
          <a:lstStyle/>
          <a:p>
            <a:pPr lvl="0"/>
            <a:r>
              <a:rPr lang="en-US" dirty="0">
                <a:solidFill>
                  <a:schemeClr val="tx2"/>
                </a:solidFill>
              </a:rPr>
              <a:t>Local Reality</a:t>
            </a:r>
          </a:p>
          <a:p>
            <a:pPr lvl="1"/>
            <a:r>
              <a:rPr lang="en-US" dirty="0">
                <a:solidFill>
                  <a:schemeClr val="tx2"/>
                </a:solidFill>
              </a:rPr>
              <a:t>Less spacious stores</a:t>
            </a:r>
          </a:p>
          <a:p>
            <a:pPr lvl="1"/>
            <a:r>
              <a:rPr lang="en-US" dirty="0">
                <a:solidFill>
                  <a:schemeClr val="tx2"/>
                </a:solidFill>
              </a:rPr>
              <a:t>Each store has limited storage space for small items and needs to coordinate deliveries with the consolidated warehouse</a:t>
            </a:r>
          </a:p>
          <a:p>
            <a:pPr lvl="1"/>
            <a:r>
              <a:rPr lang="en-US" dirty="0">
                <a:solidFill>
                  <a:schemeClr val="tx2"/>
                </a:solidFill>
              </a:rPr>
              <a:t>The majority of customers request delivery services</a:t>
            </a:r>
          </a:p>
          <a:p>
            <a:pPr lvl="1"/>
            <a:r>
              <a:rPr lang="en-US" dirty="0">
                <a:solidFill>
                  <a:schemeClr val="tx2"/>
                </a:solidFill>
              </a:rPr>
              <a:t>3</a:t>
            </a:r>
            <a:r>
              <a:rPr lang="en-US" baseline="30000" dirty="0">
                <a:solidFill>
                  <a:schemeClr val="tx2"/>
                </a:solidFill>
              </a:rPr>
              <a:t>rd</a:t>
            </a:r>
            <a:r>
              <a:rPr lang="en-US" dirty="0">
                <a:solidFill>
                  <a:schemeClr val="tx2"/>
                </a:solidFill>
              </a:rPr>
              <a:t> party contractors are involved in delivery services</a:t>
            </a:r>
          </a:p>
          <a:p>
            <a:pPr lvl="1"/>
            <a:r>
              <a:rPr lang="en-US" dirty="0">
                <a:solidFill>
                  <a:schemeClr val="tx2"/>
                </a:solidFill>
              </a:rPr>
              <a:t>“Delay picking” is required</a:t>
            </a:r>
          </a:p>
          <a:p>
            <a:endParaRPr lang="en-US" dirty="0">
              <a:solidFill>
                <a:schemeClr val="tx2"/>
              </a:solidFill>
            </a:endParaRPr>
          </a:p>
        </p:txBody>
      </p:sp>
      <p:sp>
        <p:nvSpPr>
          <p:cNvPr id="4" name="Slide Number Placeholder 3"/>
          <p:cNvSpPr>
            <a:spLocks noGrp="1"/>
          </p:cNvSpPr>
          <p:nvPr>
            <p:ph type="sldNum" sz="quarter" idx="12"/>
          </p:nvPr>
        </p:nvSpPr>
        <p:spPr/>
        <p:txBody>
          <a:bodyPr/>
          <a:lstStyle/>
          <a:p>
            <a:fld id="{6AF0AD86-52F9-42B8-A4EC-EC048E40522C}" type="slidenum">
              <a:rPr lang="en-GB" smtClean="0"/>
              <a:t>43</a:t>
            </a:fld>
            <a:endParaRPr lang="en-GB"/>
          </a:p>
        </p:txBody>
      </p:sp>
      <p:sp>
        <p:nvSpPr>
          <p:cNvPr id="38" name="TextBox 37"/>
          <p:cNvSpPr txBox="1"/>
          <p:nvPr/>
        </p:nvSpPr>
        <p:spPr>
          <a:xfrm>
            <a:off x="9025788" y="1874852"/>
            <a:ext cx="2031390" cy="276999"/>
          </a:xfrm>
          <a:prstGeom prst="rect">
            <a:avLst/>
          </a:prstGeom>
          <a:noFill/>
        </p:spPr>
        <p:txBody>
          <a:bodyPr wrap="none" rtlCol="0">
            <a:spAutoFit/>
          </a:bodyPr>
          <a:lstStyle/>
          <a:p>
            <a:r>
              <a:rPr lang="en-US" sz="1200" dirty="0"/>
              <a:t>5 instances of the ERP system</a:t>
            </a:r>
          </a:p>
        </p:txBody>
      </p:sp>
      <p:pic>
        <p:nvPicPr>
          <p:cNvPr id="8" name="Picture 7"/>
          <p:cNvPicPr>
            <a:picLocks noChangeAspect="1"/>
          </p:cNvPicPr>
          <p:nvPr/>
        </p:nvPicPr>
        <p:blipFill>
          <a:blip r:embed="rId2"/>
          <a:stretch>
            <a:fillRect/>
          </a:stretch>
        </p:blipFill>
        <p:spPr>
          <a:xfrm>
            <a:off x="5533813" y="2105472"/>
            <a:ext cx="6335991" cy="3706267"/>
          </a:xfrm>
          <a:prstGeom prst="rect">
            <a:avLst/>
          </a:prstGeom>
          <a:solidFill>
            <a:schemeClr val="accent1"/>
          </a:solidFill>
        </p:spPr>
      </p:pic>
    </p:spTree>
    <p:extLst>
      <p:ext uri="{BB962C8B-B14F-4D97-AF65-F5344CB8AC3E}">
        <p14:creationId xmlns:p14="http://schemas.microsoft.com/office/powerpoint/2010/main" val="30113977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chemeClr val="accent6"/>
                </a:solidFill>
                <a:cs typeface="Times New Roman" panose="02020603050405020304" pitchFamily="18" charset="0"/>
              </a:rPr>
              <a:t>Database Updates and Analysis</a:t>
            </a:r>
            <a:endParaRPr lang="en-GB" dirty="0">
              <a:solidFill>
                <a:schemeClr val="accent6"/>
              </a:solidFill>
              <a:cs typeface="Times New Roman" panose="02020603050405020304" pitchFamily="18" charset="0"/>
            </a:endParaRPr>
          </a:p>
        </p:txBody>
      </p:sp>
      <p:sp>
        <p:nvSpPr>
          <p:cNvPr id="3" name="Content Placeholder 2"/>
          <p:cNvSpPr>
            <a:spLocks noGrp="1"/>
          </p:cNvSpPr>
          <p:nvPr>
            <p:ph idx="1"/>
          </p:nvPr>
        </p:nvSpPr>
        <p:spPr>
          <a:xfrm>
            <a:off x="838200" y="1825624"/>
            <a:ext cx="10515600" cy="4721479"/>
          </a:xfrm>
        </p:spPr>
        <p:txBody>
          <a:bodyPr>
            <a:normAutofit fontScale="92500"/>
          </a:bodyPr>
          <a:lstStyle/>
          <a:p>
            <a:r>
              <a:rPr lang="en-HK" sz="3200" dirty="0">
                <a:cs typeface="Times New Roman" panose="02020603050405020304" pitchFamily="18" charset="0"/>
              </a:rPr>
              <a:t>There is no automatic (real-time) updating of databases</a:t>
            </a:r>
          </a:p>
          <a:p>
            <a:pPr lvl="1"/>
            <a:r>
              <a:rPr lang="en-HK" sz="2800" dirty="0">
                <a:cs typeface="Times New Roman" panose="02020603050405020304" pitchFamily="18" charset="0"/>
              </a:rPr>
              <a:t>If there are 10 items in the warehouse and someone buys 5 at one retail outlet, the databases of the other retail outlets will not be updated for several hours</a:t>
            </a:r>
          </a:p>
          <a:p>
            <a:pPr lvl="1"/>
            <a:r>
              <a:rPr lang="en-HK" sz="2800" dirty="0">
                <a:cs typeface="Times New Roman" panose="02020603050405020304" pitchFamily="18" charset="0"/>
              </a:rPr>
              <a:t>Potentially more than 5 items could be ordered by other customers before the update happens</a:t>
            </a:r>
          </a:p>
          <a:p>
            <a:r>
              <a:rPr lang="en-HK" sz="3200" dirty="0">
                <a:cs typeface="Times New Roman" panose="02020603050405020304" pitchFamily="18" charset="0"/>
              </a:rPr>
              <a:t>The ERP has very little capability for data analysis functions such as: sorting, forecasting, delivery management, report generation, etc.</a:t>
            </a:r>
          </a:p>
          <a:p>
            <a:pPr lvl="1"/>
            <a:r>
              <a:rPr lang="en-HK" sz="2800" dirty="0">
                <a:cs typeface="Times New Roman" panose="02020603050405020304" pitchFamily="18" charset="0"/>
              </a:rPr>
              <a:t>This makes it very hard for employees to complete their work</a:t>
            </a:r>
          </a:p>
        </p:txBody>
      </p:sp>
      <p:sp>
        <p:nvSpPr>
          <p:cNvPr id="4" name="Slide Number Placeholder 3"/>
          <p:cNvSpPr>
            <a:spLocks noGrp="1"/>
          </p:cNvSpPr>
          <p:nvPr>
            <p:ph type="sldNum" sz="quarter" idx="12"/>
          </p:nvPr>
        </p:nvSpPr>
        <p:spPr/>
        <p:txBody>
          <a:bodyPr/>
          <a:lstStyle/>
          <a:p>
            <a:fld id="{6AF0AD86-52F9-42B8-A4EC-EC048E40522C}" type="slidenum">
              <a:rPr lang="en-GB" smtClean="0"/>
              <a:t>44</a:t>
            </a:fld>
            <a:endParaRPr lang="en-GB"/>
          </a:p>
        </p:txBody>
      </p:sp>
    </p:spTree>
    <p:extLst>
      <p:ext uri="{BB962C8B-B14F-4D97-AF65-F5344CB8AC3E}">
        <p14:creationId xmlns:p14="http://schemas.microsoft.com/office/powerpoint/2010/main" val="18098958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chemeClr val="accent6"/>
                </a:solidFill>
                <a:cs typeface="Times New Roman" panose="02020603050405020304" pitchFamily="18" charset="0"/>
              </a:rPr>
              <a:t>Delivery Rescheduling </a:t>
            </a:r>
            <a:endParaRPr lang="en-GB" dirty="0">
              <a:solidFill>
                <a:schemeClr val="accent6"/>
              </a:solidFill>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r>
              <a:rPr lang="en-GB" dirty="0">
                <a:cs typeface="Times New Roman" panose="02020603050405020304" pitchFamily="18" charset="0"/>
              </a:rPr>
              <a:t>A more serious problem relates to delivery rescheduling. </a:t>
            </a:r>
          </a:p>
          <a:p>
            <a:r>
              <a:rPr lang="en-GB" dirty="0">
                <a:cs typeface="Times New Roman" panose="02020603050405020304" pitchFamily="18" charset="0"/>
              </a:rPr>
              <a:t>An extreme weather event in Hong Kong, such as a typhoon, causes all deliveries for several hours or days to be cancelled and rescheduled. </a:t>
            </a:r>
          </a:p>
          <a:p>
            <a:r>
              <a:rPr lang="en-GB" dirty="0">
                <a:cs typeface="Times New Roman" panose="02020603050405020304" pitchFamily="18" charset="0"/>
              </a:rPr>
              <a:t>Since the ERP does not permit batch rescheduling, each delivery must be rescheduled individually for each customer, which is very time consuming if there are hundreds of orders. </a:t>
            </a:r>
          </a:p>
          <a:p>
            <a:r>
              <a:rPr lang="en-GB" dirty="0">
                <a:cs typeface="Times New Roman" panose="02020603050405020304" pitchFamily="18" charset="0"/>
              </a:rPr>
              <a:t>With the old ERP this could be done in 2-3 hours but with the new system it takes more than 3 days.</a:t>
            </a:r>
          </a:p>
        </p:txBody>
      </p:sp>
      <p:sp>
        <p:nvSpPr>
          <p:cNvPr id="4" name="Slide Number Placeholder 3"/>
          <p:cNvSpPr>
            <a:spLocks noGrp="1"/>
          </p:cNvSpPr>
          <p:nvPr>
            <p:ph type="sldNum" sz="quarter" idx="12"/>
          </p:nvPr>
        </p:nvSpPr>
        <p:spPr/>
        <p:txBody>
          <a:bodyPr/>
          <a:lstStyle/>
          <a:p>
            <a:fld id="{6AF0AD86-52F9-42B8-A4EC-EC048E40522C}" type="slidenum">
              <a:rPr lang="en-GB" smtClean="0"/>
              <a:t>45</a:t>
            </a:fld>
            <a:endParaRPr lang="en-GB"/>
          </a:p>
        </p:txBody>
      </p:sp>
    </p:spTree>
    <p:extLst>
      <p:ext uri="{BB962C8B-B14F-4D97-AF65-F5344CB8AC3E}">
        <p14:creationId xmlns:p14="http://schemas.microsoft.com/office/powerpoint/2010/main" val="25260298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14451"/>
          </a:xfrm>
        </p:spPr>
        <p:txBody>
          <a:bodyPr/>
          <a:lstStyle/>
          <a:p>
            <a:r>
              <a:rPr lang="en-HK" dirty="0">
                <a:solidFill>
                  <a:schemeClr val="accent6"/>
                </a:solidFill>
                <a:cs typeface="Times New Roman" panose="02020603050405020304" pitchFamily="18" charset="0"/>
              </a:rPr>
              <a:t>Workarounds 1</a:t>
            </a:r>
            <a:endParaRPr lang="en-GB" dirty="0">
              <a:solidFill>
                <a:schemeClr val="accent6"/>
              </a:solidFill>
              <a:cs typeface="Times New Roman" panose="02020603050405020304" pitchFamily="18" charset="0"/>
            </a:endParaRPr>
          </a:p>
        </p:txBody>
      </p:sp>
      <p:sp>
        <p:nvSpPr>
          <p:cNvPr id="3" name="Content Placeholder 2"/>
          <p:cNvSpPr>
            <a:spLocks noGrp="1"/>
          </p:cNvSpPr>
          <p:nvPr>
            <p:ph idx="1"/>
          </p:nvPr>
        </p:nvSpPr>
        <p:spPr>
          <a:xfrm>
            <a:off x="685800" y="1179576"/>
            <a:ext cx="10820400" cy="5257800"/>
          </a:xfrm>
        </p:spPr>
        <p:txBody>
          <a:bodyPr>
            <a:normAutofit fontScale="92500"/>
          </a:bodyPr>
          <a:lstStyle/>
          <a:p>
            <a:r>
              <a:rPr lang="en-HK" sz="3200" dirty="0">
                <a:cs typeface="Times New Roman" panose="02020603050405020304" pitchFamily="18" charset="0"/>
              </a:rPr>
              <a:t>We identified a variety of problems in </a:t>
            </a:r>
            <a:r>
              <a:rPr lang="en-HK" sz="3200" dirty="0" err="1">
                <a:cs typeface="Times New Roman" panose="02020603050405020304" pitchFamily="18" charset="0"/>
              </a:rPr>
              <a:t>Scatex</a:t>
            </a:r>
            <a:r>
              <a:rPr lang="en-HK" sz="3200" dirty="0">
                <a:cs typeface="Times New Roman" panose="02020603050405020304" pitchFamily="18" charset="0"/>
              </a:rPr>
              <a:t>, but remarkably there is a single solution to all of them: MS Excel</a:t>
            </a:r>
          </a:p>
          <a:p>
            <a:pPr lvl="1"/>
            <a:r>
              <a:rPr lang="en-HK" sz="2800" dirty="0">
                <a:cs typeface="Times New Roman" panose="02020603050405020304" pitchFamily="18" charset="0"/>
              </a:rPr>
              <a:t>“</a:t>
            </a:r>
            <a:r>
              <a:rPr lang="en-GB" sz="2800" dirty="0">
                <a:cs typeface="Times New Roman" panose="02020603050405020304" pitchFamily="18" charset="0"/>
              </a:rPr>
              <a:t>Navision is unable to support local work practices that are necessitated by local circumstances”</a:t>
            </a:r>
          </a:p>
          <a:p>
            <a:pPr lvl="1"/>
            <a:r>
              <a:rPr lang="en-HK" sz="2800" dirty="0">
                <a:cs typeface="Times New Roman" panose="02020603050405020304" pitchFamily="18" charset="0"/>
              </a:rPr>
              <a:t>“</a:t>
            </a:r>
            <a:r>
              <a:rPr lang="en-GB" sz="2800" dirty="0">
                <a:cs typeface="Times New Roman" panose="02020603050405020304" pitchFamily="18" charset="0"/>
              </a:rPr>
              <a:t>Basically 100% of my work requires workarounds”</a:t>
            </a:r>
          </a:p>
          <a:p>
            <a:pPr lvl="1"/>
            <a:r>
              <a:rPr lang="en-GB" sz="2800" dirty="0">
                <a:cs typeface="Times New Roman" panose="02020603050405020304" pitchFamily="18" charset="0"/>
              </a:rPr>
              <a:t>“We use Excel to manage deliveries. Excel enables us to acquire the data for delivery that is sent to the delivery contractor. … After gathering and sorting delivery information in Excel, we can determine the number of delivery vans required, the number of items to be delivered, the places to go, the payment to the drivers. Excel is used to handle all these arrangements. Without Excel there is no way to undertake the delivery of goods”</a:t>
            </a:r>
            <a:endParaRPr lang="en-HK" sz="2800" dirty="0">
              <a:latin typeface="Times New Roman" panose="02020603050405020304" pitchFamily="18" charset="0"/>
              <a:cs typeface="Times New Roman" panose="02020603050405020304" pitchFamily="18" charset="0"/>
            </a:endParaRPr>
          </a:p>
          <a:p>
            <a:pPr lvl="1"/>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6AF0AD86-52F9-42B8-A4EC-EC048E40522C}" type="slidenum">
              <a:rPr lang="en-GB" smtClean="0"/>
              <a:t>46</a:t>
            </a:fld>
            <a:endParaRPr lang="en-GB"/>
          </a:p>
        </p:txBody>
      </p:sp>
    </p:spTree>
    <p:extLst>
      <p:ext uri="{BB962C8B-B14F-4D97-AF65-F5344CB8AC3E}">
        <p14:creationId xmlns:p14="http://schemas.microsoft.com/office/powerpoint/2010/main" val="33581698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59003"/>
          </a:xfrm>
        </p:spPr>
        <p:txBody>
          <a:bodyPr>
            <a:normAutofit/>
          </a:bodyPr>
          <a:lstStyle/>
          <a:p>
            <a:r>
              <a:rPr lang="en-HK" dirty="0">
                <a:solidFill>
                  <a:schemeClr val="accent6"/>
                </a:solidFill>
                <a:cs typeface="Times New Roman" panose="02020603050405020304" pitchFamily="18" charset="0"/>
              </a:rPr>
              <a:t>Workarounds 2</a:t>
            </a:r>
            <a:endParaRPr lang="en-GB" dirty="0">
              <a:solidFill>
                <a:schemeClr val="accent6"/>
              </a:solidFill>
              <a:cs typeface="Times New Roman" panose="02020603050405020304" pitchFamily="18" charset="0"/>
            </a:endParaRPr>
          </a:p>
        </p:txBody>
      </p:sp>
      <p:sp>
        <p:nvSpPr>
          <p:cNvPr id="3" name="Content Placeholder 2"/>
          <p:cNvSpPr>
            <a:spLocks noGrp="1"/>
          </p:cNvSpPr>
          <p:nvPr>
            <p:ph idx="1"/>
          </p:nvPr>
        </p:nvSpPr>
        <p:spPr>
          <a:xfrm>
            <a:off x="838200" y="1024128"/>
            <a:ext cx="10515600" cy="5152835"/>
          </a:xfrm>
        </p:spPr>
        <p:txBody>
          <a:bodyPr>
            <a:normAutofit fontScale="92500" lnSpcReduction="20000"/>
          </a:bodyPr>
          <a:lstStyle/>
          <a:p>
            <a:r>
              <a:rPr lang="en-GB" sz="3200" dirty="0">
                <a:cs typeface="Times New Roman" panose="02020603050405020304" pitchFamily="18" charset="0"/>
              </a:rPr>
              <a:t>“Every day we do our work in Excel rather than using Navision. We use Excel to integrate the information from Navision. We download the data from Navision to Excel, where we do the analysis. Most of the daily job routines involve Excel. … this workaround has become part of the regular work routine”</a:t>
            </a:r>
          </a:p>
          <a:p>
            <a:r>
              <a:rPr lang="en-HK" sz="3200" dirty="0">
                <a:cs typeface="Times New Roman" panose="02020603050405020304" pitchFamily="18" charset="0"/>
              </a:rPr>
              <a:t>The ERP only allows data export in xml, so employees export, clean in </a:t>
            </a:r>
            <a:r>
              <a:rPr lang="en-HK" sz="3200" dirty="0" err="1">
                <a:cs typeface="Times New Roman" panose="02020603050405020304" pitchFamily="18" charset="0"/>
              </a:rPr>
              <a:t>xls</a:t>
            </a:r>
            <a:r>
              <a:rPr lang="en-HK" sz="3200" dirty="0">
                <a:cs typeface="Times New Roman" panose="02020603050405020304" pitchFamily="18" charset="0"/>
              </a:rPr>
              <a:t> and then analyse as they need</a:t>
            </a:r>
          </a:p>
          <a:p>
            <a:pPr lvl="1"/>
            <a:r>
              <a:rPr lang="en-HK" sz="2800" dirty="0">
                <a:cs typeface="Times New Roman" panose="02020603050405020304" pitchFamily="18" charset="0"/>
              </a:rPr>
              <a:t>But when they finish analysing, they cannot upload the results to ERP</a:t>
            </a:r>
          </a:p>
          <a:p>
            <a:pPr lvl="1"/>
            <a:r>
              <a:rPr lang="en-HK" sz="2800" dirty="0">
                <a:cs typeface="Times New Roman" panose="02020603050405020304" pitchFamily="18" charset="0"/>
              </a:rPr>
              <a:t>So they share the analyses by email, by USB drive, by </a:t>
            </a:r>
            <a:r>
              <a:rPr lang="en-HK" sz="2800" dirty="0" err="1">
                <a:cs typeface="Times New Roman" panose="02020603050405020304" pitchFamily="18" charset="0"/>
              </a:rPr>
              <a:t>Whatsapp</a:t>
            </a:r>
            <a:endParaRPr lang="en-HK" sz="2800" dirty="0">
              <a:cs typeface="Times New Roman" panose="02020603050405020304" pitchFamily="18" charset="0"/>
            </a:endParaRPr>
          </a:p>
          <a:p>
            <a:pPr lvl="1"/>
            <a:r>
              <a:rPr lang="en-HK" sz="2800" dirty="0">
                <a:cs typeface="Times New Roman" panose="02020603050405020304" pitchFamily="18" charset="0"/>
              </a:rPr>
              <a:t>For global managers, this local analysis is invisible </a:t>
            </a:r>
          </a:p>
          <a:p>
            <a:pPr lvl="1"/>
            <a:r>
              <a:rPr lang="en-HK" sz="2800" dirty="0">
                <a:cs typeface="Times New Roman" panose="02020603050405020304" pitchFamily="18" charset="0"/>
              </a:rPr>
              <a:t>All the Excel analysis is non-compliant yet essential</a:t>
            </a:r>
          </a:p>
          <a:p>
            <a:endParaRPr lang="en-HK" sz="3200" dirty="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6AF0AD86-52F9-42B8-A4EC-EC048E40522C}" type="slidenum">
              <a:rPr lang="en-GB" smtClean="0">
                <a:latin typeface="Times New Roman" panose="02020603050405020304" pitchFamily="18" charset="0"/>
                <a:cs typeface="Times New Roman" panose="02020603050405020304" pitchFamily="18" charset="0"/>
              </a:rPr>
              <a:t>47</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17702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00B050"/>
                </a:solidFill>
              </a:rPr>
              <a:t>Non-Compliant Routines</a:t>
            </a:r>
            <a:endParaRPr lang="en-GB" dirty="0">
              <a:solidFill>
                <a:srgbClr val="00B050"/>
              </a:solidFill>
            </a:endParaRPr>
          </a:p>
        </p:txBody>
      </p:sp>
      <p:sp>
        <p:nvSpPr>
          <p:cNvPr id="3" name="Content Placeholder 2"/>
          <p:cNvSpPr>
            <a:spLocks noGrp="1"/>
          </p:cNvSpPr>
          <p:nvPr>
            <p:ph idx="1"/>
          </p:nvPr>
        </p:nvSpPr>
        <p:spPr/>
        <p:txBody>
          <a:bodyPr>
            <a:normAutofit/>
          </a:bodyPr>
          <a:lstStyle/>
          <a:p>
            <a:r>
              <a:rPr lang="en-HK" sz="3200" dirty="0"/>
              <a:t>The employees make no attempt to hide the workarounds from each other or their managers</a:t>
            </a:r>
          </a:p>
          <a:p>
            <a:r>
              <a:rPr lang="en-HK" sz="3200" dirty="0"/>
              <a:t>These are not ‘shadow systems’</a:t>
            </a:r>
          </a:p>
          <a:p>
            <a:r>
              <a:rPr lang="en-HK" sz="3200" dirty="0"/>
              <a:t>They are collectively developed, shared, enhanced</a:t>
            </a:r>
          </a:p>
          <a:p>
            <a:r>
              <a:rPr lang="en-HK" sz="3200" dirty="0"/>
              <a:t>Within the warehouse, everyone knows about them,  but perhaps not in HQ</a:t>
            </a:r>
            <a:endParaRPr lang="en-GB" sz="3200" dirty="0"/>
          </a:p>
        </p:txBody>
      </p:sp>
      <p:sp>
        <p:nvSpPr>
          <p:cNvPr id="6" name="Slide Number Placeholder 5"/>
          <p:cNvSpPr>
            <a:spLocks noGrp="1"/>
          </p:cNvSpPr>
          <p:nvPr>
            <p:ph type="sldNum" sz="quarter" idx="12"/>
          </p:nvPr>
        </p:nvSpPr>
        <p:spPr/>
        <p:txBody>
          <a:bodyPr/>
          <a:lstStyle/>
          <a:p>
            <a:pPr>
              <a:defRPr/>
            </a:pPr>
            <a:fld id="{21C2BA6D-FEAB-4533-A585-52E9DA43A3AB}" type="slidenum">
              <a:rPr lang="en-US" smtClean="0"/>
              <a:pPr>
                <a:defRPr/>
              </a:pPr>
              <a:t>48</a:t>
            </a:fld>
            <a:endParaRPr lang="en-US"/>
          </a:p>
        </p:txBody>
      </p:sp>
    </p:spTree>
    <p:extLst>
      <p:ext uri="{BB962C8B-B14F-4D97-AF65-F5344CB8AC3E}">
        <p14:creationId xmlns:p14="http://schemas.microsoft.com/office/powerpoint/2010/main" val="13283780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
            <a:ext cx="10363200" cy="762000"/>
          </a:xfrm>
        </p:spPr>
        <p:txBody>
          <a:bodyPr/>
          <a:lstStyle/>
          <a:p>
            <a:r>
              <a:rPr lang="en-HK" dirty="0">
                <a:solidFill>
                  <a:srgbClr val="FFFF00"/>
                </a:solidFill>
              </a:rPr>
              <a:t>Reflections</a:t>
            </a:r>
            <a:endParaRPr lang="en-GB" dirty="0">
              <a:solidFill>
                <a:srgbClr val="FFFF00"/>
              </a:solidFill>
            </a:endParaRPr>
          </a:p>
        </p:txBody>
      </p:sp>
      <p:sp>
        <p:nvSpPr>
          <p:cNvPr id="3" name="Content Placeholder 2"/>
          <p:cNvSpPr>
            <a:spLocks noGrp="1"/>
          </p:cNvSpPr>
          <p:nvPr>
            <p:ph idx="1"/>
          </p:nvPr>
        </p:nvSpPr>
        <p:spPr>
          <a:xfrm>
            <a:off x="914400" y="1295400"/>
            <a:ext cx="10363200" cy="4648200"/>
          </a:xfrm>
        </p:spPr>
        <p:txBody>
          <a:bodyPr/>
          <a:lstStyle/>
          <a:p>
            <a:r>
              <a:rPr lang="en-HK" dirty="0">
                <a:latin typeface="Tahoma" panose="020B0604030504040204" pitchFamily="34" charset="0"/>
                <a:ea typeface="Tahoma" panose="020B0604030504040204" pitchFamily="34" charset="0"/>
                <a:cs typeface="Tahoma" panose="020B0604030504040204" pitchFamily="34" charset="0"/>
              </a:rPr>
              <a:t>In the Hong Kong warehouse, there is a well-developed set of working practices</a:t>
            </a:r>
          </a:p>
          <a:p>
            <a:r>
              <a:rPr lang="en-HK" dirty="0">
                <a:latin typeface="Tahoma" panose="020B0604030504040204" pitchFamily="34" charset="0"/>
                <a:ea typeface="Tahoma" panose="020B0604030504040204" pitchFamily="34" charset="0"/>
                <a:cs typeface="Tahoma" panose="020B0604030504040204" pitchFamily="34" charset="0"/>
              </a:rPr>
              <a:t>These are </a:t>
            </a:r>
            <a:r>
              <a:rPr lang="en-HK" dirty="0">
                <a:solidFill>
                  <a:srgbClr val="FF0000"/>
                </a:solidFill>
                <a:latin typeface="Tahoma" panose="020B0604030504040204" pitchFamily="34" charset="0"/>
                <a:ea typeface="Tahoma" panose="020B0604030504040204" pitchFamily="34" charset="0"/>
                <a:cs typeface="Tahoma" panose="020B0604030504040204" pitchFamily="34" charset="0"/>
              </a:rPr>
              <a:t>not</a:t>
            </a:r>
            <a:r>
              <a:rPr lang="en-HK" dirty="0">
                <a:latin typeface="Tahoma" panose="020B0604030504040204" pitchFamily="34" charset="0"/>
                <a:ea typeface="Tahoma" panose="020B0604030504040204" pitchFamily="34" charset="0"/>
                <a:cs typeface="Tahoma" panose="020B0604030504040204" pitchFamily="34" charset="0"/>
              </a:rPr>
              <a:t> supported by the new ERP software</a:t>
            </a:r>
          </a:p>
          <a:p>
            <a:r>
              <a:rPr lang="en-HK" dirty="0">
                <a:latin typeface="Tahoma" panose="020B0604030504040204" pitchFamily="34" charset="0"/>
                <a:ea typeface="Tahoma" panose="020B0604030504040204" pitchFamily="34" charset="0"/>
                <a:cs typeface="Tahoma" panose="020B0604030504040204" pitchFamily="34" charset="0"/>
              </a:rPr>
              <a:t>The intended impact of the innovation was not realised as expected by management</a:t>
            </a:r>
          </a:p>
          <a:p>
            <a:r>
              <a:rPr lang="en-HK" dirty="0">
                <a:latin typeface="Tahoma" panose="020B0604030504040204" pitchFamily="34" charset="0"/>
                <a:ea typeface="Tahoma" panose="020B0604030504040204" pitchFamily="34" charset="0"/>
                <a:cs typeface="Tahoma" panose="020B0604030504040204" pitchFamily="34" charset="0"/>
              </a:rPr>
              <a:t>The </a:t>
            </a:r>
            <a:r>
              <a:rPr lang="en-HK" dirty="0">
                <a:solidFill>
                  <a:srgbClr val="FF0000"/>
                </a:solidFill>
                <a:latin typeface="Tahoma" panose="020B0604030504040204" pitchFamily="34" charset="0"/>
                <a:ea typeface="Tahoma" panose="020B0604030504040204" pitchFamily="34" charset="0"/>
                <a:cs typeface="Tahoma" panose="020B0604030504040204" pitchFamily="34" charset="0"/>
              </a:rPr>
              <a:t>local </a:t>
            </a:r>
            <a:r>
              <a:rPr lang="en-HK" dirty="0">
                <a:latin typeface="Tahoma" panose="020B0604030504040204" pitchFamily="34" charset="0"/>
                <a:ea typeface="Tahoma" panose="020B0604030504040204" pitchFamily="34" charset="0"/>
                <a:cs typeface="Tahoma" panose="020B0604030504040204" pitchFamily="34" charset="0"/>
              </a:rPr>
              <a:t>characteristics of work are distinct, and require suitable IS support</a:t>
            </a:r>
          </a:p>
          <a:p>
            <a:pPr lvl="1"/>
            <a:r>
              <a:rPr lang="en-HK" dirty="0">
                <a:latin typeface="Tahoma" panose="020B0604030504040204" pitchFamily="34" charset="0"/>
                <a:ea typeface="Tahoma" panose="020B0604030504040204" pitchFamily="34" charset="0"/>
                <a:cs typeface="Tahoma" panose="020B0604030504040204" pitchFamily="34" charset="0"/>
              </a:rPr>
              <a:t>Even within the same global organisation and among people doing the same work</a:t>
            </a:r>
            <a:endParaRPr lang="en-GB" dirty="0">
              <a:latin typeface="Tahoma" panose="020B0604030504040204" pitchFamily="34" charset="0"/>
              <a:ea typeface="Tahoma" panose="020B0604030504040204" pitchFamily="34" charset="0"/>
              <a:cs typeface="Tahoma" panose="020B0604030504040204" pitchFamily="34" charset="0"/>
            </a:endParaRPr>
          </a:p>
          <a:p>
            <a:endParaRPr lang="en-GB"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49</a:t>
            </a:fld>
            <a:endParaRPr lang="en-US"/>
          </a:p>
        </p:txBody>
      </p:sp>
    </p:spTree>
    <p:extLst>
      <p:ext uri="{BB962C8B-B14F-4D97-AF65-F5344CB8AC3E}">
        <p14:creationId xmlns:p14="http://schemas.microsoft.com/office/powerpoint/2010/main" val="26889056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709" y="457200"/>
            <a:ext cx="10363200" cy="609600"/>
          </a:xfrm>
        </p:spPr>
        <p:txBody>
          <a:bodyPr/>
          <a:lstStyle/>
          <a:p>
            <a:r>
              <a:rPr lang="en-HK" dirty="0">
                <a:solidFill>
                  <a:srgbClr val="FF0000"/>
                </a:solidFill>
              </a:rPr>
              <a:t>Drivers and Barriers of/to Change</a:t>
            </a:r>
            <a:endParaRPr lang="en-GB" dirty="0">
              <a:solidFill>
                <a:srgbClr val="FF0000"/>
              </a:solidFill>
            </a:endParaRPr>
          </a:p>
        </p:txBody>
      </p:sp>
      <p:sp>
        <p:nvSpPr>
          <p:cNvPr id="3" name="Content Placeholder 2"/>
          <p:cNvSpPr>
            <a:spLocks noGrp="1"/>
          </p:cNvSpPr>
          <p:nvPr>
            <p:ph idx="1"/>
          </p:nvPr>
        </p:nvSpPr>
        <p:spPr>
          <a:xfrm>
            <a:off x="914400" y="1066800"/>
            <a:ext cx="10363200" cy="4876800"/>
          </a:xfrm>
        </p:spPr>
        <p:txBody>
          <a:bodyPr/>
          <a:lstStyle/>
          <a:p>
            <a:r>
              <a:rPr lang="en-HK" sz="2800" dirty="0">
                <a:latin typeface="Tahoma" panose="020B0604030504040204" pitchFamily="34" charset="0"/>
                <a:ea typeface="Tahoma" panose="020B0604030504040204" pitchFamily="34" charset="0"/>
                <a:cs typeface="Tahoma" panose="020B0604030504040204" pitchFamily="34" charset="0"/>
              </a:rPr>
              <a:t>In Scatex’s Hong Kong operations, we could not identify any drivers of the IT change! </a:t>
            </a:r>
          </a:p>
          <a:p>
            <a:pPr lvl="1"/>
            <a:r>
              <a:rPr lang="en-HK" sz="2400" dirty="0">
                <a:latin typeface="Tahoma" panose="020B0604030504040204" pitchFamily="34" charset="0"/>
                <a:ea typeface="Tahoma" panose="020B0604030504040204" pitchFamily="34" charset="0"/>
                <a:cs typeface="Tahoma" panose="020B0604030504040204" pitchFamily="34" charset="0"/>
              </a:rPr>
              <a:t>No one we talked to had anything good to say about Navision</a:t>
            </a:r>
          </a:p>
          <a:p>
            <a:pPr lvl="1"/>
            <a:r>
              <a:rPr lang="en-HK" sz="2400" dirty="0">
                <a:latin typeface="Tahoma" panose="020B0604030504040204" pitchFamily="34" charset="0"/>
                <a:ea typeface="Tahoma" panose="020B0604030504040204" pitchFamily="34" charset="0"/>
                <a:cs typeface="Tahoma" panose="020B0604030504040204" pitchFamily="34" charset="0"/>
              </a:rPr>
              <a:t>Navision did not make anyone’s life easier or improve their job</a:t>
            </a:r>
          </a:p>
          <a:p>
            <a:r>
              <a:rPr lang="en-HK" sz="2800" dirty="0">
                <a:latin typeface="Tahoma" panose="020B0604030504040204" pitchFamily="34" charset="0"/>
                <a:ea typeface="Tahoma" panose="020B0604030504040204" pitchFamily="34" charset="0"/>
                <a:cs typeface="Tahoma" panose="020B0604030504040204" pitchFamily="34" charset="0"/>
              </a:rPr>
              <a:t>However, we found lots of barriers!</a:t>
            </a:r>
          </a:p>
          <a:p>
            <a:pPr lvl="1"/>
            <a:r>
              <a:rPr lang="en-HK" sz="2400" dirty="0">
                <a:latin typeface="Tahoma" panose="020B0604030504040204" pitchFamily="34" charset="0"/>
                <a:ea typeface="Tahoma" panose="020B0604030504040204" pitchFamily="34" charset="0"/>
                <a:cs typeface="Tahoma" panose="020B0604030504040204" pitchFamily="34" charset="0"/>
              </a:rPr>
              <a:t>Everyone was unhappy and told us how the new software made it more difficult for them to complete their work</a:t>
            </a:r>
          </a:p>
          <a:p>
            <a:r>
              <a:rPr lang="en-HK" sz="2800" dirty="0">
                <a:latin typeface="Tahoma" panose="020B0604030504040204" pitchFamily="34" charset="0"/>
                <a:ea typeface="Tahoma" panose="020B0604030504040204" pitchFamily="34" charset="0"/>
                <a:cs typeface="Tahoma" panose="020B0604030504040204" pitchFamily="34" charset="0"/>
              </a:rPr>
              <a:t>The innovation was </a:t>
            </a:r>
            <a:r>
              <a:rPr lang="en-HK" sz="2800" dirty="0">
                <a:solidFill>
                  <a:srgbClr val="FFFF00"/>
                </a:solidFill>
                <a:latin typeface="Tahoma" panose="020B0604030504040204" pitchFamily="34" charset="0"/>
                <a:ea typeface="Tahoma" panose="020B0604030504040204" pitchFamily="34" charset="0"/>
                <a:cs typeface="Tahoma" panose="020B0604030504040204" pitchFamily="34" charset="0"/>
              </a:rPr>
              <a:t>externally motivated</a:t>
            </a:r>
            <a:r>
              <a:rPr lang="en-HK" sz="2800" dirty="0">
                <a:latin typeface="Tahoma" panose="020B0604030504040204" pitchFamily="34" charset="0"/>
                <a:ea typeface="Tahoma" panose="020B0604030504040204" pitchFamily="34" charset="0"/>
                <a:cs typeface="Tahoma" panose="020B0604030504040204" pitchFamily="34" charset="0"/>
              </a:rPr>
              <a:t>, experienced </a:t>
            </a:r>
            <a:r>
              <a:rPr lang="en-HK" sz="2800" dirty="0">
                <a:solidFill>
                  <a:srgbClr val="FFFF00"/>
                </a:solidFill>
                <a:latin typeface="Tahoma" panose="020B0604030504040204" pitchFamily="34" charset="0"/>
                <a:ea typeface="Tahoma" panose="020B0604030504040204" pitchFamily="34" charset="0"/>
                <a:cs typeface="Tahoma" panose="020B0604030504040204" pitchFamily="34" charset="0"/>
              </a:rPr>
              <a:t>problematic implementation</a:t>
            </a:r>
            <a:r>
              <a:rPr lang="en-HK" sz="2800" dirty="0">
                <a:latin typeface="Tahoma" panose="020B0604030504040204" pitchFamily="34" charset="0"/>
                <a:ea typeface="Tahoma" panose="020B0604030504040204" pitchFamily="34" charset="0"/>
                <a:cs typeface="Tahoma" panose="020B0604030504040204" pitchFamily="34" charset="0"/>
              </a:rPr>
              <a:t>, required employees to accept a </a:t>
            </a:r>
            <a:r>
              <a:rPr lang="en-HK" sz="2800" dirty="0">
                <a:solidFill>
                  <a:srgbClr val="FFFF00"/>
                </a:solidFill>
                <a:latin typeface="Tahoma" panose="020B0604030504040204" pitchFamily="34" charset="0"/>
                <a:ea typeface="Tahoma" panose="020B0604030504040204" pitchFamily="34" charset="0"/>
                <a:cs typeface="Tahoma" panose="020B0604030504040204" pitchFamily="34" charset="0"/>
              </a:rPr>
              <a:t>new and impoverished working environment</a:t>
            </a:r>
            <a:r>
              <a:rPr lang="en-HK" sz="2800" dirty="0">
                <a:latin typeface="Tahoma" panose="020B0604030504040204" pitchFamily="34" charset="0"/>
                <a:ea typeface="Tahoma" panose="020B0604030504040204" pitchFamily="34" charset="0"/>
                <a:cs typeface="Tahoma" panose="020B0604030504040204" pitchFamily="34" charset="0"/>
              </a:rPr>
              <a:t>, and consequently led to the development of </a:t>
            </a:r>
            <a:r>
              <a:rPr lang="en-HK" sz="2800" dirty="0">
                <a:solidFill>
                  <a:srgbClr val="FFFF00"/>
                </a:solidFill>
                <a:latin typeface="Tahoma" panose="020B0604030504040204" pitchFamily="34" charset="0"/>
                <a:ea typeface="Tahoma" panose="020B0604030504040204" pitchFamily="34" charset="0"/>
                <a:cs typeface="Tahoma" panose="020B0604030504040204" pitchFamily="34" charset="0"/>
              </a:rPr>
              <a:t>workarounds that became institutionalised</a:t>
            </a:r>
            <a:endParaRPr lang="en-GB" sz="2800" dirty="0">
              <a:solidFill>
                <a:srgbClr val="FFFF00"/>
              </a:solidFill>
              <a:latin typeface="Tahoma" panose="020B0604030504040204" pitchFamily="34" charset="0"/>
              <a:ea typeface="Tahoma" panose="020B0604030504040204" pitchFamily="34" charset="0"/>
              <a:cs typeface="Tahoma" panose="020B0604030504040204" pitchFamily="34" charset="0"/>
            </a:endParaRPr>
          </a:p>
          <a:p>
            <a:endParaRPr lang="en-GB"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50</a:t>
            </a:fld>
            <a:endParaRPr lang="en-US"/>
          </a:p>
        </p:txBody>
      </p:sp>
    </p:spTree>
    <p:extLst>
      <p:ext uri="{BB962C8B-B14F-4D97-AF65-F5344CB8AC3E}">
        <p14:creationId xmlns:p14="http://schemas.microsoft.com/office/powerpoint/2010/main" val="13998668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92D050"/>
                </a:solidFill>
                <a:latin typeface="+mn-lt"/>
                <a:cs typeface="Times New Roman" panose="02020603050405020304" pitchFamily="18" charset="0"/>
              </a:rPr>
              <a:t>Catalysts and Compliance</a:t>
            </a:r>
            <a:endParaRPr lang="en-GB" dirty="0">
              <a:solidFill>
                <a:srgbClr val="92D050"/>
              </a:solidFill>
              <a:latin typeface="+mn-lt"/>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HK" dirty="0">
                <a:ea typeface="Tahoma" panose="020B0604030504040204" pitchFamily="34" charset="0"/>
                <a:cs typeface="Tahoma" panose="020B0604030504040204" pitchFamily="34" charset="0"/>
              </a:rPr>
              <a:t>The extent to which an innovation is </a:t>
            </a:r>
            <a:r>
              <a:rPr lang="en-HK" dirty="0">
                <a:solidFill>
                  <a:srgbClr val="FF0000"/>
                </a:solidFill>
                <a:ea typeface="Tahoma" panose="020B0604030504040204" pitchFamily="34" charset="0"/>
                <a:cs typeface="Tahoma" panose="020B0604030504040204" pitchFamily="34" charset="0"/>
              </a:rPr>
              <a:t>needed</a:t>
            </a:r>
            <a:r>
              <a:rPr lang="en-HK" dirty="0">
                <a:ea typeface="Tahoma" panose="020B0604030504040204" pitchFamily="34" charset="0"/>
                <a:cs typeface="Tahoma" panose="020B0604030504040204" pitchFamily="34" charset="0"/>
              </a:rPr>
              <a:t>, </a:t>
            </a:r>
            <a:r>
              <a:rPr lang="en-HK" dirty="0">
                <a:solidFill>
                  <a:srgbClr val="FF0000"/>
                </a:solidFill>
                <a:ea typeface="Tahoma" panose="020B0604030504040204" pitchFamily="34" charset="0"/>
                <a:cs typeface="Tahoma" panose="020B0604030504040204" pitchFamily="34" charset="0"/>
              </a:rPr>
              <a:t>understood</a:t>
            </a:r>
            <a:r>
              <a:rPr lang="en-HK" dirty="0">
                <a:ea typeface="Tahoma" panose="020B0604030504040204" pitchFamily="34" charset="0"/>
                <a:cs typeface="Tahoma" panose="020B0604030504040204" pitchFamily="34" charset="0"/>
              </a:rPr>
              <a:t> and </a:t>
            </a:r>
            <a:r>
              <a:rPr lang="en-HK" dirty="0">
                <a:solidFill>
                  <a:srgbClr val="FF0000"/>
                </a:solidFill>
                <a:ea typeface="Tahoma" panose="020B0604030504040204" pitchFamily="34" charset="0"/>
                <a:cs typeface="Tahoma" panose="020B0604030504040204" pitchFamily="34" charset="0"/>
              </a:rPr>
              <a:t>liked</a:t>
            </a:r>
            <a:r>
              <a:rPr lang="en-HK" dirty="0">
                <a:ea typeface="Tahoma" panose="020B0604030504040204" pitchFamily="34" charset="0"/>
                <a:cs typeface="Tahoma" panose="020B0604030504040204" pitchFamily="34" charset="0"/>
              </a:rPr>
              <a:t> is critical to that innovation’s success</a:t>
            </a:r>
          </a:p>
          <a:p>
            <a:pPr lvl="1"/>
            <a:r>
              <a:rPr lang="en-HK" dirty="0">
                <a:ea typeface="Tahoma" panose="020B0604030504040204" pitchFamily="34" charset="0"/>
                <a:cs typeface="Tahoma" panose="020B0604030504040204" pitchFamily="34" charset="0"/>
              </a:rPr>
              <a:t>In </a:t>
            </a:r>
            <a:r>
              <a:rPr lang="en-HK" dirty="0" err="1">
                <a:ea typeface="Tahoma" panose="020B0604030504040204" pitchFamily="34" charset="0"/>
                <a:cs typeface="Tahoma" panose="020B0604030504040204" pitchFamily="34" charset="0"/>
              </a:rPr>
              <a:t>Scatex</a:t>
            </a:r>
            <a:r>
              <a:rPr lang="en-HK" dirty="0">
                <a:ea typeface="Tahoma" panose="020B0604030504040204" pitchFamily="34" charset="0"/>
                <a:cs typeface="Tahoma" panose="020B0604030504040204" pitchFamily="34" charset="0"/>
              </a:rPr>
              <a:t>, Navision was not needed; the rationale for its adoption was not understood; it was universally disliked</a:t>
            </a:r>
          </a:p>
          <a:p>
            <a:pPr lvl="1"/>
            <a:r>
              <a:rPr lang="en-HK" dirty="0">
                <a:ea typeface="Tahoma" panose="020B0604030504040204" pitchFamily="34" charset="0"/>
                <a:cs typeface="Tahoma" panose="020B0604030504040204" pitchFamily="34" charset="0"/>
              </a:rPr>
              <a:t>Although it could be used in certain job functions (sales, procurement, stock management, accounting) it did not improve the work here</a:t>
            </a:r>
          </a:p>
          <a:p>
            <a:pPr lvl="1"/>
            <a:r>
              <a:rPr lang="en-HK" dirty="0">
                <a:ea typeface="Tahoma" panose="020B0604030504040204" pitchFamily="34" charset="0"/>
                <a:cs typeface="Tahoma" panose="020B0604030504040204" pitchFamily="34" charset="0"/>
              </a:rPr>
              <a:t>So the rejection by employees was hardly surprising</a:t>
            </a:r>
          </a:p>
        </p:txBody>
      </p:sp>
      <p:sp>
        <p:nvSpPr>
          <p:cNvPr id="4" name="Slide Number Placeholder 3"/>
          <p:cNvSpPr>
            <a:spLocks noGrp="1"/>
          </p:cNvSpPr>
          <p:nvPr>
            <p:ph type="sldNum" sz="quarter" idx="12"/>
          </p:nvPr>
        </p:nvSpPr>
        <p:spPr/>
        <p:txBody>
          <a:bodyPr/>
          <a:lstStyle/>
          <a:p>
            <a:fld id="{6AF0AD86-52F9-42B8-A4EC-EC048E40522C}" type="slidenum">
              <a:rPr lang="en-GB" smtClean="0">
                <a:latin typeface="+mn-lt"/>
                <a:cs typeface="Times New Roman" panose="02020603050405020304" pitchFamily="18" charset="0"/>
              </a:rPr>
              <a:t>51</a:t>
            </a:fld>
            <a:endParaRPr lang="en-GB">
              <a:latin typeface="+mn-lt"/>
              <a:cs typeface="Times New Roman" panose="02020603050405020304" pitchFamily="18" charset="0"/>
            </a:endParaRPr>
          </a:p>
        </p:txBody>
      </p:sp>
    </p:spTree>
    <p:extLst>
      <p:ext uri="{BB962C8B-B14F-4D97-AF65-F5344CB8AC3E}">
        <p14:creationId xmlns:p14="http://schemas.microsoft.com/office/powerpoint/2010/main" val="18132660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92D050"/>
                </a:solidFill>
              </a:rPr>
              <a:t>Catalysts and Compliance</a:t>
            </a:r>
            <a:endParaRPr lang="en-GB" dirty="0">
              <a:solidFill>
                <a:srgbClr val="92D050"/>
              </a:solidFill>
            </a:endParaRPr>
          </a:p>
        </p:txBody>
      </p:sp>
      <p:sp>
        <p:nvSpPr>
          <p:cNvPr id="3" name="Content Placeholder 2"/>
          <p:cNvSpPr>
            <a:spLocks noGrp="1"/>
          </p:cNvSpPr>
          <p:nvPr>
            <p:ph idx="1"/>
          </p:nvPr>
        </p:nvSpPr>
        <p:spPr/>
        <p:txBody>
          <a:bodyPr/>
          <a:lstStyle/>
          <a:p>
            <a:r>
              <a:rPr lang="en-HK" dirty="0">
                <a:latin typeface="Tahoma" panose="020B0604030504040204" pitchFamily="34" charset="0"/>
                <a:ea typeface="Tahoma" panose="020B0604030504040204" pitchFamily="34" charset="0"/>
                <a:cs typeface="Tahoma" panose="020B0604030504040204" pitchFamily="34" charset="0"/>
              </a:rPr>
              <a:t>Employees spoke as though their primary duty was to their customers, not to their managers or Scatex-Global</a:t>
            </a:r>
          </a:p>
          <a:p>
            <a:r>
              <a:rPr lang="en-HK" dirty="0">
                <a:latin typeface="Tahoma" panose="020B0604030504040204" pitchFamily="34" charset="0"/>
                <a:ea typeface="Tahoma" panose="020B0604030504040204" pitchFamily="34" charset="0"/>
                <a:cs typeface="Tahoma" panose="020B0604030504040204" pitchFamily="34" charset="0"/>
              </a:rPr>
              <a:t>Employees demonstrated a desire to comply with local work norms rather than comply with corporate expectations regarding the ERP</a:t>
            </a:r>
            <a:endParaRPr lang="en-GB" dirty="0">
              <a:latin typeface="Tahoma" panose="020B0604030504040204" pitchFamily="34" charset="0"/>
              <a:ea typeface="Tahoma" panose="020B0604030504040204" pitchFamily="34" charset="0"/>
              <a:cs typeface="Tahoma" panose="020B0604030504040204" pitchFamily="34" charset="0"/>
            </a:endParaRPr>
          </a:p>
          <a:p>
            <a:endParaRPr lang="en-GB"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52</a:t>
            </a:fld>
            <a:endParaRPr lang="en-US"/>
          </a:p>
        </p:txBody>
      </p:sp>
    </p:spTree>
    <p:extLst>
      <p:ext uri="{BB962C8B-B14F-4D97-AF65-F5344CB8AC3E}">
        <p14:creationId xmlns:p14="http://schemas.microsoft.com/office/powerpoint/2010/main" val="36836787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10363200" cy="1066800"/>
          </a:xfrm>
        </p:spPr>
        <p:txBody>
          <a:bodyPr/>
          <a:lstStyle/>
          <a:p>
            <a:r>
              <a:rPr lang="en-HK" dirty="0">
                <a:solidFill>
                  <a:schemeClr val="accent6">
                    <a:lumMod val="60000"/>
                    <a:lumOff val="40000"/>
                  </a:schemeClr>
                </a:solidFill>
              </a:rPr>
              <a:t>Coordination 1 - Communicate Workarounds Among Colleagues</a:t>
            </a:r>
            <a:endParaRPr lang="en-GB" dirty="0">
              <a:solidFill>
                <a:schemeClr val="accent6">
                  <a:lumMod val="60000"/>
                  <a:lumOff val="40000"/>
                </a:schemeClr>
              </a:solidFill>
            </a:endParaRPr>
          </a:p>
        </p:txBody>
      </p:sp>
      <p:sp>
        <p:nvSpPr>
          <p:cNvPr id="3" name="Content Placeholder 2"/>
          <p:cNvSpPr>
            <a:spLocks noGrp="1"/>
          </p:cNvSpPr>
          <p:nvPr>
            <p:ph idx="1"/>
          </p:nvPr>
        </p:nvSpPr>
        <p:spPr>
          <a:xfrm>
            <a:off x="914400" y="1676400"/>
            <a:ext cx="10668000" cy="4267200"/>
          </a:xfrm>
        </p:spPr>
        <p:txBody>
          <a:bodyPr/>
          <a:lstStyle/>
          <a:p>
            <a:pPr lvl="1"/>
            <a:r>
              <a:rPr lang="en-US" i="1" dirty="0"/>
              <a:t>We communicate the workarounds with other colleagues, so everybody knows that if we face these problems, we can use Excel as a supplementary workaround to support our work. (JA)</a:t>
            </a:r>
            <a:endParaRPr lang="en-GB" dirty="0"/>
          </a:p>
          <a:p>
            <a:pPr lvl="1"/>
            <a:r>
              <a:rPr lang="en-US" i="1" dirty="0"/>
              <a:t>We communicate within our groups for workarounds. We discuss how can we avoid the mistakes and use Excel to undertake manual work. (IL)</a:t>
            </a:r>
            <a:endParaRPr lang="en-HK" dirty="0"/>
          </a:p>
          <a:p>
            <a:pPr lvl="1"/>
            <a:endParaRPr lang="en-HK" dirty="0"/>
          </a:p>
          <a:p>
            <a:endParaRPr lang="en-GB" dirty="0"/>
          </a:p>
          <a:p>
            <a:endParaRPr lang="en-GB"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53</a:t>
            </a:fld>
            <a:endParaRPr lang="en-US"/>
          </a:p>
        </p:txBody>
      </p:sp>
    </p:spTree>
    <p:extLst>
      <p:ext uri="{BB962C8B-B14F-4D97-AF65-F5344CB8AC3E}">
        <p14:creationId xmlns:p14="http://schemas.microsoft.com/office/powerpoint/2010/main" val="4375654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chemeClr val="accent6">
                    <a:lumMod val="60000"/>
                    <a:lumOff val="40000"/>
                  </a:schemeClr>
                </a:solidFill>
              </a:rPr>
              <a:t>Coordination 2 - Develop Consensus About Workaround Application</a:t>
            </a:r>
            <a:endParaRPr lang="en-GB" dirty="0">
              <a:solidFill>
                <a:schemeClr val="accent6">
                  <a:lumMod val="60000"/>
                  <a:lumOff val="40000"/>
                </a:schemeClr>
              </a:solidFill>
            </a:endParaRPr>
          </a:p>
        </p:txBody>
      </p:sp>
      <p:sp>
        <p:nvSpPr>
          <p:cNvPr id="3" name="Content Placeholder 2"/>
          <p:cNvSpPr>
            <a:spLocks noGrp="1"/>
          </p:cNvSpPr>
          <p:nvPr>
            <p:ph idx="1"/>
          </p:nvPr>
        </p:nvSpPr>
        <p:spPr/>
        <p:txBody>
          <a:bodyPr/>
          <a:lstStyle/>
          <a:p>
            <a:pPr lvl="1"/>
            <a:r>
              <a:rPr lang="en-US" i="1" dirty="0"/>
              <a:t>Workarounds are the result of consensus among all of us. (CH)</a:t>
            </a:r>
            <a:endParaRPr lang="en-GB" dirty="0"/>
          </a:p>
          <a:p>
            <a:pPr lvl="1"/>
            <a:r>
              <a:rPr lang="en-US" i="1" dirty="0"/>
              <a:t>This workaround has been adopted across several departments because logistics are critical to many different departments. We all agreed that if we have problems, we will use this workaround. (DW)</a:t>
            </a:r>
            <a:endParaRPr lang="en-GB" dirty="0"/>
          </a:p>
          <a:p>
            <a:endParaRPr lang="en-GB" sz="3600"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54</a:t>
            </a:fld>
            <a:endParaRPr lang="en-US"/>
          </a:p>
        </p:txBody>
      </p:sp>
    </p:spTree>
    <p:extLst>
      <p:ext uri="{BB962C8B-B14F-4D97-AF65-F5344CB8AC3E}">
        <p14:creationId xmlns:p14="http://schemas.microsoft.com/office/powerpoint/2010/main" val="6927036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chemeClr val="accent6">
                    <a:lumMod val="60000"/>
                    <a:lumOff val="40000"/>
                  </a:schemeClr>
                </a:solidFill>
              </a:rPr>
              <a:t>Coordination 3 - Discuss Workaround Design and Improvement</a:t>
            </a:r>
            <a:endParaRPr lang="en-GB" dirty="0">
              <a:solidFill>
                <a:schemeClr val="accent6">
                  <a:lumMod val="60000"/>
                  <a:lumOff val="40000"/>
                </a:schemeClr>
              </a:solidFill>
            </a:endParaRPr>
          </a:p>
        </p:txBody>
      </p:sp>
      <p:sp>
        <p:nvSpPr>
          <p:cNvPr id="3" name="Content Placeholder 2"/>
          <p:cNvSpPr>
            <a:spLocks noGrp="1"/>
          </p:cNvSpPr>
          <p:nvPr>
            <p:ph idx="1"/>
          </p:nvPr>
        </p:nvSpPr>
        <p:spPr/>
        <p:txBody>
          <a:bodyPr>
            <a:normAutofit/>
          </a:bodyPr>
          <a:lstStyle/>
          <a:p>
            <a:pPr lvl="1"/>
            <a:r>
              <a:rPr lang="en-US" i="1" dirty="0"/>
              <a:t>We decide the workaround with our team. When there is a problem, we will have a meeting to discuss how to tackle the problem and minimize the impact. If the workaround provides a good solution we will try to execute it. If the impact is not good, we will see how to improve it. (IY)</a:t>
            </a:r>
            <a:endParaRPr lang="en-GB" dirty="0"/>
          </a:p>
          <a:p>
            <a:pPr lvl="1"/>
            <a:r>
              <a:rPr lang="en-US" i="1" dirty="0"/>
              <a:t>All super users are doing testing together and we know the problems, so we discuss them together, create workarounds and use them as part of our standard work practice. (PC)</a:t>
            </a:r>
            <a:endParaRPr lang="en-HK" dirty="0"/>
          </a:p>
        </p:txBody>
      </p:sp>
    </p:spTree>
    <p:extLst>
      <p:ext uri="{BB962C8B-B14F-4D97-AF65-F5344CB8AC3E}">
        <p14:creationId xmlns:p14="http://schemas.microsoft.com/office/powerpoint/2010/main" val="15792539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990600"/>
          </a:xfrm>
        </p:spPr>
        <p:txBody>
          <a:bodyPr/>
          <a:lstStyle/>
          <a:p>
            <a:r>
              <a:rPr lang="en-HK" dirty="0">
                <a:solidFill>
                  <a:schemeClr val="accent6">
                    <a:lumMod val="60000"/>
                    <a:lumOff val="40000"/>
                  </a:schemeClr>
                </a:solidFill>
              </a:rPr>
              <a:t>Persistence 1 - Standardise and Document Workarounds</a:t>
            </a:r>
            <a:endParaRPr lang="en-GB" dirty="0">
              <a:solidFill>
                <a:schemeClr val="accent6">
                  <a:lumMod val="60000"/>
                  <a:lumOff val="40000"/>
                </a:schemeClr>
              </a:solidFill>
            </a:endParaRPr>
          </a:p>
        </p:txBody>
      </p:sp>
      <p:sp>
        <p:nvSpPr>
          <p:cNvPr id="3" name="Content Placeholder 2"/>
          <p:cNvSpPr>
            <a:spLocks noGrp="1"/>
          </p:cNvSpPr>
          <p:nvPr>
            <p:ph idx="1"/>
          </p:nvPr>
        </p:nvSpPr>
        <p:spPr>
          <a:xfrm>
            <a:off x="914400" y="1905000"/>
            <a:ext cx="10363200" cy="4038600"/>
          </a:xfrm>
        </p:spPr>
        <p:txBody>
          <a:bodyPr/>
          <a:lstStyle/>
          <a:p>
            <a:pPr lvl="1"/>
            <a:r>
              <a:rPr lang="en-US" i="1" dirty="0"/>
              <a:t>After information gathering and sorting in Excel, we can accomplish the arrangement of delivery, the forecasting of the number of delivery vans needed. Those processes are a workaround designed by ourselves. … If we employ a new colleague, we have standard operating procedures for workarounds, so even if I leave the company my colleague can accomplish these tasks. (MS)</a:t>
            </a:r>
          </a:p>
          <a:p>
            <a:pPr lvl="1"/>
            <a:r>
              <a:rPr lang="en-US" i="1" dirty="0"/>
              <a:t>We have a training manual for workarounds that we study individually (TC)</a:t>
            </a:r>
            <a:endParaRPr lang="en-GB" dirty="0"/>
          </a:p>
          <a:p>
            <a:endParaRPr lang="en-GB"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56</a:t>
            </a:fld>
            <a:endParaRPr lang="en-US"/>
          </a:p>
        </p:txBody>
      </p:sp>
    </p:spTree>
    <p:extLst>
      <p:ext uri="{BB962C8B-B14F-4D97-AF65-F5344CB8AC3E}">
        <p14:creationId xmlns:p14="http://schemas.microsoft.com/office/powerpoint/2010/main" val="17275178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609600"/>
          </a:xfrm>
        </p:spPr>
        <p:txBody>
          <a:bodyPr/>
          <a:lstStyle/>
          <a:p>
            <a:r>
              <a:rPr lang="en-HK" dirty="0">
                <a:solidFill>
                  <a:schemeClr val="accent6">
                    <a:lumMod val="60000"/>
                    <a:lumOff val="40000"/>
                  </a:schemeClr>
                </a:solidFill>
              </a:rPr>
              <a:t>Persistence 2 - Regular Use of Workarounds</a:t>
            </a:r>
            <a:endParaRPr lang="en-GB" dirty="0">
              <a:solidFill>
                <a:schemeClr val="accent6">
                  <a:lumMod val="60000"/>
                  <a:lumOff val="40000"/>
                </a:schemeClr>
              </a:solidFill>
            </a:endParaRPr>
          </a:p>
        </p:txBody>
      </p:sp>
      <p:sp>
        <p:nvSpPr>
          <p:cNvPr id="3" name="Content Placeholder 2"/>
          <p:cNvSpPr>
            <a:spLocks noGrp="1"/>
          </p:cNvSpPr>
          <p:nvPr>
            <p:ph idx="1"/>
          </p:nvPr>
        </p:nvSpPr>
        <p:spPr>
          <a:xfrm>
            <a:off x="914400" y="1219200"/>
            <a:ext cx="10363200" cy="4724400"/>
          </a:xfrm>
        </p:spPr>
        <p:txBody>
          <a:bodyPr/>
          <a:lstStyle/>
          <a:p>
            <a:pPr lvl="1"/>
            <a:r>
              <a:rPr lang="en-US" i="1" dirty="0"/>
              <a:t>We do workarounds every day because Navision cannot fit our work process needs (NF)</a:t>
            </a:r>
            <a:endParaRPr lang="en-GB" dirty="0"/>
          </a:p>
          <a:p>
            <a:pPr lvl="1"/>
            <a:r>
              <a:rPr lang="en-US" i="1" dirty="0"/>
              <a:t>Navision does not provide for the delivery of goods. Therefore we use Excel to manage the delivery process. Without Excel, there is no way to undertake the delivery of goods (MS)</a:t>
            </a:r>
            <a:endParaRPr lang="en-GB" dirty="0"/>
          </a:p>
          <a:p>
            <a:pPr lvl="1"/>
            <a:r>
              <a:rPr lang="en-US" i="1" dirty="0"/>
              <a:t>Every day we do our work on Excel not in Navision. Excel supports many workarounds because Navision cannot support those functions. We have reported this situation to our superiors for 1.5 years but nothing has changed and so this workaround has become a central component in our regular work process (LT)</a:t>
            </a:r>
            <a:endParaRPr lang="en-GB" dirty="0"/>
          </a:p>
          <a:p>
            <a:pPr lvl="1"/>
            <a:endParaRPr lang="en-HK" sz="2400" dirty="0"/>
          </a:p>
          <a:p>
            <a:endParaRPr lang="en-GB" sz="2800" dirty="0"/>
          </a:p>
        </p:txBody>
      </p:sp>
    </p:spTree>
    <p:extLst>
      <p:ext uri="{BB962C8B-B14F-4D97-AF65-F5344CB8AC3E}">
        <p14:creationId xmlns:p14="http://schemas.microsoft.com/office/powerpoint/2010/main" val="3742540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10363200" cy="762000"/>
          </a:xfrm>
        </p:spPr>
        <p:txBody>
          <a:bodyPr/>
          <a:lstStyle/>
          <a:p>
            <a:r>
              <a:rPr lang="en-HK" dirty="0">
                <a:solidFill>
                  <a:srgbClr val="FF0000"/>
                </a:solidFill>
                <a:latin typeface="+mn-lt"/>
                <a:cs typeface="Times New Roman" panose="02020603050405020304" pitchFamily="18" charset="0"/>
              </a:rPr>
              <a:t>Implications I</a:t>
            </a:r>
            <a:endParaRPr lang="en-GB" dirty="0">
              <a:solidFill>
                <a:srgbClr val="FF0000"/>
              </a:solidFill>
              <a:latin typeface="+mn-lt"/>
              <a:cs typeface="Times New Roman" panose="02020603050405020304" pitchFamily="18" charset="0"/>
            </a:endParaRPr>
          </a:p>
        </p:txBody>
      </p:sp>
      <p:sp>
        <p:nvSpPr>
          <p:cNvPr id="3" name="Content Placeholder 2"/>
          <p:cNvSpPr>
            <a:spLocks noGrp="1"/>
          </p:cNvSpPr>
          <p:nvPr>
            <p:ph idx="1"/>
          </p:nvPr>
        </p:nvSpPr>
        <p:spPr>
          <a:xfrm>
            <a:off x="914400" y="1295400"/>
            <a:ext cx="10363200" cy="4648200"/>
          </a:xfrm>
        </p:spPr>
        <p:txBody>
          <a:bodyPr/>
          <a:lstStyle/>
          <a:p>
            <a:r>
              <a:rPr lang="en-HK" sz="2800" dirty="0">
                <a:ea typeface="Tahoma" panose="020B0604030504040204" pitchFamily="34" charset="0"/>
                <a:cs typeface="Tahoma" panose="020B0604030504040204" pitchFamily="34" charset="0"/>
              </a:rPr>
              <a:t>We were puzzled why </a:t>
            </a:r>
            <a:r>
              <a:rPr lang="en-HK" sz="2800" dirty="0" err="1">
                <a:ea typeface="Tahoma" panose="020B0604030504040204" pitchFamily="34" charset="0"/>
                <a:cs typeface="Tahoma" panose="020B0604030504040204" pitchFamily="34" charset="0"/>
              </a:rPr>
              <a:t>Scatex’s</a:t>
            </a:r>
            <a:r>
              <a:rPr lang="en-HK" sz="2800" dirty="0">
                <a:ea typeface="Tahoma" panose="020B0604030504040204" pitchFamily="34" charset="0"/>
                <a:cs typeface="Tahoma" panose="020B0604030504040204" pitchFamily="34" charset="0"/>
              </a:rPr>
              <a:t> HQ paid so little attention to </a:t>
            </a:r>
            <a:r>
              <a:rPr lang="en-HK" sz="2800" dirty="0">
                <a:solidFill>
                  <a:srgbClr val="FF0000"/>
                </a:solidFill>
                <a:ea typeface="Tahoma" panose="020B0604030504040204" pitchFamily="34" charset="0"/>
                <a:cs typeface="Tahoma" panose="020B0604030504040204" pitchFamily="34" charset="0"/>
              </a:rPr>
              <a:t>local</a:t>
            </a:r>
            <a:r>
              <a:rPr lang="en-HK" sz="2800" dirty="0">
                <a:ea typeface="Tahoma" panose="020B0604030504040204" pitchFamily="34" charset="0"/>
                <a:cs typeface="Tahoma" panose="020B0604030504040204" pitchFamily="34" charset="0"/>
              </a:rPr>
              <a:t> value considerations</a:t>
            </a:r>
          </a:p>
          <a:p>
            <a:pPr lvl="1"/>
            <a:r>
              <a:rPr lang="en-HK" sz="2400" dirty="0">
                <a:ea typeface="Tahoma" panose="020B0604030504040204" pitchFamily="34" charset="0"/>
                <a:cs typeface="Tahoma" panose="020B0604030504040204" pitchFamily="34" charset="0"/>
              </a:rPr>
              <a:t>It is well recognised that the ‘business value of IT’ is important</a:t>
            </a:r>
          </a:p>
          <a:p>
            <a:pPr lvl="1"/>
            <a:r>
              <a:rPr lang="en-HK" sz="2400" dirty="0">
                <a:ea typeface="Tahoma" panose="020B0604030504040204" pitchFamily="34" charset="0"/>
                <a:cs typeface="Tahoma" panose="020B0604030504040204" pitchFamily="34" charset="0"/>
              </a:rPr>
              <a:t>Value is achieved when people work effectively and efficiently</a:t>
            </a:r>
          </a:p>
          <a:p>
            <a:pPr lvl="1"/>
            <a:r>
              <a:rPr lang="en-HK" sz="2400" dirty="0">
                <a:ea typeface="Tahoma" panose="020B0604030504040204" pitchFamily="34" charset="0"/>
                <a:cs typeface="Tahoma" panose="020B0604030504040204" pitchFamily="34" charset="0"/>
              </a:rPr>
              <a:t>We perceive a disconnect between global HQ and local employees</a:t>
            </a:r>
          </a:p>
          <a:p>
            <a:pPr lvl="1"/>
            <a:r>
              <a:rPr lang="en-HK" sz="2400" dirty="0">
                <a:ea typeface="Tahoma" panose="020B0604030504040204" pitchFamily="34" charset="0"/>
                <a:cs typeface="Tahoma" panose="020B0604030504040204" pitchFamily="34" charset="0"/>
              </a:rPr>
              <a:t>Different stakeholders have different needs</a:t>
            </a:r>
          </a:p>
          <a:p>
            <a:r>
              <a:rPr lang="en-HK" sz="2800" dirty="0">
                <a:ea typeface="Tahoma" panose="020B0604030504040204" pitchFamily="34" charset="0"/>
                <a:cs typeface="Tahoma" panose="020B0604030504040204" pitchFamily="34" charset="0"/>
              </a:rPr>
              <a:t>Innovations are only meaningful in the application context</a:t>
            </a:r>
          </a:p>
          <a:p>
            <a:pPr lvl="1"/>
            <a:r>
              <a:rPr lang="en-HK" sz="2400" dirty="0">
                <a:ea typeface="Tahoma" panose="020B0604030504040204" pitchFamily="34" charset="0"/>
                <a:cs typeface="Tahoma" panose="020B0604030504040204" pitchFamily="34" charset="0"/>
              </a:rPr>
              <a:t>Thus, innovation makes sense only if it adds value in the local context</a:t>
            </a:r>
          </a:p>
          <a:p>
            <a:pPr lvl="1"/>
            <a:r>
              <a:rPr lang="en-HK" sz="2400" dirty="0">
                <a:ea typeface="Tahoma" panose="020B0604030504040204" pitchFamily="34" charset="0"/>
                <a:cs typeface="Tahoma" panose="020B0604030504040204" pitchFamily="34" charset="0"/>
              </a:rPr>
              <a:t>Innovation has to be much more than initial adoption: long-term value-adding use is also essential</a:t>
            </a:r>
            <a:endParaRPr lang="en-GB"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2"/>
          </p:nvPr>
        </p:nvSpPr>
        <p:spPr/>
        <p:txBody>
          <a:bodyPr/>
          <a:lstStyle/>
          <a:p>
            <a:fld id="{6AF0AD86-52F9-42B8-A4EC-EC048E40522C}" type="slidenum">
              <a:rPr lang="en-GB" smtClean="0">
                <a:latin typeface="+mn-lt"/>
                <a:cs typeface="Times New Roman" panose="02020603050405020304" pitchFamily="18" charset="0"/>
              </a:rPr>
              <a:t>58</a:t>
            </a:fld>
            <a:endParaRPr lang="en-GB">
              <a:latin typeface="+mn-lt"/>
              <a:cs typeface="Times New Roman" panose="02020603050405020304" pitchFamily="18" charset="0"/>
            </a:endParaRPr>
          </a:p>
        </p:txBody>
      </p:sp>
    </p:spTree>
    <p:extLst>
      <p:ext uri="{BB962C8B-B14F-4D97-AF65-F5344CB8AC3E}">
        <p14:creationId xmlns:p14="http://schemas.microsoft.com/office/powerpoint/2010/main" val="8831637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
            <a:ext cx="10363200" cy="685800"/>
          </a:xfrm>
        </p:spPr>
        <p:txBody>
          <a:bodyPr/>
          <a:lstStyle/>
          <a:p>
            <a:r>
              <a:rPr lang="en-HK" dirty="0">
                <a:solidFill>
                  <a:srgbClr val="FF0000"/>
                </a:solidFill>
                <a:latin typeface="Tahoma" panose="020B0604030504040204" pitchFamily="34" charset="0"/>
                <a:ea typeface="Tahoma" panose="020B0604030504040204" pitchFamily="34" charset="0"/>
                <a:cs typeface="Tahoma" panose="020B0604030504040204" pitchFamily="34" charset="0"/>
              </a:rPr>
              <a:t>Implications II</a:t>
            </a:r>
            <a:endParaRPr lang="en-GB"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838200" y="1295400"/>
            <a:ext cx="10515600" cy="5060949"/>
          </a:xfrm>
        </p:spPr>
        <p:txBody>
          <a:bodyPr>
            <a:normAutofit fontScale="92500" lnSpcReduction="10000"/>
          </a:bodyPr>
          <a:lstStyle/>
          <a:p>
            <a:r>
              <a:rPr lang="en-HK" dirty="0">
                <a:latin typeface="Tahoma" panose="020B0604030504040204" pitchFamily="34" charset="0"/>
                <a:ea typeface="Tahoma" panose="020B0604030504040204" pitchFamily="34" charset="0"/>
                <a:cs typeface="Tahoma" panose="020B0604030504040204" pitchFamily="34" charset="0"/>
              </a:rPr>
              <a:t>Compliance is not a topic that has attracted much attention</a:t>
            </a:r>
          </a:p>
          <a:p>
            <a:pPr lvl="1"/>
            <a:r>
              <a:rPr lang="en-HK" dirty="0">
                <a:latin typeface="Tahoma" panose="020B0604030504040204" pitchFamily="34" charset="0"/>
                <a:ea typeface="Tahoma" panose="020B0604030504040204" pitchFamily="34" charset="0"/>
                <a:cs typeface="Tahoma" panose="020B0604030504040204" pitchFamily="34" charset="0"/>
              </a:rPr>
              <a:t>We suspect that there are many instances where employees are not compliant with corporate expectations regarding technology usage</a:t>
            </a:r>
          </a:p>
          <a:p>
            <a:r>
              <a:rPr lang="en-HK" dirty="0">
                <a:latin typeface="Tahoma" panose="020B0604030504040204" pitchFamily="34" charset="0"/>
                <a:ea typeface="Tahoma" panose="020B0604030504040204" pitchFamily="34" charset="0"/>
                <a:cs typeface="Tahoma" panose="020B0604030504040204" pitchFamily="34" charset="0"/>
              </a:rPr>
              <a:t>We need to find ways to bring compliance and non-compliance into the technology adoption discourse</a:t>
            </a:r>
          </a:p>
          <a:p>
            <a:pPr lvl="1"/>
            <a:r>
              <a:rPr lang="en-HK" dirty="0">
                <a:latin typeface="Tahoma" panose="020B0604030504040204" pitchFamily="34" charset="0"/>
                <a:ea typeface="Tahoma" panose="020B0604030504040204" pitchFamily="34" charset="0"/>
                <a:cs typeface="Tahoma" panose="020B0604030504040204" pitchFamily="34" charset="0"/>
              </a:rPr>
              <a:t>We need to recognise that non-compliance can be beneficial </a:t>
            </a:r>
          </a:p>
          <a:p>
            <a:pPr lvl="1"/>
            <a:r>
              <a:rPr lang="en-HK" dirty="0">
                <a:latin typeface="Tahoma" panose="020B0604030504040204" pitchFamily="34" charset="0"/>
                <a:ea typeface="Tahoma" panose="020B0604030504040204" pitchFamily="34" charset="0"/>
                <a:cs typeface="Tahoma" panose="020B0604030504040204" pitchFamily="34" charset="0"/>
              </a:rPr>
              <a:t>There may not be a single ‘truth’ operating in the organisation</a:t>
            </a:r>
          </a:p>
          <a:p>
            <a:pPr lvl="1"/>
            <a:r>
              <a:rPr lang="en-HK" dirty="0">
                <a:latin typeface="Tahoma" panose="020B0604030504040204" pitchFamily="34" charset="0"/>
                <a:ea typeface="Tahoma" panose="020B0604030504040204" pitchFamily="34" charset="0"/>
                <a:cs typeface="Tahoma" panose="020B0604030504040204" pitchFamily="34" charset="0"/>
              </a:rPr>
              <a:t>We don’t have to assume that the (global) CIO is right!</a:t>
            </a:r>
          </a:p>
          <a:p>
            <a:pPr lvl="1"/>
            <a:r>
              <a:rPr lang="en-HK" dirty="0">
                <a:latin typeface="Tahoma" panose="020B0604030504040204" pitchFamily="34" charset="0"/>
                <a:ea typeface="Tahoma" panose="020B0604030504040204" pitchFamily="34" charset="0"/>
                <a:cs typeface="Tahoma" panose="020B0604030504040204" pitchFamily="34" charset="0"/>
              </a:rPr>
              <a:t>A global best practice can be a local disaster</a:t>
            </a:r>
            <a:endParaRPr lang="en-GB" dirty="0">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2"/>
          </p:nvPr>
        </p:nvSpPr>
        <p:spPr/>
        <p:txBody>
          <a:bodyPr/>
          <a:lstStyle/>
          <a:p>
            <a:fld id="{6AF0AD86-52F9-42B8-A4EC-EC048E40522C}" type="slidenum">
              <a:rPr lang="en-GB" smtClean="0">
                <a:latin typeface="Tahoma" panose="020B0604030504040204" pitchFamily="34" charset="0"/>
                <a:ea typeface="Tahoma" panose="020B0604030504040204" pitchFamily="34" charset="0"/>
                <a:cs typeface="Tahoma" panose="020B0604030504040204" pitchFamily="34" charset="0"/>
              </a:rPr>
              <a:t>59</a:t>
            </a:fld>
            <a:endParaRPr lang="en-GB">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349413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FF0000"/>
                </a:solidFill>
              </a:rPr>
              <a:t>Implications III</a:t>
            </a:r>
            <a:endParaRPr lang="en-GB" dirty="0">
              <a:solidFill>
                <a:srgbClr val="FF0000"/>
              </a:solidFill>
            </a:endParaRPr>
          </a:p>
        </p:txBody>
      </p:sp>
      <p:sp>
        <p:nvSpPr>
          <p:cNvPr id="3" name="Content Placeholder 2"/>
          <p:cNvSpPr>
            <a:spLocks noGrp="1"/>
          </p:cNvSpPr>
          <p:nvPr>
            <p:ph idx="1"/>
          </p:nvPr>
        </p:nvSpPr>
        <p:spPr/>
        <p:txBody>
          <a:bodyPr/>
          <a:lstStyle/>
          <a:p>
            <a:r>
              <a:rPr lang="en-HK" dirty="0"/>
              <a:t>Coordination of workarounds has not been explored previously in the literature</a:t>
            </a:r>
          </a:p>
          <a:p>
            <a:pPr lvl="1"/>
            <a:r>
              <a:rPr lang="en-HK" dirty="0"/>
              <a:t>It is usually assumed that employees choose to workaround as individuals, not as teams and not in a coordinated way</a:t>
            </a:r>
          </a:p>
          <a:p>
            <a:r>
              <a:rPr lang="en-HK" dirty="0"/>
              <a:t>Workarounds are thus also assumed to be temporary, not persistent</a:t>
            </a:r>
            <a:endParaRPr lang="en-GB"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pPr>
                <a:defRPr/>
              </a:pPr>
              <a:t>60</a:t>
            </a:fld>
            <a:endParaRPr lang="en-US"/>
          </a:p>
        </p:txBody>
      </p:sp>
    </p:spTree>
    <p:extLst>
      <p:ext uri="{BB962C8B-B14F-4D97-AF65-F5344CB8AC3E}">
        <p14:creationId xmlns:p14="http://schemas.microsoft.com/office/powerpoint/2010/main" val="15928224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FF0000"/>
                </a:solidFill>
                <a:latin typeface="+mn-lt"/>
              </a:rPr>
              <a:t>Non-Compliance Perspectives</a:t>
            </a:r>
            <a:endParaRPr lang="en-GB" dirty="0">
              <a:solidFill>
                <a:srgbClr val="FF0000"/>
              </a:solidFill>
              <a:latin typeface="+mn-lt"/>
            </a:endParaRPr>
          </a:p>
        </p:txBody>
      </p:sp>
      <p:sp>
        <p:nvSpPr>
          <p:cNvPr id="3" name="Content Placeholder 2"/>
          <p:cNvSpPr>
            <a:spLocks noGrp="1"/>
          </p:cNvSpPr>
          <p:nvPr>
            <p:ph idx="1"/>
          </p:nvPr>
        </p:nvSpPr>
        <p:spPr/>
        <p:txBody>
          <a:bodyPr/>
          <a:lstStyle/>
          <a:p>
            <a:r>
              <a:rPr lang="en-US" dirty="0">
                <a:cs typeface="Times New Roman" panose="02020603050405020304" pitchFamily="18" charset="0"/>
              </a:rPr>
              <a:t>The corporate perspective (effectiveness, efficiency, profit)</a:t>
            </a:r>
          </a:p>
          <a:p>
            <a:r>
              <a:rPr lang="en-US" dirty="0">
                <a:cs typeface="Times New Roman" panose="02020603050405020304" pitchFamily="18" charset="0"/>
              </a:rPr>
              <a:t>The employee perspective (getting the job done)</a:t>
            </a:r>
          </a:p>
          <a:p>
            <a:r>
              <a:rPr lang="en-US" dirty="0">
                <a:cs typeface="Times New Roman" panose="02020603050405020304" pitchFamily="18" charset="0"/>
              </a:rPr>
              <a:t>The customer perspective (being satisfied with services rendered)</a:t>
            </a:r>
          </a:p>
          <a:p>
            <a:r>
              <a:rPr lang="en-US" dirty="0">
                <a:cs typeface="Times New Roman" panose="02020603050405020304" pitchFamily="18" charset="0"/>
              </a:rPr>
              <a:t>The security perspective (protecting the </a:t>
            </a:r>
            <a:r>
              <a:rPr lang="en-US" dirty="0" err="1">
                <a:cs typeface="Times New Roman" panose="02020603050405020304" pitchFamily="18" charset="0"/>
              </a:rPr>
              <a:t>organisation</a:t>
            </a:r>
            <a:r>
              <a:rPr lang="en-US" dirty="0">
                <a:cs typeface="Times New Roman" panose="02020603050405020304" pitchFamily="18" charset="0"/>
              </a:rPr>
              <a:t> from harm)</a:t>
            </a:r>
          </a:p>
          <a:p>
            <a:pPr lvl="1"/>
            <a:r>
              <a:rPr lang="en-US" dirty="0">
                <a:cs typeface="Times New Roman" panose="02020603050405020304" pitchFamily="18" charset="0"/>
              </a:rPr>
              <a:t>Non-compliance might benefit all stakeholders (except the CSO)</a:t>
            </a:r>
          </a:p>
          <a:p>
            <a:endParaRPr lang="en-GB" dirty="0"/>
          </a:p>
        </p:txBody>
      </p:sp>
      <p:sp>
        <p:nvSpPr>
          <p:cNvPr id="4" name="Slide Number Placeholder 3"/>
          <p:cNvSpPr>
            <a:spLocks noGrp="1"/>
          </p:cNvSpPr>
          <p:nvPr>
            <p:ph type="sldNum" sz="quarter" idx="12"/>
          </p:nvPr>
        </p:nvSpPr>
        <p:spPr/>
        <p:txBody>
          <a:bodyPr/>
          <a:lstStyle/>
          <a:p>
            <a:pPr>
              <a:defRPr/>
            </a:pPr>
            <a:fld id="{21C2BA6D-FEAB-4533-A585-52E9DA43A3AB}" type="slidenum">
              <a:rPr lang="en-US" smtClean="0">
                <a:latin typeface="+mn-lt"/>
              </a:rPr>
              <a:pPr>
                <a:defRPr/>
              </a:pPr>
              <a:t>61</a:t>
            </a:fld>
            <a:endParaRPr lang="en-US">
              <a:latin typeface="+mn-lt"/>
            </a:endParaRPr>
          </a:p>
        </p:txBody>
      </p:sp>
    </p:spTree>
    <p:extLst>
      <p:ext uri="{BB962C8B-B14F-4D97-AF65-F5344CB8AC3E}">
        <p14:creationId xmlns:p14="http://schemas.microsoft.com/office/powerpoint/2010/main" val="35136312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10515600" cy="603504"/>
          </a:xfrm>
        </p:spPr>
        <p:txBody>
          <a:bodyPr/>
          <a:lstStyle/>
          <a:p>
            <a:r>
              <a:rPr lang="en-HK" dirty="0">
                <a:solidFill>
                  <a:schemeClr val="accent6"/>
                </a:solidFill>
                <a:cs typeface="Times New Roman" panose="02020603050405020304" pitchFamily="18" charset="0"/>
              </a:rPr>
              <a:t>Conclusion</a:t>
            </a:r>
            <a:endParaRPr lang="en-GB" dirty="0">
              <a:solidFill>
                <a:schemeClr val="accent6"/>
              </a:solidFill>
              <a:cs typeface="Times New Roman" panose="02020603050405020304" pitchFamily="18" charset="0"/>
            </a:endParaRPr>
          </a:p>
        </p:txBody>
      </p:sp>
      <p:sp>
        <p:nvSpPr>
          <p:cNvPr id="3" name="Content Placeholder 2"/>
          <p:cNvSpPr>
            <a:spLocks noGrp="1"/>
          </p:cNvSpPr>
          <p:nvPr>
            <p:ph idx="1"/>
          </p:nvPr>
        </p:nvSpPr>
        <p:spPr>
          <a:xfrm>
            <a:off x="838200" y="1170432"/>
            <a:ext cx="10515600" cy="5321807"/>
          </a:xfrm>
        </p:spPr>
        <p:txBody>
          <a:bodyPr>
            <a:normAutofit/>
          </a:bodyPr>
          <a:lstStyle/>
          <a:p>
            <a:r>
              <a:rPr lang="en-HK" dirty="0">
                <a:cs typeface="Times New Roman" panose="02020603050405020304" pitchFamily="18" charset="0"/>
              </a:rPr>
              <a:t>IS innovation may prevented employees from completing their work, achieving business objectives, creating value and satisfying their customers</a:t>
            </a:r>
          </a:p>
          <a:p>
            <a:pPr lvl="1"/>
            <a:r>
              <a:rPr lang="en-HK" dirty="0">
                <a:cs typeface="Times New Roman" panose="02020603050405020304" pitchFamily="18" charset="0"/>
              </a:rPr>
              <a:t>Employees may have no choice but to develop workarounds</a:t>
            </a:r>
          </a:p>
          <a:p>
            <a:pPr lvl="1"/>
            <a:r>
              <a:rPr lang="en-HK" dirty="0">
                <a:cs typeface="Times New Roman" panose="02020603050405020304" pitchFamily="18" charset="0"/>
              </a:rPr>
              <a:t>Workarounds may create value that the ERP cannot create</a:t>
            </a:r>
          </a:p>
          <a:p>
            <a:r>
              <a:rPr lang="en-HK" dirty="0">
                <a:cs typeface="Times New Roman" panose="02020603050405020304" pitchFamily="18" charset="0"/>
              </a:rPr>
              <a:t>IS innovations do not always add value</a:t>
            </a:r>
          </a:p>
          <a:p>
            <a:pPr lvl="1"/>
            <a:r>
              <a:rPr lang="en-HK" dirty="0">
                <a:cs typeface="Times New Roman" panose="02020603050405020304" pitchFamily="18" charset="0"/>
              </a:rPr>
              <a:t>They are seldom perfect when first adopted</a:t>
            </a:r>
          </a:p>
          <a:p>
            <a:pPr lvl="1"/>
            <a:r>
              <a:rPr lang="en-HK" dirty="0">
                <a:cs typeface="Times New Roman" panose="02020603050405020304" pitchFamily="18" charset="0"/>
              </a:rPr>
              <a:t>They can disrupt working processes </a:t>
            </a:r>
          </a:p>
          <a:p>
            <a:pPr lvl="1"/>
            <a:r>
              <a:rPr lang="en-HK" dirty="0">
                <a:cs typeface="Times New Roman" panose="02020603050405020304" pitchFamily="18" charset="0"/>
              </a:rPr>
              <a:t>They often need modification</a:t>
            </a:r>
          </a:p>
          <a:p>
            <a:r>
              <a:rPr lang="en-HK" dirty="0">
                <a:cs typeface="Times New Roman" panose="02020603050405020304" pitchFamily="18" charset="0"/>
              </a:rPr>
              <a:t>ERP Readiness?</a:t>
            </a:r>
            <a:endParaRPr lang="en-GB" dirty="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6AF0AD86-52F9-42B8-A4EC-EC048E40522C}" type="slidenum">
              <a:rPr lang="en-GB" smtClean="0">
                <a:latin typeface="Times New Roman" panose="02020603050405020304" pitchFamily="18" charset="0"/>
                <a:cs typeface="Times New Roman" panose="02020603050405020304" pitchFamily="18" charset="0"/>
              </a:rPr>
              <a:t>62</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76067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p:cNvSpPr>
            <a:spLocks noGrp="1"/>
          </p:cNvSpPr>
          <p:nvPr>
            <p:ph type="sldNum" sz="quarter" idx="12"/>
          </p:nvPr>
        </p:nvSpPr>
        <p:spPr>
          <a:noFill/>
        </p:spPr>
        <p:txBody>
          <a:bodyPr/>
          <a:lstStyle>
            <a:lvl1pPr algn="l" eaLnBrk="0" hangingPunct="0">
              <a:spcBef>
                <a:spcPct val="20000"/>
              </a:spcBef>
              <a:buClr>
                <a:schemeClr val="accent1"/>
              </a:buClr>
              <a:buChar char="•"/>
              <a:defRPr sz="3200">
                <a:solidFill>
                  <a:schemeClr val="tx1"/>
                </a:solidFill>
                <a:latin typeface="Tahoma" pitchFamily="34" charset="0"/>
              </a:defRPr>
            </a:lvl1pPr>
            <a:lvl2pPr marL="742950" indent="-285750" algn="l" eaLnBrk="0" hangingPunct="0">
              <a:spcBef>
                <a:spcPct val="20000"/>
              </a:spcBef>
              <a:buClr>
                <a:schemeClr val="hlink"/>
              </a:buClr>
              <a:buChar char="–"/>
              <a:defRPr sz="2800">
                <a:solidFill>
                  <a:schemeClr val="tx1"/>
                </a:solidFill>
                <a:latin typeface="Tahoma" pitchFamily="34" charset="0"/>
              </a:defRPr>
            </a:lvl2pPr>
            <a:lvl3pPr marL="1143000" indent="-228600" algn="l" eaLnBrk="0" hangingPunct="0">
              <a:spcBef>
                <a:spcPct val="20000"/>
              </a:spcBef>
              <a:buClr>
                <a:schemeClr val="accent1"/>
              </a:buClr>
              <a:buChar char="•"/>
              <a:defRPr sz="2400">
                <a:solidFill>
                  <a:schemeClr val="tx1"/>
                </a:solidFill>
                <a:latin typeface="Tahoma" pitchFamily="34" charset="0"/>
              </a:defRPr>
            </a:lvl3pPr>
            <a:lvl4pPr marL="1600200" indent="-228600" algn="l" eaLnBrk="0" hangingPunct="0">
              <a:spcBef>
                <a:spcPct val="20000"/>
              </a:spcBef>
              <a:buClr>
                <a:schemeClr val="folHlink"/>
              </a:buClr>
              <a:buChar char="–"/>
              <a:defRPr sz="2000">
                <a:solidFill>
                  <a:schemeClr val="tx1"/>
                </a:solidFill>
                <a:latin typeface="Tahoma" pitchFamily="34" charset="0"/>
              </a:defRPr>
            </a:lvl4pPr>
            <a:lvl5pPr marL="2057400" indent="-228600" algn="l" eaLnBrk="0" hangingPunct="0">
              <a:spcBef>
                <a:spcPct val="20000"/>
              </a:spcBef>
              <a:buClr>
                <a:schemeClr val="accent1"/>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Tahoma" pitchFamily="34" charset="0"/>
              </a:defRPr>
            </a:lvl9pPr>
          </a:lstStyle>
          <a:p>
            <a:pPr algn="r" eaLnBrk="1" hangingPunct="1">
              <a:spcBef>
                <a:spcPct val="0"/>
              </a:spcBef>
              <a:buClrTx/>
              <a:buFontTx/>
              <a:buNone/>
            </a:pPr>
            <a:fld id="{47C1A29F-B7E7-439C-829E-AF23BC5E092C}" type="slidenum">
              <a:rPr lang="en-US" altLang="en-US" sz="1400">
                <a:latin typeface="Times New Roman" pitchFamily="18" charset="0"/>
              </a:rPr>
              <a:pPr algn="r" eaLnBrk="1" hangingPunct="1">
                <a:spcBef>
                  <a:spcPct val="0"/>
                </a:spcBef>
                <a:buClrTx/>
                <a:buFontTx/>
                <a:buNone/>
              </a:pPr>
              <a:t>63</a:t>
            </a:fld>
            <a:endParaRPr lang="en-US" altLang="en-US" sz="1400">
              <a:latin typeface="Times New Roman" pitchFamily="18" charset="0"/>
            </a:endParaRPr>
          </a:p>
        </p:txBody>
      </p:sp>
      <p:sp>
        <p:nvSpPr>
          <p:cNvPr id="50179" name="Rectangle 2"/>
          <p:cNvSpPr>
            <a:spLocks noGrp="1" noChangeArrowheads="1"/>
          </p:cNvSpPr>
          <p:nvPr>
            <p:ph type="title"/>
          </p:nvPr>
        </p:nvSpPr>
        <p:spPr>
          <a:xfrm>
            <a:off x="1295400" y="622300"/>
            <a:ext cx="8597900" cy="762000"/>
          </a:xfrm>
        </p:spPr>
        <p:txBody>
          <a:bodyPr/>
          <a:lstStyle/>
          <a:p>
            <a:pPr eaLnBrk="1" hangingPunct="1"/>
            <a:r>
              <a:rPr lang="en-US" altLang="en-US" sz="3300">
                <a:solidFill>
                  <a:srgbClr val="00FF00"/>
                </a:solidFill>
              </a:rPr>
              <a:t>Implementation Success Factors 1</a:t>
            </a:r>
          </a:p>
        </p:txBody>
      </p:sp>
      <p:sp>
        <p:nvSpPr>
          <p:cNvPr id="50180" name="Rectangle 3"/>
          <p:cNvSpPr>
            <a:spLocks noGrp="1" noChangeArrowheads="1"/>
          </p:cNvSpPr>
          <p:nvPr>
            <p:ph type="body" idx="1"/>
          </p:nvPr>
        </p:nvSpPr>
        <p:spPr>
          <a:xfrm>
            <a:off x="914400" y="1447801"/>
            <a:ext cx="10515600" cy="4943475"/>
          </a:xfrm>
        </p:spPr>
        <p:txBody>
          <a:bodyPr/>
          <a:lstStyle/>
          <a:p>
            <a:pPr eaLnBrk="1" hangingPunct="1"/>
            <a:r>
              <a:rPr lang="en-US" altLang="en-US" sz="2800" dirty="0"/>
              <a:t>This ERP project is a </a:t>
            </a:r>
            <a:r>
              <a:rPr lang="en-US" altLang="en-US" sz="2800" b="1" dirty="0">
                <a:solidFill>
                  <a:srgbClr val="FFFF00"/>
                </a:solidFill>
              </a:rPr>
              <a:t>business initiative</a:t>
            </a:r>
            <a:r>
              <a:rPr lang="en-US" altLang="en-US" sz="2800" dirty="0"/>
              <a:t>, not IT!</a:t>
            </a:r>
          </a:p>
          <a:p>
            <a:pPr eaLnBrk="1" hangingPunct="1"/>
            <a:r>
              <a:rPr lang="en-US" altLang="en-US" sz="2800" dirty="0"/>
              <a:t>It involves </a:t>
            </a:r>
            <a:r>
              <a:rPr lang="en-US" altLang="en-US" sz="2800" b="1" dirty="0">
                <a:solidFill>
                  <a:srgbClr val="FFFF00"/>
                </a:solidFill>
              </a:rPr>
              <a:t>strategic business decisions</a:t>
            </a:r>
            <a:r>
              <a:rPr lang="en-US" altLang="en-US" sz="2800" dirty="0"/>
              <a:t> and </a:t>
            </a:r>
            <a:r>
              <a:rPr lang="en-US" altLang="en-US" sz="2800" b="1" dirty="0">
                <a:solidFill>
                  <a:srgbClr val="FFFF00"/>
                </a:solidFill>
              </a:rPr>
              <a:t>major organizational changes</a:t>
            </a:r>
          </a:p>
          <a:p>
            <a:pPr lvl="1" eaLnBrk="1" hangingPunct="1"/>
            <a:r>
              <a:rPr lang="en-US" altLang="en-US" sz="2400" dirty="0"/>
              <a:t>International and business culture</a:t>
            </a:r>
          </a:p>
          <a:p>
            <a:pPr lvl="1" eaLnBrk="1" hangingPunct="1"/>
            <a:r>
              <a:rPr lang="en-US" altLang="en-US" sz="2400" dirty="0"/>
              <a:t>Corporate governance</a:t>
            </a:r>
          </a:p>
          <a:p>
            <a:pPr lvl="1" eaLnBrk="1" hangingPunct="1"/>
            <a:r>
              <a:rPr lang="en-US" altLang="en-US" sz="2400" dirty="0"/>
              <a:t>Extended enterprise issues</a:t>
            </a:r>
          </a:p>
          <a:p>
            <a:pPr eaLnBrk="1" hangingPunct="1"/>
            <a:r>
              <a:rPr lang="en-US" altLang="en-US" sz="2800" dirty="0"/>
              <a:t>So, we need the company’s </a:t>
            </a:r>
            <a:r>
              <a:rPr lang="en-US" altLang="en-US" sz="2800" b="1" dirty="0">
                <a:solidFill>
                  <a:srgbClr val="FFFF00"/>
                </a:solidFill>
              </a:rPr>
              <a:t>best people</a:t>
            </a:r>
            <a:r>
              <a:rPr lang="en-US" altLang="en-US" sz="2800" dirty="0"/>
              <a:t> on the project, and a strong project leader with excellent project management skills.</a:t>
            </a:r>
          </a:p>
          <a:p>
            <a:pPr eaLnBrk="1" hangingPunct="1"/>
            <a:r>
              <a:rPr lang="en-US" altLang="en-US" sz="2800" dirty="0"/>
              <a:t>Continued </a:t>
            </a:r>
            <a:r>
              <a:rPr lang="en-US" altLang="en-US" sz="2800" b="1" dirty="0">
                <a:solidFill>
                  <a:srgbClr val="FFFF00"/>
                </a:solidFill>
              </a:rPr>
              <a:t>commitment</a:t>
            </a:r>
            <a:r>
              <a:rPr lang="en-US" altLang="en-US" sz="2800" dirty="0"/>
              <a:t> of senior management.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5"/>
          <p:cNvSpPr>
            <a:spLocks noGrp="1"/>
          </p:cNvSpPr>
          <p:nvPr>
            <p:ph type="sldNum" sz="quarter" idx="12"/>
          </p:nvPr>
        </p:nvSpPr>
        <p:spPr>
          <a:noFill/>
        </p:spPr>
        <p:txBody>
          <a:bodyPr/>
          <a:lstStyle>
            <a:lvl1pPr algn="l" eaLnBrk="0" hangingPunct="0">
              <a:spcBef>
                <a:spcPct val="20000"/>
              </a:spcBef>
              <a:buClr>
                <a:schemeClr val="accent1"/>
              </a:buClr>
              <a:buChar char="•"/>
              <a:defRPr sz="3200">
                <a:solidFill>
                  <a:schemeClr val="tx1"/>
                </a:solidFill>
                <a:latin typeface="Tahoma" pitchFamily="34" charset="0"/>
              </a:defRPr>
            </a:lvl1pPr>
            <a:lvl2pPr marL="742950" indent="-285750" algn="l" eaLnBrk="0" hangingPunct="0">
              <a:spcBef>
                <a:spcPct val="20000"/>
              </a:spcBef>
              <a:buClr>
                <a:schemeClr val="hlink"/>
              </a:buClr>
              <a:buChar char="–"/>
              <a:defRPr sz="2800">
                <a:solidFill>
                  <a:schemeClr val="tx1"/>
                </a:solidFill>
                <a:latin typeface="Tahoma" pitchFamily="34" charset="0"/>
              </a:defRPr>
            </a:lvl2pPr>
            <a:lvl3pPr marL="1143000" indent="-228600" algn="l" eaLnBrk="0" hangingPunct="0">
              <a:spcBef>
                <a:spcPct val="20000"/>
              </a:spcBef>
              <a:buClr>
                <a:schemeClr val="accent1"/>
              </a:buClr>
              <a:buChar char="•"/>
              <a:defRPr sz="2400">
                <a:solidFill>
                  <a:schemeClr val="tx1"/>
                </a:solidFill>
                <a:latin typeface="Tahoma" pitchFamily="34" charset="0"/>
              </a:defRPr>
            </a:lvl3pPr>
            <a:lvl4pPr marL="1600200" indent="-228600" algn="l" eaLnBrk="0" hangingPunct="0">
              <a:spcBef>
                <a:spcPct val="20000"/>
              </a:spcBef>
              <a:buClr>
                <a:schemeClr val="folHlink"/>
              </a:buClr>
              <a:buChar char="–"/>
              <a:defRPr sz="2000">
                <a:solidFill>
                  <a:schemeClr val="tx1"/>
                </a:solidFill>
                <a:latin typeface="Tahoma" pitchFamily="34" charset="0"/>
              </a:defRPr>
            </a:lvl4pPr>
            <a:lvl5pPr marL="2057400" indent="-228600" algn="l" eaLnBrk="0" hangingPunct="0">
              <a:spcBef>
                <a:spcPct val="20000"/>
              </a:spcBef>
              <a:buClr>
                <a:schemeClr val="accent1"/>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Tahoma" pitchFamily="34" charset="0"/>
              </a:defRPr>
            </a:lvl9pPr>
          </a:lstStyle>
          <a:p>
            <a:pPr algn="r" eaLnBrk="1" hangingPunct="1">
              <a:spcBef>
                <a:spcPct val="0"/>
              </a:spcBef>
              <a:buClrTx/>
              <a:buFontTx/>
              <a:buNone/>
            </a:pPr>
            <a:fld id="{BACA2DA3-75D6-43B6-80E1-12B97CFCFE6E}" type="slidenum">
              <a:rPr lang="en-US" altLang="en-US" sz="1400">
                <a:latin typeface="Times New Roman" pitchFamily="18" charset="0"/>
              </a:rPr>
              <a:pPr algn="r" eaLnBrk="1" hangingPunct="1">
                <a:spcBef>
                  <a:spcPct val="0"/>
                </a:spcBef>
                <a:buClrTx/>
                <a:buFontTx/>
                <a:buNone/>
              </a:pPr>
              <a:t>64</a:t>
            </a:fld>
            <a:endParaRPr lang="en-US" altLang="en-US" sz="1400">
              <a:latin typeface="Times New Roman" pitchFamily="18" charset="0"/>
            </a:endParaRPr>
          </a:p>
        </p:txBody>
      </p:sp>
      <p:sp>
        <p:nvSpPr>
          <p:cNvPr id="51203" name="Rectangle 2"/>
          <p:cNvSpPr>
            <a:spLocks noGrp="1" noChangeArrowheads="1"/>
          </p:cNvSpPr>
          <p:nvPr>
            <p:ph type="title"/>
          </p:nvPr>
        </p:nvSpPr>
        <p:spPr/>
        <p:txBody>
          <a:bodyPr/>
          <a:lstStyle/>
          <a:p>
            <a:pPr eaLnBrk="1" hangingPunct="1"/>
            <a:r>
              <a:rPr lang="en-US" altLang="en-US" sz="3300">
                <a:solidFill>
                  <a:srgbClr val="00FF00"/>
                </a:solidFill>
              </a:rPr>
              <a:t>Implementation Success Factors 2</a:t>
            </a:r>
          </a:p>
        </p:txBody>
      </p:sp>
      <p:sp>
        <p:nvSpPr>
          <p:cNvPr id="51204" name="Rectangle 3"/>
          <p:cNvSpPr>
            <a:spLocks noGrp="1" noChangeArrowheads="1"/>
          </p:cNvSpPr>
          <p:nvPr>
            <p:ph type="body" idx="1"/>
          </p:nvPr>
        </p:nvSpPr>
        <p:spPr/>
        <p:txBody>
          <a:bodyPr/>
          <a:lstStyle/>
          <a:p>
            <a:pPr eaLnBrk="1" hangingPunct="1">
              <a:lnSpc>
                <a:spcPct val="90000"/>
              </a:lnSpc>
            </a:pPr>
            <a:r>
              <a:rPr lang="en-US" altLang="en-US" sz="2800" dirty="0"/>
              <a:t>We need all affected parties to “</a:t>
            </a:r>
            <a:r>
              <a:rPr lang="en-US" altLang="en-US" sz="2800" b="1" dirty="0">
                <a:solidFill>
                  <a:srgbClr val="FFFF00"/>
                </a:solidFill>
              </a:rPr>
              <a:t>buy in</a:t>
            </a:r>
            <a:r>
              <a:rPr lang="en-US" altLang="en-US" sz="2800" dirty="0"/>
              <a:t>”. </a:t>
            </a:r>
          </a:p>
          <a:p>
            <a:pPr lvl="1" eaLnBrk="1" hangingPunct="1">
              <a:lnSpc>
                <a:spcPct val="90000"/>
              </a:lnSpc>
            </a:pPr>
            <a:r>
              <a:rPr lang="en-US" altLang="en-US" sz="2400" dirty="0"/>
              <a:t>They have to be a part of the project, not just users.</a:t>
            </a:r>
          </a:p>
          <a:p>
            <a:pPr eaLnBrk="1" hangingPunct="1">
              <a:lnSpc>
                <a:spcPct val="90000"/>
              </a:lnSpc>
            </a:pPr>
            <a:r>
              <a:rPr lang="en-US" altLang="en-US" sz="2800" b="1" dirty="0">
                <a:solidFill>
                  <a:srgbClr val="FFFF00"/>
                </a:solidFill>
              </a:rPr>
              <a:t>Communication</a:t>
            </a:r>
            <a:r>
              <a:rPr lang="en-US" altLang="en-US" sz="2800" dirty="0"/>
              <a:t> about expected change is essential; prepare the organization for change.</a:t>
            </a:r>
          </a:p>
          <a:p>
            <a:pPr lvl="1" eaLnBrk="1" hangingPunct="1">
              <a:lnSpc>
                <a:spcPct val="90000"/>
              </a:lnSpc>
            </a:pPr>
            <a:r>
              <a:rPr lang="en-US" altLang="en-US" sz="2400" dirty="0"/>
              <a:t>You can only change at the speed of the slowest</a:t>
            </a:r>
          </a:p>
          <a:p>
            <a:pPr lvl="1" eaLnBrk="1" hangingPunct="1">
              <a:lnSpc>
                <a:spcPct val="90000"/>
              </a:lnSpc>
            </a:pPr>
            <a:r>
              <a:rPr lang="en-US" altLang="en-US" sz="2400" dirty="0"/>
              <a:t>If that is too slow, people have to go</a:t>
            </a:r>
          </a:p>
          <a:p>
            <a:pPr eaLnBrk="1" hangingPunct="1">
              <a:lnSpc>
                <a:spcPct val="90000"/>
              </a:lnSpc>
            </a:pPr>
            <a:r>
              <a:rPr lang="en-US" altLang="en-US" sz="2800" dirty="0"/>
              <a:t>Smart contracts with vendors &amp; consultants.</a:t>
            </a:r>
          </a:p>
          <a:p>
            <a:pPr lvl="1" eaLnBrk="1" hangingPunct="1">
              <a:lnSpc>
                <a:spcPct val="90000"/>
              </a:lnSpc>
            </a:pPr>
            <a:r>
              <a:rPr lang="en-US" altLang="en-US" sz="2400" dirty="0"/>
              <a:t>You control the budgets, not them</a:t>
            </a:r>
          </a:p>
          <a:p>
            <a:pPr eaLnBrk="1" hangingPunct="1">
              <a:lnSpc>
                <a:spcPct val="90000"/>
              </a:lnSpc>
            </a:pPr>
            <a:r>
              <a:rPr lang="en-US" altLang="en-US" sz="2800" dirty="0"/>
              <a:t>Try </a:t>
            </a:r>
            <a:r>
              <a:rPr lang="en-US" altLang="en-US" sz="2800" b="1" dirty="0">
                <a:solidFill>
                  <a:srgbClr val="FFFF00"/>
                </a:solidFill>
              </a:rPr>
              <a:t>not</a:t>
            </a:r>
            <a:r>
              <a:rPr lang="en-US" altLang="en-US" sz="2800" dirty="0">
                <a:solidFill>
                  <a:srgbClr val="FF0000"/>
                </a:solidFill>
              </a:rPr>
              <a:t> </a:t>
            </a:r>
            <a:r>
              <a:rPr lang="en-US" altLang="en-US" sz="2800" dirty="0"/>
              <a:t>to </a:t>
            </a:r>
            <a:r>
              <a:rPr lang="en-US" altLang="en-US" sz="2800" dirty="0" err="1"/>
              <a:t>customise</a:t>
            </a:r>
            <a:r>
              <a:rPr lang="en-US" altLang="en-US" sz="2800" dirty="0"/>
              <a:t>. </a:t>
            </a:r>
          </a:p>
          <a:p>
            <a:pPr eaLnBrk="1" hangingPunct="1">
              <a:lnSpc>
                <a:spcPct val="90000"/>
              </a:lnSpc>
            </a:pPr>
            <a:endParaRPr lang="en-US" altLang="en-US" sz="28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5"/>
          <p:cNvSpPr>
            <a:spLocks noGrp="1"/>
          </p:cNvSpPr>
          <p:nvPr>
            <p:ph type="sldNum" sz="quarter" idx="12"/>
          </p:nvPr>
        </p:nvSpPr>
        <p:spPr>
          <a:noFill/>
        </p:spPr>
        <p:txBody>
          <a:bodyPr/>
          <a:lstStyle>
            <a:lvl1pPr algn="l" eaLnBrk="0" hangingPunct="0">
              <a:spcBef>
                <a:spcPct val="20000"/>
              </a:spcBef>
              <a:buClr>
                <a:schemeClr val="accent1"/>
              </a:buClr>
              <a:buChar char="•"/>
              <a:defRPr sz="3200">
                <a:solidFill>
                  <a:schemeClr val="tx1"/>
                </a:solidFill>
                <a:latin typeface="Tahoma" pitchFamily="34" charset="0"/>
              </a:defRPr>
            </a:lvl1pPr>
            <a:lvl2pPr marL="742950" indent="-285750" algn="l" eaLnBrk="0" hangingPunct="0">
              <a:spcBef>
                <a:spcPct val="20000"/>
              </a:spcBef>
              <a:buClr>
                <a:schemeClr val="hlink"/>
              </a:buClr>
              <a:buChar char="–"/>
              <a:defRPr sz="2800">
                <a:solidFill>
                  <a:schemeClr val="tx1"/>
                </a:solidFill>
                <a:latin typeface="Tahoma" pitchFamily="34" charset="0"/>
              </a:defRPr>
            </a:lvl2pPr>
            <a:lvl3pPr marL="1143000" indent="-228600" algn="l" eaLnBrk="0" hangingPunct="0">
              <a:spcBef>
                <a:spcPct val="20000"/>
              </a:spcBef>
              <a:buClr>
                <a:schemeClr val="accent1"/>
              </a:buClr>
              <a:buChar char="•"/>
              <a:defRPr sz="2400">
                <a:solidFill>
                  <a:schemeClr val="tx1"/>
                </a:solidFill>
                <a:latin typeface="Tahoma" pitchFamily="34" charset="0"/>
              </a:defRPr>
            </a:lvl3pPr>
            <a:lvl4pPr marL="1600200" indent="-228600" algn="l" eaLnBrk="0" hangingPunct="0">
              <a:spcBef>
                <a:spcPct val="20000"/>
              </a:spcBef>
              <a:buClr>
                <a:schemeClr val="folHlink"/>
              </a:buClr>
              <a:buChar char="–"/>
              <a:defRPr sz="2000">
                <a:solidFill>
                  <a:schemeClr val="tx1"/>
                </a:solidFill>
                <a:latin typeface="Tahoma" pitchFamily="34" charset="0"/>
              </a:defRPr>
            </a:lvl4pPr>
            <a:lvl5pPr marL="2057400" indent="-228600" algn="l" eaLnBrk="0" hangingPunct="0">
              <a:spcBef>
                <a:spcPct val="20000"/>
              </a:spcBef>
              <a:buClr>
                <a:schemeClr val="accent1"/>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Tahoma" pitchFamily="34" charset="0"/>
              </a:defRPr>
            </a:lvl9pPr>
          </a:lstStyle>
          <a:p>
            <a:pPr algn="r" eaLnBrk="1" hangingPunct="1">
              <a:spcBef>
                <a:spcPct val="0"/>
              </a:spcBef>
              <a:buClrTx/>
              <a:buFontTx/>
              <a:buNone/>
            </a:pPr>
            <a:fld id="{5D4E3544-C744-411A-9693-40F3318B8F0B}" type="slidenum">
              <a:rPr lang="en-US" altLang="en-US" sz="1400">
                <a:latin typeface="Times New Roman" pitchFamily="18" charset="0"/>
              </a:rPr>
              <a:pPr algn="r" eaLnBrk="1" hangingPunct="1">
                <a:spcBef>
                  <a:spcPct val="0"/>
                </a:spcBef>
                <a:buClrTx/>
                <a:buFontTx/>
                <a:buNone/>
              </a:pPr>
              <a:t>65</a:t>
            </a:fld>
            <a:endParaRPr lang="en-US" altLang="en-US" sz="1400">
              <a:latin typeface="Times New Roman" pitchFamily="18" charset="0"/>
            </a:endParaRPr>
          </a:p>
        </p:txBody>
      </p:sp>
      <p:sp>
        <p:nvSpPr>
          <p:cNvPr id="52227" name="Rectangle 2"/>
          <p:cNvSpPr>
            <a:spLocks noGrp="1" noChangeArrowheads="1"/>
          </p:cNvSpPr>
          <p:nvPr>
            <p:ph type="title"/>
          </p:nvPr>
        </p:nvSpPr>
        <p:spPr/>
        <p:txBody>
          <a:bodyPr/>
          <a:lstStyle/>
          <a:p>
            <a:pPr eaLnBrk="1" hangingPunct="1"/>
            <a:r>
              <a:rPr lang="en-US" altLang="en-US" sz="3400" dirty="0">
                <a:solidFill>
                  <a:srgbClr val="00FF00"/>
                </a:solidFill>
              </a:rPr>
              <a:t>Broader Lessons for IT Based Org Change</a:t>
            </a:r>
          </a:p>
        </p:txBody>
      </p:sp>
      <p:sp>
        <p:nvSpPr>
          <p:cNvPr id="52228" name="Rectangle 3"/>
          <p:cNvSpPr>
            <a:spLocks noGrp="1" noChangeArrowheads="1"/>
          </p:cNvSpPr>
          <p:nvPr>
            <p:ph type="body" idx="1"/>
          </p:nvPr>
        </p:nvSpPr>
        <p:spPr>
          <a:xfrm>
            <a:off x="990600" y="1981200"/>
            <a:ext cx="10058400" cy="4114800"/>
          </a:xfrm>
        </p:spPr>
        <p:txBody>
          <a:bodyPr/>
          <a:lstStyle/>
          <a:p>
            <a:pPr eaLnBrk="1" hangingPunct="1">
              <a:lnSpc>
                <a:spcPct val="90000"/>
              </a:lnSpc>
            </a:pPr>
            <a:r>
              <a:rPr lang="en-US" altLang="en-US" sz="2400" dirty="0"/>
              <a:t>Top Management must be the change architects</a:t>
            </a:r>
          </a:p>
          <a:p>
            <a:pPr eaLnBrk="1" hangingPunct="1">
              <a:lnSpc>
                <a:spcPct val="90000"/>
              </a:lnSpc>
            </a:pPr>
            <a:r>
              <a:rPr lang="en-US" altLang="en-US" sz="2400" dirty="0"/>
              <a:t>IT cannot transform an </a:t>
            </a:r>
            <a:r>
              <a:rPr lang="en-US" altLang="en-US" sz="2400" dirty="0" err="1"/>
              <a:t>organisation</a:t>
            </a:r>
            <a:r>
              <a:rPr lang="en-US" altLang="en-US" sz="2400" dirty="0"/>
              <a:t> – IT </a:t>
            </a:r>
            <a:r>
              <a:rPr lang="en-US" altLang="en-US" sz="2400" dirty="0">
                <a:solidFill>
                  <a:srgbClr val="FFFF00"/>
                </a:solidFill>
              </a:rPr>
              <a:t>enables </a:t>
            </a:r>
            <a:r>
              <a:rPr lang="en-US" altLang="en-US" sz="2400" dirty="0"/>
              <a:t>transformation</a:t>
            </a:r>
          </a:p>
          <a:p>
            <a:pPr eaLnBrk="1" hangingPunct="1">
              <a:lnSpc>
                <a:spcPct val="90000"/>
              </a:lnSpc>
            </a:pPr>
            <a:r>
              <a:rPr lang="en-US" altLang="en-US" sz="2400" dirty="0"/>
              <a:t>Enterprise-wide business-IT Partnerships are needed </a:t>
            </a:r>
          </a:p>
          <a:p>
            <a:pPr eaLnBrk="1" hangingPunct="1">
              <a:lnSpc>
                <a:spcPct val="90000"/>
              </a:lnSpc>
            </a:pPr>
            <a:r>
              <a:rPr lang="en-US" altLang="en-US" sz="2400" dirty="0"/>
              <a:t>The pace of change must match the rate of acceptance</a:t>
            </a:r>
          </a:p>
          <a:p>
            <a:pPr eaLnBrk="1" hangingPunct="1">
              <a:lnSpc>
                <a:spcPct val="90000"/>
              </a:lnSpc>
            </a:pPr>
            <a:r>
              <a:rPr lang="en-US" altLang="en-US" sz="2400" dirty="0"/>
              <a:t>Individual transformation is as important as </a:t>
            </a:r>
            <a:r>
              <a:rPr lang="en-US" altLang="en-US" sz="2400" dirty="0" err="1"/>
              <a:t>organisational</a:t>
            </a:r>
            <a:r>
              <a:rPr lang="en-US" altLang="en-US" sz="2400" dirty="0"/>
              <a:t> transformation</a:t>
            </a:r>
          </a:p>
          <a:p>
            <a:pPr eaLnBrk="1" hangingPunct="1">
              <a:lnSpc>
                <a:spcPct val="90000"/>
              </a:lnSpc>
            </a:pPr>
            <a:r>
              <a:rPr lang="en-US" altLang="en-US" sz="2400" dirty="0"/>
              <a:t>Change champions must be diverse, yet work together</a:t>
            </a:r>
          </a:p>
          <a:p>
            <a:pPr eaLnBrk="1" hangingPunct="1">
              <a:lnSpc>
                <a:spcPct val="90000"/>
              </a:lnSpc>
            </a:pPr>
            <a:r>
              <a:rPr lang="en-US" altLang="en-US" sz="2400" dirty="0"/>
              <a:t>Offshoring IT development sounds attractive, but it is not just an IT project. It is a business issue.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5"/>
          <p:cNvSpPr>
            <a:spLocks noGrp="1"/>
          </p:cNvSpPr>
          <p:nvPr>
            <p:ph type="sldNum" sz="quarter" idx="12"/>
          </p:nvPr>
        </p:nvSpPr>
        <p:spPr>
          <a:noFill/>
        </p:spPr>
        <p:txBody>
          <a:bodyPr/>
          <a:lstStyle>
            <a:lvl1pPr algn="l" eaLnBrk="0" hangingPunct="0">
              <a:spcBef>
                <a:spcPct val="20000"/>
              </a:spcBef>
              <a:buClr>
                <a:schemeClr val="accent1"/>
              </a:buClr>
              <a:buChar char="•"/>
              <a:defRPr sz="3200">
                <a:solidFill>
                  <a:schemeClr val="tx1"/>
                </a:solidFill>
                <a:latin typeface="Tahoma" pitchFamily="34" charset="0"/>
              </a:defRPr>
            </a:lvl1pPr>
            <a:lvl2pPr marL="742950" indent="-285750" algn="l" eaLnBrk="0" hangingPunct="0">
              <a:spcBef>
                <a:spcPct val="20000"/>
              </a:spcBef>
              <a:buClr>
                <a:schemeClr val="hlink"/>
              </a:buClr>
              <a:buChar char="–"/>
              <a:defRPr sz="2800">
                <a:solidFill>
                  <a:schemeClr val="tx1"/>
                </a:solidFill>
                <a:latin typeface="Tahoma" pitchFamily="34" charset="0"/>
              </a:defRPr>
            </a:lvl2pPr>
            <a:lvl3pPr marL="1143000" indent="-228600" algn="l" eaLnBrk="0" hangingPunct="0">
              <a:spcBef>
                <a:spcPct val="20000"/>
              </a:spcBef>
              <a:buClr>
                <a:schemeClr val="accent1"/>
              </a:buClr>
              <a:buChar char="•"/>
              <a:defRPr sz="2400">
                <a:solidFill>
                  <a:schemeClr val="tx1"/>
                </a:solidFill>
                <a:latin typeface="Tahoma" pitchFamily="34" charset="0"/>
              </a:defRPr>
            </a:lvl3pPr>
            <a:lvl4pPr marL="1600200" indent="-228600" algn="l" eaLnBrk="0" hangingPunct="0">
              <a:spcBef>
                <a:spcPct val="20000"/>
              </a:spcBef>
              <a:buClr>
                <a:schemeClr val="folHlink"/>
              </a:buClr>
              <a:buChar char="–"/>
              <a:defRPr sz="2000">
                <a:solidFill>
                  <a:schemeClr val="tx1"/>
                </a:solidFill>
                <a:latin typeface="Tahoma" pitchFamily="34" charset="0"/>
              </a:defRPr>
            </a:lvl4pPr>
            <a:lvl5pPr marL="2057400" indent="-228600" algn="l" eaLnBrk="0" hangingPunct="0">
              <a:spcBef>
                <a:spcPct val="20000"/>
              </a:spcBef>
              <a:buClr>
                <a:schemeClr val="accent1"/>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Tahoma" pitchFamily="34" charset="0"/>
              </a:defRPr>
            </a:lvl9pPr>
          </a:lstStyle>
          <a:p>
            <a:pPr algn="r" eaLnBrk="1" hangingPunct="1">
              <a:spcBef>
                <a:spcPct val="0"/>
              </a:spcBef>
              <a:buClrTx/>
              <a:buFontTx/>
              <a:buNone/>
            </a:pPr>
            <a:fld id="{6EB770D1-C664-4BA2-A77F-C500AB17F0EB}" type="slidenum">
              <a:rPr lang="en-US" altLang="en-US" sz="1400">
                <a:latin typeface="Times New Roman" pitchFamily="18" charset="0"/>
              </a:rPr>
              <a:pPr algn="r" eaLnBrk="1" hangingPunct="1">
                <a:spcBef>
                  <a:spcPct val="0"/>
                </a:spcBef>
                <a:buClrTx/>
                <a:buFontTx/>
                <a:buNone/>
              </a:pPr>
              <a:t>66</a:t>
            </a:fld>
            <a:endParaRPr lang="en-US" altLang="en-US" sz="1400">
              <a:latin typeface="Times New Roman" pitchFamily="18" charset="0"/>
            </a:endParaRPr>
          </a:p>
        </p:txBody>
      </p:sp>
      <p:sp>
        <p:nvSpPr>
          <p:cNvPr id="53251" name="Rectangle 2"/>
          <p:cNvSpPr>
            <a:spLocks noGrp="1" noChangeArrowheads="1"/>
          </p:cNvSpPr>
          <p:nvPr>
            <p:ph type="title"/>
          </p:nvPr>
        </p:nvSpPr>
        <p:spPr/>
        <p:txBody>
          <a:bodyPr/>
          <a:lstStyle/>
          <a:p>
            <a:pPr eaLnBrk="1" hangingPunct="1"/>
            <a:r>
              <a:rPr lang="en-US" altLang="en-US" dirty="0">
                <a:solidFill>
                  <a:srgbClr val="00FF00"/>
                </a:solidFill>
              </a:rPr>
              <a:t>Consequences of Transformation</a:t>
            </a:r>
          </a:p>
        </p:txBody>
      </p:sp>
      <p:sp>
        <p:nvSpPr>
          <p:cNvPr id="53252" name="Rectangle 3"/>
          <p:cNvSpPr>
            <a:spLocks noGrp="1" noChangeArrowheads="1"/>
          </p:cNvSpPr>
          <p:nvPr>
            <p:ph type="body" idx="1"/>
          </p:nvPr>
        </p:nvSpPr>
        <p:spPr/>
        <p:txBody>
          <a:bodyPr/>
          <a:lstStyle/>
          <a:p>
            <a:pPr eaLnBrk="1" hangingPunct="1">
              <a:lnSpc>
                <a:spcPct val="90000"/>
              </a:lnSpc>
            </a:pPr>
            <a:r>
              <a:rPr lang="en-US" altLang="en-US" dirty="0" err="1"/>
              <a:t>Organisational</a:t>
            </a:r>
            <a:r>
              <a:rPr lang="en-US" altLang="en-US" dirty="0"/>
              <a:t> culture and identity</a:t>
            </a:r>
          </a:p>
          <a:p>
            <a:pPr lvl="1" eaLnBrk="1" hangingPunct="1">
              <a:lnSpc>
                <a:spcPct val="90000"/>
              </a:lnSpc>
            </a:pPr>
            <a:r>
              <a:rPr lang="en-US" altLang="en-US" dirty="0"/>
              <a:t>There will be pressure for change</a:t>
            </a:r>
          </a:p>
          <a:p>
            <a:pPr lvl="1" eaLnBrk="1" hangingPunct="1">
              <a:lnSpc>
                <a:spcPct val="90000"/>
              </a:lnSpc>
            </a:pPr>
            <a:r>
              <a:rPr lang="en-US" altLang="en-US" dirty="0"/>
              <a:t>People who support ‘the old way’ will feel left out, </a:t>
            </a:r>
            <a:r>
              <a:rPr lang="en-GB" altLang="en-US" dirty="0"/>
              <a:t>marginalised</a:t>
            </a:r>
            <a:r>
              <a:rPr lang="en-US" altLang="en-US" dirty="0"/>
              <a:t> or discriminated against</a:t>
            </a:r>
          </a:p>
          <a:p>
            <a:pPr eaLnBrk="1" hangingPunct="1">
              <a:lnSpc>
                <a:spcPct val="90000"/>
              </a:lnSpc>
            </a:pPr>
            <a:r>
              <a:rPr lang="en-US" altLang="en-US" dirty="0"/>
              <a:t>A new, more flexible set of cultural norms may be necessary</a:t>
            </a:r>
          </a:p>
          <a:p>
            <a:pPr lvl="1" eaLnBrk="1" hangingPunct="1">
              <a:lnSpc>
                <a:spcPct val="90000"/>
              </a:lnSpc>
            </a:pPr>
            <a:r>
              <a:rPr lang="en-US" altLang="en-US" dirty="0"/>
              <a:t>Guided by new principles, new values, … and perhaps new managers?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5"/>
          <p:cNvSpPr>
            <a:spLocks noGrp="1"/>
          </p:cNvSpPr>
          <p:nvPr>
            <p:ph type="sldNum" sz="quarter" idx="12"/>
          </p:nvPr>
        </p:nvSpPr>
        <p:spPr>
          <a:noFill/>
        </p:spPr>
        <p:txBody>
          <a:bodyPr/>
          <a:lstStyle>
            <a:lvl1pPr algn="l" eaLnBrk="0" hangingPunct="0">
              <a:spcBef>
                <a:spcPct val="20000"/>
              </a:spcBef>
              <a:buClr>
                <a:schemeClr val="accent1"/>
              </a:buClr>
              <a:buChar char="•"/>
              <a:defRPr sz="3200">
                <a:solidFill>
                  <a:schemeClr val="tx1"/>
                </a:solidFill>
                <a:latin typeface="Tahoma" pitchFamily="34" charset="0"/>
              </a:defRPr>
            </a:lvl1pPr>
            <a:lvl2pPr marL="742950" indent="-285750" algn="l" eaLnBrk="0" hangingPunct="0">
              <a:spcBef>
                <a:spcPct val="20000"/>
              </a:spcBef>
              <a:buClr>
                <a:schemeClr val="hlink"/>
              </a:buClr>
              <a:buChar char="–"/>
              <a:defRPr sz="2800">
                <a:solidFill>
                  <a:schemeClr val="tx1"/>
                </a:solidFill>
                <a:latin typeface="Tahoma" pitchFamily="34" charset="0"/>
              </a:defRPr>
            </a:lvl2pPr>
            <a:lvl3pPr marL="1143000" indent="-228600" algn="l" eaLnBrk="0" hangingPunct="0">
              <a:spcBef>
                <a:spcPct val="20000"/>
              </a:spcBef>
              <a:buClr>
                <a:schemeClr val="accent1"/>
              </a:buClr>
              <a:buChar char="•"/>
              <a:defRPr sz="2400">
                <a:solidFill>
                  <a:schemeClr val="tx1"/>
                </a:solidFill>
                <a:latin typeface="Tahoma" pitchFamily="34" charset="0"/>
              </a:defRPr>
            </a:lvl3pPr>
            <a:lvl4pPr marL="1600200" indent="-228600" algn="l" eaLnBrk="0" hangingPunct="0">
              <a:spcBef>
                <a:spcPct val="20000"/>
              </a:spcBef>
              <a:buClr>
                <a:schemeClr val="folHlink"/>
              </a:buClr>
              <a:buChar char="–"/>
              <a:defRPr sz="2000">
                <a:solidFill>
                  <a:schemeClr val="tx1"/>
                </a:solidFill>
                <a:latin typeface="Tahoma" pitchFamily="34" charset="0"/>
              </a:defRPr>
            </a:lvl4pPr>
            <a:lvl5pPr marL="2057400" indent="-228600" algn="l" eaLnBrk="0" hangingPunct="0">
              <a:spcBef>
                <a:spcPct val="20000"/>
              </a:spcBef>
              <a:buClr>
                <a:schemeClr val="accent1"/>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Tahoma" pitchFamily="34" charset="0"/>
              </a:defRPr>
            </a:lvl9pPr>
          </a:lstStyle>
          <a:p>
            <a:pPr algn="r" eaLnBrk="1" hangingPunct="1">
              <a:spcBef>
                <a:spcPct val="0"/>
              </a:spcBef>
              <a:buClrTx/>
              <a:buFontTx/>
              <a:buNone/>
            </a:pPr>
            <a:fld id="{7AF94D22-FB1B-4F6D-9603-4DBFCE8604E3}" type="slidenum">
              <a:rPr lang="en-US" altLang="en-US" sz="1400">
                <a:latin typeface="Times New Roman" pitchFamily="18" charset="0"/>
              </a:rPr>
              <a:pPr algn="r" eaLnBrk="1" hangingPunct="1">
                <a:spcBef>
                  <a:spcPct val="0"/>
                </a:spcBef>
                <a:buClrTx/>
                <a:buFontTx/>
                <a:buNone/>
              </a:pPr>
              <a:t>67</a:t>
            </a:fld>
            <a:endParaRPr lang="en-US" altLang="en-US" sz="1400">
              <a:latin typeface="Times New Roman" pitchFamily="18" charset="0"/>
            </a:endParaRPr>
          </a:p>
        </p:txBody>
      </p:sp>
      <p:sp>
        <p:nvSpPr>
          <p:cNvPr id="54275" name="Rectangle 2"/>
          <p:cNvSpPr>
            <a:spLocks noGrp="1" noChangeArrowheads="1"/>
          </p:cNvSpPr>
          <p:nvPr>
            <p:ph type="title"/>
          </p:nvPr>
        </p:nvSpPr>
        <p:spPr/>
        <p:txBody>
          <a:bodyPr/>
          <a:lstStyle/>
          <a:p>
            <a:pPr eaLnBrk="1" hangingPunct="1"/>
            <a:r>
              <a:rPr lang="en-US" altLang="en-US">
                <a:solidFill>
                  <a:srgbClr val="00FF00"/>
                </a:solidFill>
              </a:rPr>
              <a:t>To Discuss </a:t>
            </a:r>
          </a:p>
        </p:txBody>
      </p:sp>
      <p:sp>
        <p:nvSpPr>
          <p:cNvPr id="54276" name="Rectangle 3"/>
          <p:cNvSpPr>
            <a:spLocks noGrp="1" noChangeArrowheads="1"/>
          </p:cNvSpPr>
          <p:nvPr>
            <p:ph type="body" idx="1"/>
          </p:nvPr>
        </p:nvSpPr>
        <p:spPr/>
        <p:txBody>
          <a:bodyPr/>
          <a:lstStyle/>
          <a:p>
            <a:pPr eaLnBrk="1" hangingPunct="1">
              <a:lnSpc>
                <a:spcPct val="90000"/>
              </a:lnSpc>
            </a:pPr>
            <a:r>
              <a:rPr lang="en-US" altLang="en-US" sz="2800" dirty="0"/>
              <a:t>Please look at the Nestl</a:t>
            </a:r>
            <a:r>
              <a:rPr lang="en-US" altLang="en-US" sz="2800" dirty="0">
                <a:cs typeface="Tahoma" pitchFamily="34" charset="0"/>
              </a:rPr>
              <a:t>é case</a:t>
            </a:r>
          </a:p>
          <a:p>
            <a:pPr lvl="1" eaLnBrk="1" hangingPunct="1">
              <a:lnSpc>
                <a:spcPct val="90000"/>
              </a:lnSpc>
            </a:pPr>
            <a:r>
              <a:rPr lang="en-US" altLang="en-US" sz="2400" dirty="0">
                <a:hlinkClick r:id="rId2"/>
              </a:rPr>
              <a:t>https://www.cio.com/article/270680/enterprise-resource-planning-nestl-s-enterprise-resource-planning-erp-odyssey.html</a:t>
            </a:r>
            <a:endParaRPr lang="en-US" altLang="en-US" sz="2400" dirty="0"/>
          </a:p>
          <a:p>
            <a:pPr lvl="1" eaLnBrk="1" hangingPunct="1">
              <a:lnSpc>
                <a:spcPct val="90000"/>
              </a:lnSpc>
            </a:pPr>
            <a:r>
              <a:rPr lang="en-US" altLang="en-US" sz="2800" dirty="0"/>
              <a:t>What were Nestl</a:t>
            </a:r>
            <a:r>
              <a:rPr lang="en-US" altLang="en-US" sz="2800" dirty="0">
                <a:cs typeface="Tahoma" pitchFamily="34" charset="0"/>
              </a:rPr>
              <a:t>é’s original set of problems</a:t>
            </a:r>
          </a:p>
          <a:p>
            <a:pPr eaLnBrk="1" hangingPunct="1">
              <a:lnSpc>
                <a:spcPct val="90000"/>
              </a:lnSpc>
            </a:pPr>
            <a:r>
              <a:rPr lang="en-US" altLang="en-US" sz="2800" dirty="0">
                <a:cs typeface="Tahoma" pitchFamily="34" charset="0"/>
              </a:rPr>
              <a:t>What kind of risks did they face in creating a solution?</a:t>
            </a:r>
          </a:p>
          <a:p>
            <a:pPr eaLnBrk="1" hangingPunct="1">
              <a:lnSpc>
                <a:spcPct val="90000"/>
              </a:lnSpc>
            </a:pPr>
            <a:r>
              <a:rPr lang="en-US" altLang="en-US" sz="2800" dirty="0">
                <a:cs typeface="Tahoma" pitchFamily="34" charset="0"/>
              </a:rPr>
              <a:t>What lessons can we learn about large-scale systems change?</a:t>
            </a:r>
          </a:p>
          <a:p>
            <a:pPr eaLnBrk="1" hangingPunct="1">
              <a:lnSpc>
                <a:spcPct val="90000"/>
              </a:lnSpc>
            </a:pPr>
            <a:r>
              <a:rPr lang="en-US" altLang="en-US" sz="2800" dirty="0">
                <a:cs typeface="Tahoma" pitchFamily="34" charset="0"/>
              </a:rPr>
              <a:t>What do you see as the critical success factors (CSF) for this kind of project?</a:t>
            </a:r>
          </a:p>
          <a:p>
            <a:pPr eaLnBrk="1" hangingPunct="1">
              <a:lnSpc>
                <a:spcPct val="90000"/>
              </a:lnSpc>
            </a:pPr>
            <a:r>
              <a:rPr lang="en-US" altLang="en-US" sz="2800" dirty="0">
                <a:cs typeface="Tahoma" pitchFamily="34" charset="0"/>
              </a:rPr>
              <a:t>What else is interesting about this case?</a:t>
            </a:r>
            <a:endParaRPr lang="en-US" altLang="en-US" sz="2800" dirty="0"/>
          </a:p>
        </p:txBody>
      </p:sp>
    </p:spTree>
  </p:cSld>
  <p:clrMapOvr>
    <a:masterClrMapping/>
  </p:clrMapOvr>
</p:sld>
</file>

<file path=ppt/theme/theme1.xml><?xml version="1.0" encoding="utf-8"?>
<a:theme xmlns:a="http://schemas.openxmlformats.org/drawingml/2006/main" name="Neon Frame">
  <a:themeElements>
    <a:clrScheme name="Neon Fram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fontScheme name="Neon Fram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eon Fram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Neon Fram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Neon Fram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Neon Fram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Neon Frame 5">
        <a:dk1>
          <a:srgbClr val="808080"/>
        </a:dk1>
        <a:lt1>
          <a:srgbClr val="F8F8F8"/>
        </a:lt1>
        <a:dk2>
          <a:srgbClr val="000000"/>
        </a:dk2>
        <a:lt2>
          <a:srgbClr val="FFFFFF"/>
        </a:lt2>
        <a:accent1>
          <a:srgbClr val="FF6600"/>
        </a:accent1>
        <a:accent2>
          <a:srgbClr val="FF41FF"/>
        </a:accent2>
        <a:accent3>
          <a:srgbClr val="AAAAAA"/>
        </a:accent3>
        <a:accent4>
          <a:srgbClr val="D4D4D4"/>
        </a:accent4>
        <a:accent5>
          <a:srgbClr val="FFB8AA"/>
        </a:accent5>
        <a:accent6>
          <a:srgbClr val="E73AE7"/>
        </a:accent6>
        <a:hlink>
          <a:srgbClr val="FF0066"/>
        </a:hlink>
        <a:folHlink>
          <a:srgbClr val="CC0066"/>
        </a:folHlink>
      </a:clrScheme>
      <a:clrMap bg1="dk2" tx1="lt1" bg2="dk1" tx2="lt2" accent1="accent1" accent2="accent2" accent3="accent3" accent4="accent4" accent5="accent5" accent6="accent6" hlink="hlink" folHlink="folHlink"/>
    </a:extraClrScheme>
    <a:extraClrScheme>
      <a:clrScheme name="Neon Frame 6">
        <a:dk1>
          <a:srgbClr val="808080"/>
        </a:dk1>
        <a:lt1>
          <a:srgbClr val="F8F8F8"/>
        </a:lt1>
        <a:dk2>
          <a:srgbClr val="000000"/>
        </a:dk2>
        <a:lt2>
          <a:srgbClr val="FFFFFF"/>
        </a:lt2>
        <a:accent1>
          <a:srgbClr val="FF4FC9"/>
        </a:accent1>
        <a:accent2>
          <a:srgbClr val="FF91B6"/>
        </a:accent2>
        <a:accent3>
          <a:srgbClr val="AAAAAA"/>
        </a:accent3>
        <a:accent4>
          <a:srgbClr val="D4D4D4"/>
        </a:accent4>
        <a:accent5>
          <a:srgbClr val="FFB2E1"/>
        </a:accent5>
        <a:accent6>
          <a:srgbClr val="E783A5"/>
        </a:accent6>
        <a:hlink>
          <a:srgbClr val="FF99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Designs\Neon Frame.pot</Template>
  <TotalTime>2431</TotalTime>
  <Words>4351</Words>
  <Application>Microsoft Office PowerPoint</Application>
  <PresentationFormat>Widescreen</PresentationFormat>
  <Paragraphs>491</Paragraphs>
  <Slides>67</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67</vt:i4>
      </vt:variant>
    </vt:vector>
  </HeadingPairs>
  <TitlesOfParts>
    <vt:vector size="71" baseType="lpstr">
      <vt:lpstr>SimSun</vt:lpstr>
      <vt:lpstr>Tahoma</vt:lpstr>
      <vt:lpstr>Times New Roman</vt:lpstr>
      <vt:lpstr>Neon Frame</vt:lpstr>
      <vt:lpstr>FB5003-2</vt:lpstr>
      <vt:lpstr>PowerPoint Presentation</vt:lpstr>
      <vt:lpstr>Learning Objectives</vt:lpstr>
      <vt:lpstr>Enterprise Resource Planning …</vt:lpstr>
      <vt:lpstr>ERP Modules Cover Functions Like:</vt:lpstr>
      <vt:lpstr>ERP is…</vt:lpstr>
      <vt:lpstr>An ERP Example at CityU</vt:lpstr>
      <vt:lpstr>Where is the ERP?</vt:lpstr>
      <vt:lpstr>Why ERP?</vt:lpstr>
      <vt:lpstr>ERP Readiness</vt:lpstr>
      <vt:lpstr>Measuring Readiness</vt:lpstr>
      <vt:lpstr>Readiness Factors I</vt:lpstr>
      <vt:lpstr>Readiness Factors II</vt:lpstr>
      <vt:lpstr>Readiness Factors III</vt:lpstr>
      <vt:lpstr>Readiness Factors IV</vt:lpstr>
      <vt:lpstr>Readiness Factors V</vt:lpstr>
      <vt:lpstr>Readiness Factors VI</vt:lpstr>
      <vt:lpstr>ERP Failures</vt:lpstr>
      <vt:lpstr>Why Fail?</vt:lpstr>
      <vt:lpstr>What about Integration? </vt:lpstr>
      <vt:lpstr>Industry Overview</vt:lpstr>
      <vt:lpstr>ERP Vendors Tiers (1 of 2)</vt:lpstr>
      <vt:lpstr>ERP Vendors Tiers (2 of 2)</vt:lpstr>
      <vt:lpstr>ERP in China</vt:lpstr>
      <vt:lpstr>ERP Migrations</vt:lpstr>
      <vt:lpstr>Cloud-SaaS Variants I</vt:lpstr>
      <vt:lpstr>Cloud-SaaS Variants II</vt:lpstr>
      <vt:lpstr>Cloud ERP ≠ SaaS ERP</vt:lpstr>
      <vt:lpstr>SaaS - Multi-tenancy</vt:lpstr>
      <vt:lpstr>Assessment Strategies 1</vt:lpstr>
      <vt:lpstr>Assessment Strategies II</vt:lpstr>
      <vt:lpstr>ERP &amp; Culture</vt:lpstr>
      <vt:lpstr>SAP in Singaporean hospitals,…</vt:lpstr>
      <vt:lpstr>Organizational Implications of ERP Implementations</vt:lpstr>
      <vt:lpstr>Adopted Globally but Unusable Locally: What Workarounds Reveal about Adoption, Resistance, Compliance and Non-Compliance</vt:lpstr>
      <vt:lpstr>Motivation</vt:lpstr>
      <vt:lpstr>Introduction</vt:lpstr>
      <vt:lpstr>Non-Compliance</vt:lpstr>
      <vt:lpstr>Context &amp; Method</vt:lpstr>
      <vt:lpstr>Problems with Navision</vt:lpstr>
      <vt:lpstr>The Instant Picking Problem</vt:lpstr>
      <vt:lpstr>Global vs Local</vt:lpstr>
      <vt:lpstr>Global vs Local</vt:lpstr>
      <vt:lpstr>Database Updates and Analysis</vt:lpstr>
      <vt:lpstr>Delivery Rescheduling </vt:lpstr>
      <vt:lpstr>Workarounds 1</vt:lpstr>
      <vt:lpstr>Workarounds 2</vt:lpstr>
      <vt:lpstr>Non-Compliant Routines</vt:lpstr>
      <vt:lpstr>Reflections</vt:lpstr>
      <vt:lpstr>Drivers and Barriers of/to Change</vt:lpstr>
      <vt:lpstr>Catalysts and Compliance</vt:lpstr>
      <vt:lpstr>Catalysts and Compliance</vt:lpstr>
      <vt:lpstr>Coordination 1 - Communicate Workarounds Among Colleagues</vt:lpstr>
      <vt:lpstr>Coordination 2 - Develop Consensus About Workaround Application</vt:lpstr>
      <vt:lpstr>Coordination 3 - Discuss Workaround Design and Improvement</vt:lpstr>
      <vt:lpstr>Persistence 1 - Standardise and Document Workarounds</vt:lpstr>
      <vt:lpstr>Persistence 2 - Regular Use of Workarounds</vt:lpstr>
      <vt:lpstr>Implications I</vt:lpstr>
      <vt:lpstr>Implications II</vt:lpstr>
      <vt:lpstr>Implications III</vt:lpstr>
      <vt:lpstr>Non-Compliance Perspectives</vt:lpstr>
      <vt:lpstr>Conclusion</vt:lpstr>
      <vt:lpstr>Implementation Success Factors 1</vt:lpstr>
      <vt:lpstr>Implementation Success Factors 2</vt:lpstr>
      <vt:lpstr>Broader Lessons for IT Based Org Change</vt:lpstr>
      <vt:lpstr>Consequences of Transformation</vt:lpstr>
      <vt:lpstr>To Discuss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FB5003-2</dc:title>
  <dc:creator>user</dc:creator>
  <cp:lastModifiedBy>Robert M Davison</cp:lastModifiedBy>
  <cp:revision>201</cp:revision>
  <cp:lastPrinted>2019-02-08T08:51:01Z</cp:lastPrinted>
  <dcterms:created xsi:type="dcterms:W3CDTF">2005-01-22T04:39:38Z</dcterms:created>
  <dcterms:modified xsi:type="dcterms:W3CDTF">2024-07-26T07:40:42Z</dcterms:modified>
</cp:coreProperties>
</file>