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9"/>
  </p:notesMasterIdLst>
  <p:sldIdLst>
    <p:sldId id="256" r:id="rId2"/>
    <p:sldId id="257" r:id="rId3"/>
    <p:sldId id="258" r:id="rId4"/>
    <p:sldId id="679" r:id="rId5"/>
    <p:sldId id="259" r:id="rId6"/>
    <p:sldId id="260" r:id="rId7"/>
    <p:sldId id="424" r:id="rId8"/>
    <p:sldId id="425" r:id="rId9"/>
    <p:sldId id="262" r:id="rId10"/>
    <p:sldId id="431" r:id="rId11"/>
    <p:sldId id="263" r:id="rId12"/>
    <p:sldId id="265" r:id="rId13"/>
    <p:sldId id="266" r:id="rId14"/>
    <p:sldId id="267" r:id="rId15"/>
    <p:sldId id="268" r:id="rId16"/>
    <p:sldId id="269" r:id="rId17"/>
    <p:sldId id="270" r:id="rId18"/>
    <p:sldId id="271" r:id="rId19"/>
    <p:sldId id="272" r:id="rId20"/>
    <p:sldId id="274" r:id="rId21"/>
    <p:sldId id="533" r:id="rId22"/>
    <p:sldId id="426" r:id="rId23"/>
    <p:sldId id="434" r:id="rId24"/>
    <p:sldId id="435" r:id="rId25"/>
    <p:sldId id="436" r:id="rId26"/>
    <p:sldId id="437" r:id="rId27"/>
    <p:sldId id="438" r:id="rId28"/>
    <p:sldId id="439" r:id="rId29"/>
    <p:sldId id="441" r:id="rId30"/>
    <p:sldId id="442" r:id="rId31"/>
    <p:sldId id="443" r:id="rId32"/>
    <p:sldId id="446" r:id="rId33"/>
    <p:sldId id="447" r:id="rId34"/>
    <p:sldId id="448" r:id="rId35"/>
    <p:sldId id="449" r:id="rId36"/>
    <p:sldId id="450" r:id="rId37"/>
    <p:sldId id="451" r:id="rId38"/>
    <p:sldId id="452" r:id="rId39"/>
    <p:sldId id="453" r:id="rId40"/>
    <p:sldId id="454" r:id="rId41"/>
    <p:sldId id="455" r:id="rId42"/>
    <p:sldId id="456" r:id="rId43"/>
    <p:sldId id="459" r:id="rId44"/>
    <p:sldId id="427" r:id="rId45"/>
    <p:sldId id="462" r:id="rId46"/>
    <p:sldId id="464" r:id="rId47"/>
    <p:sldId id="475" r:id="rId48"/>
    <p:sldId id="476" r:id="rId49"/>
    <p:sldId id="477" r:id="rId50"/>
    <p:sldId id="479" r:id="rId51"/>
    <p:sldId id="480" r:id="rId52"/>
    <p:sldId id="481" r:id="rId53"/>
    <p:sldId id="482" r:id="rId54"/>
    <p:sldId id="483" r:id="rId55"/>
    <p:sldId id="484" r:id="rId56"/>
    <p:sldId id="485" r:id="rId57"/>
    <p:sldId id="486" r:id="rId58"/>
    <p:sldId id="489" r:id="rId59"/>
    <p:sldId id="491" r:id="rId60"/>
    <p:sldId id="492" r:id="rId61"/>
    <p:sldId id="493" r:id="rId62"/>
    <p:sldId id="494" r:id="rId63"/>
    <p:sldId id="495" r:id="rId64"/>
    <p:sldId id="498" r:id="rId65"/>
    <p:sldId id="499" r:id="rId66"/>
    <p:sldId id="507" r:id="rId67"/>
    <p:sldId id="510" r:id="rId68"/>
    <p:sldId id="511" r:id="rId69"/>
    <p:sldId id="512" r:id="rId70"/>
    <p:sldId id="513" r:id="rId71"/>
    <p:sldId id="514" r:id="rId72"/>
    <p:sldId id="515" r:id="rId73"/>
    <p:sldId id="516" r:id="rId74"/>
    <p:sldId id="518" r:id="rId75"/>
    <p:sldId id="519" r:id="rId76"/>
    <p:sldId id="520" r:id="rId77"/>
    <p:sldId id="521" r:id="rId78"/>
    <p:sldId id="522" r:id="rId79"/>
    <p:sldId id="523" r:id="rId80"/>
    <p:sldId id="524" r:id="rId81"/>
    <p:sldId id="525" r:id="rId82"/>
    <p:sldId id="526" r:id="rId83"/>
    <p:sldId id="527" r:id="rId84"/>
    <p:sldId id="528" r:id="rId85"/>
    <p:sldId id="529" r:id="rId86"/>
    <p:sldId id="428" r:id="rId87"/>
    <p:sldId id="536" r:id="rId88"/>
    <p:sldId id="537" r:id="rId89"/>
    <p:sldId id="538" r:id="rId90"/>
    <p:sldId id="539" r:id="rId91"/>
    <p:sldId id="540" r:id="rId92"/>
    <p:sldId id="541" r:id="rId93"/>
    <p:sldId id="542" r:id="rId94"/>
    <p:sldId id="543" r:id="rId95"/>
    <p:sldId id="544" r:id="rId96"/>
    <p:sldId id="545" r:id="rId97"/>
    <p:sldId id="546" r:id="rId98"/>
    <p:sldId id="547" r:id="rId99"/>
    <p:sldId id="548" r:id="rId100"/>
    <p:sldId id="549" r:id="rId101"/>
    <p:sldId id="550" r:id="rId102"/>
    <p:sldId id="551" r:id="rId103"/>
    <p:sldId id="552" r:id="rId104"/>
    <p:sldId id="553" r:id="rId105"/>
    <p:sldId id="554" r:id="rId106"/>
    <p:sldId id="555" r:id="rId107"/>
    <p:sldId id="556" r:id="rId108"/>
    <p:sldId id="557" r:id="rId109"/>
    <p:sldId id="429" r:id="rId110"/>
    <p:sldId id="430" r:id="rId111"/>
    <p:sldId id="276" r:id="rId112"/>
    <p:sldId id="275" r:id="rId113"/>
    <p:sldId id="558" r:id="rId114"/>
    <p:sldId id="559" r:id="rId115"/>
    <p:sldId id="560" r:id="rId116"/>
    <p:sldId id="561" r:id="rId117"/>
    <p:sldId id="562" r:id="rId118"/>
    <p:sldId id="563" r:id="rId119"/>
    <p:sldId id="564" r:id="rId120"/>
    <p:sldId id="565" r:id="rId121"/>
    <p:sldId id="566" r:id="rId122"/>
    <p:sldId id="567" r:id="rId123"/>
    <p:sldId id="568" r:id="rId124"/>
    <p:sldId id="569" r:id="rId125"/>
    <p:sldId id="570" r:id="rId126"/>
    <p:sldId id="571" r:id="rId127"/>
    <p:sldId id="572" r:id="rId128"/>
    <p:sldId id="573" r:id="rId129"/>
    <p:sldId id="574" r:id="rId130"/>
    <p:sldId id="575" r:id="rId131"/>
    <p:sldId id="576" r:id="rId132"/>
    <p:sldId id="577" r:id="rId133"/>
    <p:sldId id="578" r:id="rId134"/>
    <p:sldId id="579" r:id="rId135"/>
    <p:sldId id="580" r:id="rId136"/>
    <p:sldId id="581" r:id="rId137"/>
    <p:sldId id="582" r:id="rId138"/>
    <p:sldId id="583" r:id="rId139"/>
    <p:sldId id="584" r:id="rId140"/>
    <p:sldId id="585" r:id="rId141"/>
    <p:sldId id="586" r:id="rId142"/>
    <p:sldId id="587" r:id="rId143"/>
    <p:sldId id="588" r:id="rId144"/>
    <p:sldId id="589" r:id="rId145"/>
    <p:sldId id="590" r:id="rId146"/>
    <p:sldId id="591" r:id="rId147"/>
    <p:sldId id="592" r:id="rId148"/>
    <p:sldId id="593" r:id="rId149"/>
    <p:sldId id="594" r:id="rId150"/>
    <p:sldId id="595" r:id="rId151"/>
    <p:sldId id="596" r:id="rId152"/>
    <p:sldId id="597" r:id="rId153"/>
    <p:sldId id="598" r:id="rId154"/>
    <p:sldId id="599" r:id="rId155"/>
    <p:sldId id="600" r:id="rId156"/>
    <p:sldId id="601" r:id="rId157"/>
    <p:sldId id="602" r:id="rId158"/>
    <p:sldId id="603" r:id="rId159"/>
    <p:sldId id="604" r:id="rId160"/>
    <p:sldId id="605" r:id="rId161"/>
    <p:sldId id="606" r:id="rId162"/>
    <p:sldId id="607" r:id="rId163"/>
    <p:sldId id="608" r:id="rId164"/>
    <p:sldId id="609" r:id="rId165"/>
    <p:sldId id="610" r:id="rId166"/>
    <p:sldId id="611" r:id="rId167"/>
    <p:sldId id="612" r:id="rId168"/>
    <p:sldId id="613" r:id="rId169"/>
    <p:sldId id="614" r:id="rId170"/>
    <p:sldId id="615" r:id="rId171"/>
    <p:sldId id="616" r:id="rId172"/>
    <p:sldId id="617" r:id="rId173"/>
    <p:sldId id="618" r:id="rId174"/>
    <p:sldId id="619" r:id="rId175"/>
    <p:sldId id="620" r:id="rId176"/>
    <p:sldId id="621" r:id="rId177"/>
    <p:sldId id="622" r:id="rId178"/>
    <p:sldId id="623" r:id="rId179"/>
    <p:sldId id="624" r:id="rId180"/>
    <p:sldId id="625" r:id="rId181"/>
    <p:sldId id="626" r:id="rId182"/>
    <p:sldId id="627" r:id="rId183"/>
    <p:sldId id="628" r:id="rId184"/>
    <p:sldId id="629" r:id="rId185"/>
    <p:sldId id="630" r:id="rId186"/>
    <p:sldId id="631" r:id="rId187"/>
    <p:sldId id="632" r:id="rId188"/>
    <p:sldId id="633" r:id="rId189"/>
    <p:sldId id="634" r:id="rId190"/>
    <p:sldId id="635" r:id="rId191"/>
    <p:sldId id="636" r:id="rId192"/>
    <p:sldId id="637" r:id="rId193"/>
    <p:sldId id="638" r:id="rId194"/>
    <p:sldId id="639" r:id="rId195"/>
    <p:sldId id="640" r:id="rId196"/>
    <p:sldId id="641" r:id="rId197"/>
    <p:sldId id="642" r:id="rId198"/>
    <p:sldId id="643" r:id="rId199"/>
    <p:sldId id="644" r:id="rId200"/>
    <p:sldId id="645" r:id="rId201"/>
    <p:sldId id="646" r:id="rId202"/>
    <p:sldId id="647" r:id="rId203"/>
    <p:sldId id="648" r:id="rId204"/>
    <p:sldId id="649" r:id="rId205"/>
    <p:sldId id="650" r:id="rId206"/>
    <p:sldId id="651" r:id="rId207"/>
    <p:sldId id="652" r:id="rId208"/>
    <p:sldId id="654" r:id="rId209"/>
    <p:sldId id="655" r:id="rId210"/>
    <p:sldId id="656" r:id="rId211"/>
    <p:sldId id="657" r:id="rId212"/>
    <p:sldId id="658" r:id="rId213"/>
    <p:sldId id="659" r:id="rId214"/>
    <p:sldId id="660" r:id="rId215"/>
    <p:sldId id="661" r:id="rId216"/>
    <p:sldId id="662" r:id="rId217"/>
    <p:sldId id="530" r:id="rId218"/>
    <p:sldId id="531" r:id="rId219"/>
    <p:sldId id="532" r:id="rId220"/>
    <p:sldId id="663" r:id="rId221"/>
    <p:sldId id="534" r:id="rId222"/>
    <p:sldId id="535" r:id="rId223"/>
    <p:sldId id="664" r:id="rId224"/>
    <p:sldId id="665" r:id="rId225"/>
    <p:sldId id="666" r:id="rId226"/>
    <p:sldId id="667" r:id="rId227"/>
    <p:sldId id="668" r:id="rId228"/>
    <p:sldId id="669" r:id="rId229"/>
    <p:sldId id="670" r:id="rId230"/>
    <p:sldId id="671" r:id="rId231"/>
    <p:sldId id="672" r:id="rId232"/>
    <p:sldId id="673" r:id="rId233"/>
    <p:sldId id="674" r:id="rId234"/>
    <p:sldId id="675" r:id="rId235"/>
    <p:sldId id="676" r:id="rId236"/>
    <p:sldId id="677" r:id="rId237"/>
    <p:sldId id="678" r:id="rId238"/>
  </p:sldIdLst>
  <p:sldSz cx="12192000" cy="6858000"/>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89" d="100"/>
          <a:sy n="89" d="100"/>
        </p:scale>
        <p:origin x="486"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notesMaster" Target="notesMasters/notesMaster1.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presProps" Target="presProps.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theme" Target="theme/theme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dirty="0"/>
            </a:lvl1pPr>
          </a:lstStyle>
          <a:p>
            <a:pPr>
              <a:defRPr/>
            </a:pPr>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8BBFB0B7-AAAA-4FB7-9891-5DB34BAD6EA1}" type="datetimeFigureOut">
              <a:rPr lang="en-GB"/>
              <a:pPr>
                <a:defRPr/>
              </a:pPr>
              <a:t>03/02/2025</a:t>
            </a:fld>
            <a:endParaRPr lang="en-GB"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dirty="0"/>
            </a:lvl1pPr>
          </a:lstStyle>
          <a:p>
            <a:pPr>
              <a:defRPr/>
            </a:pPr>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252EB00-64B7-4B87-B26F-192F093ECDD5}" type="slidenum">
              <a:rPr lang="en-GB"/>
              <a:pPr>
                <a:defRPr/>
              </a:pPr>
              <a:t>‹#›</a:t>
            </a:fld>
            <a:endParaRPr lang="en-GB" dirty="0"/>
          </a:p>
        </p:txBody>
      </p:sp>
    </p:spTree>
    <p:extLst>
      <p:ext uri="{BB962C8B-B14F-4D97-AF65-F5344CB8AC3E}">
        <p14:creationId xmlns:p14="http://schemas.microsoft.com/office/powerpoint/2010/main" val="5570632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381000" y="685800"/>
            <a:ext cx="6096000" cy="3429000"/>
          </a:xfrm>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2DDB327-0793-4BC7-8ED9-74B2DA44F390}" type="slidenum">
              <a:rPr lang="en-US" altLang="en-US" sz="1200"/>
              <a:pPr eaLnBrk="1" hangingPunct="1"/>
              <a:t>87</a:t>
            </a:fld>
            <a:endParaRPr lang="en-US" altLang="en-US" sz="1200" dirty="0"/>
          </a:p>
        </p:txBody>
      </p:sp>
    </p:spTree>
    <p:extLst>
      <p:ext uri="{BB962C8B-B14F-4D97-AF65-F5344CB8AC3E}">
        <p14:creationId xmlns:p14="http://schemas.microsoft.com/office/powerpoint/2010/main" val="1116584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381000" y="685800"/>
            <a:ext cx="6096000" cy="3429000"/>
          </a:xfrm>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44A3326-465E-4AC2-A8F0-5082EF6AE465}" type="slidenum">
              <a:rPr lang="en-US" altLang="en-US" sz="1200"/>
              <a:pPr eaLnBrk="1" hangingPunct="1"/>
              <a:t>88</a:t>
            </a:fld>
            <a:endParaRPr lang="en-US" altLang="en-US" sz="1200" dirty="0"/>
          </a:p>
        </p:txBody>
      </p:sp>
    </p:spTree>
    <p:extLst>
      <p:ext uri="{BB962C8B-B14F-4D97-AF65-F5344CB8AC3E}">
        <p14:creationId xmlns:p14="http://schemas.microsoft.com/office/powerpoint/2010/main" val="2635149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381000" y="685800"/>
            <a:ext cx="6096000" cy="3429000"/>
          </a:xfrm>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BD319D8-64A2-4626-ADDF-695982E83101}" type="slidenum">
              <a:rPr lang="en-US" altLang="en-US" sz="1200"/>
              <a:pPr eaLnBrk="1" hangingPunct="1"/>
              <a:t>91</a:t>
            </a:fld>
            <a:endParaRPr lang="en-US" altLang="en-US" sz="1200" dirty="0"/>
          </a:p>
        </p:txBody>
      </p:sp>
    </p:spTree>
    <p:extLst>
      <p:ext uri="{BB962C8B-B14F-4D97-AF65-F5344CB8AC3E}">
        <p14:creationId xmlns:p14="http://schemas.microsoft.com/office/powerpoint/2010/main" val="3247878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DCA910A-743A-4546-97EF-0688C74F92AF}" type="slidenum">
              <a:rPr lang="en-US"/>
              <a:pPr>
                <a:defRPr/>
              </a:pPr>
              <a:t>‹#›</a:t>
            </a:fld>
            <a:endParaRPr lang="en-US" dirty="0"/>
          </a:p>
        </p:txBody>
      </p:sp>
    </p:spTree>
    <p:extLst>
      <p:ext uri="{BB962C8B-B14F-4D97-AF65-F5344CB8AC3E}">
        <p14:creationId xmlns:p14="http://schemas.microsoft.com/office/powerpoint/2010/main" val="2731387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C2E41D8-B0AE-4F2D-8A64-0E958B718939}" type="slidenum">
              <a:rPr lang="en-US"/>
              <a:pPr>
                <a:defRPr/>
              </a:pPr>
              <a:t>‹#›</a:t>
            </a:fld>
            <a:endParaRPr lang="en-US" dirty="0"/>
          </a:p>
        </p:txBody>
      </p:sp>
    </p:spTree>
    <p:extLst>
      <p:ext uri="{BB962C8B-B14F-4D97-AF65-F5344CB8AC3E}">
        <p14:creationId xmlns:p14="http://schemas.microsoft.com/office/powerpoint/2010/main" val="1255114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B0DDF98-87BB-4A92-B38D-2492358ADAF0}" type="slidenum">
              <a:rPr lang="en-US"/>
              <a:pPr>
                <a:defRPr/>
              </a:pPr>
              <a:t>‹#›</a:t>
            </a:fld>
            <a:endParaRPr lang="en-US" dirty="0"/>
          </a:p>
        </p:txBody>
      </p:sp>
    </p:spTree>
    <p:extLst>
      <p:ext uri="{BB962C8B-B14F-4D97-AF65-F5344CB8AC3E}">
        <p14:creationId xmlns:p14="http://schemas.microsoft.com/office/powerpoint/2010/main" val="923688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CFD3D02-4AF4-4775-B82F-3212B899CC77}" type="slidenum">
              <a:rPr lang="en-US"/>
              <a:pPr>
                <a:defRPr/>
              </a:pPr>
              <a:t>‹#›</a:t>
            </a:fld>
            <a:endParaRPr lang="en-US" dirty="0"/>
          </a:p>
        </p:txBody>
      </p:sp>
    </p:spTree>
    <p:extLst>
      <p:ext uri="{BB962C8B-B14F-4D97-AF65-F5344CB8AC3E}">
        <p14:creationId xmlns:p14="http://schemas.microsoft.com/office/powerpoint/2010/main" val="2516222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C373DC4-FE9E-4DB2-A037-C4807A98B9E4}" type="slidenum">
              <a:rPr lang="en-US"/>
              <a:pPr>
                <a:defRPr/>
              </a:pPr>
              <a:t>‹#›</a:t>
            </a:fld>
            <a:endParaRPr lang="en-US" dirty="0"/>
          </a:p>
        </p:txBody>
      </p:sp>
    </p:spTree>
    <p:extLst>
      <p:ext uri="{BB962C8B-B14F-4D97-AF65-F5344CB8AC3E}">
        <p14:creationId xmlns:p14="http://schemas.microsoft.com/office/powerpoint/2010/main" val="3215779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3630FA1A-06A0-4A1F-BB53-6626B85B563E}" type="slidenum">
              <a:rPr lang="en-US"/>
              <a:pPr>
                <a:defRPr/>
              </a:pPr>
              <a:t>‹#›</a:t>
            </a:fld>
            <a:endParaRPr lang="en-US" dirty="0"/>
          </a:p>
        </p:txBody>
      </p:sp>
    </p:spTree>
    <p:extLst>
      <p:ext uri="{BB962C8B-B14F-4D97-AF65-F5344CB8AC3E}">
        <p14:creationId xmlns:p14="http://schemas.microsoft.com/office/powerpoint/2010/main" val="405541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36561BB0-0D81-46DC-9EC2-68B1DAAC0C15}" type="slidenum">
              <a:rPr lang="en-US"/>
              <a:pPr>
                <a:defRPr/>
              </a:pPr>
              <a:t>‹#›</a:t>
            </a:fld>
            <a:endParaRPr lang="en-US" dirty="0"/>
          </a:p>
        </p:txBody>
      </p:sp>
    </p:spTree>
    <p:extLst>
      <p:ext uri="{BB962C8B-B14F-4D97-AF65-F5344CB8AC3E}">
        <p14:creationId xmlns:p14="http://schemas.microsoft.com/office/powerpoint/2010/main" val="2185351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D0DB1C1-FE6B-4099-B59E-67E1FDFBFA19}" type="slidenum">
              <a:rPr lang="en-US"/>
              <a:pPr>
                <a:defRPr/>
              </a:pPr>
              <a:t>‹#›</a:t>
            </a:fld>
            <a:endParaRPr lang="en-US" dirty="0"/>
          </a:p>
        </p:txBody>
      </p:sp>
    </p:spTree>
    <p:extLst>
      <p:ext uri="{BB962C8B-B14F-4D97-AF65-F5344CB8AC3E}">
        <p14:creationId xmlns:p14="http://schemas.microsoft.com/office/powerpoint/2010/main" val="2916269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11AB2CD-F909-44D7-B73D-5259ECD1B5B9}" type="slidenum">
              <a:rPr lang="en-US"/>
              <a:pPr>
                <a:defRPr/>
              </a:pPr>
              <a:t>‹#›</a:t>
            </a:fld>
            <a:endParaRPr lang="en-US" dirty="0"/>
          </a:p>
        </p:txBody>
      </p:sp>
    </p:spTree>
    <p:extLst>
      <p:ext uri="{BB962C8B-B14F-4D97-AF65-F5344CB8AC3E}">
        <p14:creationId xmlns:p14="http://schemas.microsoft.com/office/powerpoint/2010/main" val="3303922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ADFF5FC-5685-4B5A-833E-15AB01AAD6BF}" type="slidenum">
              <a:rPr lang="en-US"/>
              <a:pPr>
                <a:defRPr/>
              </a:pPr>
              <a:t>‹#›</a:t>
            </a:fld>
            <a:endParaRPr lang="en-US" dirty="0"/>
          </a:p>
        </p:txBody>
      </p:sp>
    </p:spTree>
    <p:extLst>
      <p:ext uri="{BB962C8B-B14F-4D97-AF65-F5344CB8AC3E}">
        <p14:creationId xmlns:p14="http://schemas.microsoft.com/office/powerpoint/2010/main" val="273792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FB12E89-DC83-4EDD-9052-5A4126D4A771}" type="slidenum">
              <a:rPr lang="en-US"/>
              <a:pPr>
                <a:defRPr/>
              </a:pPr>
              <a:t>‹#›</a:t>
            </a:fld>
            <a:endParaRPr lang="en-US" dirty="0"/>
          </a:p>
        </p:txBody>
      </p:sp>
    </p:spTree>
    <p:extLst>
      <p:ext uri="{BB962C8B-B14F-4D97-AF65-F5344CB8AC3E}">
        <p14:creationId xmlns:p14="http://schemas.microsoft.com/office/powerpoint/2010/main" val="575518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dirty="0"/>
            </a:lvl1pPr>
          </a:lstStyle>
          <a:p>
            <a:pPr>
              <a:defRPr/>
            </a:pPr>
            <a:endParaRPr lang="en-US" dirty="0"/>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dirty="0"/>
            </a:lvl1pPr>
          </a:lstStyle>
          <a:p>
            <a:pPr>
              <a:defRPr/>
            </a:pPr>
            <a:endParaRPr lang="en-US" dirty="0"/>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C77D2074-FDA5-4542-8C8C-E8F3BF5C4213}"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09800" y="1557338"/>
            <a:ext cx="7772400" cy="1871662"/>
          </a:xfrm>
        </p:spPr>
        <p:txBody>
          <a:bodyPr/>
          <a:lstStyle/>
          <a:p>
            <a:pPr eaLnBrk="1" hangingPunct="1"/>
            <a:r>
              <a:rPr lang="en-US" altLang="en-US" dirty="0"/>
              <a:t>FB8002D</a:t>
            </a:r>
            <a:br>
              <a:rPr lang="en-US" altLang="en-US" dirty="0"/>
            </a:br>
            <a:r>
              <a:rPr lang="en-US" altLang="en-US" dirty="0"/>
              <a:t>Methodology for Applied Business Research II</a:t>
            </a:r>
          </a:p>
        </p:txBody>
      </p:sp>
      <p:sp>
        <p:nvSpPr>
          <p:cNvPr id="2051" name="Rectangle 3"/>
          <p:cNvSpPr>
            <a:spLocks noGrp="1" noChangeArrowheads="1"/>
          </p:cNvSpPr>
          <p:nvPr>
            <p:ph type="subTitle" idx="1"/>
          </p:nvPr>
        </p:nvSpPr>
        <p:spPr/>
        <p:txBody>
          <a:bodyPr/>
          <a:lstStyle/>
          <a:p>
            <a:pPr eaLnBrk="1" hangingPunct="1"/>
            <a:r>
              <a:rPr lang="en-US" altLang="en-US" dirty="0"/>
              <a:t>Prof Robert M Davison</a:t>
            </a:r>
          </a:p>
          <a:p>
            <a:pPr eaLnBrk="1" hangingPunct="1"/>
            <a:r>
              <a:rPr lang="en-US" altLang="en-US" dirty="0"/>
              <a:t>Dept of Information Systems</a:t>
            </a:r>
          </a:p>
        </p:txBody>
      </p:sp>
      <p:sp>
        <p:nvSpPr>
          <p:cNvPr id="2052"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FF51206-199C-499A-89CE-FA31F142881C}" type="slidenum">
              <a:rPr lang="en-US" altLang="en-US" sz="1400"/>
              <a:pPr eaLnBrk="1" hangingPunct="1"/>
              <a:t>1</a:t>
            </a:fld>
            <a:endParaRPr lang="en-US" alt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209800" y="332656"/>
            <a:ext cx="7772400" cy="587152"/>
          </a:xfrm>
        </p:spPr>
        <p:txBody>
          <a:bodyPr/>
          <a:lstStyle/>
          <a:p>
            <a:pPr eaLnBrk="1" hangingPunct="1"/>
            <a:r>
              <a:rPr lang="en-US" altLang="en-US" sz="4000" dirty="0"/>
              <a:t>A Little Background</a:t>
            </a:r>
          </a:p>
        </p:txBody>
      </p:sp>
      <p:sp>
        <p:nvSpPr>
          <p:cNvPr id="3075" name="Rectangle 3"/>
          <p:cNvSpPr>
            <a:spLocks noGrp="1" noChangeArrowheads="1"/>
          </p:cNvSpPr>
          <p:nvPr>
            <p:ph type="body" idx="1"/>
          </p:nvPr>
        </p:nvSpPr>
        <p:spPr>
          <a:xfrm>
            <a:off x="335360" y="1268760"/>
            <a:ext cx="10873208" cy="5112568"/>
          </a:xfrm>
        </p:spPr>
        <p:txBody>
          <a:bodyPr/>
          <a:lstStyle/>
          <a:p>
            <a:pPr eaLnBrk="1" hangingPunct="1"/>
            <a:r>
              <a:rPr lang="en-US" altLang="en-US" dirty="0"/>
              <a:t>Born, raised, through Masters in the UK</a:t>
            </a:r>
          </a:p>
          <a:p>
            <a:pPr eaLnBrk="1" hangingPunct="1"/>
            <a:r>
              <a:rPr lang="en-US" altLang="en-US" dirty="0"/>
              <a:t>In HK since Sept ’91, at CityU since July ’92</a:t>
            </a:r>
          </a:p>
          <a:p>
            <a:pPr eaLnBrk="1" hangingPunct="1"/>
            <a:r>
              <a:rPr lang="en-US" altLang="en-US" dirty="0"/>
              <a:t>What motivates my research?</a:t>
            </a:r>
          </a:p>
          <a:p>
            <a:pPr lvl="1" eaLnBrk="1" hangingPunct="1"/>
            <a:r>
              <a:rPr lang="en-US" altLang="en-US" dirty="0"/>
              <a:t>Questions about how technology transforms people, processes and livelihoods globally</a:t>
            </a:r>
          </a:p>
          <a:p>
            <a:pPr eaLnBrk="1" hangingPunct="1"/>
            <a:r>
              <a:rPr lang="en-US" altLang="en-US" dirty="0"/>
              <a:t>Much of my teaching and research is informed by cross-cultural experiences, notably conversations, observations and other qualitative sources</a:t>
            </a:r>
          </a:p>
        </p:txBody>
      </p:sp>
      <p:sp>
        <p:nvSpPr>
          <p:cNvPr id="3076"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952FF30-71B9-40D3-BFA3-7B0198F44F4C}" type="slidenum">
              <a:rPr lang="en-US" altLang="en-US" sz="1400"/>
              <a:pPr eaLnBrk="1" hangingPunct="1"/>
              <a:t>2</a:t>
            </a:fld>
            <a:endParaRPr lang="en-US" alt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135560" y="188640"/>
            <a:ext cx="7772400" cy="803176"/>
          </a:xfrm>
        </p:spPr>
        <p:txBody>
          <a:bodyPr/>
          <a:lstStyle/>
          <a:p>
            <a:pPr eaLnBrk="1" hangingPunct="1"/>
            <a:r>
              <a:rPr lang="en-US" altLang="en-US" sz="4000" dirty="0"/>
              <a:t>Current Work @ CityU</a:t>
            </a:r>
          </a:p>
        </p:txBody>
      </p:sp>
      <p:sp>
        <p:nvSpPr>
          <p:cNvPr id="4099" name="Rectangle 3"/>
          <p:cNvSpPr>
            <a:spLocks noGrp="1" noChangeArrowheads="1"/>
          </p:cNvSpPr>
          <p:nvPr>
            <p:ph type="body" idx="1"/>
          </p:nvPr>
        </p:nvSpPr>
        <p:spPr>
          <a:xfrm>
            <a:off x="551384" y="1124744"/>
            <a:ext cx="11017224" cy="5256584"/>
          </a:xfrm>
        </p:spPr>
        <p:txBody>
          <a:bodyPr/>
          <a:lstStyle/>
          <a:p>
            <a:pPr eaLnBrk="1" hangingPunct="1">
              <a:lnSpc>
                <a:spcPct val="90000"/>
              </a:lnSpc>
            </a:pPr>
            <a:r>
              <a:rPr lang="en-US" altLang="en-US" sz="2900" dirty="0"/>
              <a:t>Teaching areas: </a:t>
            </a:r>
          </a:p>
          <a:p>
            <a:pPr lvl="1" eaLnBrk="1" hangingPunct="1">
              <a:lnSpc>
                <a:spcPct val="90000"/>
              </a:lnSpc>
            </a:pPr>
            <a:r>
              <a:rPr lang="en-US" altLang="en-US" sz="2500" dirty="0"/>
              <a:t>Global IS in Organizations; </a:t>
            </a:r>
          </a:p>
          <a:p>
            <a:pPr lvl="1" eaLnBrk="1" hangingPunct="1">
              <a:lnSpc>
                <a:spcPct val="90000"/>
              </a:lnSpc>
            </a:pPr>
            <a:r>
              <a:rPr lang="en-US" altLang="en-US" sz="2500" dirty="0"/>
              <a:t>IS Consulting</a:t>
            </a:r>
          </a:p>
          <a:p>
            <a:pPr lvl="1" eaLnBrk="1" hangingPunct="1">
              <a:lnSpc>
                <a:spcPct val="90000"/>
              </a:lnSpc>
            </a:pPr>
            <a:r>
              <a:rPr lang="en-US" altLang="en-US" sz="2500" dirty="0"/>
              <a:t>Qualitative Research Methods for PhD students</a:t>
            </a:r>
          </a:p>
          <a:p>
            <a:pPr eaLnBrk="1" hangingPunct="1">
              <a:lnSpc>
                <a:spcPct val="90000"/>
              </a:lnSpc>
            </a:pPr>
            <a:r>
              <a:rPr lang="en-US" altLang="en-US" sz="2900" dirty="0"/>
              <a:t>Research methods and epistemologies:</a:t>
            </a:r>
          </a:p>
          <a:p>
            <a:pPr lvl="1" eaLnBrk="1" hangingPunct="1">
              <a:lnSpc>
                <a:spcPct val="90000"/>
              </a:lnSpc>
            </a:pPr>
            <a:r>
              <a:rPr lang="en-US" altLang="en-US" sz="2500" dirty="0"/>
              <a:t>Action Research – qualitative and interpretivist</a:t>
            </a:r>
          </a:p>
          <a:p>
            <a:pPr lvl="1" eaLnBrk="1" hangingPunct="1">
              <a:lnSpc>
                <a:spcPct val="90000"/>
              </a:lnSpc>
            </a:pPr>
            <a:r>
              <a:rPr lang="en-US" altLang="en-US" sz="2500" dirty="0"/>
              <a:t>Case Studies</a:t>
            </a:r>
          </a:p>
          <a:p>
            <a:pPr lvl="1" eaLnBrk="1" hangingPunct="1">
              <a:lnSpc>
                <a:spcPct val="90000"/>
              </a:lnSpc>
            </a:pPr>
            <a:r>
              <a:rPr lang="en-US" altLang="en-US" sz="2500" dirty="0"/>
              <a:t>Qualitative Data and an Interpretivist Perspective</a:t>
            </a:r>
          </a:p>
          <a:p>
            <a:pPr eaLnBrk="1" hangingPunct="1">
              <a:lnSpc>
                <a:spcPct val="90000"/>
              </a:lnSpc>
            </a:pPr>
            <a:r>
              <a:rPr lang="en-US" altLang="en-US" sz="2900" dirty="0"/>
              <a:t>Editing two scholarly journals</a:t>
            </a:r>
          </a:p>
          <a:p>
            <a:pPr lvl="1" eaLnBrk="1" hangingPunct="1">
              <a:lnSpc>
                <a:spcPct val="90000"/>
              </a:lnSpc>
            </a:pPr>
            <a:r>
              <a:rPr lang="en-US" altLang="en-US" sz="2500" dirty="0"/>
              <a:t>Information Systems Journal</a:t>
            </a:r>
          </a:p>
          <a:p>
            <a:pPr lvl="1" eaLnBrk="1" hangingPunct="1">
              <a:lnSpc>
                <a:spcPct val="90000"/>
              </a:lnSpc>
            </a:pPr>
            <a:r>
              <a:rPr lang="en-US" altLang="en-US" sz="2500" dirty="0"/>
              <a:t>Electronic Journal of IS in Developing Countries</a:t>
            </a:r>
          </a:p>
        </p:txBody>
      </p:sp>
      <p:sp>
        <p:nvSpPr>
          <p:cNvPr id="4100"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51A4CA3-0FB6-4385-8971-E20C20018A3F}" type="slidenum">
              <a:rPr lang="en-US" altLang="en-US" sz="1400"/>
              <a:pPr eaLnBrk="1" hangingPunct="1"/>
              <a:t>3</a:t>
            </a:fld>
            <a:endParaRPr lang="en-US" alt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0AF11-B04F-4221-A115-BF46FFA96509}"/>
              </a:ext>
            </a:extLst>
          </p:cNvPr>
          <p:cNvSpPr>
            <a:spLocks noGrp="1"/>
          </p:cNvSpPr>
          <p:nvPr>
            <p:ph type="title"/>
          </p:nvPr>
        </p:nvSpPr>
        <p:spPr/>
        <p:txBody>
          <a:bodyPr/>
          <a:lstStyle/>
          <a:p>
            <a:r>
              <a:rPr lang="en-HK" dirty="0"/>
              <a:t>Prior Experience Supervising DBA Students</a:t>
            </a:r>
          </a:p>
        </p:txBody>
      </p:sp>
      <p:sp>
        <p:nvSpPr>
          <p:cNvPr id="3" name="Content Placeholder 2">
            <a:extLst>
              <a:ext uri="{FF2B5EF4-FFF2-40B4-BE49-F238E27FC236}">
                <a16:creationId xmlns:a16="http://schemas.microsoft.com/office/drawing/2014/main" id="{66D2FAB4-1EFE-4B85-B869-787D1822DED0}"/>
              </a:ext>
            </a:extLst>
          </p:cNvPr>
          <p:cNvSpPr>
            <a:spLocks noGrp="1"/>
          </p:cNvSpPr>
          <p:nvPr>
            <p:ph idx="1"/>
          </p:nvPr>
        </p:nvSpPr>
        <p:spPr/>
        <p:txBody>
          <a:bodyPr/>
          <a:lstStyle/>
          <a:p>
            <a:r>
              <a:rPr lang="en-HK" dirty="0"/>
              <a:t>Wilson Ng – Technological Innovation in Cebu</a:t>
            </a:r>
          </a:p>
          <a:p>
            <a:r>
              <a:rPr lang="en-HK" dirty="0"/>
              <a:t>Christophe Viguerie – Enterprise Blockchain</a:t>
            </a:r>
          </a:p>
          <a:p>
            <a:r>
              <a:rPr lang="en-HK" dirty="0"/>
              <a:t>Fareeda Cassumbhoy – Digital Transformation</a:t>
            </a:r>
          </a:p>
        </p:txBody>
      </p:sp>
      <p:sp>
        <p:nvSpPr>
          <p:cNvPr id="4" name="Slide Number Placeholder 3">
            <a:extLst>
              <a:ext uri="{FF2B5EF4-FFF2-40B4-BE49-F238E27FC236}">
                <a16:creationId xmlns:a16="http://schemas.microsoft.com/office/drawing/2014/main" id="{5EAEDF73-5C92-40D4-B804-FB5E7ECA366E}"/>
              </a:ext>
            </a:extLst>
          </p:cNvPr>
          <p:cNvSpPr>
            <a:spLocks noGrp="1"/>
          </p:cNvSpPr>
          <p:nvPr>
            <p:ph type="sldNum" sz="quarter" idx="12"/>
          </p:nvPr>
        </p:nvSpPr>
        <p:spPr/>
        <p:txBody>
          <a:bodyPr/>
          <a:lstStyle/>
          <a:p>
            <a:pPr>
              <a:defRPr/>
            </a:pPr>
            <a:fld id="{BC2E41D8-B0AE-4F2D-8A64-0E958B718939}" type="slidenum">
              <a:rPr lang="en-US" smtClean="0"/>
              <a:pPr>
                <a:defRPr/>
              </a:pPr>
              <a:t>4</a:t>
            </a:fld>
            <a:endParaRPr lang="en-US" dirty="0"/>
          </a:p>
        </p:txBody>
      </p:sp>
    </p:spTree>
    <p:extLst>
      <p:ext uri="{BB962C8B-B14F-4D97-AF65-F5344CB8AC3E}">
        <p14:creationId xmlns:p14="http://schemas.microsoft.com/office/powerpoint/2010/main" val="2639015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86000" y="228600"/>
            <a:ext cx="7772400" cy="685800"/>
          </a:xfrm>
        </p:spPr>
        <p:txBody>
          <a:bodyPr/>
          <a:lstStyle/>
          <a:p>
            <a:pPr eaLnBrk="1" hangingPunct="1"/>
            <a:r>
              <a:rPr lang="en-US" altLang="en-US" sz="4000" dirty="0"/>
              <a:t>Our (Rough) Agenda</a:t>
            </a:r>
          </a:p>
        </p:txBody>
      </p:sp>
      <p:sp>
        <p:nvSpPr>
          <p:cNvPr id="5123" name="Rectangle 3"/>
          <p:cNvSpPr>
            <a:spLocks noGrp="1" noChangeArrowheads="1"/>
          </p:cNvSpPr>
          <p:nvPr>
            <p:ph type="body" idx="1"/>
          </p:nvPr>
        </p:nvSpPr>
        <p:spPr>
          <a:xfrm>
            <a:off x="551384" y="1143000"/>
            <a:ext cx="10726216" cy="5029200"/>
          </a:xfrm>
        </p:spPr>
        <p:txBody>
          <a:bodyPr/>
          <a:lstStyle/>
          <a:p>
            <a:pPr eaLnBrk="1" hangingPunct="1">
              <a:lnSpc>
                <a:spcPct val="90000"/>
              </a:lnSpc>
            </a:pPr>
            <a:r>
              <a:rPr lang="en-US" altLang="en-US" dirty="0"/>
              <a:t>Introduction to the data collection techniques and research methods associated with qualitative research</a:t>
            </a:r>
          </a:p>
          <a:p>
            <a:pPr eaLnBrk="1" hangingPunct="1">
              <a:lnSpc>
                <a:spcPct val="90000"/>
              </a:lnSpc>
            </a:pPr>
            <a:r>
              <a:rPr lang="en-US" altLang="en-US" dirty="0"/>
              <a:t>Reflection on how to present research effectively, as evidenced or illustrated through several papers.</a:t>
            </a:r>
          </a:p>
          <a:p>
            <a:pPr eaLnBrk="1" hangingPunct="1">
              <a:lnSpc>
                <a:spcPct val="90000"/>
              </a:lnSpc>
            </a:pPr>
            <a:r>
              <a:rPr lang="en-US" altLang="en-US" dirty="0"/>
              <a:t>To consider the process of undertaking research with some examination of four recent papers and focusing in particular on interviews, case studies and action research</a:t>
            </a:r>
          </a:p>
          <a:p>
            <a:pPr marL="0" indent="0" eaLnBrk="1" hangingPunct="1">
              <a:lnSpc>
                <a:spcPct val="90000"/>
              </a:lnSpc>
              <a:buNone/>
            </a:pPr>
            <a:endParaRPr lang="en-US" altLang="en-US" dirty="0"/>
          </a:p>
        </p:txBody>
      </p:sp>
      <p:sp>
        <p:nvSpPr>
          <p:cNvPr id="5124"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0D94E42-1475-4E78-B448-95D8E23518A4}" type="slidenum">
              <a:rPr lang="en-US" altLang="en-US" sz="1400"/>
              <a:pPr eaLnBrk="1" hangingPunct="1"/>
              <a:t>5</a:t>
            </a:fld>
            <a:endParaRPr lang="en-US" alt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209800" y="228600"/>
            <a:ext cx="7772400" cy="914400"/>
          </a:xfrm>
        </p:spPr>
        <p:txBody>
          <a:bodyPr/>
          <a:lstStyle/>
          <a:p>
            <a:pPr eaLnBrk="1" hangingPunct="1"/>
            <a:r>
              <a:rPr lang="en-US" altLang="en-US" sz="4000" dirty="0"/>
              <a:t>Five Papers</a:t>
            </a:r>
          </a:p>
        </p:txBody>
      </p:sp>
      <p:sp>
        <p:nvSpPr>
          <p:cNvPr id="6147" name="Rectangle 3"/>
          <p:cNvSpPr>
            <a:spLocks noGrp="1" noChangeArrowheads="1"/>
          </p:cNvSpPr>
          <p:nvPr>
            <p:ph type="body" idx="1"/>
          </p:nvPr>
        </p:nvSpPr>
        <p:spPr>
          <a:xfrm>
            <a:off x="263352" y="1124744"/>
            <a:ext cx="11161240" cy="5400600"/>
          </a:xfrm>
        </p:spPr>
        <p:txBody>
          <a:bodyPr/>
          <a:lstStyle/>
          <a:p>
            <a:r>
              <a:rPr lang="en-US" sz="2400" dirty="0"/>
              <a:t>Wong, L.H.M. and Davison, R.M. (2018) Knowledge Sharing in a Global Logistics Provider: An Action Research Project, </a:t>
            </a:r>
            <a:r>
              <a:rPr lang="en-US" sz="2400" i="1" dirty="0"/>
              <a:t>Information &amp; Management</a:t>
            </a:r>
            <a:r>
              <a:rPr lang="en-US" sz="2400" dirty="0"/>
              <a:t> 55, 5, 547-557.</a:t>
            </a:r>
            <a:endParaRPr lang="en-GB" sz="2400" b="1" dirty="0"/>
          </a:p>
          <a:p>
            <a:r>
              <a:rPr lang="en-US" sz="2400" dirty="0"/>
              <a:t>Davison, R.M. and Ou, C.X.J. (2018)</a:t>
            </a:r>
            <a:r>
              <a:rPr lang="en-US" sz="2400" b="1" dirty="0"/>
              <a:t> </a:t>
            </a:r>
            <a:r>
              <a:rPr lang="en-US" sz="2400" dirty="0"/>
              <a:t>Subverting Organisational IS Policy with Feral Systems: A Case in China, </a:t>
            </a:r>
            <a:r>
              <a:rPr lang="en-US" sz="2400" i="1" dirty="0"/>
              <a:t>Industrial Management and Data Systems</a:t>
            </a:r>
            <a:r>
              <a:rPr lang="en-US" sz="2400" dirty="0"/>
              <a:t>, 118, 3, 570-588.</a:t>
            </a:r>
            <a:endParaRPr lang="en-GB" sz="2400" dirty="0"/>
          </a:p>
          <a:p>
            <a:r>
              <a:rPr lang="en-GB" sz="2400" dirty="0"/>
              <a:t>Davison, R.M. and Martinsons, M.G. (2016) Context is King! </a:t>
            </a:r>
            <a:r>
              <a:rPr lang="en-GB" sz="2400"/>
              <a:t>Celebrating Particularism in Research, </a:t>
            </a:r>
            <a:r>
              <a:rPr lang="en-GB" sz="2400" i="1"/>
              <a:t>Journal of Information Technology</a:t>
            </a:r>
            <a:r>
              <a:rPr lang="en-GB" sz="2400"/>
              <a:t>, 31, 3, 241-249.</a:t>
            </a:r>
          </a:p>
          <a:p>
            <a:r>
              <a:rPr lang="en-US" sz="2400"/>
              <a:t>Davison</a:t>
            </a:r>
            <a:r>
              <a:rPr lang="en-US" sz="2400" dirty="0"/>
              <a:t>, R.M., Wong, L.H.M., Ou, C.X.J. and Alter, S. (2021) The Coordination of Workarounds: Insights from Responses to Misfits between Local Realities and a Mandated Enterprise System, </a:t>
            </a:r>
            <a:r>
              <a:rPr lang="en-US" sz="2400" i="1" dirty="0"/>
              <a:t>Information &amp; Management </a:t>
            </a:r>
            <a:r>
              <a:rPr lang="en-US" sz="2400" dirty="0"/>
              <a:t>58, 8, 103530, 1-12.</a:t>
            </a:r>
          </a:p>
          <a:p>
            <a:r>
              <a:rPr lang="en-US" sz="2400" i="0" dirty="0">
                <a:solidFill>
                  <a:srgbClr val="000000"/>
                </a:solidFill>
                <a:effectLst/>
                <a:latin typeface="Times New Roman" panose="02020603050405020304" pitchFamily="18" charset="0"/>
              </a:rPr>
              <a:t>Davison</a:t>
            </a:r>
            <a:r>
              <a:rPr lang="en-US" sz="2400" b="0" i="0" dirty="0">
                <a:solidFill>
                  <a:srgbClr val="000000"/>
                </a:solidFill>
                <a:effectLst/>
                <a:latin typeface="Times New Roman" panose="02020603050405020304" pitchFamily="18" charset="0"/>
              </a:rPr>
              <a:t>, R.M., Wong, L.H.M. and Alter, S. (2024) Navigating Low Code's Limitations: Workarounds Can Be Essential to the Successful Completion of Work, </a:t>
            </a:r>
            <a:r>
              <a:rPr lang="en-US" sz="2400" b="0" i="1" dirty="0">
                <a:solidFill>
                  <a:srgbClr val="000000"/>
                </a:solidFill>
                <a:effectLst/>
                <a:latin typeface="Times New Roman" panose="02020603050405020304" pitchFamily="18" charset="0"/>
              </a:rPr>
              <a:t>MIS Quarterly Executive</a:t>
            </a:r>
            <a:r>
              <a:rPr lang="en-US" sz="2400" b="0" i="0" dirty="0">
                <a:solidFill>
                  <a:srgbClr val="000000"/>
                </a:solidFill>
                <a:effectLst/>
                <a:latin typeface="Times New Roman" panose="02020603050405020304" pitchFamily="18" charset="0"/>
              </a:rPr>
              <a:t>. 23, 3, 291-304.</a:t>
            </a:r>
            <a:endParaRPr lang="en-GB" sz="2400" dirty="0"/>
          </a:p>
        </p:txBody>
      </p:sp>
      <p:sp>
        <p:nvSpPr>
          <p:cNvPr id="6148"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D9D1258-0807-412A-AE8A-A060F780B6A1}" type="slidenum">
              <a:rPr lang="en-US" altLang="en-US" sz="1400"/>
              <a:pPr eaLnBrk="1" hangingPunct="1"/>
              <a:t>6</a:t>
            </a:fld>
            <a:endParaRPr lang="en-US" alt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609600"/>
            <a:ext cx="7772400" cy="803176"/>
          </a:xfrm>
        </p:spPr>
        <p:txBody>
          <a:bodyPr/>
          <a:lstStyle/>
          <a:p>
            <a:r>
              <a:rPr lang="en-US" sz="4000" dirty="0"/>
              <a:t>The Research Process I</a:t>
            </a:r>
            <a:endParaRPr lang="en-GB" sz="4000" dirty="0"/>
          </a:p>
        </p:txBody>
      </p:sp>
      <p:sp>
        <p:nvSpPr>
          <p:cNvPr id="3" name="Content Placeholder 2"/>
          <p:cNvSpPr>
            <a:spLocks noGrp="1"/>
          </p:cNvSpPr>
          <p:nvPr>
            <p:ph idx="1"/>
          </p:nvPr>
        </p:nvSpPr>
        <p:spPr>
          <a:xfrm>
            <a:off x="551384" y="1628800"/>
            <a:ext cx="10873208" cy="4467200"/>
          </a:xfrm>
        </p:spPr>
        <p:txBody>
          <a:bodyPr/>
          <a:lstStyle/>
          <a:p>
            <a:r>
              <a:rPr lang="en-US" dirty="0"/>
              <a:t>When I start a new project, I think about the big picture</a:t>
            </a:r>
          </a:p>
          <a:p>
            <a:pPr lvl="1"/>
            <a:r>
              <a:rPr lang="en-US" dirty="0"/>
              <a:t>What am I trying to learn and who is interested?</a:t>
            </a:r>
          </a:p>
          <a:p>
            <a:pPr lvl="1"/>
            <a:r>
              <a:rPr lang="en-US" dirty="0"/>
              <a:t>What will I need to do in order to satisfy my curiosity?</a:t>
            </a:r>
          </a:p>
          <a:p>
            <a:pPr lvl="1"/>
            <a:r>
              <a:rPr lang="en-US" dirty="0"/>
              <a:t>What kind of research question may help me to focus on the intended outcome?</a:t>
            </a:r>
          </a:p>
          <a:p>
            <a:pPr lvl="1"/>
            <a:r>
              <a:rPr lang="en-US" dirty="0"/>
              <a:t>Is there a problem to solve, and will my solution add to knowledge in a way that previous work did not?</a:t>
            </a:r>
          </a:p>
          <a:p>
            <a:r>
              <a:rPr lang="en-US" dirty="0"/>
              <a:t>Determining what is feasible takes time</a:t>
            </a: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7</a:t>
            </a:fld>
            <a:endParaRPr lang="en-US" dirty="0"/>
          </a:p>
        </p:txBody>
      </p:sp>
    </p:spTree>
    <p:extLst>
      <p:ext uri="{BB962C8B-B14F-4D97-AF65-F5344CB8AC3E}">
        <p14:creationId xmlns:p14="http://schemas.microsoft.com/office/powerpoint/2010/main" val="543145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9506" y="476672"/>
            <a:ext cx="7772400" cy="659160"/>
          </a:xfrm>
        </p:spPr>
        <p:txBody>
          <a:bodyPr/>
          <a:lstStyle/>
          <a:p>
            <a:r>
              <a:rPr lang="en-US" sz="4000" dirty="0"/>
              <a:t>The Research Process II</a:t>
            </a:r>
            <a:endParaRPr lang="en-GB" sz="4000" dirty="0"/>
          </a:p>
        </p:txBody>
      </p:sp>
      <p:sp>
        <p:nvSpPr>
          <p:cNvPr id="3" name="Content Placeholder 2"/>
          <p:cNvSpPr>
            <a:spLocks noGrp="1"/>
          </p:cNvSpPr>
          <p:nvPr>
            <p:ph idx="1"/>
          </p:nvPr>
        </p:nvSpPr>
        <p:spPr>
          <a:xfrm>
            <a:off x="407368" y="1700808"/>
            <a:ext cx="11161240" cy="4896544"/>
          </a:xfrm>
        </p:spPr>
        <p:txBody>
          <a:bodyPr/>
          <a:lstStyle/>
          <a:p>
            <a:r>
              <a:rPr lang="en-US" dirty="0"/>
              <a:t>I must also consider resources</a:t>
            </a:r>
          </a:p>
          <a:p>
            <a:pPr lvl="1"/>
            <a:r>
              <a:rPr lang="en-US" dirty="0"/>
              <a:t>Do I need research money to pay for a research assistant, translator, access to data?</a:t>
            </a:r>
          </a:p>
          <a:p>
            <a:pPr lvl="1"/>
            <a:r>
              <a:rPr lang="en-US" dirty="0"/>
              <a:t>How much time will be involved?</a:t>
            </a:r>
          </a:p>
          <a:p>
            <a:pPr lvl="1"/>
            <a:r>
              <a:rPr lang="en-US" dirty="0"/>
              <a:t>Will this be a good opportunity for a PhD or DBA student to be involved?</a:t>
            </a:r>
          </a:p>
          <a:p>
            <a:r>
              <a:rPr lang="en-US" dirty="0"/>
              <a:t>And venues for the output:</a:t>
            </a:r>
          </a:p>
          <a:p>
            <a:pPr lvl="1"/>
            <a:r>
              <a:rPr lang="en-US" dirty="0"/>
              <a:t>Where will I send the papers? </a:t>
            </a:r>
          </a:p>
          <a:p>
            <a:pPr lvl="1"/>
            <a:r>
              <a:rPr lang="en-US" dirty="0"/>
              <a:t>Are the journals (and their readers) interested?</a:t>
            </a: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8</a:t>
            </a:fld>
            <a:endParaRPr lang="en-US" dirty="0"/>
          </a:p>
        </p:txBody>
      </p:sp>
    </p:spTree>
    <p:extLst>
      <p:ext uri="{BB962C8B-B14F-4D97-AF65-F5344CB8AC3E}">
        <p14:creationId xmlns:p14="http://schemas.microsoft.com/office/powerpoint/2010/main" val="1632017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2209800" y="609600"/>
            <a:ext cx="7772400" cy="731168"/>
          </a:xfrm>
        </p:spPr>
        <p:txBody>
          <a:bodyPr/>
          <a:lstStyle/>
          <a:p>
            <a:r>
              <a:rPr lang="en-GB" altLang="en-US" sz="4000" dirty="0"/>
              <a:t>The Research Process III</a:t>
            </a:r>
          </a:p>
        </p:txBody>
      </p:sp>
      <p:sp>
        <p:nvSpPr>
          <p:cNvPr id="8195" name="Content Placeholder 2"/>
          <p:cNvSpPr>
            <a:spLocks noGrp="1"/>
          </p:cNvSpPr>
          <p:nvPr>
            <p:ph idx="1"/>
          </p:nvPr>
        </p:nvSpPr>
        <p:spPr>
          <a:xfrm>
            <a:off x="407368" y="1484784"/>
            <a:ext cx="11161240" cy="4896544"/>
          </a:xfrm>
        </p:spPr>
        <p:txBody>
          <a:bodyPr/>
          <a:lstStyle/>
          <a:p>
            <a:r>
              <a:rPr lang="en-GB" altLang="en-US" dirty="0"/>
              <a:t>I always try to identify a problem to study that is </a:t>
            </a:r>
            <a:r>
              <a:rPr lang="en-GB" altLang="en-US" u="sng" dirty="0"/>
              <a:t>significant</a:t>
            </a:r>
            <a:r>
              <a:rPr lang="en-GB" altLang="en-US" dirty="0"/>
              <a:t> and </a:t>
            </a:r>
            <a:r>
              <a:rPr lang="en-GB" altLang="en-US" u="sng" dirty="0"/>
              <a:t>useful</a:t>
            </a:r>
            <a:r>
              <a:rPr lang="en-GB" altLang="en-US" dirty="0"/>
              <a:t> for some stakeholders in an identifiable context</a:t>
            </a:r>
          </a:p>
          <a:p>
            <a:pPr lvl="1"/>
            <a:r>
              <a:rPr lang="en-GB" altLang="en-US" dirty="0"/>
              <a:t>Organizational Level</a:t>
            </a:r>
          </a:p>
          <a:p>
            <a:pPr lvl="1"/>
            <a:r>
              <a:rPr lang="en-GB" altLang="en-US" dirty="0"/>
              <a:t>Team Level</a:t>
            </a:r>
          </a:p>
          <a:p>
            <a:pPr lvl="1"/>
            <a:r>
              <a:rPr lang="en-GB" altLang="en-US" dirty="0"/>
              <a:t>Individual Level</a:t>
            </a:r>
          </a:p>
          <a:p>
            <a:pPr lvl="1"/>
            <a:r>
              <a:rPr lang="en-GB" altLang="en-US" dirty="0"/>
              <a:t>Cross-level, Cross-culture</a:t>
            </a:r>
          </a:p>
          <a:p>
            <a:r>
              <a:rPr lang="en-GB" altLang="en-US" dirty="0"/>
              <a:t>This problem leads to a focused </a:t>
            </a:r>
            <a:r>
              <a:rPr lang="en-GB" altLang="en-US" i="1" dirty="0"/>
              <a:t>why?</a:t>
            </a:r>
            <a:r>
              <a:rPr lang="en-GB" altLang="en-US" dirty="0"/>
              <a:t> or </a:t>
            </a:r>
            <a:r>
              <a:rPr lang="en-GB" altLang="en-US" i="1" dirty="0"/>
              <a:t>how?</a:t>
            </a:r>
            <a:r>
              <a:rPr lang="en-GB" altLang="en-US" dirty="0"/>
              <a:t> </a:t>
            </a:r>
            <a:r>
              <a:rPr lang="en-GB" altLang="en-US" u="sng" dirty="0"/>
              <a:t>research question</a:t>
            </a:r>
            <a:r>
              <a:rPr lang="en-GB" altLang="en-US" dirty="0"/>
              <a:t>.</a:t>
            </a:r>
          </a:p>
          <a:p>
            <a:pPr lvl="1"/>
            <a:r>
              <a:rPr lang="en-GB" altLang="en-US" dirty="0"/>
              <a:t>Whom do I want to influence with this paper?</a:t>
            </a:r>
          </a:p>
        </p:txBody>
      </p:sp>
      <p:sp>
        <p:nvSpPr>
          <p:cNvPr id="8196"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E22261D-35A8-45B5-A8CB-5471CAFAD635}" type="slidenum">
              <a:rPr lang="en-US" altLang="en-US" sz="1400"/>
              <a:pPr eaLnBrk="1" hangingPunct="1"/>
              <a:t>9</a:t>
            </a:fld>
            <a:endParaRPr lang="en-US" alt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332656"/>
            <a:ext cx="7772400" cy="875184"/>
          </a:xfrm>
        </p:spPr>
        <p:txBody>
          <a:bodyPr/>
          <a:lstStyle/>
          <a:p>
            <a:r>
              <a:rPr lang="en-GB" altLang="en-US" sz="4000" dirty="0"/>
              <a:t>The Research Process IV</a:t>
            </a:r>
            <a:endParaRPr lang="en-GB" sz="4000" dirty="0"/>
          </a:p>
        </p:txBody>
      </p:sp>
      <p:sp>
        <p:nvSpPr>
          <p:cNvPr id="3" name="Content Placeholder 2"/>
          <p:cNvSpPr>
            <a:spLocks noGrp="1"/>
          </p:cNvSpPr>
          <p:nvPr>
            <p:ph idx="1"/>
          </p:nvPr>
        </p:nvSpPr>
        <p:spPr>
          <a:xfrm>
            <a:off x="479376" y="1268760"/>
            <a:ext cx="11089232" cy="4827240"/>
          </a:xfrm>
        </p:spPr>
        <p:txBody>
          <a:bodyPr/>
          <a:lstStyle/>
          <a:p>
            <a:r>
              <a:rPr lang="en-HK" dirty="0"/>
              <a:t>Problematising the research topic and approach is critical</a:t>
            </a:r>
          </a:p>
          <a:p>
            <a:pPr lvl="1"/>
            <a:r>
              <a:rPr lang="en-HK" dirty="0"/>
              <a:t>If there is no problem to be solved, then it will be much more difficult to make a useful contribution</a:t>
            </a:r>
          </a:p>
          <a:p>
            <a:pPr lvl="1"/>
            <a:r>
              <a:rPr lang="en-HK" dirty="0"/>
              <a:t>I need to demonstrate that my approach is viable, useful, appropriate</a:t>
            </a:r>
          </a:p>
          <a:p>
            <a:pPr lvl="1"/>
            <a:r>
              <a:rPr lang="en-HK" dirty="0"/>
              <a:t>It will also be more difficult to find suitable stakeholders for whom the problem is worth solving, and so who may ‘consume’ the outcome</a:t>
            </a:r>
          </a:p>
          <a:p>
            <a:r>
              <a:rPr lang="en-HK" dirty="0"/>
              <a:t>So, who has the problem and why would they be interested in my solution?</a:t>
            </a:r>
          </a:p>
          <a:p>
            <a:pPr lvl="1"/>
            <a:r>
              <a:rPr lang="en-HK" dirty="0"/>
              <a:t>Who cares? Who are my readers?</a:t>
            </a: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10</a:t>
            </a:fld>
            <a:endParaRPr lang="en-US" dirty="0"/>
          </a:p>
        </p:txBody>
      </p:sp>
    </p:spTree>
    <p:extLst>
      <p:ext uri="{BB962C8B-B14F-4D97-AF65-F5344CB8AC3E}">
        <p14:creationId xmlns:p14="http://schemas.microsoft.com/office/powerpoint/2010/main" val="3273832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209800" y="404664"/>
            <a:ext cx="7772400" cy="875184"/>
          </a:xfrm>
        </p:spPr>
        <p:txBody>
          <a:bodyPr/>
          <a:lstStyle/>
          <a:p>
            <a:r>
              <a:rPr lang="en-GB" altLang="en-US" sz="4000" dirty="0"/>
              <a:t>The Research Process V</a:t>
            </a:r>
          </a:p>
        </p:txBody>
      </p:sp>
      <p:sp>
        <p:nvSpPr>
          <p:cNvPr id="9219" name="Content Placeholder 2"/>
          <p:cNvSpPr>
            <a:spLocks noGrp="1"/>
          </p:cNvSpPr>
          <p:nvPr>
            <p:ph idx="1"/>
          </p:nvPr>
        </p:nvSpPr>
        <p:spPr>
          <a:xfrm>
            <a:off x="407368" y="1484784"/>
            <a:ext cx="11017224" cy="4611216"/>
          </a:xfrm>
        </p:spPr>
        <p:txBody>
          <a:bodyPr/>
          <a:lstStyle/>
          <a:p>
            <a:r>
              <a:rPr lang="en-GB" altLang="en-US" dirty="0"/>
              <a:t>In organisations, there are often interesting tensions as I am sure you know</a:t>
            </a:r>
          </a:p>
          <a:p>
            <a:pPr lvl="1"/>
            <a:r>
              <a:rPr lang="en-GB" altLang="en-US" dirty="0"/>
              <a:t>Management-Employees</a:t>
            </a:r>
          </a:p>
          <a:p>
            <a:pPr lvl="1"/>
            <a:r>
              <a:rPr lang="en-GB" altLang="en-US" dirty="0"/>
              <a:t>Task-Technology</a:t>
            </a:r>
          </a:p>
          <a:p>
            <a:pPr lvl="1"/>
            <a:r>
              <a:rPr lang="en-GB" altLang="en-US" dirty="0"/>
              <a:t>Technology-People</a:t>
            </a:r>
          </a:p>
          <a:p>
            <a:pPr lvl="1"/>
            <a:r>
              <a:rPr lang="en-GB" altLang="en-US" dirty="0"/>
              <a:t>Cross-Cultural Differences</a:t>
            </a:r>
          </a:p>
          <a:p>
            <a:pPr lvl="1"/>
            <a:r>
              <a:rPr lang="en-GB" altLang="en-US" dirty="0"/>
              <a:t>Cross-Location Differences</a:t>
            </a:r>
          </a:p>
          <a:p>
            <a:r>
              <a:rPr lang="en-GB" altLang="en-US" dirty="0"/>
              <a:t>These make the problem more tricky to investigate, but also more interesting</a:t>
            </a:r>
          </a:p>
        </p:txBody>
      </p:sp>
      <p:sp>
        <p:nvSpPr>
          <p:cNvPr id="9220"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AED6434-0D76-4248-965B-4CF059403A25}" type="slidenum">
              <a:rPr lang="en-US" altLang="en-US" sz="1400"/>
              <a:pPr eaLnBrk="1" hangingPunct="1"/>
              <a:t>11</a:t>
            </a:fld>
            <a:endParaRPr lang="en-US" alt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279576" y="332656"/>
            <a:ext cx="7772400" cy="792088"/>
          </a:xfrm>
        </p:spPr>
        <p:txBody>
          <a:bodyPr/>
          <a:lstStyle/>
          <a:p>
            <a:r>
              <a:rPr lang="en-US" altLang="en-US" sz="4000" dirty="0"/>
              <a:t>Who Cares?</a:t>
            </a:r>
            <a:endParaRPr lang="en-GB" altLang="en-US" sz="4000" dirty="0"/>
          </a:p>
        </p:txBody>
      </p:sp>
      <p:sp>
        <p:nvSpPr>
          <p:cNvPr id="11267" name="Content Placeholder 2"/>
          <p:cNvSpPr>
            <a:spLocks noGrp="1"/>
          </p:cNvSpPr>
          <p:nvPr>
            <p:ph idx="1"/>
          </p:nvPr>
        </p:nvSpPr>
        <p:spPr>
          <a:xfrm>
            <a:off x="551384" y="1196752"/>
            <a:ext cx="10801200" cy="5184576"/>
          </a:xfrm>
        </p:spPr>
        <p:txBody>
          <a:bodyPr/>
          <a:lstStyle/>
          <a:p>
            <a:r>
              <a:rPr lang="en-GB" altLang="en-US" dirty="0"/>
              <a:t>It is critical to answer this question about a proposed research topic – before you invest too much time!</a:t>
            </a:r>
          </a:p>
          <a:p>
            <a:pPr lvl="1"/>
            <a:r>
              <a:rPr lang="en-GB" altLang="en-US" dirty="0"/>
              <a:t>Hopefully you care, but does anyone else?</a:t>
            </a:r>
          </a:p>
          <a:p>
            <a:pPr lvl="1"/>
            <a:r>
              <a:rPr lang="en-GB" altLang="en-US" dirty="0"/>
              <a:t>Who would be interested to read the paper?</a:t>
            </a:r>
          </a:p>
          <a:p>
            <a:pPr lvl="1"/>
            <a:r>
              <a:rPr lang="en-GB" altLang="en-US" dirty="0"/>
              <a:t>Who could learn from it? </a:t>
            </a:r>
          </a:p>
          <a:p>
            <a:pPr lvl="1"/>
            <a:r>
              <a:rPr lang="en-GB" altLang="en-US" dirty="0"/>
              <a:t>What could they learn?</a:t>
            </a:r>
          </a:p>
          <a:p>
            <a:pPr lvl="1"/>
            <a:r>
              <a:rPr lang="en-GB" altLang="en-US" dirty="0"/>
              <a:t>Why should a conference/journal accept the validity of the topic?</a:t>
            </a:r>
          </a:p>
          <a:p>
            <a:r>
              <a:rPr lang="en-US" altLang="en-US" dirty="0"/>
              <a:t>If no one cares, it is probably not worth investigating</a:t>
            </a:r>
            <a:endParaRPr lang="en-GB" altLang="en-US" dirty="0"/>
          </a:p>
          <a:p>
            <a:endParaRPr lang="en-GB" altLang="en-US" dirty="0"/>
          </a:p>
        </p:txBody>
      </p:sp>
      <p:sp>
        <p:nvSpPr>
          <p:cNvPr id="11268"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77E0390-7C7E-470F-A383-6351CD0BDEA4}" type="slidenum">
              <a:rPr lang="en-US" altLang="en-US" sz="1400"/>
              <a:pPr eaLnBrk="1" hangingPunct="1"/>
              <a:t>12</a:t>
            </a:fld>
            <a:endParaRPr lang="en-US" alt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209800" y="260648"/>
            <a:ext cx="7772400" cy="731168"/>
          </a:xfrm>
        </p:spPr>
        <p:txBody>
          <a:bodyPr/>
          <a:lstStyle/>
          <a:p>
            <a:r>
              <a:rPr lang="en-GB" altLang="en-US" sz="4000" dirty="0"/>
              <a:t>The Research Process VI</a:t>
            </a:r>
          </a:p>
        </p:txBody>
      </p:sp>
      <p:sp>
        <p:nvSpPr>
          <p:cNvPr id="12291" name="Content Placeholder 2"/>
          <p:cNvSpPr>
            <a:spLocks noGrp="1"/>
          </p:cNvSpPr>
          <p:nvPr>
            <p:ph idx="1"/>
          </p:nvPr>
        </p:nvSpPr>
        <p:spPr>
          <a:xfrm>
            <a:off x="623392" y="1196752"/>
            <a:ext cx="10654208" cy="4899248"/>
          </a:xfrm>
        </p:spPr>
        <p:txBody>
          <a:bodyPr/>
          <a:lstStyle/>
          <a:p>
            <a:r>
              <a:rPr lang="en-GB" altLang="en-US" dirty="0"/>
              <a:t>Once I have a topic and a potential audience, including an ideal venue, I think more carefully about the literature and theory</a:t>
            </a:r>
          </a:p>
          <a:p>
            <a:r>
              <a:rPr lang="en-GB" altLang="en-US" dirty="0"/>
              <a:t>However, sometimes I have to do a pilot study to ensure my topic is viable</a:t>
            </a:r>
          </a:p>
          <a:p>
            <a:r>
              <a:rPr lang="en-US" altLang="en-US" dirty="0"/>
              <a:t>This may require some judicious scanning of the literature and provocative conversations</a:t>
            </a:r>
          </a:p>
          <a:p>
            <a:pPr lvl="1"/>
            <a:r>
              <a:rPr lang="en-US" altLang="en-US" dirty="0"/>
              <a:t>Has anyone done this already? Am I the first?</a:t>
            </a:r>
          </a:p>
          <a:p>
            <a:pPr lvl="1"/>
            <a:r>
              <a:rPr lang="en-US" altLang="en-US" dirty="0"/>
              <a:t>What do other people think about my idea?</a:t>
            </a:r>
            <a:endParaRPr lang="en-GB" altLang="en-US" dirty="0"/>
          </a:p>
        </p:txBody>
      </p:sp>
      <p:sp>
        <p:nvSpPr>
          <p:cNvPr id="12292"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76EBAC-9163-4FEE-999B-9CEF522F9C78}" type="slidenum">
              <a:rPr lang="en-US" altLang="en-US" sz="1400"/>
              <a:pPr eaLnBrk="1" hangingPunct="1"/>
              <a:t>13</a:t>
            </a:fld>
            <a:endParaRPr lang="en-US" alt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09800" y="260648"/>
            <a:ext cx="7772400" cy="515144"/>
          </a:xfrm>
        </p:spPr>
        <p:txBody>
          <a:bodyPr/>
          <a:lstStyle/>
          <a:p>
            <a:r>
              <a:rPr lang="en-GB" altLang="en-US" sz="4000" dirty="0"/>
              <a:t>The Research Process VII</a:t>
            </a:r>
          </a:p>
        </p:txBody>
      </p:sp>
      <p:sp>
        <p:nvSpPr>
          <p:cNvPr id="13315" name="Content Placeholder 2"/>
          <p:cNvSpPr>
            <a:spLocks noGrp="1"/>
          </p:cNvSpPr>
          <p:nvPr>
            <p:ph idx="1"/>
          </p:nvPr>
        </p:nvSpPr>
        <p:spPr>
          <a:xfrm>
            <a:off x="695400" y="1052736"/>
            <a:ext cx="10873208" cy="5043264"/>
          </a:xfrm>
        </p:spPr>
        <p:txBody>
          <a:bodyPr/>
          <a:lstStyle/>
          <a:p>
            <a:r>
              <a:rPr lang="en-GB" altLang="en-US" dirty="0"/>
              <a:t>There is always too much literature.</a:t>
            </a:r>
          </a:p>
          <a:p>
            <a:r>
              <a:rPr lang="en-GB" altLang="en-US" dirty="0"/>
              <a:t>You can’t read and synthesise it all.</a:t>
            </a:r>
          </a:p>
          <a:p>
            <a:r>
              <a:rPr lang="en-GB" altLang="en-US" dirty="0"/>
              <a:t>In general, familiarity with and citation of more recent literature is better because you can then demonstrate that you are adding to current knowledge</a:t>
            </a:r>
          </a:p>
          <a:p>
            <a:pPr lvl="1"/>
            <a:r>
              <a:rPr lang="en-GB" altLang="en-US" dirty="0"/>
              <a:t>There is little point in republishing old ideas</a:t>
            </a:r>
          </a:p>
          <a:p>
            <a:pPr lvl="1"/>
            <a:r>
              <a:rPr lang="en-US" altLang="en-US" dirty="0"/>
              <a:t>There is value in breaking new ground, but to be confident of this you need to be very familiar with the literature</a:t>
            </a:r>
            <a:endParaRPr lang="en-GB" altLang="en-US" dirty="0"/>
          </a:p>
        </p:txBody>
      </p:sp>
      <p:sp>
        <p:nvSpPr>
          <p:cNvPr id="13316"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A2B8117-2F35-46FB-B918-F4BD9CE3A67F}" type="slidenum">
              <a:rPr lang="en-US" altLang="en-US" sz="1400"/>
              <a:pPr eaLnBrk="1" hangingPunct="1"/>
              <a:t>14</a:t>
            </a:fld>
            <a:endParaRPr lang="en-US" alt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2209800" y="404664"/>
            <a:ext cx="7772400" cy="587152"/>
          </a:xfrm>
        </p:spPr>
        <p:txBody>
          <a:bodyPr/>
          <a:lstStyle/>
          <a:p>
            <a:r>
              <a:rPr lang="en-GB" altLang="en-US" sz="4000" dirty="0"/>
              <a:t>The Research Process VIII</a:t>
            </a:r>
          </a:p>
        </p:txBody>
      </p:sp>
      <p:sp>
        <p:nvSpPr>
          <p:cNvPr id="14339" name="Content Placeholder 2"/>
          <p:cNvSpPr>
            <a:spLocks noGrp="1"/>
          </p:cNvSpPr>
          <p:nvPr>
            <p:ph idx="1"/>
          </p:nvPr>
        </p:nvSpPr>
        <p:spPr>
          <a:xfrm>
            <a:off x="695400" y="1268760"/>
            <a:ext cx="10873208" cy="5256584"/>
          </a:xfrm>
        </p:spPr>
        <p:txBody>
          <a:bodyPr/>
          <a:lstStyle/>
          <a:p>
            <a:r>
              <a:rPr lang="en-GB" altLang="en-US" dirty="0"/>
              <a:t>A number of literatures (not papers) may be relevant</a:t>
            </a:r>
          </a:p>
          <a:p>
            <a:pPr lvl="1"/>
            <a:r>
              <a:rPr lang="en-GB" altLang="en-US" dirty="0"/>
              <a:t>Main topic(s); Theor(ies)y; </a:t>
            </a:r>
            <a:r>
              <a:rPr lang="en-US" altLang="en-US" dirty="0"/>
              <a:t>Methods</a:t>
            </a:r>
            <a:endParaRPr lang="en-GB" altLang="en-US" dirty="0"/>
          </a:p>
          <a:p>
            <a:r>
              <a:rPr lang="en-GB" altLang="en-US" dirty="0"/>
              <a:t>Each one deserves a detailed and systematic treatment, with synthesis of the key points</a:t>
            </a:r>
          </a:p>
          <a:p>
            <a:pPr lvl="1"/>
            <a:r>
              <a:rPr lang="en-GB" altLang="en-US" dirty="0"/>
              <a:t>To demonstrate that you know what has been done and how you are building on it</a:t>
            </a:r>
          </a:p>
          <a:p>
            <a:pPr lvl="1"/>
            <a:r>
              <a:rPr lang="en-US" altLang="en-US" dirty="0"/>
              <a:t>To demonstrate that you are familiar with the details of the methods and assumptions of the theories</a:t>
            </a:r>
          </a:p>
          <a:p>
            <a:r>
              <a:rPr lang="en-US" altLang="en-US" dirty="0"/>
              <a:t>It is important that you actually read it!</a:t>
            </a:r>
            <a:endParaRPr lang="en-GB" altLang="en-US" dirty="0"/>
          </a:p>
        </p:txBody>
      </p:sp>
      <p:sp>
        <p:nvSpPr>
          <p:cNvPr id="14340"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F1C1E5C-ECDC-40E2-A526-E6695BF96785}" type="slidenum">
              <a:rPr lang="en-US" altLang="en-US" sz="1400"/>
              <a:pPr eaLnBrk="1" hangingPunct="1"/>
              <a:t>15</a:t>
            </a:fld>
            <a:endParaRPr lang="en-US" alt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209800" y="332656"/>
            <a:ext cx="7772400" cy="587152"/>
          </a:xfrm>
        </p:spPr>
        <p:txBody>
          <a:bodyPr/>
          <a:lstStyle/>
          <a:p>
            <a:r>
              <a:rPr lang="en-GB" altLang="en-US" sz="4000" dirty="0"/>
              <a:t>The Research Process IX</a:t>
            </a:r>
          </a:p>
        </p:txBody>
      </p:sp>
      <p:sp>
        <p:nvSpPr>
          <p:cNvPr id="15363" name="Content Placeholder 2"/>
          <p:cNvSpPr>
            <a:spLocks noGrp="1"/>
          </p:cNvSpPr>
          <p:nvPr>
            <p:ph idx="1"/>
          </p:nvPr>
        </p:nvSpPr>
        <p:spPr>
          <a:xfrm>
            <a:off x="695400" y="1268760"/>
            <a:ext cx="10729192" cy="5040560"/>
          </a:xfrm>
        </p:spPr>
        <p:txBody>
          <a:bodyPr/>
          <a:lstStyle/>
          <a:p>
            <a:r>
              <a:rPr lang="en-GB" altLang="en-US" dirty="0"/>
              <a:t>Theory needs to be treated carefully</a:t>
            </a:r>
          </a:p>
          <a:p>
            <a:pPr lvl="1"/>
            <a:r>
              <a:rPr lang="en-GB" altLang="en-US" dirty="0"/>
              <a:t>Theory normally informs research designs and the interpretation of results</a:t>
            </a:r>
          </a:p>
          <a:p>
            <a:r>
              <a:rPr lang="en-GB" altLang="en-US" dirty="0"/>
              <a:t>Research may confirm or disconfirm theory, extend or advance theory</a:t>
            </a:r>
          </a:p>
          <a:p>
            <a:r>
              <a:rPr lang="en-US" altLang="en-US" dirty="0"/>
              <a:t>It is expected that academic researchers (and DBAs) will treat theory seriously</a:t>
            </a:r>
          </a:p>
          <a:p>
            <a:pPr lvl="1"/>
            <a:r>
              <a:rPr lang="en-US" altLang="en-US" dirty="0"/>
              <a:t>It requires careful selection of theory, detailed appreciation of theory, clear exposition of how you will apply and examine theory</a:t>
            </a:r>
            <a:endParaRPr lang="en-GB" altLang="en-US" dirty="0"/>
          </a:p>
        </p:txBody>
      </p:sp>
      <p:sp>
        <p:nvSpPr>
          <p:cNvPr id="15364"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B05126A-89F2-4AE0-BA7F-75DAFBDBDFE8}" type="slidenum">
              <a:rPr lang="en-US" altLang="en-US" sz="1400"/>
              <a:pPr eaLnBrk="1" hangingPunct="1"/>
              <a:t>16</a:t>
            </a:fld>
            <a:endParaRPr lang="en-US" alt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GB" altLang="en-US" sz="4000" dirty="0"/>
              <a:t>The Critical Role of Theory</a:t>
            </a:r>
          </a:p>
        </p:txBody>
      </p:sp>
      <p:sp>
        <p:nvSpPr>
          <p:cNvPr id="3" name="Content Placeholder 2"/>
          <p:cNvSpPr>
            <a:spLocks noGrp="1"/>
          </p:cNvSpPr>
          <p:nvPr>
            <p:ph idx="1"/>
          </p:nvPr>
        </p:nvSpPr>
        <p:spPr/>
        <p:txBody>
          <a:bodyPr/>
          <a:lstStyle/>
          <a:p>
            <a:pPr marL="0" indent="0" algn="ctr" eaLnBrk="1" hangingPunct="1">
              <a:spcBef>
                <a:spcPct val="10000"/>
              </a:spcBef>
              <a:buNone/>
              <a:defRPr/>
            </a:pPr>
            <a:r>
              <a:rPr lang="en-US" b="1" dirty="0"/>
              <a:t>“Theory without practice is sterile, </a:t>
            </a:r>
          </a:p>
          <a:p>
            <a:pPr marL="0" indent="0" algn="ctr" eaLnBrk="1" hangingPunct="1">
              <a:spcBef>
                <a:spcPct val="10000"/>
              </a:spcBef>
              <a:buNone/>
              <a:defRPr/>
            </a:pPr>
            <a:r>
              <a:rPr lang="en-US" b="1" dirty="0"/>
              <a:t>Practice without theory is blind.</a:t>
            </a:r>
          </a:p>
          <a:p>
            <a:pPr marL="0" indent="0" algn="ctr" eaLnBrk="1" hangingPunct="1">
              <a:spcBef>
                <a:spcPct val="10000"/>
              </a:spcBef>
              <a:buNone/>
              <a:defRPr/>
            </a:pPr>
            <a:r>
              <a:rPr lang="en-US" b="1" dirty="0"/>
              <a:t>Nothing is so practical as a good theory”</a:t>
            </a:r>
            <a:r>
              <a:rPr lang="en-US" dirty="0"/>
              <a:t> </a:t>
            </a:r>
            <a:r>
              <a:rPr lang="en-US" b="1" dirty="0"/>
              <a:t>(Lewin, 1945)</a:t>
            </a:r>
          </a:p>
          <a:p>
            <a:pPr marL="0" indent="0" algn="ctr" eaLnBrk="1" hangingPunct="1">
              <a:spcBef>
                <a:spcPct val="10000"/>
              </a:spcBef>
              <a:buNone/>
              <a:defRPr/>
            </a:pPr>
            <a:endParaRPr lang="en-US" b="1" dirty="0"/>
          </a:p>
          <a:p>
            <a:pPr marL="0" indent="0" algn="ctr" eaLnBrk="1" hangingPunct="1">
              <a:spcBef>
                <a:spcPct val="10000"/>
              </a:spcBef>
              <a:buNone/>
              <a:defRPr/>
            </a:pPr>
            <a:r>
              <a:rPr lang="en-US" b="1" dirty="0"/>
              <a:t>“Nothing is so dangerous as a bad theory” </a:t>
            </a:r>
          </a:p>
          <a:p>
            <a:pPr marL="0" indent="0" algn="ctr" eaLnBrk="1" hangingPunct="1">
              <a:spcBef>
                <a:spcPct val="10000"/>
              </a:spcBef>
              <a:buNone/>
              <a:defRPr/>
            </a:pPr>
            <a:r>
              <a:rPr lang="en-US" b="1" dirty="0"/>
              <a:t>(Ghoshal, 2005)</a:t>
            </a:r>
          </a:p>
          <a:p>
            <a:pPr>
              <a:defRPr/>
            </a:pPr>
            <a:endParaRPr lang="en-GB" dirty="0"/>
          </a:p>
        </p:txBody>
      </p:sp>
      <p:sp>
        <p:nvSpPr>
          <p:cNvPr id="16388"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98DAFBE-F891-4E68-8C75-3C6B8BAF4113}" type="slidenum">
              <a:rPr lang="en-US" altLang="en-US" sz="1400"/>
              <a:pPr eaLnBrk="1" hangingPunct="1"/>
              <a:t>17</a:t>
            </a:fld>
            <a:endParaRPr lang="en-US" alt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GB" altLang="en-US" sz="4000" dirty="0"/>
              <a:t>Academic Definitions of Theory</a:t>
            </a:r>
          </a:p>
        </p:txBody>
      </p:sp>
      <p:sp>
        <p:nvSpPr>
          <p:cNvPr id="17411" name="Content Placeholder 2"/>
          <p:cNvSpPr>
            <a:spLocks noGrp="1"/>
          </p:cNvSpPr>
          <p:nvPr>
            <p:ph idx="1"/>
          </p:nvPr>
        </p:nvSpPr>
        <p:spPr/>
        <p:txBody>
          <a:bodyPr/>
          <a:lstStyle/>
          <a:p>
            <a:pPr eaLnBrk="1" hangingPunct="1">
              <a:lnSpc>
                <a:spcPct val="90000"/>
              </a:lnSpc>
            </a:pPr>
            <a:r>
              <a:rPr lang="en-US" altLang="en-US" dirty="0">
                <a:cs typeface="Times New Roman" pitchFamily="18" charset="0"/>
              </a:rPr>
              <a:t>A plausible or scientifically acceptable general principle or body of principles offered to explain phenomena </a:t>
            </a:r>
          </a:p>
          <a:p>
            <a:pPr lvl="1" eaLnBrk="1" hangingPunct="1">
              <a:lnSpc>
                <a:spcPct val="90000"/>
              </a:lnSpc>
            </a:pPr>
            <a:r>
              <a:rPr lang="en-US" altLang="en-US" dirty="0">
                <a:cs typeface="Times New Roman" pitchFamily="18" charset="0"/>
              </a:rPr>
              <a:t>The </a:t>
            </a:r>
            <a:r>
              <a:rPr lang="en-US" altLang="en-US" b="1" dirty="0">
                <a:solidFill>
                  <a:srgbClr val="FF0066"/>
                </a:solidFill>
                <a:cs typeface="Times New Roman" pitchFamily="18" charset="0"/>
              </a:rPr>
              <a:t>Theory</a:t>
            </a:r>
            <a:r>
              <a:rPr lang="en-US" altLang="en-US" dirty="0">
                <a:cs typeface="Times New Roman" pitchFamily="18" charset="0"/>
              </a:rPr>
              <a:t> of Planned Behaviour</a:t>
            </a:r>
          </a:p>
          <a:p>
            <a:pPr lvl="1" eaLnBrk="1" hangingPunct="1">
              <a:lnSpc>
                <a:spcPct val="90000"/>
              </a:lnSpc>
            </a:pPr>
            <a:r>
              <a:rPr lang="en-US" altLang="en-US" dirty="0">
                <a:cs typeface="Times New Roman" pitchFamily="18" charset="0"/>
              </a:rPr>
              <a:t>Punctuated Equilibrium </a:t>
            </a:r>
            <a:r>
              <a:rPr lang="en-US" altLang="en-US" b="1" dirty="0">
                <a:solidFill>
                  <a:srgbClr val="FF0066"/>
                </a:solidFill>
                <a:cs typeface="Times New Roman" pitchFamily="18" charset="0"/>
              </a:rPr>
              <a:t>Theory</a:t>
            </a:r>
          </a:p>
          <a:p>
            <a:pPr eaLnBrk="1" hangingPunct="1">
              <a:lnSpc>
                <a:spcPct val="90000"/>
              </a:lnSpc>
            </a:pPr>
            <a:r>
              <a:rPr lang="en-US" altLang="en-US" dirty="0">
                <a:cs typeface="Times New Roman" pitchFamily="18" charset="0"/>
              </a:rPr>
              <a:t>A hypothesis assumed for the sake of argument or investigation</a:t>
            </a:r>
          </a:p>
          <a:p>
            <a:pPr eaLnBrk="1" hangingPunct="1">
              <a:lnSpc>
                <a:spcPct val="90000"/>
              </a:lnSpc>
            </a:pPr>
            <a:r>
              <a:rPr lang="en-US" altLang="en-US" dirty="0"/>
              <a:t>A set of propositions that aim to explain and/or predict a class of phenomena</a:t>
            </a:r>
          </a:p>
          <a:p>
            <a:endParaRPr lang="en-GB" altLang="en-US" dirty="0"/>
          </a:p>
        </p:txBody>
      </p:sp>
      <p:sp>
        <p:nvSpPr>
          <p:cNvPr id="17412"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BB1E69D-4776-4E9F-BA6B-C62FA6F6542A}" type="slidenum">
              <a:rPr lang="en-US" altLang="en-US" sz="1400"/>
              <a:pPr eaLnBrk="1" hangingPunct="1"/>
              <a:t>18</a:t>
            </a:fld>
            <a:endParaRPr lang="en-US" alt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z="4000" dirty="0">
                <a:solidFill>
                  <a:schemeClr val="tx1"/>
                </a:solidFill>
              </a:rPr>
              <a:t>The Purpose of Theory</a:t>
            </a:r>
            <a:endParaRPr lang="en-GB" altLang="en-US" sz="4000" dirty="0">
              <a:solidFill>
                <a:schemeClr val="tx1"/>
              </a:solidFill>
            </a:endParaRPr>
          </a:p>
        </p:txBody>
      </p:sp>
      <p:sp>
        <p:nvSpPr>
          <p:cNvPr id="18435" name="Content Placeholder 2"/>
          <p:cNvSpPr>
            <a:spLocks noGrp="1"/>
          </p:cNvSpPr>
          <p:nvPr>
            <p:ph idx="1"/>
          </p:nvPr>
        </p:nvSpPr>
        <p:spPr/>
        <p:txBody>
          <a:bodyPr/>
          <a:lstStyle/>
          <a:p>
            <a:pPr eaLnBrk="1" hangingPunct="1">
              <a:lnSpc>
                <a:spcPct val="80000"/>
              </a:lnSpc>
              <a:spcBef>
                <a:spcPct val="10000"/>
              </a:spcBef>
            </a:pPr>
            <a:r>
              <a:rPr lang="en-US" altLang="en-US" sz="2800" dirty="0"/>
              <a:t>A good theory should be “plausible … and correspondent with presumed realities” (Weick, 1989)</a:t>
            </a:r>
          </a:p>
          <a:p>
            <a:pPr eaLnBrk="1" hangingPunct="1">
              <a:lnSpc>
                <a:spcPct val="80000"/>
              </a:lnSpc>
              <a:spcBef>
                <a:spcPct val="10000"/>
              </a:spcBef>
            </a:pPr>
            <a:r>
              <a:rPr lang="en-US" altLang="en-US" sz="2800" dirty="0"/>
              <a:t>The purpose of (good) theory is “to describe and explain how things actually work” (Lynham, 2002)</a:t>
            </a:r>
          </a:p>
          <a:p>
            <a:pPr eaLnBrk="1" hangingPunct="1">
              <a:lnSpc>
                <a:spcPct val="80000"/>
              </a:lnSpc>
            </a:pPr>
            <a:r>
              <a:rPr lang="en-US" altLang="en-US" sz="2800" dirty="0"/>
              <a:t>Theory offers “a coherent description, explanation and representation of observed or experienced phenomena” (Gioia &amp; Pitre, 1990)</a:t>
            </a:r>
          </a:p>
          <a:p>
            <a:pPr eaLnBrk="1" hangingPunct="1">
              <a:lnSpc>
                <a:spcPct val="80000"/>
              </a:lnSpc>
            </a:pPr>
            <a:r>
              <a:rPr lang="en-US" altLang="en-US" sz="2800" dirty="0"/>
              <a:t>A theory helps us “organise our thoughts, generate coherent explanations and improve our predictions” (Hambrick, 2007)</a:t>
            </a:r>
          </a:p>
          <a:p>
            <a:endParaRPr lang="en-GB" altLang="en-US" sz="2600" dirty="0"/>
          </a:p>
        </p:txBody>
      </p:sp>
      <p:sp>
        <p:nvSpPr>
          <p:cNvPr id="18436"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416142-7757-445E-919A-6485C977BBA0}" type="slidenum">
              <a:rPr lang="en-US" altLang="en-US" sz="1400"/>
              <a:pPr eaLnBrk="1" hangingPunct="1"/>
              <a:t>19</a:t>
            </a:fld>
            <a:endParaRPr lang="en-US" alt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209800" y="188640"/>
            <a:ext cx="7772400" cy="803176"/>
          </a:xfrm>
        </p:spPr>
        <p:txBody>
          <a:bodyPr/>
          <a:lstStyle/>
          <a:p>
            <a:r>
              <a:rPr lang="en-GB" altLang="en-US" sz="4000" dirty="0"/>
              <a:t>The Research Process X</a:t>
            </a:r>
          </a:p>
        </p:txBody>
      </p:sp>
      <p:sp>
        <p:nvSpPr>
          <p:cNvPr id="19459" name="Content Placeholder 2"/>
          <p:cNvSpPr>
            <a:spLocks noGrp="1"/>
          </p:cNvSpPr>
          <p:nvPr>
            <p:ph idx="1"/>
          </p:nvPr>
        </p:nvSpPr>
        <p:spPr>
          <a:xfrm>
            <a:off x="767408" y="1124744"/>
            <a:ext cx="10801200" cy="5328592"/>
          </a:xfrm>
        </p:spPr>
        <p:txBody>
          <a:bodyPr/>
          <a:lstStyle/>
          <a:p>
            <a:r>
              <a:rPr lang="en-GB" altLang="en-US" dirty="0"/>
              <a:t>How am I going to tackle the problem?</a:t>
            </a:r>
          </a:p>
          <a:p>
            <a:pPr lvl="1"/>
            <a:r>
              <a:rPr lang="en-GB" altLang="en-US" dirty="0"/>
              <a:t>Which method? Why this method?</a:t>
            </a:r>
          </a:p>
          <a:p>
            <a:pPr lvl="2"/>
            <a:r>
              <a:rPr lang="en-GB" altLang="en-US" dirty="0"/>
              <a:t>Case Study? Action Research? Ethnography?</a:t>
            </a:r>
          </a:p>
          <a:p>
            <a:pPr lvl="1"/>
            <a:r>
              <a:rPr lang="en-GB" altLang="en-US" dirty="0"/>
              <a:t>Where will the data come from?</a:t>
            </a:r>
          </a:p>
          <a:p>
            <a:pPr lvl="2"/>
            <a:r>
              <a:rPr lang="en-GB" altLang="en-US" dirty="0"/>
              <a:t>Interviews? Observations? Participant-generated?</a:t>
            </a:r>
          </a:p>
          <a:p>
            <a:pPr lvl="1"/>
            <a:r>
              <a:rPr lang="en-GB" altLang="en-US" dirty="0"/>
              <a:t>How will I analyse the data so as to answer the research question? Which lens?</a:t>
            </a:r>
          </a:p>
          <a:p>
            <a:pPr lvl="2"/>
            <a:r>
              <a:rPr lang="en-GB" altLang="en-US" dirty="0"/>
              <a:t>Coding &amp; interpretation?</a:t>
            </a:r>
          </a:p>
          <a:p>
            <a:pPr lvl="2"/>
            <a:r>
              <a:rPr lang="en-US" altLang="en-US" dirty="0"/>
              <a:t>Sense making?</a:t>
            </a:r>
          </a:p>
          <a:p>
            <a:pPr lvl="2"/>
            <a:r>
              <a:rPr lang="en-US" altLang="en-US" dirty="0"/>
              <a:t>Thematic?</a:t>
            </a:r>
          </a:p>
          <a:p>
            <a:pPr lvl="2"/>
            <a:r>
              <a:rPr lang="en-US" altLang="en-US" dirty="0"/>
              <a:t>Metaphorical?</a:t>
            </a:r>
            <a:endParaRPr lang="en-GB" altLang="en-US" dirty="0"/>
          </a:p>
        </p:txBody>
      </p:sp>
      <p:sp>
        <p:nvSpPr>
          <p:cNvPr id="19460"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C0A0719-DC4A-43FA-82C9-CFCC64F71129}" type="slidenum">
              <a:rPr lang="en-US" altLang="en-US" sz="1400"/>
              <a:pPr eaLnBrk="1" hangingPunct="1"/>
              <a:t>20</a:t>
            </a:fld>
            <a:endParaRPr lang="en-US" alt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sz="4000" dirty="0"/>
              <a:t>Access Issues</a:t>
            </a:r>
            <a:endParaRPr lang="en-GB" sz="4000" dirty="0"/>
          </a:p>
        </p:txBody>
      </p:sp>
      <p:sp>
        <p:nvSpPr>
          <p:cNvPr id="3" name="Content Placeholder 2"/>
          <p:cNvSpPr>
            <a:spLocks noGrp="1"/>
          </p:cNvSpPr>
          <p:nvPr>
            <p:ph idx="1"/>
          </p:nvPr>
        </p:nvSpPr>
        <p:spPr>
          <a:xfrm>
            <a:off x="623392" y="1981200"/>
            <a:ext cx="10801200" cy="4400128"/>
          </a:xfrm>
        </p:spPr>
        <p:txBody>
          <a:bodyPr/>
          <a:lstStyle/>
          <a:p>
            <a:r>
              <a:rPr lang="en-HK" dirty="0"/>
              <a:t>Perhaps it is different for DBAs, but you may need some form of NDA</a:t>
            </a:r>
          </a:p>
          <a:p>
            <a:r>
              <a:rPr lang="en-HK" dirty="0"/>
              <a:t>You may need to negotiate access</a:t>
            </a:r>
            <a:r>
              <a:rPr lang="en-GB" dirty="0"/>
              <a:t> to the data you need</a:t>
            </a:r>
          </a:p>
          <a:p>
            <a:r>
              <a:rPr lang="en-HK" dirty="0"/>
              <a:t>Roles and Responsibilities of Researcher and Client?</a:t>
            </a:r>
          </a:p>
          <a:p>
            <a:r>
              <a:rPr lang="en-HK" dirty="0"/>
              <a:t>CityU will demand that you complete an Ethics Approval Form</a:t>
            </a:r>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21</a:t>
            </a:fld>
            <a:endParaRPr lang="en-US" dirty="0"/>
          </a:p>
        </p:txBody>
      </p:sp>
    </p:spTree>
    <p:extLst>
      <p:ext uri="{BB962C8B-B14F-4D97-AF65-F5344CB8AC3E}">
        <p14:creationId xmlns:p14="http://schemas.microsoft.com/office/powerpoint/2010/main" val="2260753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332656"/>
            <a:ext cx="7772400" cy="1143000"/>
          </a:xfrm>
        </p:spPr>
        <p:txBody>
          <a:bodyPr/>
          <a:lstStyle/>
          <a:p>
            <a:r>
              <a:rPr lang="en-US" sz="4000" dirty="0"/>
              <a:t>The Collection &amp; Analysis of Qualitative Data</a:t>
            </a:r>
            <a:endParaRPr lang="en-GB" sz="4000" dirty="0"/>
          </a:p>
        </p:txBody>
      </p:sp>
      <p:sp>
        <p:nvSpPr>
          <p:cNvPr id="3" name="Content Placeholder 2"/>
          <p:cNvSpPr>
            <a:spLocks noGrp="1"/>
          </p:cNvSpPr>
          <p:nvPr>
            <p:ph idx="1"/>
          </p:nvPr>
        </p:nvSpPr>
        <p:spPr>
          <a:xfrm>
            <a:off x="479376" y="1700808"/>
            <a:ext cx="10798224" cy="4824536"/>
          </a:xfrm>
        </p:spPr>
        <p:txBody>
          <a:bodyPr/>
          <a:lstStyle/>
          <a:p>
            <a:r>
              <a:rPr lang="en-GB" altLang="en-US" sz="2400" dirty="0">
                <a:cs typeface="Times New Roman" pitchFamily="18" charset="0"/>
              </a:rPr>
              <a:t>Interviews </a:t>
            </a:r>
          </a:p>
          <a:p>
            <a:pPr lvl="1"/>
            <a:r>
              <a:rPr lang="en-GB" altLang="en-US" sz="2000" dirty="0">
                <a:cs typeface="Times New Roman" pitchFamily="18" charset="0"/>
              </a:rPr>
              <a:t>Un/Semi/Structured; Telephone, SM, Face-to-Face</a:t>
            </a:r>
          </a:p>
          <a:p>
            <a:r>
              <a:rPr lang="en-GB" altLang="en-US" sz="2400" dirty="0">
                <a:cs typeface="Times New Roman" pitchFamily="18" charset="0"/>
              </a:rPr>
              <a:t>Notes and observations</a:t>
            </a:r>
            <a:r>
              <a:rPr lang="en-GB" altLang="en-US" sz="1400" dirty="0">
                <a:cs typeface="Times New Roman" pitchFamily="18" charset="0"/>
              </a:rPr>
              <a:t> </a:t>
            </a:r>
          </a:p>
          <a:p>
            <a:pPr lvl="1"/>
            <a:r>
              <a:rPr lang="en-GB" altLang="en-US" sz="2000" dirty="0">
                <a:cs typeface="Times New Roman" pitchFamily="18" charset="0"/>
              </a:rPr>
              <a:t>Text, Drawings and Sketches, Audio or Video; </a:t>
            </a:r>
          </a:p>
          <a:p>
            <a:r>
              <a:rPr lang="en-GB" altLang="en-US" sz="2400" dirty="0">
                <a:cs typeface="Times New Roman" pitchFamily="18" charset="0"/>
              </a:rPr>
              <a:t>Diaries</a:t>
            </a:r>
          </a:p>
          <a:p>
            <a:pPr lvl="1"/>
            <a:r>
              <a:rPr lang="en-GB" altLang="en-US" sz="2000" dirty="0">
                <a:cs typeface="Times New Roman" pitchFamily="18" charset="0"/>
              </a:rPr>
              <a:t>Routine Daily; Reflective and Confessional</a:t>
            </a:r>
          </a:p>
          <a:p>
            <a:r>
              <a:rPr lang="en-GB" altLang="en-US" sz="2400" dirty="0">
                <a:cs typeface="Times New Roman" pitchFamily="18" charset="0"/>
              </a:rPr>
              <a:t>Documents</a:t>
            </a:r>
            <a:r>
              <a:rPr lang="en-GB" altLang="en-US" sz="1400" dirty="0">
                <a:cs typeface="Times New Roman" pitchFamily="18" charset="0"/>
              </a:rPr>
              <a:t> </a:t>
            </a:r>
          </a:p>
          <a:p>
            <a:pPr lvl="1"/>
            <a:r>
              <a:rPr lang="en-GB" altLang="en-US" sz="2000" dirty="0">
                <a:cs typeface="Times New Roman" pitchFamily="18" charset="0"/>
              </a:rPr>
              <a:t>Usually organisation; Text, Audio or Video; Paper, Web</a:t>
            </a:r>
          </a:p>
          <a:p>
            <a:r>
              <a:rPr lang="en-GB" altLang="en-US" sz="2400" dirty="0">
                <a:cs typeface="Times New Roman" pitchFamily="18" charset="0"/>
              </a:rPr>
              <a:t>User-generated data</a:t>
            </a:r>
          </a:p>
          <a:p>
            <a:pPr lvl="1"/>
            <a:r>
              <a:rPr lang="en-US" altLang="en-US" sz="2000" dirty="0">
                <a:cs typeface="Times New Roman" pitchFamily="18" charset="0"/>
              </a:rPr>
              <a:t>Data Subject; Text, Audio or Video</a:t>
            </a:r>
          </a:p>
          <a:p>
            <a:pPr lvl="1"/>
            <a:r>
              <a:rPr lang="en-US" altLang="en-US" sz="2000" dirty="0">
                <a:cs typeface="Times New Roman" pitchFamily="18" charset="0"/>
              </a:rPr>
              <a:t>Researcher and Data Subject(s)</a:t>
            </a:r>
          </a:p>
          <a:p>
            <a:pPr lvl="1"/>
            <a:r>
              <a:rPr lang="en-US" altLang="en-US" sz="2000" dirty="0">
                <a:cs typeface="Times New Roman" pitchFamily="18" charset="0"/>
              </a:rPr>
              <a:t>Emails/SMS/IM/Wiki - logs</a:t>
            </a:r>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22</a:t>
            </a:fld>
            <a:endParaRPr lang="en-US" dirty="0"/>
          </a:p>
        </p:txBody>
      </p:sp>
    </p:spTree>
    <p:extLst>
      <p:ext uri="{BB962C8B-B14F-4D97-AF65-F5344CB8AC3E}">
        <p14:creationId xmlns:p14="http://schemas.microsoft.com/office/powerpoint/2010/main" val="3867818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09800" y="609600"/>
            <a:ext cx="7772400" cy="731168"/>
          </a:xfrm>
        </p:spPr>
        <p:txBody>
          <a:bodyPr/>
          <a:lstStyle/>
          <a:p>
            <a:r>
              <a:rPr lang="en-US" altLang="en-US" sz="4000" dirty="0"/>
              <a:t>Interview Protocols</a:t>
            </a:r>
          </a:p>
        </p:txBody>
      </p:sp>
      <p:sp>
        <p:nvSpPr>
          <p:cNvPr id="5123" name="Rectangle 3"/>
          <p:cNvSpPr>
            <a:spLocks noGrp="1" noChangeArrowheads="1"/>
          </p:cNvSpPr>
          <p:nvPr>
            <p:ph type="body" idx="1"/>
          </p:nvPr>
        </p:nvSpPr>
        <p:spPr>
          <a:xfrm>
            <a:off x="551384" y="1556792"/>
            <a:ext cx="10585176" cy="4539208"/>
          </a:xfrm>
        </p:spPr>
        <p:txBody>
          <a:bodyPr/>
          <a:lstStyle/>
          <a:p>
            <a:pPr>
              <a:lnSpc>
                <a:spcPct val="90000"/>
              </a:lnSpc>
            </a:pPr>
            <a:r>
              <a:rPr lang="en-US" altLang="en-US" sz="2800" dirty="0"/>
              <a:t>A protocol here refers to a plan for the interview</a:t>
            </a:r>
          </a:p>
          <a:p>
            <a:pPr lvl="1">
              <a:lnSpc>
                <a:spcPct val="90000"/>
              </a:lnSpc>
            </a:pPr>
            <a:r>
              <a:rPr lang="en-US" altLang="en-US" sz="2400" dirty="0"/>
              <a:t>Which topics, themes, questions you want to ask</a:t>
            </a:r>
          </a:p>
          <a:p>
            <a:pPr lvl="1">
              <a:lnSpc>
                <a:spcPct val="90000"/>
              </a:lnSpc>
            </a:pPr>
            <a:r>
              <a:rPr lang="en-US" altLang="en-US" sz="2400" dirty="0"/>
              <a:t>How to start? Open and closed questions?</a:t>
            </a:r>
          </a:p>
          <a:p>
            <a:pPr lvl="1">
              <a:lnSpc>
                <a:spcPct val="90000"/>
              </a:lnSpc>
            </a:pPr>
            <a:r>
              <a:rPr lang="en-US" altLang="en-US" sz="2400" dirty="0"/>
              <a:t>Interview or conversation?</a:t>
            </a:r>
          </a:p>
          <a:p>
            <a:pPr lvl="1">
              <a:lnSpc>
                <a:spcPct val="90000"/>
              </a:lnSpc>
            </a:pPr>
            <a:r>
              <a:rPr lang="en-US" altLang="en-US" sz="2400" dirty="0"/>
              <a:t>Free-style or very structured?</a:t>
            </a:r>
          </a:p>
          <a:p>
            <a:pPr lvl="1">
              <a:lnSpc>
                <a:spcPct val="90000"/>
              </a:lnSpc>
            </a:pPr>
            <a:r>
              <a:rPr lang="en-US" altLang="en-US" sz="2400" dirty="0"/>
              <a:t>There are some similarities with surveys.</a:t>
            </a:r>
          </a:p>
          <a:p>
            <a:pPr>
              <a:lnSpc>
                <a:spcPct val="90000"/>
              </a:lnSpc>
            </a:pPr>
            <a:r>
              <a:rPr lang="en-US" altLang="en-US" sz="2800" dirty="0"/>
              <a:t>You may not get a second chance to ask, so…</a:t>
            </a:r>
          </a:p>
          <a:p>
            <a:pPr>
              <a:lnSpc>
                <a:spcPct val="90000"/>
              </a:lnSpc>
            </a:pPr>
            <a:r>
              <a:rPr lang="en-US" altLang="en-US" sz="2800" dirty="0"/>
              <a:t>How will you record the interview?</a:t>
            </a:r>
          </a:p>
          <a:p>
            <a:pPr lvl="1">
              <a:lnSpc>
                <a:spcPct val="90000"/>
              </a:lnSpc>
            </a:pPr>
            <a:r>
              <a:rPr lang="en-US" altLang="en-US" sz="2400" dirty="0"/>
              <a:t>Handwritten notes? iPhone? </a:t>
            </a:r>
          </a:p>
          <a:p>
            <a:pPr lvl="1">
              <a:lnSpc>
                <a:spcPct val="90000"/>
              </a:lnSpc>
            </a:pPr>
            <a:r>
              <a:rPr lang="en-US" altLang="en-US" sz="2400" dirty="0"/>
              <a:t>It is best to transcribe notes asap, or they get forgotten.</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23</a:t>
            </a:fld>
            <a:endParaRPr lang="en-US" altLang="en-US" dirty="0"/>
          </a:p>
        </p:txBody>
      </p:sp>
    </p:spTree>
    <p:extLst>
      <p:ext uri="{BB962C8B-B14F-4D97-AF65-F5344CB8AC3E}">
        <p14:creationId xmlns:p14="http://schemas.microsoft.com/office/powerpoint/2010/main" val="29148561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063552" y="332656"/>
            <a:ext cx="7772400" cy="803176"/>
          </a:xfrm>
        </p:spPr>
        <p:txBody>
          <a:bodyPr/>
          <a:lstStyle/>
          <a:p>
            <a:r>
              <a:rPr lang="en-US" altLang="en-US" sz="4000" dirty="0"/>
              <a:t>For Example 1</a:t>
            </a:r>
          </a:p>
        </p:txBody>
      </p:sp>
      <p:sp>
        <p:nvSpPr>
          <p:cNvPr id="9219" name="Rectangle 3"/>
          <p:cNvSpPr>
            <a:spLocks noGrp="1" noChangeArrowheads="1"/>
          </p:cNvSpPr>
          <p:nvPr>
            <p:ph type="body" idx="1"/>
          </p:nvPr>
        </p:nvSpPr>
        <p:spPr>
          <a:xfrm>
            <a:off x="479376" y="1340768"/>
            <a:ext cx="10873208" cy="4968552"/>
          </a:xfrm>
        </p:spPr>
        <p:txBody>
          <a:bodyPr>
            <a:normAutofit fontScale="92500" lnSpcReduction="20000"/>
          </a:bodyPr>
          <a:lstStyle/>
          <a:p>
            <a:pPr>
              <a:lnSpc>
                <a:spcPct val="120000"/>
              </a:lnSpc>
              <a:spcBef>
                <a:spcPts val="600"/>
              </a:spcBef>
            </a:pPr>
            <a:r>
              <a:rPr lang="en-US" altLang="en-US" dirty="0"/>
              <a:t>I visited a Public Relations firm in Beijing</a:t>
            </a:r>
          </a:p>
          <a:p>
            <a:pPr>
              <a:lnSpc>
                <a:spcPct val="120000"/>
              </a:lnSpc>
              <a:spcBef>
                <a:spcPts val="600"/>
              </a:spcBef>
            </a:pPr>
            <a:r>
              <a:rPr lang="en-US" altLang="en-US" dirty="0"/>
              <a:t>I noticed that the ‘office’ was open style: no doors, rooms, privacy. I quickly sketched the office layout, the location of people, teams, equipment. </a:t>
            </a:r>
          </a:p>
          <a:p>
            <a:pPr>
              <a:lnSpc>
                <a:spcPct val="120000"/>
              </a:lnSpc>
              <a:spcBef>
                <a:spcPts val="600"/>
              </a:spcBef>
            </a:pPr>
            <a:r>
              <a:rPr lang="en-US" altLang="en-US" dirty="0"/>
              <a:t>I noted communication patterns. </a:t>
            </a:r>
          </a:p>
          <a:p>
            <a:pPr>
              <a:lnSpc>
                <a:spcPct val="120000"/>
              </a:lnSpc>
              <a:spcBef>
                <a:spcPts val="600"/>
              </a:spcBef>
            </a:pPr>
            <a:r>
              <a:rPr lang="en-US" altLang="en-US" dirty="0"/>
              <a:t>Later I asked the CEO about this unusual design and jotted down his answers. I was not expecting to acquire this information, but why not? Can it give me an unexpected insight into the office culture of this company?</a:t>
            </a:r>
          </a:p>
          <a:p>
            <a:pPr lvl="1">
              <a:lnSpc>
                <a:spcPct val="120000"/>
              </a:lnSpc>
              <a:spcBef>
                <a:spcPts val="600"/>
              </a:spcBef>
            </a:pPr>
            <a:r>
              <a:rPr lang="en-US" altLang="en-US" dirty="0"/>
              <a:t>It is all data! Qualitative data.</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24</a:t>
            </a:fld>
            <a:endParaRPr lang="en-US" altLang="en-US" dirty="0"/>
          </a:p>
        </p:txBody>
      </p:sp>
    </p:spTree>
    <p:extLst>
      <p:ext uri="{BB962C8B-B14F-4D97-AF65-F5344CB8AC3E}">
        <p14:creationId xmlns:p14="http://schemas.microsoft.com/office/powerpoint/2010/main" val="193195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420832" y="548680"/>
            <a:ext cx="6608869" cy="502444"/>
          </a:xfrm>
        </p:spPr>
        <p:txBody>
          <a:bodyPr>
            <a:noAutofit/>
          </a:bodyPr>
          <a:lstStyle/>
          <a:p>
            <a:r>
              <a:rPr lang="en-US" altLang="en-US" sz="4000" dirty="0"/>
              <a:t>For Example 2</a:t>
            </a:r>
          </a:p>
        </p:txBody>
      </p:sp>
      <p:sp>
        <p:nvSpPr>
          <p:cNvPr id="10243" name="Rectangle 3"/>
          <p:cNvSpPr>
            <a:spLocks noGrp="1" noChangeArrowheads="1"/>
          </p:cNvSpPr>
          <p:nvPr>
            <p:ph type="body" idx="1"/>
          </p:nvPr>
        </p:nvSpPr>
        <p:spPr>
          <a:xfrm>
            <a:off x="695400" y="1412776"/>
            <a:ext cx="10801200" cy="4835624"/>
          </a:xfrm>
        </p:spPr>
        <p:txBody>
          <a:bodyPr>
            <a:normAutofit fontScale="92500" lnSpcReduction="10000"/>
          </a:bodyPr>
          <a:lstStyle/>
          <a:p>
            <a:pPr>
              <a:lnSpc>
                <a:spcPct val="120000"/>
              </a:lnSpc>
              <a:spcBef>
                <a:spcPts val="600"/>
              </a:spcBef>
            </a:pPr>
            <a:r>
              <a:rPr lang="en-US" altLang="en-US" dirty="0"/>
              <a:t>I interviewed the CEO of a hotel chain in connection with how employees use IS for communication and problem solving.</a:t>
            </a:r>
          </a:p>
          <a:p>
            <a:pPr>
              <a:lnSpc>
                <a:spcPct val="120000"/>
              </a:lnSpc>
              <a:spcBef>
                <a:spcPts val="600"/>
              </a:spcBef>
            </a:pPr>
            <a:r>
              <a:rPr lang="en-US" altLang="en-US" dirty="0"/>
              <a:t>I started off by asking the CEO to talk about what s/he does. S/he’ll be more relaxed in this way.</a:t>
            </a:r>
          </a:p>
          <a:p>
            <a:pPr>
              <a:lnSpc>
                <a:spcPct val="120000"/>
              </a:lnSpc>
              <a:spcBef>
                <a:spcPts val="600"/>
              </a:spcBef>
            </a:pPr>
            <a:r>
              <a:rPr lang="en-US" altLang="en-US" dirty="0"/>
              <a:t>Later I asked the questions that I was really interested in.</a:t>
            </a:r>
          </a:p>
          <a:p>
            <a:pPr>
              <a:lnSpc>
                <a:spcPct val="120000"/>
              </a:lnSpc>
              <a:spcBef>
                <a:spcPts val="600"/>
              </a:spcBef>
            </a:pPr>
            <a:r>
              <a:rPr lang="en-US" altLang="en-US" dirty="0"/>
              <a:t>Not everything that I hear will be useful – that doesn’t matter. Not every question I ask is IS related. We may talk about business, politics, literature, music, hotel guests, so that (as far as possible) it is more like a conversation between friends.</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25</a:t>
            </a:fld>
            <a:endParaRPr lang="en-US" altLang="en-US" dirty="0"/>
          </a:p>
        </p:txBody>
      </p:sp>
    </p:spTree>
    <p:extLst>
      <p:ext uri="{BB962C8B-B14F-4D97-AF65-F5344CB8AC3E}">
        <p14:creationId xmlns:p14="http://schemas.microsoft.com/office/powerpoint/2010/main" val="565633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919536" y="332657"/>
            <a:ext cx="7886700" cy="742929"/>
          </a:xfrm>
        </p:spPr>
        <p:txBody>
          <a:bodyPr/>
          <a:lstStyle/>
          <a:p>
            <a:r>
              <a:rPr lang="en-US" altLang="en-US" sz="4000" dirty="0"/>
              <a:t>For Example 3</a:t>
            </a:r>
          </a:p>
        </p:txBody>
      </p:sp>
      <p:sp>
        <p:nvSpPr>
          <p:cNvPr id="11267" name="Rectangle 3"/>
          <p:cNvSpPr>
            <a:spLocks noGrp="1" noChangeArrowheads="1"/>
          </p:cNvSpPr>
          <p:nvPr>
            <p:ph type="body" idx="1"/>
          </p:nvPr>
        </p:nvSpPr>
        <p:spPr>
          <a:xfrm>
            <a:off x="407368" y="1124744"/>
            <a:ext cx="10945216" cy="5256584"/>
          </a:xfrm>
        </p:spPr>
        <p:txBody>
          <a:bodyPr/>
          <a:lstStyle/>
          <a:p>
            <a:pPr>
              <a:spcBef>
                <a:spcPts val="600"/>
              </a:spcBef>
            </a:pPr>
            <a:r>
              <a:rPr lang="en-US" altLang="en-US" dirty="0"/>
              <a:t>In the same hotel chain, I am talking to frontline staff at the hotel check-in desk.</a:t>
            </a:r>
          </a:p>
          <a:p>
            <a:pPr>
              <a:spcBef>
                <a:spcPts val="600"/>
              </a:spcBef>
            </a:pPr>
            <a:r>
              <a:rPr lang="en-US" altLang="en-US" dirty="0"/>
              <a:t>I want to learn about the problems they face, the solutions they create, the ways they share good ideas.</a:t>
            </a:r>
          </a:p>
          <a:p>
            <a:pPr>
              <a:spcBef>
                <a:spcPts val="600"/>
              </a:spcBef>
            </a:pPr>
            <a:r>
              <a:rPr lang="en-US" altLang="en-US" dirty="0"/>
              <a:t>Here my questions will be more precise, but still I will give them a chance to say what they like.</a:t>
            </a:r>
          </a:p>
          <a:p>
            <a:pPr>
              <a:spcBef>
                <a:spcPts val="600"/>
              </a:spcBef>
            </a:pPr>
            <a:r>
              <a:rPr lang="en-US" altLang="en-US" dirty="0"/>
              <a:t>Local information is invaluable – they know far more than I do, so I should listen as much as possible. I just have to keep them talking.</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26</a:t>
            </a:fld>
            <a:endParaRPr lang="en-US" altLang="en-US" dirty="0"/>
          </a:p>
        </p:txBody>
      </p:sp>
    </p:spTree>
    <p:extLst>
      <p:ext uri="{BB962C8B-B14F-4D97-AF65-F5344CB8AC3E}">
        <p14:creationId xmlns:p14="http://schemas.microsoft.com/office/powerpoint/2010/main" val="3735257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6020" y="260648"/>
            <a:ext cx="7886700" cy="546134"/>
          </a:xfrm>
        </p:spPr>
        <p:txBody>
          <a:bodyPr/>
          <a:lstStyle/>
          <a:p>
            <a:r>
              <a:rPr lang="en-GB" sz="4000" dirty="0">
                <a:cs typeface="Arial" panose="020B0604020202020204" pitchFamily="34" charset="0"/>
              </a:rPr>
              <a:t>For Example 4</a:t>
            </a:r>
          </a:p>
        </p:txBody>
      </p:sp>
      <p:sp>
        <p:nvSpPr>
          <p:cNvPr id="3" name="Content Placeholder 2"/>
          <p:cNvSpPr>
            <a:spLocks noGrp="1"/>
          </p:cNvSpPr>
          <p:nvPr>
            <p:ph idx="1"/>
          </p:nvPr>
        </p:nvSpPr>
        <p:spPr>
          <a:xfrm>
            <a:off x="623392" y="1052736"/>
            <a:ext cx="10801200" cy="5195664"/>
          </a:xfrm>
        </p:spPr>
        <p:txBody>
          <a:bodyPr>
            <a:normAutofit fontScale="85000" lnSpcReduction="10000"/>
          </a:bodyPr>
          <a:lstStyle/>
          <a:p>
            <a:pPr>
              <a:lnSpc>
                <a:spcPct val="120000"/>
              </a:lnSpc>
              <a:spcBef>
                <a:spcPts val="0"/>
              </a:spcBef>
            </a:pPr>
            <a:r>
              <a:rPr lang="en-GB" dirty="0"/>
              <a:t>One of my DBA students was the Regional VP for HR in a global logistics firm</a:t>
            </a:r>
          </a:p>
          <a:p>
            <a:pPr>
              <a:lnSpc>
                <a:spcPct val="120000"/>
              </a:lnSpc>
              <a:spcBef>
                <a:spcPts val="0"/>
              </a:spcBef>
            </a:pPr>
            <a:r>
              <a:rPr lang="en-HK" dirty="0"/>
              <a:t>She introduced me to her boss (Executive-VP China) who told me that the firm’s customers are not satisfied with the knowledge of the sales and after-sales-service people</a:t>
            </a:r>
          </a:p>
          <a:p>
            <a:pPr>
              <a:lnSpc>
                <a:spcPct val="120000"/>
              </a:lnSpc>
              <a:spcBef>
                <a:spcPts val="0"/>
              </a:spcBef>
            </a:pPr>
            <a:r>
              <a:rPr lang="en-HK" dirty="0"/>
              <a:t>He asked me to help a) explore the situation and b) recommend changes.</a:t>
            </a:r>
          </a:p>
          <a:p>
            <a:pPr>
              <a:lnSpc>
                <a:spcPct val="120000"/>
              </a:lnSpc>
              <a:spcBef>
                <a:spcPts val="0"/>
              </a:spcBef>
            </a:pPr>
            <a:r>
              <a:rPr lang="en-HK" dirty="0"/>
              <a:t>Does this seem to be a suitable research topic for a qualitative research investigation? What kind of qualitative data might I want to collect and how would it help me to address the research needs?</a:t>
            </a:r>
          </a:p>
          <a:p>
            <a:pPr>
              <a:lnSpc>
                <a:spcPct val="120000"/>
              </a:lnSpc>
              <a:spcBef>
                <a:spcPts val="0"/>
              </a:spcBef>
            </a:pPr>
            <a:r>
              <a:rPr lang="en-HK" dirty="0"/>
              <a:t>What kind of practical and scholarly contribution might  I be able to make?</a:t>
            </a:r>
            <a:endParaRPr lang="en-GB" dirty="0"/>
          </a:p>
          <a:p>
            <a:endParaRPr lang="en-GB" dirty="0"/>
          </a:p>
        </p:txBody>
      </p:sp>
      <p:sp>
        <p:nvSpPr>
          <p:cNvPr id="4" name="Slide Number Placeholder 3"/>
          <p:cNvSpPr>
            <a:spLocks noGrp="1"/>
          </p:cNvSpPr>
          <p:nvPr>
            <p:ph type="sldNum" sz="quarter" idx="12"/>
          </p:nvPr>
        </p:nvSpPr>
        <p:spPr/>
        <p:txBody>
          <a:bodyPr/>
          <a:lstStyle/>
          <a:p>
            <a:fld id="{F1A314DF-4639-451A-B57F-FCE806D33BB9}" type="slidenum">
              <a:rPr lang="en-US" altLang="en-US" smtClean="0"/>
              <a:pPr/>
              <a:t>27</a:t>
            </a:fld>
            <a:endParaRPr lang="en-US" altLang="en-US" dirty="0"/>
          </a:p>
        </p:txBody>
      </p:sp>
    </p:spTree>
    <p:extLst>
      <p:ext uri="{BB962C8B-B14F-4D97-AF65-F5344CB8AC3E}">
        <p14:creationId xmlns:p14="http://schemas.microsoft.com/office/powerpoint/2010/main" val="2508185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110557" y="260649"/>
            <a:ext cx="7886700" cy="638569"/>
          </a:xfrm>
        </p:spPr>
        <p:txBody>
          <a:bodyPr/>
          <a:lstStyle/>
          <a:p>
            <a:r>
              <a:rPr lang="en-US" altLang="en-US" sz="4000" dirty="0"/>
              <a:t>Notes and Observations</a:t>
            </a:r>
          </a:p>
        </p:txBody>
      </p:sp>
      <p:sp>
        <p:nvSpPr>
          <p:cNvPr id="6147" name="Rectangle 3"/>
          <p:cNvSpPr>
            <a:spLocks noGrp="1" noChangeArrowheads="1"/>
          </p:cNvSpPr>
          <p:nvPr>
            <p:ph type="body" idx="1"/>
          </p:nvPr>
        </p:nvSpPr>
        <p:spPr>
          <a:xfrm>
            <a:off x="407368" y="980728"/>
            <a:ext cx="11161240" cy="5472608"/>
          </a:xfrm>
        </p:spPr>
        <p:txBody>
          <a:bodyPr>
            <a:normAutofit/>
          </a:bodyPr>
          <a:lstStyle/>
          <a:p>
            <a:r>
              <a:rPr lang="en-US" altLang="en-US" dirty="0"/>
              <a:t>In field research, we often encounter interesting situations</a:t>
            </a:r>
          </a:p>
          <a:p>
            <a:pPr lvl="1"/>
            <a:r>
              <a:rPr lang="en-US" altLang="en-US" dirty="0"/>
              <a:t>Conversations with data subjects</a:t>
            </a:r>
          </a:p>
          <a:p>
            <a:pPr lvl="1"/>
            <a:r>
              <a:rPr lang="en-US" altLang="en-US" dirty="0"/>
              <a:t>Watching and reflecting how people behave in different situations</a:t>
            </a:r>
          </a:p>
          <a:p>
            <a:pPr lvl="1"/>
            <a:r>
              <a:rPr lang="en-US" altLang="en-US" dirty="0"/>
              <a:t>Our own internal thoughts and interpretations</a:t>
            </a:r>
          </a:p>
          <a:p>
            <a:r>
              <a:rPr lang="en-US" altLang="en-US" dirty="0"/>
              <a:t>These unplanned, unscripted events need to be documented carefully, so that we can refer back to them later.</a:t>
            </a:r>
          </a:p>
          <a:p>
            <a:r>
              <a:rPr lang="en-US" altLang="en-US" dirty="0"/>
              <a:t>Awareness of the ‘data’ around us</a:t>
            </a:r>
          </a:p>
          <a:p>
            <a:pPr lvl="1"/>
            <a:r>
              <a:rPr lang="en-US" altLang="en-US" dirty="0"/>
              <a:t>The interesting facts, happenings, people, behaviours</a:t>
            </a:r>
          </a:p>
          <a:p>
            <a:r>
              <a:rPr lang="en-US" altLang="en-US" dirty="0"/>
              <a:t>You need to be prepared for the unexpected</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28</a:t>
            </a:fld>
            <a:endParaRPr lang="en-US" altLang="en-US" dirty="0"/>
          </a:p>
        </p:txBody>
      </p:sp>
    </p:spTree>
    <p:extLst>
      <p:ext uri="{BB962C8B-B14F-4D97-AF65-F5344CB8AC3E}">
        <p14:creationId xmlns:p14="http://schemas.microsoft.com/office/powerpoint/2010/main" val="1482451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79224" y="260648"/>
            <a:ext cx="7045850" cy="514350"/>
          </a:xfrm>
        </p:spPr>
        <p:txBody>
          <a:bodyPr>
            <a:normAutofit fontScale="90000"/>
          </a:bodyPr>
          <a:lstStyle/>
          <a:p>
            <a:r>
              <a:rPr lang="en-US" altLang="en-US" dirty="0"/>
              <a:t>Documents</a:t>
            </a:r>
          </a:p>
        </p:txBody>
      </p:sp>
      <p:sp>
        <p:nvSpPr>
          <p:cNvPr id="12291" name="Rectangle 3"/>
          <p:cNvSpPr>
            <a:spLocks noGrp="1" noChangeArrowheads="1"/>
          </p:cNvSpPr>
          <p:nvPr>
            <p:ph type="body" idx="1"/>
          </p:nvPr>
        </p:nvSpPr>
        <p:spPr>
          <a:xfrm>
            <a:off x="479376" y="980728"/>
            <a:ext cx="10873208" cy="5267672"/>
          </a:xfrm>
        </p:spPr>
        <p:txBody>
          <a:bodyPr>
            <a:normAutofit lnSpcReduction="10000"/>
          </a:bodyPr>
          <a:lstStyle/>
          <a:p>
            <a:pPr>
              <a:lnSpc>
                <a:spcPct val="110000"/>
              </a:lnSpc>
              <a:spcBef>
                <a:spcPts val="600"/>
              </a:spcBef>
            </a:pPr>
            <a:r>
              <a:rPr lang="en-US" altLang="en-US" dirty="0"/>
              <a:t>Corporate documentation is invaluable where there is a need to build up a picture of organisational values.</a:t>
            </a:r>
          </a:p>
          <a:p>
            <a:pPr>
              <a:lnSpc>
                <a:spcPct val="110000"/>
              </a:lnSpc>
              <a:spcBef>
                <a:spcPts val="600"/>
              </a:spcBef>
            </a:pPr>
            <a:r>
              <a:rPr lang="en-US" altLang="en-US" dirty="0"/>
              <a:t>Documents may include strategic plans, business processes, standard templates, training manuals, internal telephone books.</a:t>
            </a:r>
          </a:p>
          <a:p>
            <a:pPr>
              <a:lnSpc>
                <a:spcPct val="110000"/>
              </a:lnSpc>
              <a:spcBef>
                <a:spcPts val="600"/>
              </a:spcBef>
            </a:pPr>
            <a:r>
              <a:rPr lang="en-US" altLang="en-US" dirty="0"/>
              <a:t>Documents may be paper or online (web). They may be for internal or external use, for customers, clients, consultants or employees.</a:t>
            </a:r>
          </a:p>
          <a:p>
            <a:pPr>
              <a:lnSpc>
                <a:spcPct val="110000"/>
              </a:lnSpc>
              <a:spcBef>
                <a:spcPts val="600"/>
              </a:spcBef>
            </a:pPr>
            <a:r>
              <a:rPr lang="en-US" altLang="en-US" dirty="0"/>
              <a:t>Documents can include data that you would not think to ask about. So reading them carefully can help you to ask the right questions.</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29</a:t>
            </a:fld>
            <a:endParaRPr lang="en-US" altLang="en-US" dirty="0"/>
          </a:p>
        </p:txBody>
      </p:sp>
    </p:spTree>
    <p:extLst>
      <p:ext uri="{BB962C8B-B14F-4D97-AF65-F5344CB8AC3E}">
        <p14:creationId xmlns:p14="http://schemas.microsoft.com/office/powerpoint/2010/main" val="1683511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09800" y="188640"/>
            <a:ext cx="7772400" cy="947192"/>
          </a:xfrm>
        </p:spPr>
        <p:txBody>
          <a:bodyPr/>
          <a:lstStyle/>
          <a:p>
            <a:r>
              <a:rPr lang="en-US" altLang="en-US" sz="4000" dirty="0"/>
              <a:t>For Example</a:t>
            </a:r>
          </a:p>
        </p:txBody>
      </p:sp>
      <p:sp>
        <p:nvSpPr>
          <p:cNvPr id="13315" name="Rectangle 3"/>
          <p:cNvSpPr>
            <a:spLocks noGrp="1" noChangeArrowheads="1"/>
          </p:cNvSpPr>
          <p:nvPr>
            <p:ph type="body" idx="1"/>
          </p:nvPr>
        </p:nvSpPr>
        <p:spPr>
          <a:xfrm>
            <a:off x="551384" y="1135832"/>
            <a:ext cx="10726216" cy="5112568"/>
          </a:xfrm>
        </p:spPr>
        <p:txBody>
          <a:bodyPr/>
          <a:lstStyle/>
          <a:p>
            <a:pPr>
              <a:spcBef>
                <a:spcPts val="0"/>
              </a:spcBef>
            </a:pPr>
            <a:r>
              <a:rPr lang="en-US" altLang="en-US" dirty="0"/>
              <a:t>On my first visit to the offices of the hotel chain I was waiting for my appointment. I saw some company documents on the table – for visitors. </a:t>
            </a:r>
          </a:p>
          <a:p>
            <a:pPr>
              <a:spcBef>
                <a:spcPts val="0"/>
              </a:spcBef>
            </a:pPr>
            <a:r>
              <a:rPr lang="en-US" altLang="en-US" dirty="0"/>
              <a:t>In them I learnt that the group that manages the hotel also has interests in project management for engineering projects around the world. </a:t>
            </a:r>
          </a:p>
          <a:p>
            <a:pPr>
              <a:spcBef>
                <a:spcPts val="0"/>
              </a:spcBef>
            </a:pPr>
            <a:r>
              <a:rPr lang="en-US" altLang="en-US" dirty="0"/>
              <a:t>There are also some posters on the wall</a:t>
            </a:r>
          </a:p>
          <a:p>
            <a:pPr lvl="1">
              <a:spcBef>
                <a:spcPts val="0"/>
              </a:spcBef>
            </a:pPr>
            <a:r>
              <a:rPr lang="en-US" altLang="en-US" dirty="0"/>
              <a:t>Pictures of people, places, projects</a:t>
            </a:r>
          </a:p>
          <a:p>
            <a:pPr lvl="1">
              <a:spcBef>
                <a:spcPts val="0"/>
              </a:spcBef>
            </a:pPr>
            <a:r>
              <a:rPr lang="en-US" altLang="en-US" dirty="0"/>
              <a:t>Awards and recognition</a:t>
            </a:r>
          </a:p>
          <a:p>
            <a:pPr>
              <a:spcBef>
                <a:spcPts val="0"/>
              </a:spcBef>
            </a:pPr>
            <a:r>
              <a:rPr lang="en-US" altLang="en-US" dirty="0"/>
              <a:t>Can this information inform my later interview with the CEO?</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30</a:t>
            </a:fld>
            <a:endParaRPr lang="en-US" altLang="en-US" dirty="0"/>
          </a:p>
        </p:txBody>
      </p:sp>
    </p:spTree>
    <p:extLst>
      <p:ext uri="{BB962C8B-B14F-4D97-AF65-F5344CB8AC3E}">
        <p14:creationId xmlns:p14="http://schemas.microsoft.com/office/powerpoint/2010/main" val="10860696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120668" y="332656"/>
            <a:ext cx="7886700" cy="713112"/>
          </a:xfrm>
        </p:spPr>
        <p:txBody>
          <a:bodyPr/>
          <a:lstStyle/>
          <a:p>
            <a:r>
              <a:rPr lang="en-US" altLang="en-US" sz="4000" dirty="0"/>
              <a:t>User-Generated Data</a:t>
            </a:r>
          </a:p>
        </p:txBody>
      </p:sp>
      <p:sp>
        <p:nvSpPr>
          <p:cNvPr id="14339" name="Rectangle 3"/>
          <p:cNvSpPr>
            <a:spLocks noGrp="1" noChangeArrowheads="1"/>
          </p:cNvSpPr>
          <p:nvPr>
            <p:ph type="body" idx="1"/>
          </p:nvPr>
        </p:nvSpPr>
        <p:spPr>
          <a:xfrm>
            <a:off x="623392" y="1268760"/>
            <a:ext cx="10873208" cy="4979640"/>
          </a:xfrm>
        </p:spPr>
        <p:txBody>
          <a:bodyPr>
            <a:normAutofit fontScale="85000" lnSpcReduction="10000"/>
          </a:bodyPr>
          <a:lstStyle/>
          <a:p>
            <a:pPr>
              <a:lnSpc>
                <a:spcPct val="110000"/>
              </a:lnSpc>
              <a:spcBef>
                <a:spcPts val="600"/>
              </a:spcBef>
            </a:pPr>
            <a:r>
              <a:rPr lang="en-US" altLang="en-US" dirty="0"/>
              <a:t>There are many potentially-useful forms of user-generated data</a:t>
            </a:r>
          </a:p>
          <a:p>
            <a:pPr>
              <a:lnSpc>
                <a:spcPct val="110000"/>
              </a:lnSpc>
              <a:spcBef>
                <a:spcPts val="600"/>
              </a:spcBef>
            </a:pPr>
            <a:r>
              <a:rPr lang="en-US" altLang="en-US" dirty="0"/>
              <a:t>Many of them are private and confidential, but it is possible to access them if you ask for permission.</a:t>
            </a:r>
          </a:p>
          <a:p>
            <a:pPr>
              <a:lnSpc>
                <a:spcPct val="110000"/>
              </a:lnSpc>
              <a:spcBef>
                <a:spcPts val="600"/>
              </a:spcBef>
            </a:pPr>
            <a:r>
              <a:rPr lang="en-US" altLang="en-US" dirty="0"/>
              <a:t>In my study of KS practices in Beijing, I was able to access one month’s IM data from a power user. </a:t>
            </a:r>
          </a:p>
          <a:p>
            <a:pPr>
              <a:lnSpc>
                <a:spcPct val="110000"/>
              </a:lnSpc>
              <a:spcBef>
                <a:spcPts val="600"/>
              </a:spcBef>
            </a:pPr>
            <a:r>
              <a:rPr lang="en-US" altLang="en-US" dirty="0"/>
              <a:t>We analysed that data and found that 80% was for work purposes (i.e. not just social chatting), esp. for knowledge sharing and coordination work.</a:t>
            </a:r>
          </a:p>
          <a:p>
            <a:pPr>
              <a:lnSpc>
                <a:spcPct val="110000"/>
              </a:lnSpc>
              <a:spcBef>
                <a:spcPts val="600"/>
              </a:spcBef>
            </a:pPr>
            <a:r>
              <a:rPr lang="en-US" altLang="en-US" dirty="0"/>
              <a:t>Some UGD may be contaminated </a:t>
            </a:r>
          </a:p>
          <a:p>
            <a:pPr>
              <a:lnSpc>
                <a:spcPct val="110000"/>
              </a:lnSpc>
              <a:spcBef>
                <a:spcPts val="600"/>
              </a:spcBef>
            </a:pPr>
            <a:r>
              <a:rPr lang="en-US" altLang="en-US" dirty="0"/>
              <a:t>What other kinds of user-generated data can you think of, and what could we do with them?</a:t>
            </a:r>
          </a:p>
          <a:p>
            <a:endParaRPr lang="en-US" altLang="en-US" dirty="0"/>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31</a:t>
            </a:fld>
            <a:endParaRPr lang="en-US" altLang="en-US" dirty="0"/>
          </a:p>
        </p:txBody>
      </p:sp>
    </p:spTree>
    <p:extLst>
      <p:ext uri="{BB962C8B-B14F-4D97-AF65-F5344CB8AC3E}">
        <p14:creationId xmlns:p14="http://schemas.microsoft.com/office/powerpoint/2010/main" val="22503164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31511" y="260648"/>
            <a:ext cx="7036408" cy="456010"/>
          </a:xfrm>
        </p:spPr>
        <p:txBody>
          <a:bodyPr>
            <a:noAutofit/>
          </a:bodyPr>
          <a:lstStyle/>
          <a:p>
            <a:r>
              <a:rPr lang="en-US" altLang="en-US" sz="4000" dirty="0"/>
              <a:t>Data Coding &amp; Sources</a:t>
            </a:r>
          </a:p>
        </p:txBody>
      </p:sp>
      <p:sp>
        <p:nvSpPr>
          <p:cNvPr id="13315" name="Rectangle 3"/>
          <p:cNvSpPr>
            <a:spLocks noGrp="1" noChangeArrowheads="1"/>
          </p:cNvSpPr>
          <p:nvPr>
            <p:ph type="body" idx="1"/>
          </p:nvPr>
        </p:nvSpPr>
        <p:spPr>
          <a:xfrm>
            <a:off x="551384" y="980728"/>
            <a:ext cx="10726215" cy="5472608"/>
          </a:xfrm>
        </p:spPr>
        <p:txBody>
          <a:bodyPr>
            <a:normAutofit fontScale="92500" lnSpcReduction="20000"/>
          </a:bodyPr>
          <a:lstStyle/>
          <a:p>
            <a:pPr>
              <a:lnSpc>
                <a:spcPct val="120000"/>
              </a:lnSpc>
              <a:spcBef>
                <a:spcPts val="600"/>
              </a:spcBef>
            </a:pPr>
            <a:r>
              <a:rPr lang="en-US" altLang="en-US" dirty="0"/>
              <a:t>Organising data so that it can be analysed</a:t>
            </a:r>
          </a:p>
          <a:p>
            <a:pPr>
              <a:lnSpc>
                <a:spcPct val="120000"/>
              </a:lnSpc>
              <a:spcBef>
                <a:spcPts val="600"/>
              </a:spcBef>
            </a:pPr>
            <a:r>
              <a:rPr lang="en-US" altLang="en-US" dirty="0"/>
              <a:t>Looking for patterns in data</a:t>
            </a:r>
          </a:p>
          <a:p>
            <a:pPr lvl="1">
              <a:lnSpc>
                <a:spcPct val="120000"/>
              </a:lnSpc>
              <a:spcBef>
                <a:spcPts val="600"/>
              </a:spcBef>
            </a:pPr>
            <a:r>
              <a:rPr lang="en-US" altLang="en-US" dirty="0"/>
              <a:t>Thematic</a:t>
            </a:r>
          </a:p>
          <a:p>
            <a:pPr lvl="1">
              <a:lnSpc>
                <a:spcPct val="120000"/>
              </a:lnSpc>
              <a:spcBef>
                <a:spcPts val="600"/>
              </a:spcBef>
            </a:pPr>
            <a:r>
              <a:rPr lang="en-US" altLang="en-US" dirty="0"/>
              <a:t>Metaphorical</a:t>
            </a:r>
          </a:p>
          <a:p>
            <a:pPr>
              <a:lnSpc>
                <a:spcPct val="120000"/>
              </a:lnSpc>
              <a:spcBef>
                <a:spcPts val="600"/>
              </a:spcBef>
            </a:pPr>
            <a:r>
              <a:rPr lang="en-US" altLang="en-US" dirty="0"/>
              <a:t>So as to identify theoretical constructs, as well as practical examples to illustrate existing theory</a:t>
            </a:r>
          </a:p>
          <a:p>
            <a:pPr>
              <a:lnSpc>
                <a:spcPct val="120000"/>
              </a:lnSpc>
              <a:spcBef>
                <a:spcPts val="600"/>
              </a:spcBef>
            </a:pPr>
            <a:r>
              <a:rPr lang="en-US" altLang="en-US" dirty="0"/>
              <a:t>Interview transcripts are a major source of data</a:t>
            </a:r>
          </a:p>
          <a:p>
            <a:pPr>
              <a:lnSpc>
                <a:spcPct val="120000"/>
              </a:lnSpc>
              <a:spcBef>
                <a:spcPts val="600"/>
              </a:spcBef>
            </a:pPr>
            <a:r>
              <a:rPr lang="en-US" altLang="en-US" dirty="0"/>
              <a:t>Corporate documentation is possible</a:t>
            </a:r>
          </a:p>
          <a:p>
            <a:pPr>
              <a:lnSpc>
                <a:spcPct val="120000"/>
              </a:lnSpc>
              <a:spcBef>
                <a:spcPts val="600"/>
              </a:spcBef>
            </a:pPr>
            <a:r>
              <a:rPr lang="en-US" altLang="en-US" dirty="0"/>
              <a:t>User generated texts are a good source, including diaries.</a:t>
            </a:r>
          </a:p>
          <a:p>
            <a:pPr>
              <a:lnSpc>
                <a:spcPct val="120000"/>
              </a:lnSpc>
              <a:spcBef>
                <a:spcPts val="600"/>
              </a:spcBef>
            </a:pPr>
            <a:r>
              <a:rPr lang="en-US" altLang="en-US" dirty="0"/>
              <a:t>There is software for qualitative data coding/analysis, e.g. </a:t>
            </a:r>
            <a:r>
              <a:rPr lang="en-US" altLang="en-US" baseline="2000" dirty="0"/>
              <a:t>NVivo</a:t>
            </a:r>
            <a:r>
              <a:rPr lang="en-US" altLang="en-US" dirty="0"/>
              <a:t>.</a:t>
            </a:r>
          </a:p>
          <a:p>
            <a:pPr>
              <a:lnSpc>
                <a:spcPct val="90000"/>
              </a:lnSpc>
            </a:pPr>
            <a:endParaRPr lang="en-US" altLang="en-US" dirty="0"/>
          </a:p>
        </p:txBody>
      </p:sp>
      <p:sp>
        <p:nvSpPr>
          <p:cNvPr id="2" name="Slide Number Placeholder 1"/>
          <p:cNvSpPr>
            <a:spLocks noGrp="1"/>
          </p:cNvSpPr>
          <p:nvPr>
            <p:ph type="sldNum" sz="quarter" idx="12"/>
          </p:nvPr>
        </p:nvSpPr>
        <p:spPr/>
        <p:txBody>
          <a:bodyPr/>
          <a:lstStyle/>
          <a:p>
            <a:fld id="{61E8C580-A993-416C-A837-EBFFC48A45E8}" type="slidenum">
              <a:rPr lang="en-US" altLang="en-US" smtClean="0"/>
              <a:pPr/>
              <a:t>32</a:t>
            </a:fld>
            <a:endParaRPr lang="en-US" altLang="en-US" dirty="0"/>
          </a:p>
        </p:txBody>
      </p:sp>
    </p:spTree>
    <p:extLst>
      <p:ext uri="{BB962C8B-B14F-4D97-AF65-F5344CB8AC3E}">
        <p14:creationId xmlns:p14="http://schemas.microsoft.com/office/powerpoint/2010/main" val="766062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209800" y="14354"/>
            <a:ext cx="7772400" cy="1143000"/>
          </a:xfrm>
        </p:spPr>
        <p:txBody>
          <a:bodyPr/>
          <a:lstStyle/>
          <a:p>
            <a:r>
              <a:rPr lang="en-US" altLang="en-US" sz="4000" dirty="0"/>
              <a:t>What to Look For?</a:t>
            </a:r>
          </a:p>
        </p:txBody>
      </p:sp>
      <p:sp>
        <p:nvSpPr>
          <p:cNvPr id="20483" name="Rectangle 3"/>
          <p:cNvSpPr>
            <a:spLocks noGrp="1" noChangeArrowheads="1"/>
          </p:cNvSpPr>
          <p:nvPr>
            <p:ph type="body" idx="1"/>
          </p:nvPr>
        </p:nvSpPr>
        <p:spPr>
          <a:xfrm>
            <a:off x="479376" y="1052736"/>
            <a:ext cx="10729192" cy="5652864"/>
          </a:xfrm>
        </p:spPr>
        <p:txBody>
          <a:bodyPr/>
          <a:lstStyle/>
          <a:p>
            <a:pPr>
              <a:spcBef>
                <a:spcPts val="600"/>
              </a:spcBef>
            </a:pPr>
            <a:r>
              <a:rPr lang="en-US" altLang="en-US" dirty="0"/>
              <a:t>Patterns, themes, frequencies, repetition</a:t>
            </a:r>
          </a:p>
          <a:p>
            <a:pPr>
              <a:spcBef>
                <a:spcPts val="600"/>
              </a:spcBef>
            </a:pPr>
            <a:r>
              <a:rPr lang="en-US" altLang="en-US" dirty="0"/>
              <a:t>Can you identify regularities or common features?</a:t>
            </a:r>
          </a:p>
          <a:p>
            <a:pPr>
              <a:spcBef>
                <a:spcPts val="600"/>
              </a:spcBef>
            </a:pPr>
            <a:r>
              <a:rPr lang="en-US" altLang="en-US" dirty="0"/>
              <a:t>Are some themes dominant?</a:t>
            </a:r>
          </a:p>
          <a:p>
            <a:pPr>
              <a:spcBef>
                <a:spcPts val="600"/>
              </a:spcBef>
            </a:pPr>
            <a:r>
              <a:rPr lang="en-US" altLang="en-US" dirty="0"/>
              <a:t>Are some types of metaphor used repeatedly?</a:t>
            </a:r>
          </a:p>
          <a:p>
            <a:pPr>
              <a:spcBef>
                <a:spcPts val="600"/>
              </a:spcBef>
            </a:pPr>
            <a:r>
              <a:rPr lang="en-US" altLang="en-US" dirty="0"/>
              <a:t>Does the use of language tell us something?</a:t>
            </a:r>
          </a:p>
          <a:p>
            <a:pPr>
              <a:spcBef>
                <a:spcPts val="600"/>
              </a:spcBef>
            </a:pPr>
            <a:r>
              <a:rPr lang="en-US" altLang="en-US" dirty="0"/>
              <a:t>Can we analyse the actual text for hidden or clear meanings?</a:t>
            </a:r>
          </a:p>
          <a:p>
            <a:pPr>
              <a:spcBef>
                <a:spcPts val="600"/>
              </a:spcBef>
            </a:pPr>
            <a:r>
              <a:rPr lang="en-US" altLang="en-US" dirty="0"/>
              <a:t>Compare across documents (intertextuality)</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33</a:t>
            </a:fld>
            <a:endParaRPr lang="en-US" altLang="en-US" dirty="0"/>
          </a:p>
        </p:txBody>
      </p:sp>
    </p:spTree>
    <p:extLst>
      <p:ext uri="{BB962C8B-B14F-4D97-AF65-F5344CB8AC3E}">
        <p14:creationId xmlns:p14="http://schemas.microsoft.com/office/powerpoint/2010/main" val="3030147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90500"/>
            <a:ext cx="7772400" cy="862236"/>
          </a:xfrm>
        </p:spPr>
        <p:txBody>
          <a:bodyPr/>
          <a:lstStyle/>
          <a:p>
            <a:r>
              <a:rPr lang="en-GB" sz="4000" dirty="0"/>
              <a:t>Themes</a:t>
            </a:r>
            <a:endParaRPr lang="en-GB" dirty="0"/>
          </a:p>
        </p:txBody>
      </p:sp>
      <p:sp>
        <p:nvSpPr>
          <p:cNvPr id="3" name="Content Placeholder 2"/>
          <p:cNvSpPr>
            <a:spLocks noGrp="1"/>
          </p:cNvSpPr>
          <p:nvPr>
            <p:ph idx="1"/>
          </p:nvPr>
        </p:nvSpPr>
        <p:spPr>
          <a:xfrm>
            <a:off x="407368" y="1052736"/>
            <a:ext cx="11089232" cy="5544616"/>
          </a:xfrm>
        </p:spPr>
        <p:txBody>
          <a:bodyPr/>
          <a:lstStyle/>
          <a:p>
            <a:pPr>
              <a:spcBef>
                <a:spcPts val="600"/>
              </a:spcBef>
            </a:pPr>
            <a:r>
              <a:rPr lang="en-GB" dirty="0"/>
              <a:t>Organising data according to patterns or themes that can be identified</a:t>
            </a:r>
          </a:p>
          <a:p>
            <a:pPr lvl="1">
              <a:spcBef>
                <a:spcPts val="600"/>
              </a:spcBef>
            </a:pPr>
            <a:r>
              <a:rPr lang="en-GB" dirty="0"/>
              <a:t>High-level (Meta) themes</a:t>
            </a:r>
          </a:p>
          <a:p>
            <a:pPr lvl="1">
              <a:spcBef>
                <a:spcPts val="600"/>
              </a:spcBef>
            </a:pPr>
            <a:r>
              <a:rPr lang="en-GB" dirty="0"/>
              <a:t>Lower-level concepts, patterns</a:t>
            </a:r>
          </a:p>
          <a:p>
            <a:pPr>
              <a:spcBef>
                <a:spcPts val="600"/>
              </a:spcBef>
            </a:pPr>
            <a:r>
              <a:rPr lang="en-US" dirty="0"/>
              <a:t>The themes may come from the data, </a:t>
            </a:r>
            <a:r>
              <a:rPr lang="en-US" i="1" dirty="0"/>
              <a:t>inductively</a:t>
            </a:r>
            <a:r>
              <a:rPr lang="en-US" dirty="0"/>
              <a:t>, or may be identified in the literature, </a:t>
            </a:r>
            <a:r>
              <a:rPr lang="en-US" i="1" dirty="0"/>
              <a:t>deductively</a:t>
            </a:r>
          </a:p>
          <a:p>
            <a:pPr>
              <a:spcBef>
                <a:spcPts val="600"/>
              </a:spcBef>
            </a:pPr>
            <a:r>
              <a:rPr lang="en-US" dirty="0"/>
              <a:t>The more consistent data we can get from multiple sources (people) the better we can triangulate our findings</a:t>
            </a:r>
          </a:p>
          <a:p>
            <a:pPr marL="0" indent="0">
              <a:buNone/>
            </a:pPr>
            <a:endParaRPr lang="en-GB" dirty="0"/>
          </a:p>
        </p:txBody>
      </p:sp>
      <p:sp>
        <p:nvSpPr>
          <p:cNvPr id="4" name="Slide Number Placeholder 3"/>
          <p:cNvSpPr>
            <a:spLocks noGrp="1"/>
          </p:cNvSpPr>
          <p:nvPr>
            <p:ph type="sldNum" sz="quarter" idx="12"/>
          </p:nvPr>
        </p:nvSpPr>
        <p:spPr/>
        <p:txBody>
          <a:bodyPr/>
          <a:lstStyle/>
          <a:p>
            <a:fld id="{61E8C580-A993-416C-A837-EBFFC48A45E8}" type="slidenum">
              <a:rPr lang="en-US" altLang="en-US" smtClean="0"/>
              <a:pPr/>
              <a:t>34</a:t>
            </a:fld>
            <a:endParaRPr lang="en-US" altLang="en-US" dirty="0"/>
          </a:p>
        </p:txBody>
      </p:sp>
    </p:spTree>
    <p:extLst>
      <p:ext uri="{BB962C8B-B14F-4D97-AF65-F5344CB8AC3E}">
        <p14:creationId xmlns:p14="http://schemas.microsoft.com/office/powerpoint/2010/main" val="3224663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095500" y="332656"/>
            <a:ext cx="7886700" cy="617696"/>
          </a:xfrm>
        </p:spPr>
        <p:txBody>
          <a:bodyPr/>
          <a:lstStyle/>
          <a:p>
            <a:r>
              <a:rPr lang="en-US" altLang="en-US" sz="4000" dirty="0"/>
              <a:t>Metaphors</a:t>
            </a:r>
            <a:endParaRPr lang="en-US" altLang="en-US" dirty="0"/>
          </a:p>
        </p:txBody>
      </p:sp>
      <p:sp>
        <p:nvSpPr>
          <p:cNvPr id="26627" name="Rectangle 3"/>
          <p:cNvSpPr>
            <a:spLocks noGrp="1" noChangeArrowheads="1"/>
          </p:cNvSpPr>
          <p:nvPr>
            <p:ph type="body" idx="1"/>
          </p:nvPr>
        </p:nvSpPr>
        <p:spPr>
          <a:xfrm>
            <a:off x="623392" y="1124744"/>
            <a:ext cx="10654208" cy="5256584"/>
          </a:xfrm>
        </p:spPr>
        <p:txBody>
          <a:bodyPr>
            <a:normAutofit fontScale="92500" lnSpcReduction="10000"/>
          </a:bodyPr>
          <a:lstStyle/>
          <a:p>
            <a:pPr>
              <a:lnSpc>
                <a:spcPct val="120000"/>
              </a:lnSpc>
              <a:spcBef>
                <a:spcPts val="600"/>
              </a:spcBef>
            </a:pPr>
            <a:r>
              <a:rPr lang="en-US" altLang="en-US" dirty="0"/>
              <a:t>A metaphor is a rhetorical device that describes an object or action in a way that is not literally true, but helps explain the idea more effectively</a:t>
            </a:r>
          </a:p>
          <a:p>
            <a:pPr>
              <a:lnSpc>
                <a:spcPct val="120000"/>
              </a:lnSpc>
              <a:spcBef>
                <a:spcPts val="600"/>
              </a:spcBef>
            </a:pPr>
            <a:r>
              <a:rPr lang="en-US" altLang="en-US" dirty="0"/>
              <a:t>There are many different kinds of metaphors:</a:t>
            </a:r>
          </a:p>
          <a:p>
            <a:pPr lvl="1">
              <a:lnSpc>
                <a:spcPct val="120000"/>
              </a:lnSpc>
              <a:spcBef>
                <a:spcPts val="600"/>
              </a:spcBef>
            </a:pPr>
            <a:r>
              <a:rPr lang="en-US" altLang="en-US" dirty="0"/>
              <a:t>Industrial, domestic, military, gentle, hard, organic, mechanical.</a:t>
            </a:r>
          </a:p>
          <a:p>
            <a:pPr>
              <a:lnSpc>
                <a:spcPct val="120000"/>
              </a:lnSpc>
              <a:spcBef>
                <a:spcPts val="600"/>
              </a:spcBef>
            </a:pPr>
            <a:r>
              <a:rPr lang="en-US" altLang="en-US" dirty="0"/>
              <a:t>Some metaphors are familiar, others are not</a:t>
            </a:r>
          </a:p>
          <a:p>
            <a:pPr>
              <a:lnSpc>
                <a:spcPct val="120000"/>
              </a:lnSpc>
              <a:spcBef>
                <a:spcPts val="600"/>
              </a:spcBef>
            </a:pPr>
            <a:r>
              <a:rPr lang="en-US" altLang="en-US" dirty="0"/>
              <a:t>Some are so new that they make us think in new ways</a:t>
            </a:r>
          </a:p>
          <a:p>
            <a:pPr>
              <a:lnSpc>
                <a:spcPct val="120000"/>
              </a:lnSpc>
              <a:spcBef>
                <a:spcPts val="600"/>
              </a:spcBef>
            </a:pPr>
            <a:r>
              <a:rPr lang="en-US" altLang="en-US" dirty="0"/>
              <a:t>Do these patterns or frequencies hint at the tone of the document, the culture, the style?</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35</a:t>
            </a:fld>
            <a:endParaRPr lang="en-US" altLang="en-US" dirty="0"/>
          </a:p>
        </p:txBody>
      </p:sp>
    </p:spTree>
    <p:extLst>
      <p:ext uri="{BB962C8B-B14F-4D97-AF65-F5344CB8AC3E}">
        <p14:creationId xmlns:p14="http://schemas.microsoft.com/office/powerpoint/2010/main" val="11651643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81916" y="332657"/>
            <a:ext cx="7065614" cy="456009"/>
          </a:xfrm>
        </p:spPr>
        <p:txBody>
          <a:bodyPr>
            <a:normAutofit fontScale="90000"/>
          </a:bodyPr>
          <a:lstStyle/>
          <a:p>
            <a:r>
              <a:rPr lang="en-US" altLang="en-US" dirty="0"/>
              <a:t>Metaphors 1</a:t>
            </a:r>
          </a:p>
        </p:txBody>
      </p:sp>
      <p:sp>
        <p:nvSpPr>
          <p:cNvPr id="10243" name="Rectangle 3"/>
          <p:cNvSpPr>
            <a:spLocks noGrp="1" noChangeArrowheads="1"/>
          </p:cNvSpPr>
          <p:nvPr>
            <p:ph type="body" idx="1"/>
          </p:nvPr>
        </p:nvSpPr>
        <p:spPr>
          <a:xfrm>
            <a:off x="407368" y="1052736"/>
            <a:ext cx="11017224" cy="5256584"/>
          </a:xfrm>
        </p:spPr>
        <p:txBody>
          <a:bodyPr>
            <a:normAutofit fontScale="77500" lnSpcReduction="20000"/>
          </a:bodyPr>
          <a:lstStyle/>
          <a:p>
            <a:pPr>
              <a:lnSpc>
                <a:spcPct val="120000"/>
              </a:lnSpc>
              <a:spcBef>
                <a:spcPts val="600"/>
              </a:spcBef>
            </a:pPr>
            <a:r>
              <a:rPr lang="en-US" altLang="en-US" dirty="0">
                <a:solidFill>
                  <a:srgbClr val="000000"/>
                </a:solidFill>
                <a:cs typeface="Arial" charset="0"/>
              </a:rPr>
              <a:t>This system is a </a:t>
            </a:r>
            <a:r>
              <a:rPr lang="en-US" altLang="en-US" u="sng" dirty="0">
                <a:solidFill>
                  <a:srgbClr val="000000"/>
                </a:solidFill>
                <a:cs typeface="Arial" charset="0"/>
              </a:rPr>
              <a:t>dinosaur</a:t>
            </a:r>
            <a:r>
              <a:rPr lang="en-US" altLang="en-US" dirty="0">
                <a:solidFill>
                  <a:srgbClr val="000000"/>
                </a:solidFill>
                <a:cs typeface="Arial" charset="0"/>
              </a:rPr>
              <a:t>!</a:t>
            </a:r>
          </a:p>
          <a:p>
            <a:pPr>
              <a:lnSpc>
                <a:spcPct val="120000"/>
              </a:lnSpc>
              <a:spcBef>
                <a:spcPts val="600"/>
              </a:spcBef>
            </a:pPr>
            <a:r>
              <a:rPr lang="en-US" altLang="en-US" dirty="0">
                <a:solidFill>
                  <a:srgbClr val="000000"/>
                </a:solidFill>
                <a:cs typeface="Arial" charset="0"/>
              </a:rPr>
              <a:t>The system is full of </a:t>
            </a:r>
            <a:r>
              <a:rPr lang="en-US" altLang="en-US" u="sng" dirty="0">
                <a:solidFill>
                  <a:srgbClr val="000000"/>
                </a:solidFill>
                <a:cs typeface="Arial" charset="0"/>
              </a:rPr>
              <a:t>rubbish;</a:t>
            </a:r>
            <a:r>
              <a:rPr lang="en-US" altLang="en-US" dirty="0">
                <a:solidFill>
                  <a:srgbClr val="000000"/>
                </a:solidFill>
                <a:cs typeface="Arial" charset="0"/>
              </a:rPr>
              <a:t> is a </a:t>
            </a:r>
            <a:r>
              <a:rPr lang="en-US" altLang="en-US" u="sng" dirty="0">
                <a:solidFill>
                  <a:srgbClr val="000000"/>
                </a:solidFill>
                <a:cs typeface="Arial" charset="0"/>
              </a:rPr>
              <a:t>bowl of noodles</a:t>
            </a:r>
          </a:p>
          <a:p>
            <a:pPr>
              <a:lnSpc>
                <a:spcPct val="120000"/>
              </a:lnSpc>
              <a:spcBef>
                <a:spcPts val="600"/>
              </a:spcBef>
            </a:pPr>
            <a:r>
              <a:rPr lang="en-US" altLang="en-US" dirty="0">
                <a:solidFill>
                  <a:srgbClr val="000000"/>
                </a:solidFill>
                <a:cs typeface="Arial" charset="0"/>
              </a:rPr>
              <a:t>The system </a:t>
            </a:r>
            <a:r>
              <a:rPr lang="en-US" altLang="en-US" u="sng" dirty="0">
                <a:solidFill>
                  <a:srgbClr val="000000"/>
                </a:solidFill>
                <a:cs typeface="Arial" charset="0"/>
              </a:rPr>
              <a:t>died</a:t>
            </a:r>
            <a:r>
              <a:rPr lang="en-US" altLang="en-US" dirty="0">
                <a:solidFill>
                  <a:srgbClr val="000000"/>
                </a:solidFill>
                <a:cs typeface="Arial" charset="0"/>
              </a:rPr>
              <a:t>, </a:t>
            </a:r>
            <a:r>
              <a:rPr lang="en-US" altLang="en-US" u="sng" dirty="0">
                <a:solidFill>
                  <a:srgbClr val="000000"/>
                </a:solidFill>
                <a:cs typeface="Arial" charset="0"/>
              </a:rPr>
              <a:t>hung</a:t>
            </a:r>
            <a:r>
              <a:rPr lang="en-US" altLang="en-US" dirty="0">
                <a:solidFill>
                  <a:srgbClr val="000000"/>
                </a:solidFill>
                <a:cs typeface="Arial" charset="0"/>
              </a:rPr>
              <a:t>,</a:t>
            </a:r>
            <a:endParaRPr lang="en-US" altLang="en-US" u="sng" dirty="0">
              <a:solidFill>
                <a:srgbClr val="000000"/>
              </a:solidFill>
              <a:cs typeface="Arial" charset="0"/>
            </a:endParaRPr>
          </a:p>
          <a:p>
            <a:pPr>
              <a:lnSpc>
                <a:spcPct val="120000"/>
              </a:lnSpc>
              <a:spcBef>
                <a:spcPts val="600"/>
              </a:spcBef>
            </a:pPr>
            <a:r>
              <a:rPr lang="en-US" altLang="en-US" u="sng" dirty="0">
                <a:solidFill>
                  <a:srgbClr val="000000"/>
                </a:solidFill>
                <a:cs typeface="Arial" charset="0"/>
              </a:rPr>
              <a:t>Shoot</a:t>
            </a:r>
            <a:r>
              <a:rPr lang="en-US" altLang="en-US" dirty="0">
                <a:solidFill>
                  <a:srgbClr val="000000"/>
                </a:solidFill>
                <a:cs typeface="Arial" charset="0"/>
              </a:rPr>
              <a:t> the competition! </a:t>
            </a:r>
            <a:r>
              <a:rPr lang="en-US" altLang="en-US" u="sng" dirty="0">
                <a:solidFill>
                  <a:srgbClr val="000000"/>
                </a:solidFill>
                <a:cs typeface="Arial" charset="0"/>
              </a:rPr>
              <a:t>Killer</a:t>
            </a:r>
            <a:r>
              <a:rPr lang="en-US" altLang="en-US" dirty="0">
                <a:solidFill>
                  <a:srgbClr val="000000"/>
                </a:solidFill>
                <a:cs typeface="Arial" charset="0"/>
              </a:rPr>
              <a:t> apps!</a:t>
            </a:r>
          </a:p>
          <a:p>
            <a:pPr>
              <a:lnSpc>
                <a:spcPct val="120000"/>
              </a:lnSpc>
              <a:spcBef>
                <a:spcPts val="600"/>
              </a:spcBef>
            </a:pPr>
            <a:r>
              <a:rPr lang="en-US" altLang="en-US" u="sng" dirty="0">
                <a:solidFill>
                  <a:srgbClr val="000000"/>
                </a:solidFill>
                <a:cs typeface="Arial" charset="0"/>
              </a:rPr>
              <a:t>Fly</a:t>
            </a:r>
            <a:r>
              <a:rPr lang="en-US" altLang="en-US" dirty="0">
                <a:solidFill>
                  <a:srgbClr val="000000"/>
                </a:solidFill>
                <a:cs typeface="Arial" charset="0"/>
              </a:rPr>
              <a:t> High with Business Knowledge</a:t>
            </a:r>
          </a:p>
          <a:p>
            <a:pPr>
              <a:lnSpc>
                <a:spcPct val="120000"/>
              </a:lnSpc>
              <a:spcBef>
                <a:spcPts val="600"/>
              </a:spcBef>
            </a:pPr>
            <a:r>
              <a:rPr lang="en-US" altLang="en-US" dirty="0">
                <a:solidFill>
                  <a:srgbClr val="000000"/>
                </a:solidFill>
                <a:cs typeface="Arial" charset="0"/>
              </a:rPr>
              <a:t>We should </a:t>
            </a:r>
            <a:r>
              <a:rPr lang="en-US" altLang="en-US" u="sng" dirty="0">
                <a:solidFill>
                  <a:srgbClr val="000000"/>
                </a:solidFill>
                <a:cs typeface="Arial" charset="0"/>
              </a:rPr>
              <a:t>embrace</a:t>
            </a:r>
            <a:r>
              <a:rPr lang="en-US" altLang="en-US" dirty="0">
                <a:solidFill>
                  <a:srgbClr val="000000"/>
                </a:solidFill>
                <a:cs typeface="Arial" charset="0"/>
              </a:rPr>
              <a:t> IT</a:t>
            </a:r>
          </a:p>
          <a:p>
            <a:pPr>
              <a:lnSpc>
                <a:spcPct val="120000"/>
              </a:lnSpc>
              <a:spcBef>
                <a:spcPts val="600"/>
              </a:spcBef>
            </a:pPr>
            <a:r>
              <a:rPr lang="en-US" altLang="en-US" dirty="0">
                <a:solidFill>
                  <a:srgbClr val="000000"/>
                </a:solidFill>
                <a:cs typeface="Arial" charset="0"/>
              </a:rPr>
              <a:t>This function is a </a:t>
            </a:r>
            <a:r>
              <a:rPr lang="en-US" altLang="en-US" u="sng" dirty="0">
                <a:solidFill>
                  <a:srgbClr val="000000"/>
                </a:solidFill>
                <a:cs typeface="Arial" charset="0"/>
              </a:rPr>
              <a:t>cornerstone</a:t>
            </a:r>
            <a:r>
              <a:rPr lang="en-US" altLang="en-US" dirty="0">
                <a:solidFill>
                  <a:srgbClr val="000000"/>
                </a:solidFill>
                <a:cs typeface="Arial" charset="0"/>
              </a:rPr>
              <a:t> of the programme</a:t>
            </a:r>
          </a:p>
          <a:p>
            <a:pPr>
              <a:lnSpc>
                <a:spcPct val="120000"/>
              </a:lnSpc>
              <a:spcBef>
                <a:spcPts val="600"/>
              </a:spcBef>
            </a:pPr>
            <a:r>
              <a:rPr lang="en-US" altLang="en-US" dirty="0">
                <a:solidFill>
                  <a:srgbClr val="000000"/>
                </a:solidFill>
                <a:cs typeface="Arial" charset="0"/>
              </a:rPr>
              <a:t>Our students are </a:t>
            </a:r>
            <a:r>
              <a:rPr lang="en-US" altLang="en-US" u="sng" dirty="0">
                <a:solidFill>
                  <a:srgbClr val="000000"/>
                </a:solidFill>
                <a:cs typeface="Arial" charset="0"/>
              </a:rPr>
              <a:t>immersed</a:t>
            </a:r>
            <a:r>
              <a:rPr lang="en-US" altLang="en-US" dirty="0">
                <a:solidFill>
                  <a:srgbClr val="000000"/>
                </a:solidFill>
                <a:cs typeface="Arial" charset="0"/>
              </a:rPr>
              <a:t> in an IT rich environment</a:t>
            </a:r>
          </a:p>
          <a:p>
            <a:pPr>
              <a:lnSpc>
                <a:spcPct val="120000"/>
              </a:lnSpc>
              <a:spcBef>
                <a:spcPts val="600"/>
              </a:spcBef>
            </a:pPr>
            <a:r>
              <a:rPr lang="en-US" altLang="en-US" dirty="0">
                <a:solidFill>
                  <a:srgbClr val="000000"/>
                </a:solidFill>
                <a:cs typeface="Arial" charset="0"/>
              </a:rPr>
              <a:t>We are a </a:t>
            </a:r>
            <a:r>
              <a:rPr lang="en-US" altLang="en-US" u="sng" dirty="0">
                <a:solidFill>
                  <a:srgbClr val="000000"/>
                </a:solidFill>
                <a:cs typeface="Arial" charset="0"/>
              </a:rPr>
              <a:t>plugged-in</a:t>
            </a:r>
            <a:r>
              <a:rPr lang="en-US" altLang="en-US" dirty="0">
                <a:solidFill>
                  <a:srgbClr val="000000"/>
                </a:solidFill>
                <a:cs typeface="Arial" charset="0"/>
              </a:rPr>
              <a:t> university</a:t>
            </a:r>
          </a:p>
          <a:p>
            <a:pPr>
              <a:lnSpc>
                <a:spcPct val="120000"/>
              </a:lnSpc>
              <a:spcBef>
                <a:spcPts val="600"/>
              </a:spcBef>
            </a:pPr>
            <a:r>
              <a:rPr lang="en-US" altLang="en-US" dirty="0">
                <a:solidFill>
                  <a:srgbClr val="000000"/>
                </a:solidFill>
                <a:cs typeface="Arial" charset="0"/>
              </a:rPr>
              <a:t>We have </a:t>
            </a:r>
            <a:r>
              <a:rPr lang="en-US" altLang="en-US" u="sng" dirty="0">
                <a:solidFill>
                  <a:srgbClr val="000000"/>
                </a:solidFill>
                <a:cs typeface="Arial" charset="0"/>
              </a:rPr>
              <a:t>forged links</a:t>
            </a:r>
            <a:r>
              <a:rPr lang="en-US" altLang="en-US" dirty="0">
                <a:solidFill>
                  <a:srgbClr val="000000"/>
                </a:solidFill>
                <a:cs typeface="Arial" charset="0"/>
              </a:rPr>
              <a:t> with industry</a:t>
            </a:r>
          </a:p>
          <a:p>
            <a:pPr>
              <a:lnSpc>
                <a:spcPct val="120000"/>
              </a:lnSpc>
              <a:spcBef>
                <a:spcPts val="600"/>
              </a:spcBef>
            </a:pPr>
            <a:r>
              <a:rPr lang="en-US" altLang="en-US" dirty="0">
                <a:solidFill>
                  <a:srgbClr val="000000"/>
                </a:solidFill>
                <a:cs typeface="Arial" charset="0"/>
              </a:rPr>
              <a:t>The university </a:t>
            </a:r>
            <a:r>
              <a:rPr lang="en-US" altLang="en-US" u="sng" dirty="0">
                <a:solidFill>
                  <a:srgbClr val="000000"/>
                </a:solidFill>
                <a:cs typeface="Arial" charset="0"/>
              </a:rPr>
              <a:t>feels the pulse</a:t>
            </a:r>
            <a:r>
              <a:rPr lang="en-US" altLang="en-US" dirty="0">
                <a:solidFill>
                  <a:srgbClr val="000000"/>
                </a:solidFill>
                <a:cs typeface="Arial" charset="0"/>
              </a:rPr>
              <a:t> of the community</a:t>
            </a:r>
          </a:p>
          <a:p>
            <a:pPr lvl="1">
              <a:lnSpc>
                <a:spcPct val="90000"/>
              </a:lnSpc>
            </a:pPr>
            <a:endParaRPr lang="en-US" altLang="en-US" dirty="0">
              <a:ea typeface="Arial Unicode MS" pitchFamily="34" charset="-128"/>
              <a:cs typeface="Arial Unicode MS" pitchFamily="34" charset="-128"/>
            </a:endParaRPr>
          </a:p>
        </p:txBody>
      </p:sp>
      <p:sp>
        <p:nvSpPr>
          <p:cNvPr id="2" name="Slide Number Placeholder 1"/>
          <p:cNvSpPr>
            <a:spLocks noGrp="1"/>
          </p:cNvSpPr>
          <p:nvPr>
            <p:ph type="sldNum" sz="quarter" idx="12"/>
          </p:nvPr>
        </p:nvSpPr>
        <p:spPr/>
        <p:txBody>
          <a:bodyPr/>
          <a:lstStyle/>
          <a:p>
            <a:fld id="{61E8C580-A993-416C-A837-EBFFC48A45E8}" type="slidenum">
              <a:rPr lang="en-US" altLang="en-US" smtClean="0"/>
              <a:pPr/>
              <a:t>36</a:t>
            </a:fld>
            <a:endParaRPr lang="en-US" altLang="en-US" dirty="0"/>
          </a:p>
        </p:txBody>
      </p:sp>
    </p:spTree>
    <p:extLst>
      <p:ext uri="{BB962C8B-B14F-4D97-AF65-F5344CB8AC3E}">
        <p14:creationId xmlns:p14="http://schemas.microsoft.com/office/powerpoint/2010/main" val="1778871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09800" y="116632"/>
            <a:ext cx="7772400" cy="731168"/>
          </a:xfrm>
        </p:spPr>
        <p:txBody>
          <a:bodyPr/>
          <a:lstStyle/>
          <a:p>
            <a:r>
              <a:rPr lang="en-US" altLang="en-US" sz="4000" dirty="0"/>
              <a:t>Metaphors 2</a:t>
            </a:r>
          </a:p>
        </p:txBody>
      </p:sp>
      <p:sp>
        <p:nvSpPr>
          <p:cNvPr id="29699" name="Rectangle 3"/>
          <p:cNvSpPr>
            <a:spLocks noGrp="1" noChangeArrowheads="1"/>
          </p:cNvSpPr>
          <p:nvPr>
            <p:ph type="body" idx="1"/>
          </p:nvPr>
        </p:nvSpPr>
        <p:spPr>
          <a:xfrm>
            <a:off x="623392" y="980728"/>
            <a:ext cx="10654208" cy="5115272"/>
          </a:xfrm>
        </p:spPr>
        <p:txBody>
          <a:bodyPr>
            <a:normAutofit/>
          </a:bodyPr>
          <a:lstStyle/>
          <a:p>
            <a:pPr>
              <a:spcBef>
                <a:spcPts val="600"/>
              </a:spcBef>
            </a:pPr>
            <a:r>
              <a:rPr lang="en-US" altLang="en-US" dirty="0"/>
              <a:t>Information is power, intelligence</a:t>
            </a:r>
          </a:p>
          <a:p>
            <a:pPr>
              <a:spcBef>
                <a:spcPts val="600"/>
              </a:spcBef>
            </a:pPr>
            <a:r>
              <a:rPr lang="en-US" altLang="en-US" dirty="0"/>
              <a:t>Organisation is information</a:t>
            </a:r>
          </a:p>
          <a:p>
            <a:pPr>
              <a:spcBef>
                <a:spcPts val="600"/>
              </a:spcBef>
            </a:pPr>
            <a:r>
              <a:rPr lang="en-US" altLang="en-US" dirty="0"/>
              <a:t>Systems implementation is a war between users and developers </a:t>
            </a:r>
          </a:p>
          <a:p>
            <a:pPr>
              <a:spcBef>
                <a:spcPts val="600"/>
              </a:spcBef>
            </a:pPr>
            <a:r>
              <a:rPr lang="en-US" altLang="en-US" dirty="0"/>
              <a:t>IS are competitive weapons</a:t>
            </a:r>
          </a:p>
          <a:p>
            <a:pPr>
              <a:spcBef>
                <a:spcPts val="600"/>
              </a:spcBef>
            </a:pPr>
            <a:r>
              <a:rPr lang="en-US" altLang="en-US" dirty="0"/>
              <a:t>Choice of vendors is a minefield</a:t>
            </a:r>
          </a:p>
          <a:p>
            <a:pPr>
              <a:spcBef>
                <a:spcPts val="600"/>
              </a:spcBef>
            </a:pPr>
            <a:r>
              <a:rPr lang="en-US" altLang="en-US" dirty="0"/>
              <a:t>IS Project goes from honeymoon to war</a:t>
            </a:r>
          </a:p>
          <a:p>
            <a:pPr>
              <a:spcBef>
                <a:spcPts val="600"/>
              </a:spcBef>
            </a:pPr>
            <a:r>
              <a:rPr lang="en-US" altLang="en-US" dirty="0"/>
              <a:t>IS is an elephant / amoeba</a:t>
            </a:r>
          </a:p>
          <a:p>
            <a:pPr>
              <a:spcBef>
                <a:spcPts val="600"/>
              </a:spcBef>
            </a:pPr>
            <a:r>
              <a:rPr lang="en-US" altLang="en-US" dirty="0"/>
              <a:t>IS project is a bowl of spaghetti</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37</a:t>
            </a:fld>
            <a:endParaRPr lang="en-US" altLang="en-US" dirty="0"/>
          </a:p>
        </p:txBody>
      </p:sp>
    </p:spTree>
    <p:extLst>
      <p:ext uri="{BB962C8B-B14F-4D97-AF65-F5344CB8AC3E}">
        <p14:creationId xmlns:p14="http://schemas.microsoft.com/office/powerpoint/2010/main" val="2919248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156488" y="260648"/>
            <a:ext cx="7772400" cy="731168"/>
          </a:xfrm>
        </p:spPr>
        <p:txBody>
          <a:bodyPr/>
          <a:lstStyle/>
          <a:p>
            <a:r>
              <a:rPr lang="en-US" altLang="en-US" sz="4000" dirty="0"/>
              <a:t>Interpretation of Metaphors</a:t>
            </a:r>
          </a:p>
        </p:txBody>
      </p:sp>
      <p:sp>
        <p:nvSpPr>
          <p:cNvPr id="27651" name="Rectangle 3"/>
          <p:cNvSpPr>
            <a:spLocks noGrp="1" noChangeArrowheads="1"/>
          </p:cNvSpPr>
          <p:nvPr>
            <p:ph type="body" idx="1"/>
          </p:nvPr>
        </p:nvSpPr>
        <p:spPr>
          <a:xfrm>
            <a:off x="479376" y="991816"/>
            <a:ext cx="11161240" cy="5173488"/>
          </a:xfrm>
        </p:spPr>
        <p:txBody>
          <a:bodyPr/>
          <a:lstStyle/>
          <a:p>
            <a:pPr>
              <a:spcBef>
                <a:spcPts val="0"/>
              </a:spcBef>
            </a:pPr>
            <a:r>
              <a:rPr lang="en-US" altLang="en-US" dirty="0"/>
              <a:t>Metaphors are interpreted and misinterpreted.</a:t>
            </a:r>
          </a:p>
          <a:p>
            <a:pPr lvl="1">
              <a:spcBef>
                <a:spcPts val="0"/>
              </a:spcBef>
            </a:pPr>
            <a:r>
              <a:rPr lang="en-US" altLang="en-US" dirty="0"/>
              <a:t>Metaphors can help to create a culture</a:t>
            </a:r>
          </a:p>
          <a:p>
            <a:pPr lvl="2">
              <a:spcBef>
                <a:spcPts val="0"/>
              </a:spcBef>
            </a:pPr>
            <a:r>
              <a:rPr lang="en-US" altLang="en-US" dirty="0"/>
              <a:t>“We are all members of the same team”</a:t>
            </a:r>
          </a:p>
          <a:p>
            <a:pPr lvl="1">
              <a:spcBef>
                <a:spcPts val="0"/>
              </a:spcBef>
            </a:pPr>
            <a:r>
              <a:rPr lang="en-US" altLang="en-US" dirty="0"/>
              <a:t>But use of a metaphor that people dislike can be counter-productive</a:t>
            </a:r>
          </a:p>
          <a:p>
            <a:pPr lvl="2">
              <a:spcBef>
                <a:spcPts val="0"/>
              </a:spcBef>
            </a:pPr>
            <a:r>
              <a:rPr lang="en-US" altLang="en-US" dirty="0"/>
              <a:t>“We live or die together”; </a:t>
            </a:r>
          </a:p>
          <a:p>
            <a:pPr lvl="2">
              <a:spcBef>
                <a:spcPts val="0"/>
              </a:spcBef>
            </a:pPr>
            <a:r>
              <a:rPr lang="en-US" altLang="en-US" dirty="0"/>
              <a:t>“Freedom or death”; </a:t>
            </a:r>
          </a:p>
          <a:p>
            <a:pPr lvl="2">
              <a:spcBef>
                <a:spcPts val="0"/>
              </a:spcBef>
            </a:pPr>
            <a:r>
              <a:rPr lang="en-US" altLang="en-US" dirty="0"/>
              <a:t>Actually “we” is problematic. Who is ‘we’ and who is not? Do you want to be one of the ‘we’?</a:t>
            </a:r>
          </a:p>
          <a:p>
            <a:pPr>
              <a:spcBef>
                <a:spcPts val="0"/>
              </a:spcBef>
            </a:pPr>
            <a:r>
              <a:rPr lang="en-US" altLang="en-US" dirty="0"/>
              <a:t>Metaphors can also be misunderstood if they are too obscure</a:t>
            </a:r>
          </a:p>
          <a:p>
            <a:pPr lvl="1">
              <a:spcBef>
                <a:spcPts val="0"/>
              </a:spcBef>
            </a:pPr>
            <a:r>
              <a:rPr lang="en-US" altLang="en-US" dirty="0"/>
              <a:t>“We will spur nucleation of new programmes” ?!</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38</a:t>
            </a:fld>
            <a:endParaRPr lang="en-US" altLang="en-US" dirty="0"/>
          </a:p>
        </p:txBody>
      </p:sp>
    </p:spTree>
    <p:extLst>
      <p:ext uri="{BB962C8B-B14F-4D97-AF65-F5344CB8AC3E}">
        <p14:creationId xmlns:p14="http://schemas.microsoft.com/office/powerpoint/2010/main" val="8625362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209800" y="208287"/>
            <a:ext cx="7772400" cy="1143000"/>
          </a:xfrm>
        </p:spPr>
        <p:txBody>
          <a:bodyPr>
            <a:normAutofit fontScale="90000"/>
          </a:bodyPr>
          <a:lstStyle/>
          <a:p>
            <a:r>
              <a:rPr lang="en-US" altLang="en-US" dirty="0"/>
              <a:t>Application of Metaphorical Analysis</a:t>
            </a:r>
          </a:p>
        </p:txBody>
      </p:sp>
      <p:sp>
        <p:nvSpPr>
          <p:cNvPr id="28675" name="Rectangle 3"/>
          <p:cNvSpPr>
            <a:spLocks noGrp="1" noChangeArrowheads="1"/>
          </p:cNvSpPr>
          <p:nvPr>
            <p:ph type="body" idx="1"/>
          </p:nvPr>
        </p:nvSpPr>
        <p:spPr>
          <a:xfrm>
            <a:off x="335360" y="1484784"/>
            <a:ext cx="11233248" cy="4611216"/>
          </a:xfrm>
        </p:spPr>
        <p:txBody>
          <a:bodyPr/>
          <a:lstStyle/>
          <a:p>
            <a:pPr>
              <a:spcBef>
                <a:spcPts val="0"/>
              </a:spcBef>
            </a:pPr>
            <a:r>
              <a:rPr lang="en-US" altLang="en-US" dirty="0"/>
              <a:t>In what kind of study do you think a metaphorical analysis of texts might prove most illuminating?</a:t>
            </a:r>
          </a:p>
          <a:p>
            <a:pPr>
              <a:spcBef>
                <a:spcPts val="0"/>
              </a:spcBef>
            </a:pPr>
            <a:r>
              <a:rPr lang="en-US" altLang="en-US" dirty="0"/>
              <a:t>What kind of text might be most richly metaphorical?</a:t>
            </a:r>
          </a:p>
          <a:p>
            <a:pPr>
              <a:spcBef>
                <a:spcPts val="0"/>
              </a:spcBef>
            </a:pPr>
            <a:r>
              <a:rPr lang="en-US" altLang="en-US" dirty="0"/>
              <a:t>Why do people use metaphors? Who uses metaphors? When?</a:t>
            </a:r>
          </a:p>
          <a:p>
            <a:pPr>
              <a:spcBef>
                <a:spcPts val="0"/>
              </a:spcBef>
            </a:pPr>
            <a:r>
              <a:rPr lang="en-US" altLang="en-US" dirty="0"/>
              <a:t>How could an analysis of metaphors inform a study of strategic IS planning in an organisation?</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39</a:t>
            </a:fld>
            <a:endParaRPr lang="en-US" altLang="en-US" dirty="0"/>
          </a:p>
        </p:txBody>
      </p:sp>
    </p:spTree>
    <p:extLst>
      <p:ext uri="{BB962C8B-B14F-4D97-AF65-F5344CB8AC3E}">
        <p14:creationId xmlns:p14="http://schemas.microsoft.com/office/powerpoint/2010/main" val="27390508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32584" y="260649"/>
            <a:ext cx="7886700" cy="522281"/>
          </a:xfrm>
        </p:spPr>
        <p:txBody>
          <a:bodyPr/>
          <a:lstStyle/>
          <a:p>
            <a:r>
              <a:rPr lang="en-US" sz="4000" dirty="0"/>
              <a:t>Translations</a:t>
            </a:r>
            <a:endParaRPr lang="en-GB" dirty="0"/>
          </a:p>
        </p:txBody>
      </p:sp>
      <p:sp>
        <p:nvSpPr>
          <p:cNvPr id="5" name="Content Placeholder 4"/>
          <p:cNvSpPr>
            <a:spLocks noGrp="1"/>
          </p:cNvSpPr>
          <p:nvPr>
            <p:ph idx="1"/>
          </p:nvPr>
        </p:nvSpPr>
        <p:spPr>
          <a:xfrm>
            <a:off x="479376" y="908720"/>
            <a:ext cx="11017224" cy="4752528"/>
          </a:xfrm>
        </p:spPr>
        <p:txBody>
          <a:bodyPr/>
          <a:lstStyle/>
          <a:p>
            <a:pPr>
              <a:spcBef>
                <a:spcPts val="600"/>
              </a:spcBef>
            </a:pPr>
            <a:r>
              <a:rPr lang="en-US" sz="2800" dirty="0"/>
              <a:t>The literature that we draw on when we theorise is usually published in English</a:t>
            </a:r>
          </a:p>
          <a:p>
            <a:pPr lvl="1">
              <a:spcBef>
                <a:spcPts val="600"/>
              </a:spcBef>
            </a:pPr>
            <a:r>
              <a:rPr lang="en-US" sz="2400" dirty="0"/>
              <a:t>The theories, models, constructs, variables, etc. are all explained and justified in English</a:t>
            </a:r>
          </a:p>
          <a:p>
            <a:pPr>
              <a:spcBef>
                <a:spcPts val="600"/>
              </a:spcBef>
            </a:pPr>
            <a:r>
              <a:rPr lang="en-US" sz="2800" dirty="0"/>
              <a:t>However, our data may or may not be in English</a:t>
            </a:r>
          </a:p>
          <a:p>
            <a:pPr lvl="1">
              <a:spcBef>
                <a:spcPts val="600"/>
              </a:spcBef>
            </a:pPr>
            <a:r>
              <a:rPr lang="en-US" sz="2400" dirty="0"/>
              <a:t>It might be written Chinese documents</a:t>
            </a:r>
          </a:p>
          <a:p>
            <a:pPr lvl="1">
              <a:spcBef>
                <a:spcPts val="600"/>
              </a:spcBef>
            </a:pPr>
            <a:r>
              <a:rPr lang="en-US" sz="2400" dirty="0"/>
              <a:t>It might be audio-taped conversations</a:t>
            </a:r>
          </a:p>
          <a:p>
            <a:pPr>
              <a:spcBef>
                <a:spcPts val="600"/>
              </a:spcBef>
            </a:pPr>
            <a:r>
              <a:rPr lang="en-US" sz="2800" dirty="0"/>
              <a:t>The data may need to be translated at some stage</a:t>
            </a:r>
          </a:p>
          <a:p>
            <a:pPr>
              <a:spcBef>
                <a:spcPts val="600"/>
              </a:spcBef>
            </a:pPr>
            <a:r>
              <a:rPr lang="en-US" sz="2800" dirty="0"/>
              <a:t>But translating ALL the data is a major headache!</a:t>
            </a:r>
          </a:p>
          <a:p>
            <a:pPr lvl="1">
              <a:spcBef>
                <a:spcPts val="600"/>
              </a:spcBef>
            </a:pPr>
            <a:r>
              <a:rPr lang="en-US" sz="2400" dirty="0"/>
              <a:t>Perhaps ChatGPT or another AI chatbot will help</a:t>
            </a:r>
          </a:p>
          <a:p>
            <a:pPr marL="0" indent="0">
              <a:spcBef>
                <a:spcPts val="600"/>
              </a:spcBef>
              <a:buNone/>
            </a:pPr>
            <a:endParaRPr lang="en-GB" sz="2800" dirty="0"/>
          </a:p>
        </p:txBody>
      </p:sp>
      <p:sp>
        <p:nvSpPr>
          <p:cNvPr id="2" name="Slide Number Placeholder 1"/>
          <p:cNvSpPr>
            <a:spLocks noGrp="1"/>
          </p:cNvSpPr>
          <p:nvPr>
            <p:ph type="sldNum" sz="quarter" idx="12"/>
          </p:nvPr>
        </p:nvSpPr>
        <p:spPr/>
        <p:txBody>
          <a:bodyPr/>
          <a:lstStyle/>
          <a:p>
            <a:pPr>
              <a:defRPr/>
            </a:pPr>
            <a:fld id="{BC2E41D8-B0AE-4F2D-8A64-0E958B718939}" type="slidenum">
              <a:rPr lang="en-US" smtClean="0"/>
              <a:pPr>
                <a:defRPr/>
              </a:pPr>
              <a:t>40</a:t>
            </a:fld>
            <a:endParaRPr lang="en-US" dirty="0"/>
          </a:p>
        </p:txBody>
      </p:sp>
    </p:spTree>
    <p:extLst>
      <p:ext uri="{BB962C8B-B14F-4D97-AF65-F5344CB8AC3E}">
        <p14:creationId xmlns:p14="http://schemas.microsoft.com/office/powerpoint/2010/main" val="29204105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3073" y="260648"/>
            <a:ext cx="7772400" cy="515144"/>
          </a:xfrm>
        </p:spPr>
        <p:txBody>
          <a:bodyPr/>
          <a:lstStyle/>
          <a:p>
            <a:r>
              <a:rPr lang="en-US" sz="4000" dirty="0"/>
              <a:t>Translations and Transcriptions</a:t>
            </a:r>
            <a:endParaRPr lang="en-GB" dirty="0"/>
          </a:p>
        </p:txBody>
      </p:sp>
      <p:sp>
        <p:nvSpPr>
          <p:cNvPr id="3" name="Content Placeholder 2"/>
          <p:cNvSpPr>
            <a:spLocks noGrp="1"/>
          </p:cNvSpPr>
          <p:nvPr>
            <p:ph idx="1"/>
          </p:nvPr>
        </p:nvSpPr>
        <p:spPr>
          <a:xfrm>
            <a:off x="551384" y="980728"/>
            <a:ext cx="10726216" cy="5267672"/>
          </a:xfrm>
        </p:spPr>
        <p:txBody>
          <a:bodyPr>
            <a:normAutofit fontScale="85000" lnSpcReduction="20000"/>
          </a:bodyPr>
          <a:lstStyle/>
          <a:p>
            <a:pPr>
              <a:lnSpc>
                <a:spcPct val="120000"/>
              </a:lnSpc>
            </a:pPr>
            <a:r>
              <a:rPr lang="en-US" dirty="0"/>
              <a:t>A lot of the data that I collect is interview data</a:t>
            </a:r>
          </a:p>
          <a:p>
            <a:pPr lvl="1">
              <a:lnSpc>
                <a:spcPct val="120000"/>
              </a:lnSpc>
            </a:pPr>
            <a:r>
              <a:rPr lang="en-US" dirty="0"/>
              <a:t>Cantonese, Mandarin, English and other languages</a:t>
            </a:r>
          </a:p>
          <a:p>
            <a:pPr>
              <a:lnSpc>
                <a:spcPct val="120000"/>
              </a:lnSpc>
            </a:pPr>
            <a:r>
              <a:rPr lang="en-US" dirty="0"/>
              <a:t>Transcribing the data from audio to text is time consuming</a:t>
            </a:r>
          </a:p>
          <a:p>
            <a:pPr lvl="1">
              <a:lnSpc>
                <a:spcPct val="120000"/>
              </a:lnSpc>
            </a:pPr>
            <a:r>
              <a:rPr lang="en-US" dirty="0"/>
              <a:t>AI can help – but you need to check for quality and ‘clean’ the data</a:t>
            </a:r>
          </a:p>
          <a:p>
            <a:pPr lvl="1">
              <a:lnSpc>
                <a:spcPct val="120000"/>
              </a:lnSpc>
            </a:pPr>
            <a:r>
              <a:rPr lang="en-US" dirty="0"/>
              <a:t>There can be problems if the interviewees use multiple languages, e.g.:</a:t>
            </a:r>
          </a:p>
          <a:p>
            <a:pPr lvl="1">
              <a:lnSpc>
                <a:spcPct val="120000"/>
              </a:lnSpc>
            </a:pPr>
            <a:r>
              <a:rPr lang="en-GB" dirty="0"/>
              <a:t>“</a:t>
            </a:r>
            <a:r>
              <a:rPr lang="zh-CN" altLang="en-US" dirty="0"/>
              <a:t>啊</a:t>
            </a:r>
            <a:r>
              <a:rPr lang="en-GB" dirty="0"/>
              <a:t>,</a:t>
            </a:r>
            <a:r>
              <a:rPr lang="zh-CN" altLang="en-US" dirty="0"/>
              <a:t>你是做</a:t>
            </a:r>
            <a:r>
              <a:rPr lang="en-GB" dirty="0"/>
              <a:t>EDI</a:t>
            </a:r>
            <a:r>
              <a:rPr lang="zh-CN" altLang="en-US" dirty="0"/>
              <a:t>的</a:t>
            </a:r>
            <a:r>
              <a:rPr lang="en-GB" dirty="0"/>
              <a:t>,</a:t>
            </a:r>
            <a:r>
              <a:rPr lang="zh-CN" altLang="en-US" dirty="0"/>
              <a:t>你呢</a:t>
            </a:r>
            <a:r>
              <a:rPr lang="en-GB" dirty="0"/>
              <a:t>?” &gt;&gt; Oh, you are responsible for </a:t>
            </a:r>
            <a:r>
              <a:rPr lang="en-GB" b="1" dirty="0"/>
              <a:t>EDI</a:t>
            </a:r>
            <a:r>
              <a:rPr lang="en-GB" dirty="0"/>
              <a:t>, how about you?</a:t>
            </a:r>
          </a:p>
          <a:p>
            <a:pPr lvl="1">
              <a:lnSpc>
                <a:spcPct val="120000"/>
              </a:lnSpc>
            </a:pPr>
            <a:r>
              <a:rPr lang="en-US" dirty="0"/>
              <a:t>Because here the AI programme interpreted the Chinese as: </a:t>
            </a:r>
            <a:r>
              <a:rPr lang="zh-CN" altLang="en-US" dirty="0"/>
              <a:t>啊</a:t>
            </a:r>
            <a:r>
              <a:rPr lang="en-GB" dirty="0"/>
              <a:t>,</a:t>
            </a:r>
            <a:r>
              <a:rPr lang="zh-CN" altLang="en-US" dirty="0"/>
              <a:t>你是做一点爱的话</a:t>
            </a:r>
            <a:r>
              <a:rPr lang="en-GB" dirty="0"/>
              <a:t>,</a:t>
            </a:r>
            <a:r>
              <a:rPr lang="zh-CN" altLang="en-US" dirty="0"/>
              <a:t>你呢</a:t>
            </a:r>
            <a:r>
              <a:rPr lang="en-GB" dirty="0"/>
              <a:t>? (where</a:t>
            </a:r>
            <a:r>
              <a:rPr lang="zh-CN" altLang="en-US" dirty="0"/>
              <a:t>一点爱 </a:t>
            </a:r>
            <a:r>
              <a:rPr lang="en-HK" altLang="zh-CN" dirty="0"/>
              <a:t>sounds very similar to the E-D-I phonemes (in Mandarin), but of course it means something completely different to EDI).</a:t>
            </a:r>
            <a:endParaRPr lang="en-US" dirty="0"/>
          </a:p>
          <a:p>
            <a:pPr>
              <a:lnSpc>
                <a:spcPct val="120000"/>
              </a:lnSpc>
            </a:pPr>
            <a:r>
              <a:rPr lang="en-US" dirty="0"/>
              <a:t>Making sense of the data requires a high level of familiarity with the research topics, theory, constructs, etc., and with the kinds of data I am looking for (and not looking for).</a:t>
            </a:r>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41</a:t>
            </a:fld>
            <a:endParaRPr lang="en-US" dirty="0"/>
          </a:p>
        </p:txBody>
      </p:sp>
    </p:spTree>
    <p:extLst>
      <p:ext uri="{BB962C8B-B14F-4D97-AF65-F5344CB8AC3E}">
        <p14:creationId xmlns:p14="http://schemas.microsoft.com/office/powerpoint/2010/main" val="2069438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09800" y="332656"/>
            <a:ext cx="7772400" cy="1143000"/>
          </a:xfrm>
        </p:spPr>
        <p:txBody>
          <a:bodyPr>
            <a:normAutofit fontScale="90000"/>
          </a:bodyPr>
          <a:lstStyle/>
          <a:p>
            <a:r>
              <a:rPr lang="en-US" altLang="en-US" dirty="0"/>
              <a:t>If You Analyse Qualitative Data Carefully</a:t>
            </a:r>
          </a:p>
        </p:txBody>
      </p:sp>
      <p:sp>
        <p:nvSpPr>
          <p:cNvPr id="21507" name="Rectangle 3"/>
          <p:cNvSpPr>
            <a:spLocks noGrp="1" noChangeArrowheads="1"/>
          </p:cNvSpPr>
          <p:nvPr>
            <p:ph type="body" idx="1"/>
          </p:nvPr>
        </p:nvSpPr>
        <p:spPr>
          <a:xfrm>
            <a:off x="551384" y="1628800"/>
            <a:ext cx="10873208" cy="4467200"/>
          </a:xfrm>
        </p:spPr>
        <p:txBody>
          <a:bodyPr/>
          <a:lstStyle/>
          <a:p>
            <a:pPr>
              <a:spcBef>
                <a:spcPts val="600"/>
              </a:spcBef>
            </a:pPr>
            <a:r>
              <a:rPr lang="en-US" altLang="en-US" sz="2800" dirty="0"/>
              <a:t>You may be able to build a theory out of the data</a:t>
            </a:r>
          </a:p>
          <a:p>
            <a:pPr>
              <a:spcBef>
                <a:spcPts val="600"/>
              </a:spcBef>
            </a:pPr>
            <a:r>
              <a:rPr lang="en-US" altLang="en-US" sz="2800" dirty="0"/>
              <a:t>You may see a new way to organise work, people, processes</a:t>
            </a:r>
          </a:p>
          <a:p>
            <a:pPr>
              <a:spcBef>
                <a:spcPts val="600"/>
              </a:spcBef>
            </a:pPr>
            <a:r>
              <a:rPr lang="en-US" altLang="en-US" sz="2800" dirty="0"/>
              <a:t>You may identify new constructs that were not previously reported in the literature</a:t>
            </a:r>
          </a:p>
          <a:p>
            <a:pPr lvl="1">
              <a:spcBef>
                <a:spcPts val="600"/>
              </a:spcBef>
            </a:pPr>
            <a:r>
              <a:rPr lang="en-US" altLang="en-US" sz="2400" dirty="0"/>
              <a:t>In the study I mentioned, we identified new forms of KS behavior not previously mentioned or discussed in the literature</a:t>
            </a:r>
          </a:p>
          <a:p>
            <a:pPr>
              <a:spcBef>
                <a:spcPts val="600"/>
              </a:spcBef>
            </a:pPr>
            <a:r>
              <a:rPr lang="en-US" altLang="en-US" sz="2800" dirty="0"/>
              <a:t>Qualitative case studies have been used for theory building, where the case data supports the theory.</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42</a:t>
            </a:fld>
            <a:endParaRPr lang="en-US" altLang="en-US" dirty="0"/>
          </a:p>
        </p:txBody>
      </p:sp>
    </p:spTree>
    <p:extLst>
      <p:ext uri="{BB962C8B-B14F-4D97-AF65-F5344CB8AC3E}">
        <p14:creationId xmlns:p14="http://schemas.microsoft.com/office/powerpoint/2010/main" val="2636325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147794" y="332657"/>
            <a:ext cx="7205756" cy="1255273"/>
          </a:xfrm>
        </p:spPr>
        <p:txBody>
          <a:bodyPr>
            <a:normAutofit fontScale="90000"/>
          </a:bodyPr>
          <a:lstStyle/>
          <a:p>
            <a:r>
              <a:rPr lang="en-US" altLang="en-US" dirty="0"/>
              <a:t>Roles of the Qualitative Researcher</a:t>
            </a:r>
          </a:p>
        </p:txBody>
      </p:sp>
      <p:sp>
        <p:nvSpPr>
          <p:cNvPr id="9219" name="Rectangle 3"/>
          <p:cNvSpPr>
            <a:spLocks noGrp="1" noChangeArrowheads="1"/>
          </p:cNvSpPr>
          <p:nvPr>
            <p:ph type="body" idx="1"/>
          </p:nvPr>
        </p:nvSpPr>
        <p:spPr>
          <a:xfrm>
            <a:off x="479376" y="1700808"/>
            <a:ext cx="10945216" cy="4185642"/>
          </a:xfrm>
        </p:spPr>
        <p:txBody>
          <a:bodyPr/>
          <a:lstStyle/>
          <a:p>
            <a:pPr>
              <a:spcBef>
                <a:spcPts val="600"/>
              </a:spcBef>
            </a:pPr>
            <a:r>
              <a:rPr lang="en-US" altLang="en-US" dirty="0"/>
              <a:t>Observer</a:t>
            </a:r>
          </a:p>
          <a:p>
            <a:pPr lvl="1">
              <a:spcBef>
                <a:spcPts val="600"/>
              </a:spcBef>
            </a:pPr>
            <a:r>
              <a:rPr lang="en-US" altLang="en-US" dirty="0"/>
              <a:t>Someone who observes and measures</a:t>
            </a:r>
          </a:p>
          <a:p>
            <a:pPr lvl="2">
              <a:spcBef>
                <a:spcPts val="600"/>
              </a:spcBef>
            </a:pPr>
            <a:r>
              <a:rPr lang="en-US" altLang="en-US" dirty="0"/>
              <a:t>Case studies, Ethnography</a:t>
            </a:r>
          </a:p>
          <a:p>
            <a:pPr>
              <a:spcBef>
                <a:spcPts val="600"/>
              </a:spcBef>
            </a:pPr>
            <a:r>
              <a:rPr lang="en-US" altLang="en-US" dirty="0"/>
              <a:t>Intervener</a:t>
            </a:r>
          </a:p>
          <a:p>
            <a:pPr lvl="1">
              <a:spcBef>
                <a:spcPts val="600"/>
              </a:spcBef>
            </a:pPr>
            <a:r>
              <a:rPr lang="en-US" altLang="en-US" dirty="0"/>
              <a:t>Someone who diagnoses, changes and measures</a:t>
            </a:r>
          </a:p>
          <a:p>
            <a:pPr lvl="2">
              <a:spcBef>
                <a:spcPts val="600"/>
              </a:spcBef>
            </a:pPr>
            <a:r>
              <a:rPr lang="en-US" altLang="en-US" dirty="0"/>
              <a:t>Action Research</a:t>
            </a:r>
          </a:p>
        </p:txBody>
      </p:sp>
      <p:sp>
        <p:nvSpPr>
          <p:cNvPr id="2" name="Slide Number Placeholder 1"/>
          <p:cNvSpPr>
            <a:spLocks noGrp="1"/>
          </p:cNvSpPr>
          <p:nvPr>
            <p:ph type="sldNum" sz="quarter" idx="12"/>
          </p:nvPr>
        </p:nvSpPr>
        <p:spPr/>
        <p:txBody>
          <a:bodyPr/>
          <a:lstStyle/>
          <a:p>
            <a:fld id="{61E8C580-A993-416C-A837-EBFFC48A45E8}" type="slidenum">
              <a:rPr lang="en-US" altLang="en-US" smtClean="0"/>
              <a:pPr/>
              <a:t>43</a:t>
            </a:fld>
            <a:endParaRPr lang="en-US" altLang="en-US" dirty="0"/>
          </a:p>
        </p:txBody>
      </p:sp>
    </p:spTree>
    <p:extLst>
      <p:ext uri="{BB962C8B-B14F-4D97-AF65-F5344CB8AC3E}">
        <p14:creationId xmlns:p14="http://schemas.microsoft.com/office/powerpoint/2010/main" val="34557125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The Research Process XI</a:t>
            </a:r>
            <a:endParaRPr lang="en-GB" sz="4000" dirty="0"/>
          </a:p>
        </p:txBody>
      </p:sp>
      <p:sp>
        <p:nvSpPr>
          <p:cNvPr id="3" name="Content Placeholder 2"/>
          <p:cNvSpPr>
            <a:spLocks noGrp="1"/>
          </p:cNvSpPr>
          <p:nvPr>
            <p:ph idx="1"/>
          </p:nvPr>
        </p:nvSpPr>
        <p:spPr/>
        <p:txBody>
          <a:bodyPr/>
          <a:lstStyle/>
          <a:p>
            <a:r>
              <a:rPr lang="en-US" dirty="0"/>
              <a:t>Field Research Issues</a:t>
            </a:r>
          </a:p>
          <a:p>
            <a:r>
              <a:rPr lang="en-US" dirty="0"/>
              <a:t>Ethnography</a:t>
            </a:r>
          </a:p>
          <a:p>
            <a:r>
              <a:rPr lang="en-US" dirty="0"/>
              <a:t>Case Study - Tutorial</a:t>
            </a: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44</a:t>
            </a:fld>
            <a:endParaRPr lang="en-US" dirty="0"/>
          </a:p>
        </p:txBody>
      </p:sp>
    </p:spTree>
    <p:extLst>
      <p:ext uri="{BB962C8B-B14F-4D97-AF65-F5344CB8AC3E}">
        <p14:creationId xmlns:p14="http://schemas.microsoft.com/office/powerpoint/2010/main" val="15918591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3D5B3C9-997B-4F6C-A834-44425BEE395A}" type="slidenum">
              <a:rPr lang="en-US" altLang="en-US"/>
              <a:pPr/>
              <a:t>45</a:t>
            </a:fld>
            <a:endParaRPr lang="en-US" altLang="en-US" dirty="0"/>
          </a:p>
        </p:txBody>
      </p:sp>
      <p:sp>
        <p:nvSpPr>
          <p:cNvPr id="6146" name="Rectangle 2"/>
          <p:cNvSpPr>
            <a:spLocks noGrp="1" noChangeArrowheads="1"/>
          </p:cNvSpPr>
          <p:nvPr>
            <p:ph type="title"/>
          </p:nvPr>
        </p:nvSpPr>
        <p:spPr>
          <a:xfrm>
            <a:off x="2209800" y="609600"/>
            <a:ext cx="7772400" cy="731168"/>
          </a:xfrm>
        </p:spPr>
        <p:txBody>
          <a:bodyPr/>
          <a:lstStyle/>
          <a:p>
            <a:r>
              <a:rPr lang="en-US" altLang="en-US" sz="4000" dirty="0"/>
              <a:t>Origins</a:t>
            </a:r>
            <a:endParaRPr lang="en-US" altLang="en-US" dirty="0"/>
          </a:p>
        </p:txBody>
      </p:sp>
      <p:sp>
        <p:nvSpPr>
          <p:cNvPr id="6147" name="Rectangle 3"/>
          <p:cNvSpPr>
            <a:spLocks noGrp="1" noChangeArrowheads="1"/>
          </p:cNvSpPr>
          <p:nvPr>
            <p:ph type="body" idx="1"/>
          </p:nvPr>
        </p:nvSpPr>
        <p:spPr>
          <a:xfrm>
            <a:off x="623392" y="1628800"/>
            <a:ext cx="10513168" cy="4752528"/>
          </a:xfrm>
        </p:spPr>
        <p:txBody>
          <a:bodyPr>
            <a:noAutofit/>
          </a:bodyPr>
          <a:lstStyle/>
          <a:p>
            <a:pPr>
              <a:spcBef>
                <a:spcPts val="600"/>
              </a:spcBef>
            </a:pPr>
            <a:r>
              <a:rPr lang="en-US" altLang="en-US" sz="2800" dirty="0"/>
              <a:t>Field research has a long history in cultural anthropology</a:t>
            </a:r>
          </a:p>
          <a:p>
            <a:pPr lvl="1">
              <a:spcBef>
                <a:spcPts val="600"/>
              </a:spcBef>
            </a:pPr>
            <a:r>
              <a:rPr lang="en-US" altLang="en-US" dirty="0"/>
              <a:t>Where the researcher goes to live with a culturally interesting group of people and learn their way of life</a:t>
            </a:r>
          </a:p>
          <a:p>
            <a:pPr lvl="1">
              <a:spcBef>
                <a:spcPts val="600"/>
              </a:spcBef>
            </a:pPr>
            <a:r>
              <a:rPr lang="en-US" altLang="en-US" dirty="0"/>
              <a:t>Two ‘nice’ human examples:</a:t>
            </a:r>
          </a:p>
          <a:p>
            <a:pPr lvl="2">
              <a:spcBef>
                <a:spcPts val="600"/>
              </a:spcBef>
            </a:pPr>
            <a:r>
              <a:rPr lang="en-US" altLang="en-US" dirty="0"/>
              <a:t>Philippe Descola’s account of life in the Ecuadorean jungle with the Achuar from 1976-78</a:t>
            </a:r>
          </a:p>
          <a:p>
            <a:pPr lvl="2">
              <a:spcBef>
                <a:spcPts val="600"/>
              </a:spcBef>
            </a:pPr>
            <a:r>
              <a:rPr lang="en-US" altLang="en-US" dirty="0"/>
              <a:t>Robert Klitzman’s account of kuru, cannibalism and mad cow disease in Papua New Guinea in 1972</a:t>
            </a:r>
          </a:p>
          <a:p>
            <a:pPr lvl="1">
              <a:spcBef>
                <a:spcPts val="600"/>
              </a:spcBef>
            </a:pPr>
            <a:r>
              <a:rPr lang="en-US" altLang="en-US" dirty="0"/>
              <a:t>And of course there are also examples where the researcher investigates animals like chimpanzees, bonobos, elephants, etc.</a:t>
            </a:r>
          </a:p>
        </p:txBody>
      </p:sp>
    </p:spTree>
    <p:extLst>
      <p:ext uri="{BB962C8B-B14F-4D97-AF65-F5344CB8AC3E}">
        <p14:creationId xmlns:p14="http://schemas.microsoft.com/office/powerpoint/2010/main" val="15549402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88097C8-BAF1-4B9F-BAD7-0EF99D89D3DA}" type="slidenum">
              <a:rPr lang="en-US" altLang="en-US"/>
              <a:pPr/>
              <a:t>46</a:t>
            </a:fld>
            <a:endParaRPr lang="en-US" altLang="en-US" dirty="0"/>
          </a:p>
        </p:txBody>
      </p:sp>
      <p:sp>
        <p:nvSpPr>
          <p:cNvPr id="7170" name="Rectangle 2"/>
          <p:cNvSpPr>
            <a:spLocks noGrp="1" noChangeArrowheads="1"/>
          </p:cNvSpPr>
          <p:nvPr>
            <p:ph type="title"/>
          </p:nvPr>
        </p:nvSpPr>
        <p:spPr>
          <a:xfrm>
            <a:off x="2209800" y="609600"/>
            <a:ext cx="7772400" cy="731168"/>
          </a:xfrm>
        </p:spPr>
        <p:txBody>
          <a:bodyPr/>
          <a:lstStyle/>
          <a:p>
            <a:r>
              <a:rPr lang="en-US" altLang="en-US" sz="4000" dirty="0"/>
              <a:t>In Information Systems</a:t>
            </a:r>
          </a:p>
        </p:txBody>
      </p:sp>
      <p:sp>
        <p:nvSpPr>
          <p:cNvPr id="7171" name="Rectangle 3"/>
          <p:cNvSpPr>
            <a:spLocks noGrp="1" noChangeArrowheads="1"/>
          </p:cNvSpPr>
          <p:nvPr>
            <p:ph type="body" idx="1"/>
          </p:nvPr>
        </p:nvSpPr>
        <p:spPr>
          <a:xfrm>
            <a:off x="263352" y="1412776"/>
            <a:ext cx="10729192" cy="4835624"/>
          </a:xfrm>
        </p:spPr>
        <p:txBody>
          <a:bodyPr>
            <a:normAutofit/>
          </a:bodyPr>
          <a:lstStyle/>
          <a:p>
            <a:pPr>
              <a:spcBef>
                <a:spcPts val="600"/>
              </a:spcBef>
            </a:pPr>
            <a:r>
              <a:rPr lang="en-US" altLang="en-US" dirty="0"/>
              <a:t>Anthropology is also an accepted research method and most field research in IS involves some aspect of anthropological technique</a:t>
            </a:r>
          </a:p>
          <a:p>
            <a:pPr>
              <a:spcBef>
                <a:spcPts val="600"/>
              </a:spcBef>
            </a:pPr>
            <a:r>
              <a:rPr lang="en-US" altLang="en-US" dirty="0"/>
              <a:t>Avison and Myers (1995)</a:t>
            </a:r>
          </a:p>
          <a:p>
            <a:pPr>
              <a:spcBef>
                <a:spcPts val="600"/>
              </a:spcBef>
            </a:pPr>
            <a:r>
              <a:rPr lang="en-US" altLang="en-US" dirty="0"/>
              <a:t>Klein and Myers (1999)</a:t>
            </a:r>
          </a:p>
          <a:p>
            <a:pPr lvl="1">
              <a:spcBef>
                <a:spcPts val="600"/>
              </a:spcBef>
            </a:pPr>
            <a:r>
              <a:rPr lang="en-US" altLang="en-US" dirty="0"/>
              <a:t>A Set of Principles for Conducting and Evaluating Interpretive Field Studies in Information Systems, MISQ.</a:t>
            </a:r>
          </a:p>
        </p:txBody>
      </p:sp>
    </p:spTree>
    <p:extLst>
      <p:ext uri="{BB962C8B-B14F-4D97-AF65-F5344CB8AC3E}">
        <p14:creationId xmlns:p14="http://schemas.microsoft.com/office/powerpoint/2010/main" val="35361972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FE4C4B5-4FC8-4BC0-832B-56D7515B923E}" type="slidenum">
              <a:rPr lang="en-US" altLang="en-US"/>
              <a:pPr/>
              <a:t>47</a:t>
            </a:fld>
            <a:endParaRPr lang="en-US" altLang="en-US" dirty="0"/>
          </a:p>
        </p:txBody>
      </p:sp>
      <p:sp>
        <p:nvSpPr>
          <p:cNvPr id="18434" name="Rectangle 2"/>
          <p:cNvSpPr>
            <a:spLocks noGrp="1" noChangeArrowheads="1"/>
          </p:cNvSpPr>
          <p:nvPr>
            <p:ph type="title"/>
          </p:nvPr>
        </p:nvSpPr>
        <p:spPr>
          <a:xfrm>
            <a:off x="1922234" y="404664"/>
            <a:ext cx="8435280" cy="857250"/>
          </a:xfrm>
        </p:spPr>
        <p:txBody>
          <a:bodyPr>
            <a:noAutofit/>
          </a:bodyPr>
          <a:lstStyle/>
          <a:p>
            <a:r>
              <a:rPr lang="en-US" altLang="en-US" sz="3600" dirty="0"/>
              <a:t>Studying and Observing Organisations 1</a:t>
            </a:r>
          </a:p>
        </p:txBody>
      </p:sp>
      <p:sp>
        <p:nvSpPr>
          <p:cNvPr id="18435" name="Rectangle 3"/>
          <p:cNvSpPr>
            <a:spLocks noGrp="1" noChangeArrowheads="1"/>
          </p:cNvSpPr>
          <p:nvPr>
            <p:ph type="body" idx="1"/>
          </p:nvPr>
        </p:nvSpPr>
        <p:spPr>
          <a:xfrm>
            <a:off x="479376" y="1556792"/>
            <a:ext cx="10798224" cy="4824536"/>
          </a:xfrm>
        </p:spPr>
        <p:txBody>
          <a:bodyPr>
            <a:noAutofit/>
          </a:bodyPr>
          <a:lstStyle/>
          <a:p>
            <a:pPr>
              <a:spcBef>
                <a:spcPts val="600"/>
              </a:spcBef>
            </a:pPr>
            <a:r>
              <a:rPr lang="en-US" altLang="en-US" sz="2800" dirty="0"/>
              <a:t>Keep your research questions in mind all the time</a:t>
            </a:r>
          </a:p>
          <a:p>
            <a:pPr lvl="1">
              <a:spcBef>
                <a:spcPts val="600"/>
              </a:spcBef>
            </a:pPr>
            <a:r>
              <a:rPr lang="en-US" altLang="en-US" sz="2400" dirty="0"/>
              <a:t>Collect data that is going to help you to answer those questions</a:t>
            </a:r>
          </a:p>
          <a:p>
            <a:pPr>
              <a:spcBef>
                <a:spcPts val="600"/>
              </a:spcBef>
            </a:pPr>
            <a:r>
              <a:rPr lang="en-US" altLang="en-US" sz="2800" dirty="0"/>
              <a:t>Respect for the privacy of individual employees</a:t>
            </a:r>
          </a:p>
          <a:p>
            <a:pPr lvl="1">
              <a:spcBef>
                <a:spcPts val="600"/>
              </a:spcBef>
            </a:pPr>
            <a:r>
              <a:rPr lang="en-US" altLang="en-US" sz="2400" dirty="0"/>
              <a:t>Feel free to write down what they say, but try to disguise their identities</a:t>
            </a:r>
          </a:p>
          <a:p>
            <a:pPr lvl="1">
              <a:spcBef>
                <a:spcPts val="600"/>
              </a:spcBef>
            </a:pPr>
            <a:r>
              <a:rPr lang="en-US" altLang="en-US" sz="2400" dirty="0"/>
              <a:t>If they give you private or confidential data, use it carefully</a:t>
            </a:r>
          </a:p>
          <a:p>
            <a:pPr lvl="1">
              <a:spcBef>
                <a:spcPts val="600"/>
              </a:spcBef>
            </a:pPr>
            <a:r>
              <a:rPr lang="en-US" altLang="en-US" sz="2400" dirty="0"/>
              <a:t>You will have to be sure that you do not violate the individual’s confidentiality</a:t>
            </a:r>
          </a:p>
          <a:p>
            <a:pPr>
              <a:spcBef>
                <a:spcPts val="600"/>
              </a:spcBef>
            </a:pPr>
            <a:r>
              <a:rPr lang="en-US" altLang="en-US" sz="2800" dirty="0"/>
              <a:t>You may be an organisational insider, but do you have carte blanche to do anything you like?</a:t>
            </a:r>
          </a:p>
        </p:txBody>
      </p:sp>
    </p:spTree>
    <p:extLst>
      <p:ext uri="{BB962C8B-B14F-4D97-AF65-F5344CB8AC3E}">
        <p14:creationId xmlns:p14="http://schemas.microsoft.com/office/powerpoint/2010/main" val="24364971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A2F19C9E-B106-4775-8075-ED94DAB4DED8}" type="slidenum">
              <a:rPr lang="en-US" altLang="en-US"/>
              <a:pPr/>
              <a:t>48</a:t>
            </a:fld>
            <a:endParaRPr lang="en-US" altLang="en-US" dirty="0"/>
          </a:p>
        </p:txBody>
      </p:sp>
      <p:sp>
        <p:nvSpPr>
          <p:cNvPr id="20482" name="Rectangle 2"/>
          <p:cNvSpPr>
            <a:spLocks noGrp="1" noChangeArrowheads="1"/>
          </p:cNvSpPr>
          <p:nvPr>
            <p:ph type="title"/>
          </p:nvPr>
        </p:nvSpPr>
        <p:spPr>
          <a:xfrm>
            <a:off x="1991544" y="260648"/>
            <a:ext cx="8435280" cy="857250"/>
          </a:xfrm>
        </p:spPr>
        <p:txBody>
          <a:bodyPr>
            <a:normAutofit/>
          </a:bodyPr>
          <a:lstStyle/>
          <a:p>
            <a:r>
              <a:rPr lang="en-US" altLang="en-US" sz="3600" dirty="0"/>
              <a:t>Studying and Observing Organisations 2</a:t>
            </a:r>
          </a:p>
        </p:txBody>
      </p:sp>
      <p:sp>
        <p:nvSpPr>
          <p:cNvPr id="20483" name="Rectangle 3"/>
          <p:cNvSpPr>
            <a:spLocks noGrp="1" noChangeArrowheads="1"/>
          </p:cNvSpPr>
          <p:nvPr>
            <p:ph type="body" idx="1"/>
          </p:nvPr>
        </p:nvSpPr>
        <p:spPr>
          <a:xfrm>
            <a:off x="551384" y="1117898"/>
            <a:ext cx="10726216" cy="4978102"/>
          </a:xfrm>
        </p:spPr>
        <p:txBody>
          <a:bodyPr>
            <a:noAutofit/>
          </a:bodyPr>
          <a:lstStyle/>
          <a:p>
            <a:r>
              <a:rPr lang="en-US" altLang="en-US" sz="2800" dirty="0"/>
              <a:t>You need to build up a body of evidence that will answer your research questions</a:t>
            </a:r>
          </a:p>
          <a:p>
            <a:r>
              <a:rPr lang="en-US" altLang="en-US" sz="2800" dirty="0"/>
              <a:t>This may take some time so persist</a:t>
            </a:r>
          </a:p>
          <a:p>
            <a:r>
              <a:rPr lang="en-US" altLang="en-US" sz="2800" dirty="0"/>
              <a:t>Be alert to unexpected findings</a:t>
            </a:r>
          </a:p>
          <a:p>
            <a:pPr lvl="1"/>
            <a:r>
              <a:rPr lang="en-US" altLang="en-US" sz="2400" dirty="0"/>
              <a:t>That challenge existing theory</a:t>
            </a:r>
          </a:p>
          <a:p>
            <a:pPr lvl="1"/>
            <a:r>
              <a:rPr lang="en-US" altLang="en-US" sz="2400" dirty="0"/>
              <a:t>That challenge your preconceived ideas</a:t>
            </a:r>
          </a:p>
          <a:p>
            <a:pPr lvl="1"/>
            <a:r>
              <a:rPr lang="en-US" altLang="en-US" sz="2400" dirty="0"/>
              <a:t>That do not fit what you thought you would find</a:t>
            </a:r>
          </a:p>
          <a:p>
            <a:r>
              <a:rPr lang="en-US" altLang="en-US" sz="2800" dirty="0"/>
              <a:t>Try to keep an open mind at all times</a:t>
            </a:r>
          </a:p>
          <a:p>
            <a:pPr lvl="1"/>
            <a:r>
              <a:rPr lang="en-US" altLang="en-US" sz="2400" dirty="0"/>
              <a:t>Don’t jump to conclusions</a:t>
            </a:r>
          </a:p>
          <a:p>
            <a:r>
              <a:rPr lang="en-US" altLang="en-US" sz="2800" dirty="0"/>
              <a:t>Serendipity: The Art of the Unsought Finding</a:t>
            </a:r>
          </a:p>
        </p:txBody>
      </p:sp>
    </p:spTree>
    <p:extLst>
      <p:ext uri="{BB962C8B-B14F-4D97-AF65-F5344CB8AC3E}">
        <p14:creationId xmlns:p14="http://schemas.microsoft.com/office/powerpoint/2010/main" val="7480328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B8790AA-04D8-4F42-9614-6093DEEDBC3F}" type="slidenum">
              <a:rPr lang="en-US" altLang="en-US"/>
              <a:pPr/>
              <a:t>49</a:t>
            </a:fld>
            <a:endParaRPr lang="en-US" altLang="en-US" dirty="0"/>
          </a:p>
        </p:txBody>
      </p:sp>
      <p:sp>
        <p:nvSpPr>
          <p:cNvPr id="21506" name="Rectangle 2"/>
          <p:cNvSpPr>
            <a:spLocks noGrp="1" noChangeArrowheads="1"/>
          </p:cNvSpPr>
          <p:nvPr>
            <p:ph type="title"/>
          </p:nvPr>
        </p:nvSpPr>
        <p:spPr>
          <a:xfrm>
            <a:off x="2135560" y="190500"/>
            <a:ext cx="7772400" cy="1143000"/>
          </a:xfrm>
        </p:spPr>
        <p:txBody>
          <a:bodyPr>
            <a:normAutofit/>
          </a:bodyPr>
          <a:lstStyle/>
          <a:p>
            <a:r>
              <a:rPr lang="en-US" altLang="en-US" sz="3600" dirty="0"/>
              <a:t>Studying and Observing Organisations 3</a:t>
            </a:r>
          </a:p>
        </p:txBody>
      </p:sp>
      <p:sp>
        <p:nvSpPr>
          <p:cNvPr id="21507" name="Rectangle 3"/>
          <p:cNvSpPr>
            <a:spLocks noGrp="1" noChangeArrowheads="1"/>
          </p:cNvSpPr>
          <p:nvPr>
            <p:ph type="body" idx="1"/>
          </p:nvPr>
        </p:nvSpPr>
        <p:spPr>
          <a:xfrm>
            <a:off x="767408" y="1333500"/>
            <a:ext cx="10801200" cy="4762500"/>
          </a:xfrm>
        </p:spPr>
        <p:txBody>
          <a:bodyPr>
            <a:normAutofit fontScale="92500" lnSpcReduction="10000"/>
          </a:bodyPr>
          <a:lstStyle/>
          <a:p>
            <a:pPr>
              <a:lnSpc>
                <a:spcPct val="110000"/>
              </a:lnSpc>
              <a:spcBef>
                <a:spcPts val="600"/>
              </a:spcBef>
            </a:pPr>
            <a:r>
              <a:rPr lang="en-US" altLang="en-US" sz="2600" dirty="0"/>
              <a:t>Keep very careful notes of what you do</a:t>
            </a:r>
          </a:p>
          <a:p>
            <a:pPr>
              <a:lnSpc>
                <a:spcPct val="110000"/>
              </a:lnSpc>
              <a:spcBef>
                <a:spcPts val="600"/>
              </a:spcBef>
            </a:pPr>
            <a:r>
              <a:rPr lang="en-US" altLang="en-US" sz="2600" dirty="0"/>
              <a:t>It is very easy to forget a conversation </a:t>
            </a:r>
          </a:p>
          <a:p>
            <a:pPr>
              <a:lnSpc>
                <a:spcPct val="110000"/>
              </a:lnSpc>
              <a:spcBef>
                <a:spcPts val="600"/>
              </a:spcBef>
            </a:pPr>
            <a:r>
              <a:rPr lang="en-US" altLang="en-US" sz="2600" dirty="0"/>
              <a:t>Every day, write up notes in detail</a:t>
            </a:r>
          </a:p>
          <a:p>
            <a:pPr>
              <a:lnSpc>
                <a:spcPct val="110000"/>
              </a:lnSpc>
              <a:spcBef>
                <a:spcPts val="600"/>
              </a:spcBef>
            </a:pPr>
            <a:r>
              <a:rPr lang="en-US" altLang="en-US" sz="2600" dirty="0"/>
              <a:t>You may need to go back to someone to ask a question to clarify a situation</a:t>
            </a:r>
          </a:p>
          <a:p>
            <a:pPr>
              <a:lnSpc>
                <a:spcPct val="110000"/>
              </a:lnSpc>
              <a:spcBef>
                <a:spcPts val="600"/>
              </a:spcBef>
            </a:pPr>
            <a:r>
              <a:rPr lang="en-US" altLang="en-US" sz="2600" dirty="0"/>
              <a:t>Reflect on theory as you go</a:t>
            </a:r>
          </a:p>
          <a:p>
            <a:pPr>
              <a:lnSpc>
                <a:spcPct val="110000"/>
              </a:lnSpc>
              <a:spcBef>
                <a:spcPts val="600"/>
              </a:spcBef>
            </a:pPr>
            <a:r>
              <a:rPr lang="en-US" altLang="en-US" sz="2600" dirty="0"/>
              <a:t>Does what you are observing </a:t>
            </a:r>
          </a:p>
          <a:p>
            <a:pPr lvl="1">
              <a:lnSpc>
                <a:spcPct val="110000"/>
              </a:lnSpc>
              <a:spcBef>
                <a:spcPts val="600"/>
              </a:spcBef>
            </a:pPr>
            <a:r>
              <a:rPr lang="en-US" altLang="en-US" sz="2200" dirty="0"/>
              <a:t>Fit, violate, extend the theory? </a:t>
            </a:r>
          </a:p>
          <a:p>
            <a:pPr>
              <a:lnSpc>
                <a:spcPct val="110000"/>
              </a:lnSpc>
              <a:spcBef>
                <a:spcPts val="600"/>
              </a:spcBef>
            </a:pPr>
            <a:r>
              <a:rPr lang="en-US" altLang="en-US" sz="2600" dirty="0"/>
              <a:t>Is there a need for a new theory?</a:t>
            </a:r>
          </a:p>
          <a:p>
            <a:pPr lvl="1">
              <a:lnSpc>
                <a:spcPct val="110000"/>
              </a:lnSpc>
              <a:spcBef>
                <a:spcPts val="600"/>
              </a:spcBef>
            </a:pPr>
            <a:r>
              <a:rPr lang="en-US" altLang="en-US" sz="2200" dirty="0"/>
              <a:t>Even though this is not your intended contribution, you may identify the opportunity to develop a new theory</a:t>
            </a:r>
          </a:p>
          <a:p>
            <a:pPr lvl="1">
              <a:lnSpc>
                <a:spcPct val="110000"/>
              </a:lnSpc>
              <a:spcBef>
                <a:spcPts val="600"/>
              </a:spcBef>
            </a:pPr>
            <a:r>
              <a:rPr lang="en-US" altLang="en-US" sz="2200" dirty="0"/>
              <a:t>In what way is existing theory inadequate?</a:t>
            </a:r>
          </a:p>
          <a:p>
            <a:endParaRPr lang="en-US" altLang="en-US" sz="2400" dirty="0"/>
          </a:p>
        </p:txBody>
      </p:sp>
    </p:spTree>
    <p:extLst>
      <p:ext uri="{BB962C8B-B14F-4D97-AF65-F5344CB8AC3E}">
        <p14:creationId xmlns:p14="http://schemas.microsoft.com/office/powerpoint/2010/main" val="32308310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a:t>Seven Principles for Interpretive (Hermeneutic) IS Research</a:t>
            </a:r>
          </a:p>
        </p:txBody>
      </p:sp>
      <p:sp>
        <p:nvSpPr>
          <p:cNvPr id="3" name="Content Placeholder 2"/>
          <p:cNvSpPr>
            <a:spLocks noGrp="1"/>
          </p:cNvSpPr>
          <p:nvPr>
            <p:ph idx="1"/>
          </p:nvPr>
        </p:nvSpPr>
        <p:spPr>
          <a:xfrm>
            <a:off x="623392" y="2198994"/>
            <a:ext cx="10801199" cy="3894301"/>
          </a:xfrm>
        </p:spPr>
        <p:txBody>
          <a:bodyPr>
            <a:noAutofit/>
          </a:bodyPr>
          <a:lstStyle/>
          <a:p>
            <a:pPr>
              <a:spcBef>
                <a:spcPts val="600"/>
              </a:spcBef>
            </a:pPr>
            <a:r>
              <a:rPr lang="en-GB" sz="2400" dirty="0"/>
              <a:t>The fundamental principle of the hermeneutic circle</a:t>
            </a:r>
          </a:p>
          <a:p>
            <a:pPr>
              <a:spcBef>
                <a:spcPts val="600"/>
              </a:spcBef>
            </a:pPr>
            <a:r>
              <a:rPr lang="en-GB" sz="2400" dirty="0"/>
              <a:t>The principle of contextualisation</a:t>
            </a:r>
          </a:p>
          <a:p>
            <a:pPr>
              <a:spcBef>
                <a:spcPts val="600"/>
              </a:spcBef>
            </a:pPr>
            <a:r>
              <a:rPr lang="en-GB" sz="2400" dirty="0"/>
              <a:t>The principle of interaction between the researcher and subjects</a:t>
            </a:r>
          </a:p>
          <a:p>
            <a:pPr>
              <a:spcBef>
                <a:spcPts val="600"/>
              </a:spcBef>
            </a:pPr>
            <a:r>
              <a:rPr lang="en-GB" sz="2400" dirty="0"/>
              <a:t>The principle of abstraction and generalisation</a:t>
            </a:r>
          </a:p>
          <a:p>
            <a:pPr>
              <a:spcBef>
                <a:spcPts val="600"/>
              </a:spcBef>
            </a:pPr>
            <a:r>
              <a:rPr lang="en-GB" sz="2400" dirty="0"/>
              <a:t>The principle of dialogical reasoning</a:t>
            </a:r>
          </a:p>
          <a:p>
            <a:pPr>
              <a:spcBef>
                <a:spcPts val="600"/>
              </a:spcBef>
            </a:pPr>
            <a:r>
              <a:rPr lang="en-GB" sz="2400" dirty="0"/>
              <a:t>The principle of multiple interpretations</a:t>
            </a:r>
          </a:p>
          <a:p>
            <a:pPr>
              <a:spcBef>
                <a:spcPts val="600"/>
              </a:spcBef>
            </a:pPr>
            <a:r>
              <a:rPr lang="en-GB" sz="2400" dirty="0"/>
              <a:t>The principle of suspicion</a:t>
            </a:r>
          </a:p>
        </p:txBody>
      </p:sp>
      <p:sp>
        <p:nvSpPr>
          <p:cNvPr id="4" name="Slide Number Placeholder 3"/>
          <p:cNvSpPr>
            <a:spLocks noGrp="1"/>
          </p:cNvSpPr>
          <p:nvPr>
            <p:ph type="sldNum" sz="quarter" idx="12"/>
          </p:nvPr>
        </p:nvSpPr>
        <p:spPr/>
        <p:txBody>
          <a:bodyPr/>
          <a:lstStyle/>
          <a:p>
            <a:fld id="{D63FF36F-93BE-479D-B930-D989E6DC1383}" type="slidenum">
              <a:rPr lang="en-US" altLang="en-US" smtClean="0"/>
              <a:pPr/>
              <a:t>50</a:t>
            </a:fld>
            <a:endParaRPr lang="en-US" altLang="en-US" dirty="0"/>
          </a:p>
        </p:txBody>
      </p:sp>
    </p:spTree>
    <p:extLst>
      <p:ext uri="{BB962C8B-B14F-4D97-AF65-F5344CB8AC3E}">
        <p14:creationId xmlns:p14="http://schemas.microsoft.com/office/powerpoint/2010/main" val="39769902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1" y="51485"/>
            <a:ext cx="7886700" cy="1301088"/>
          </a:xfrm>
        </p:spPr>
        <p:txBody>
          <a:bodyPr>
            <a:noAutofit/>
          </a:bodyPr>
          <a:lstStyle/>
          <a:p>
            <a:pPr algn="ctr"/>
            <a:r>
              <a:rPr lang="en-GB" sz="4000" dirty="0"/>
              <a:t>The Fundamental Principle of the Hermeneutic Circle</a:t>
            </a:r>
          </a:p>
        </p:txBody>
      </p:sp>
      <p:sp>
        <p:nvSpPr>
          <p:cNvPr id="3" name="Content Placeholder 2"/>
          <p:cNvSpPr>
            <a:spLocks noGrp="1"/>
          </p:cNvSpPr>
          <p:nvPr>
            <p:ph idx="1"/>
          </p:nvPr>
        </p:nvSpPr>
        <p:spPr>
          <a:xfrm>
            <a:off x="623392" y="1772816"/>
            <a:ext cx="10801200" cy="4680520"/>
          </a:xfrm>
        </p:spPr>
        <p:txBody>
          <a:bodyPr>
            <a:normAutofit/>
          </a:bodyPr>
          <a:lstStyle/>
          <a:p>
            <a:pPr>
              <a:spcBef>
                <a:spcPts val="600"/>
              </a:spcBef>
            </a:pPr>
            <a:r>
              <a:rPr lang="en-GB" sz="2800" dirty="0"/>
              <a:t>All human understanding comes from iterating between the independent meaning of the parts, and the whole. </a:t>
            </a:r>
          </a:p>
          <a:p>
            <a:pPr>
              <a:spcBef>
                <a:spcPts val="600"/>
              </a:spcBef>
            </a:pPr>
            <a:r>
              <a:rPr lang="en-GB" sz="2800" dirty="0"/>
              <a:t>Each data item has meaning independently, yet each data item also contributes to the whole picture.</a:t>
            </a:r>
          </a:p>
          <a:p>
            <a:pPr>
              <a:spcBef>
                <a:spcPts val="600"/>
              </a:spcBef>
            </a:pPr>
            <a:r>
              <a:rPr lang="en-GB" sz="2800" dirty="0"/>
              <a:t>We must iterate continually until we have a well developed and justified understanding</a:t>
            </a:r>
          </a:p>
        </p:txBody>
      </p:sp>
      <p:sp>
        <p:nvSpPr>
          <p:cNvPr id="4" name="Slide Number Placeholder 3"/>
          <p:cNvSpPr>
            <a:spLocks noGrp="1"/>
          </p:cNvSpPr>
          <p:nvPr>
            <p:ph type="sldNum" sz="quarter" idx="12"/>
          </p:nvPr>
        </p:nvSpPr>
        <p:spPr/>
        <p:txBody>
          <a:bodyPr/>
          <a:lstStyle/>
          <a:p>
            <a:fld id="{D63FF36F-93BE-479D-B930-D989E6DC1383}" type="slidenum">
              <a:rPr lang="en-US" altLang="en-US" smtClean="0"/>
              <a:pPr/>
              <a:t>51</a:t>
            </a:fld>
            <a:endParaRPr lang="en-US" altLang="en-US" dirty="0"/>
          </a:p>
        </p:txBody>
      </p:sp>
    </p:spTree>
    <p:extLst>
      <p:ext uri="{BB962C8B-B14F-4D97-AF65-F5344CB8AC3E}">
        <p14:creationId xmlns:p14="http://schemas.microsoft.com/office/powerpoint/2010/main" val="20527855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332656"/>
            <a:ext cx="7772400" cy="1419944"/>
          </a:xfrm>
        </p:spPr>
        <p:txBody>
          <a:bodyPr/>
          <a:lstStyle/>
          <a:p>
            <a:pPr algn="ctr"/>
            <a:r>
              <a:rPr lang="en-GB" sz="4000" dirty="0"/>
              <a:t>The Principle of Contextualisation</a:t>
            </a:r>
          </a:p>
        </p:txBody>
      </p:sp>
      <p:sp>
        <p:nvSpPr>
          <p:cNvPr id="3" name="Content Placeholder 2"/>
          <p:cNvSpPr>
            <a:spLocks noGrp="1"/>
          </p:cNvSpPr>
          <p:nvPr>
            <p:ph idx="1"/>
          </p:nvPr>
        </p:nvSpPr>
        <p:spPr/>
        <p:txBody>
          <a:bodyPr>
            <a:normAutofit/>
          </a:bodyPr>
          <a:lstStyle/>
          <a:p>
            <a:r>
              <a:rPr lang="en-GB" sz="2800" dirty="0"/>
              <a:t>It is necessary to engage in a critical reflection on the social and historical background of the research context</a:t>
            </a:r>
          </a:p>
          <a:p>
            <a:r>
              <a:rPr lang="en-GB" sz="2800" dirty="0"/>
              <a:t>The audience must be able to see how the current situation has evolved over time</a:t>
            </a:r>
          </a:p>
          <a:p>
            <a:r>
              <a:rPr lang="en-GB" sz="2800" dirty="0"/>
              <a:t>Which old ideas are still influencing today’s practices? Or are still embedded in work routines?</a:t>
            </a:r>
          </a:p>
        </p:txBody>
      </p:sp>
      <p:sp>
        <p:nvSpPr>
          <p:cNvPr id="4" name="Slide Number Placeholder 3"/>
          <p:cNvSpPr>
            <a:spLocks noGrp="1"/>
          </p:cNvSpPr>
          <p:nvPr>
            <p:ph type="sldNum" sz="quarter" idx="12"/>
          </p:nvPr>
        </p:nvSpPr>
        <p:spPr/>
        <p:txBody>
          <a:bodyPr/>
          <a:lstStyle/>
          <a:p>
            <a:fld id="{D63FF36F-93BE-479D-B930-D989E6DC1383}" type="slidenum">
              <a:rPr lang="en-US" altLang="en-US" smtClean="0"/>
              <a:pPr/>
              <a:t>52</a:t>
            </a:fld>
            <a:endParaRPr lang="en-US" altLang="en-US" dirty="0"/>
          </a:p>
        </p:txBody>
      </p:sp>
    </p:spTree>
    <p:extLst>
      <p:ext uri="{BB962C8B-B14F-4D97-AF65-F5344CB8AC3E}">
        <p14:creationId xmlns:p14="http://schemas.microsoft.com/office/powerpoint/2010/main" val="19110454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a:t>The Principle of Interaction between the Researcher and Subjects</a:t>
            </a:r>
          </a:p>
        </p:txBody>
      </p:sp>
      <p:sp>
        <p:nvSpPr>
          <p:cNvPr id="3" name="Content Placeholder 2"/>
          <p:cNvSpPr>
            <a:spLocks noGrp="1"/>
          </p:cNvSpPr>
          <p:nvPr>
            <p:ph idx="1"/>
          </p:nvPr>
        </p:nvSpPr>
        <p:spPr/>
        <p:txBody>
          <a:bodyPr>
            <a:normAutofit/>
          </a:bodyPr>
          <a:lstStyle/>
          <a:p>
            <a:r>
              <a:rPr lang="en-GB" sz="2800" dirty="0"/>
              <a:t>Critical reflection on the way in which the research materials (data, interviews, etc.) were socially constructed through the interaction between the researcher and the subjects</a:t>
            </a:r>
          </a:p>
          <a:p>
            <a:r>
              <a:rPr lang="en-GB" sz="2800" dirty="0"/>
              <a:t>By questioning your assumptions and recognising your biases, you may achieve a better understanding of the world in which the subjects live</a:t>
            </a:r>
          </a:p>
        </p:txBody>
      </p:sp>
      <p:sp>
        <p:nvSpPr>
          <p:cNvPr id="4" name="Slide Number Placeholder 3"/>
          <p:cNvSpPr>
            <a:spLocks noGrp="1"/>
          </p:cNvSpPr>
          <p:nvPr>
            <p:ph type="sldNum" sz="quarter" idx="12"/>
          </p:nvPr>
        </p:nvSpPr>
        <p:spPr/>
        <p:txBody>
          <a:bodyPr/>
          <a:lstStyle/>
          <a:p>
            <a:fld id="{D63FF36F-93BE-479D-B930-D989E6DC1383}" type="slidenum">
              <a:rPr lang="en-US" altLang="en-US" smtClean="0"/>
              <a:pPr/>
              <a:t>53</a:t>
            </a:fld>
            <a:endParaRPr lang="en-US" altLang="en-US" dirty="0"/>
          </a:p>
        </p:txBody>
      </p:sp>
    </p:spTree>
    <p:extLst>
      <p:ext uri="{BB962C8B-B14F-4D97-AF65-F5344CB8AC3E}">
        <p14:creationId xmlns:p14="http://schemas.microsoft.com/office/powerpoint/2010/main" val="28844332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4000" dirty="0"/>
              <a:t>The Principle of Abstraction and Generalisation</a:t>
            </a:r>
          </a:p>
        </p:txBody>
      </p:sp>
      <p:sp>
        <p:nvSpPr>
          <p:cNvPr id="3" name="Content Placeholder 2"/>
          <p:cNvSpPr>
            <a:spLocks noGrp="1"/>
          </p:cNvSpPr>
          <p:nvPr>
            <p:ph idx="1"/>
          </p:nvPr>
        </p:nvSpPr>
        <p:spPr/>
        <p:txBody>
          <a:bodyPr>
            <a:normAutofit/>
          </a:bodyPr>
          <a:lstStyle/>
          <a:p>
            <a:r>
              <a:rPr lang="en-GB" sz="2800" dirty="0"/>
              <a:t>It is necessary to relate the idiographic (focus on individual cases) details obtained through the data collection and interpretation to theoretical and general concepts that explain human behaviour</a:t>
            </a:r>
          </a:p>
          <a:p>
            <a:r>
              <a:rPr lang="en-GB" sz="2800" dirty="0"/>
              <a:t>It is conventional to relate to existing theory, but in the case of grounded theory, a new theory may be developed.</a:t>
            </a:r>
          </a:p>
        </p:txBody>
      </p:sp>
      <p:sp>
        <p:nvSpPr>
          <p:cNvPr id="4" name="Slide Number Placeholder 3"/>
          <p:cNvSpPr>
            <a:spLocks noGrp="1"/>
          </p:cNvSpPr>
          <p:nvPr>
            <p:ph type="sldNum" sz="quarter" idx="12"/>
          </p:nvPr>
        </p:nvSpPr>
        <p:spPr/>
        <p:txBody>
          <a:bodyPr/>
          <a:lstStyle/>
          <a:p>
            <a:fld id="{D63FF36F-93BE-479D-B930-D989E6DC1383}" type="slidenum">
              <a:rPr lang="en-US" altLang="en-US" smtClean="0"/>
              <a:pPr/>
              <a:t>54</a:t>
            </a:fld>
            <a:endParaRPr lang="en-US" altLang="en-US" dirty="0"/>
          </a:p>
        </p:txBody>
      </p:sp>
    </p:spTree>
    <p:extLst>
      <p:ext uri="{BB962C8B-B14F-4D97-AF65-F5344CB8AC3E}">
        <p14:creationId xmlns:p14="http://schemas.microsoft.com/office/powerpoint/2010/main" val="33761878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90500"/>
            <a:ext cx="7772400" cy="1143000"/>
          </a:xfrm>
        </p:spPr>
        <p:txBody>
          <a:bodyPr/>
          <a:lstStyle/>
          <a:p>
            <a:pPr algn="ctr"/>
            <a:r>
              <a:rPr lang="en-GB" sz="4000" dirty="0"/>
              <a:t>The Principle of Dialogical Reasoning</a:t>
            </a:r>
          </a:p>
        </p:txBody>
      </p:sp>
      <p:sp>
        <p:nvSpPr>
          <p:cNvPr id="3" name="Content Placeholder 2"/>
          <p:cNvSpPr>
            <a:spLocks noGrp="1"/>
          </p:cNvSpPr>
          <p:nvPr>
            <p:ph idx="1"/>
          </p:nvPr>
        </p:nvSpPr>
        <p:spPr>
          <a:xfrm>
            <a:off x="767408" y="1628800"/>
            <a:ext cx="10801200" cy="4467200"/>
          </a:xfrm>
        </p:spPr>
        <p:txBody>
          <a:bodyPr>
            <a:normAutofit/>
          </a:bodyPr>
          <a:lstStyle/>
          <a:p>
            <a:r>
              <a:rPr lang="en-GB" sz="2800" dirty="0"/>
              <a:t>It is necessary to be sensitive to any discrepancies that may arise between the theoretical preconceptions guiding the research design and the actual findings (data).</a:t>
            </a:r>
          </a:p>
          <a:p>
            <a:r>
              <a:rPr lang="en-GB" sz="2800" dirty="0"/>
              <a:t>Thus, the researcher must engage in a dialogue between the theory and the data</a:t>
            </a:r>
          </a:p>
          <a:p>
            <a:r>
              <a:rPr lang="en-GB" sz="2800" dirty="0"/>
              <a:t>If discrepancies arise, then the theory may have to change or be reinformed</a:t>
            </a:r>
          </a:p>
        </p:txBody>
      </p:sp>
      <p:sp>
        <p:nvSpPr>
          <p:cNvPr id="4" name="Slide Number Placeholder 3"/>
          <p:cNvSpPr>
            <a:spLocks noGrp="1"/>
          </p:cNvSpPr>
          <p:nvPr>
            <p:ph type="sldNum" sz="quarter" idx="12"/>
          </p:nvPr>
        </p:nvSpPr>
        <p:spPr/>
        <p:txBody>
          <a:bodyPr/>
          <a:lstStyle/>
          <a:p>
            <a:fld id="{D63FF36F-93BE-479D-B930-D989E6DC1383}" type="slidenum">
              <a:rPr lang="en-US" altLang="en-US" smtClean="0"/>
              <a:pPr/>
              <a:t>55</a:t>
            </a:fld>
            <a:endParaRPr lang="en-US" altLang="en-US" dirty="0"/>
          </a:p>
        </p:txBody>
      </p:sp>
    </p:spTree>
    <p:extLst>
      <p:ext uri="{BB962C8B-B14F-4D97-AF65-F5344CB8AC3E}">
        <p14:creationId xmlns:p14="http://schemas.microsoft.com/office/powerpoint/2010/main" val="353178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90500"/>
            <a:ext cx="7772400" cy="1143000"/>
          </a:xfrm>
        </p:spPr>
        <p:txBody>
          <a:bodyPr/>
          <a:lstStyle/>
          <a:p>
            <a:pPr algn="ctr"/>
            <a:r>
              <a:rPr lang="en-GB" sz="4000" dirty="0"/>
              <a:t>The Principle of Multiple Interpretations</a:t>
            </a:r>
          </a:p>
        </p:txBody>
      </p:sp>
      <p:sp>
        <p:nvSpPr>
          <p:cNvPr id="3" name="Content Placeholder 2"/>
          <p:cNvSpPr>
            <a:spLocks noGrp="1"/>
          </p:cNvSpPr>
          <p:nvPr>
            <p:ph idx="1"/>
          </p:nvPr>
        </p:nvSpPr>
        <p:spPr/>
        <p:txBody>
          <a:bodyPr>
            <a:normAutofit/>
          </a:bodyPr>
          <a:lstStyle/>
          <a:p>
            <a:r>
              <a:rPr lang="en-GB" sz="2800" dirty="0"/>
              <a:t>There may be differences of interpretation about events between multiple data subjects / participants</a:t>
            </a:r>
          </a:p>
          <a:p>
            <a:r>
              <a:rPr lang="en-GB" sz="2800" dirty="0"/>
              <a:t>This may happen even when the participants are describing the same event as they may see it differently</a:t>
            </a:r>
          </a:p>
          <a:p>
            <a:r>
              <a:rPr lang="en-GB" sz="2800" dirty="0"/>
              <a:t>For instance, different employees may have different expectations for a project</a:t>
            </a:r>
          </a:p>
        </p:txBody>
      </p:sp>
      <p:sp>
        <p:nvSpPr>
          <p:cNvPr id="4" name="Slide Number Placeholder 3"/>
          <p:cNvSpPr>
            <a:spLocks noGrp="1"/>
          </p:cNvSpPr>
          <p:nvPr>
            <p:ph type="sldNum" sz="quarter" idx="12"/>
          </p:nvPr>
        </p:nvSpPr>
        <p:spPr/>
        <p:txBody>
          <a:bodyPr/>
          <a:lstStyle/>
          <a:p>
            <a:fld id="{D63FF36F-93BE-479D-B930-D989E6DC1383}" type="slidenum">
              <a:rPr lang="en-US" altLang="en-US" smtClean="0"/>
              <a:pPr/>
              <a:t>56</a:t>
            </a:fld>
            <a:endParaRPr lang="en-US" altLang="en-US" dirty="0"/>
          </a:p>
        </p:txBody>
      </p:sp>
    </p:spTree>
    <p:extLst>
      <p:ext uri="{BB962C8B-B14F-4D97-AF65-F5344CB8AC3E}">
        <p14:creationId xmlns:p14="http://schemas.microsoft.com/office/powerpoint/2010/main" val="20960157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90500"/>
            <a:ext cx="7772400" cy="1143000"/>
          </a:xfrm>
        </p:spPr>
        <p:txBody>
          <a:bodyPr/>
          <a:lstStyle/>
          <a:p>
            <a:pPr algn="ctr"/>
            <a:r>
              <a:rPr lang="en-GB" sz="4000" dirty="0"/>
              <a:t>The Principle of Suspicion</a:t>
            </a:r>
          </a:p>
        </p:txBody>
      </p:sp>
      <p:sp>
        <p:nvSpPr>
          <p:cNvPr id="3" name="Content Placeholder 2"/>
          <p:cNvSpPr>
            <a:spLocks noGrp="1"/>
          </p:cNvSpPr>
          <p:nvPr>
            <p:ph idx="1"/>
          </p:nvPr>
        </p:nvSpPr>
        <p:spPr/>
        <p:txBody>
          <a:bodyPr>
            <a:normAutofit/>
          </a:bodyPr>
          <a:lstStyle/>
          <a:p>
            <a:r>
              <a:rPr lang="en-GB" sz="2800" dirty="0"/>
              <a:t>It is necessary to be sensitive to the biases and even systematic distortions introduced by participants in their narratives</a:t>
            </a:r>
          </a:p>
          <a:p>
            <a:r>
              <a:rPr lang="en-GB" sz="2800" dirty="0"/>
              <a:t>All participants are likely to be biased: everyone has an axe to grind!</a:t>
            </a:r>
          </a:p>
          <a:p>
            <a:r>
              <a:rPr lang="en-GB" sz="2800" dirty="0"/>
              <a:t>However, some may deliberately introduce facetious, outlandish or sarcastic remarks that may be fruitful for metaphorical analysis, but should not be taken literally.</a:t>
            </a:r>
          </a:p>
        </p:txBody>
      </p:sp>
      <p:sp>
        <p:nvSpPr>
          <p:cNvPr id="4" name="Slide Number Placeholder 3"/>
          <p:cNvSpPr>
            <a:spLocks noGrp="1"/>
          </p:cNvSpPr>
          <p:nvPr>
            <p:ph type="sldNum" sz="quarter" idx="12"/>
          </p:nvPr>
        </p:nvSpPr>
        <p:spPr/>
        <p:txBody>
          <a:bodyPr/>
          <a:lstStyle/>
          <a:p>
            <a:fld id="{D63FF36F-93BE-479D-B930-D989E6DC1383}" type="slidenum">
              <a:rPr lang="en-US" altLang="en-US" smtClean="0"/>
              <a:pPr/>
              <a:t>57</a:t>
            </a:fld>
            <a:endParaRPr lang="en-US" altLang="en-US" dirty="0"/>
          </a:p>
        </p:txBody>
      </p:sp>
    </p:spTree>
    <p:extLst>
      <p:ext uri="{BB962C8B-B14F-4D97-AF65-F5344CB8AC3E}">
        <p14:creationId xmlns:p14="http://schemas.microsoft.com/office/powerpoint/2010/main" val="19113605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7CB15F5-E4D2-447F-A37B-14E1344930B5}" type="slidenum">
              <a:rPr lang="en-US" altLang="en-US"/>
              <a:pPr/>
              <a:t>58</a:t>
            </a:fld>
            <a:endParaRPr lang="en-US" altLang="en-US" dirty="0"/>
          </a:p>
        </p:txBody>
      </p:sp>
      <p:sp>
        <p:nvSpPr>
          <p:cNvPr id="25602" name="Rectangle 2"/>
          <p:cNvSpPr>
            <a:spLocks noGrp="1" noChangeArrowheads="1"/>
          </p:cNvSpPr>
          <p:nvPr>
            <p:ph type="title"/>
          </p:nvPr>
        </p:nvSpPr>
        <p:spPr>
          <a:xfrm>
            <a:off x="2152650" y="290584"/>
            <a:ext cx="7772400" cy="1143000"/>
          </a:xfrm>
        </p:spPr>
        <p:txBody>
          <a:bodyPr/>
          <a:lstStyle/>
          <a:p>
            <a:r>
              <a:rPr lang="en-US" altLang="en-US" sz="4000" dirty="0"/>
              <a:t>Legal and Ethical Issues</a:t>
            </a:r>
            <a:endParaRPr lang="en-US" altLang="en-US" dirty="0"/>
          </a:p>
        </p:txBody>
      </p:sp>
      <p:sp>
        <p:nvSpPr>
          <p:cNvPr id="25603" name="Rectangle 3"/>
          <p:cNvSpPr>
            <a:spLocks noGrp="1" noChangeArrowheads="1"/>
          </p:cNvSpPr>
          <p:nvPr>
            <p:ph type="body" idx="1"/>
          </p:nvPr>
        </p:nvSpPr>
        <p:spPr>
          <a:xfrm>
            <a:off x="623392" y="1268760"/>
            <a:ext cx="10654208" cy="4979640"/>
          </a:xfrm>
        </p:spPr>
        <p:txBody>
          <a:bodyPr>
            <a:noAutofit/>
          </a:bodyPr>
          <a:lstStyle/>
          <a:p>
            <a:r>
              <a:rPr lang="en-US" altLang="en-US" sz="2700" dirty="0"/>
              <a:t>Privacy</a:t>
            </a:r>
          </a:p>
          <a:p>
            <a:pPr lvl="1"/>
            <a:r>
              <a:rPr lang="en-US" altLang="en-US" sz="2400" dirty="0"/>
              <a:t>Data subjects have the right to privacy</a:t>
            </a:r>
          </a:p>
          <a:p>
            <a:pPr lvl="2"/>
            <a:r>
              <a:rPr lang="en-US" altLang="en-US" sz="2100" dirty="0"/>
              <a:t>CityU code of research conduct + HK data privacy laws</a:t>
            </a:r>
          </a:p>
          <a:p>
            <a:pPr lvl="2"/>
            <a:r>
              <a:rPr lang="en-US" altLang="en-US" sz="2100" dirty="0"/>
              <a:t>Always get explicit approval from the people described in the data – before you collect / analyse it</a:t>
            </a:r>
          </a:p>
          <a:p>
            <a:r>
              <a:rPr lang="en-US" altLang="en-US" sz="2700" dirty="0"/>
              <a:t>Confidentiality</a:t>
            </a:r>
          </a:p>
          <a:p>
            <a:pPr lvl="1"/>
            <a:r>
              <a:rPr lang="en-US" altLang="en-US" sz="2400" dirty="0"/>
              <a:t>The organisation has a legitimate right to protect its information and knowledge assets</a:t>
            </a:r>
          </a:p>
          <a:p>
            <a:pPr lvl="1"/>
            <a:r>
              <a:rPr lang="en-US" altLang="en-US" sz="2400" dirty="0"/>
              <a:t>You need to keep all data secure</a:t>
            </a:r>
          </a:p>
          <a:p>
            <a:r>
              <a:rPr lang="en-US" altLang="en-US" sz="2400" dirty="0"/>
              <a:t>NDA – Non Disclosure Agreements are legally binding</a:t>
            </a:r>
          </a:p>
          <a:p>
            <a:pPr lvl="1"/>
            <a:r>
              <a:rPr lang="en-US" altLang="en-US" sz="2100" dirty="0"/>
              <a:t>You can be sued you for breach of contract if you knowingly violate the agreement</a:t>
            </a:r>
          </a:p>
          <a:p>
            <a:pPr lvl="1"/>
            <a:endParaRPr lang="en-US" altLang="en-US" sz="2400" dirty="0"/>
          </a:p>
        </p:txBody>
      </p:sp>
    </p:spTree>
    <p:extLst>
      <p:ext uri="{BB962C8B-B14F-4D97-AF65-F5344CB8AC3E}">
        <p14:creationId xmlns:p14="http://schemas.microsoft.com/office/powerpoint/2010/main" val="21202000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133600" y="332657"/>
            <a:ext cx="7886700" cy="565493"/>
          </a:xfrm>
        </p:spPr>
        <p:txBody>
          <a:bodyPr/>
          <a:lstStyle/>
          <a:p>
            <a:r>
              <a:rPr lang="en-US" altLang="en-US" sz="4000" dirty="0"/>
              <a:t>Ethnography</a:t>
            </a:r>
            <a:endParaRPr lang="en-US" altLang="en-US" dirty="0"/>
          </a:p>
        </p:txBody>
      </p:sp>
      <p:sp>
        <p:nvSpPr>
          <p:cNvPr id="3075" name="Rectangle 3"/>
          <p:cNvSpPr>
            <a:spLocks noGrp="1" noChangeArrowheads="1"/>
          </p:cNvSpPr>
          <p:nvPr>
            <p:ph type="body" idx="1"/>
          </p:nvPr>
        </p:nvSpPr>
        <p:spPr>
          <a:xfrm>
            <a:off x="695400" y="1124745"/>
            <a:ext cx="10582200" cy="4590257"/>
          </a:xfrm>
        </p:spPr>
        <p:txBody>
          <a:bodyPr>
            <a:normAutofit/>
          </a:bodyPr>
          <a:lstStyle/>
          <a:p>
            <a:r>
              <a:rPr lang="en-US" altLang="en-US" sz="2800" dirty="0"/>
              <a:t>“Ethnographic research is one of the most in-depth research methods possible” (Myers, 1999)</a:t>
            </a:r>
          </a:p>
          <a:p>
            <a:r>
              <a:rPr lang="en-US" altLang="en-US" sz="2800" dirty="0"/>
              <a:t>The researcher is embedded at a research site for a long time </a:t>
            </a:r>
          </a:p>
          <a:p>
            <a:pPr lvl="1"/>
            <a:r>
              <a:rPr lang="en-US" altLang="en-US" sz="2400" dirty="0"/>
              <a:t>Seeing and hearing what they say and do</a:t>
            </a:r>
          </a:p>
          <a:p>
            <a:pPr lvl="1"/>
            <a:r>
              <a:rPr lang="en-US" altLang="en-US" sz="2400" dirty="0"/>
              <a:t>Obtaining a deep understanding of the organisation and its people and work context.</a:t>
            </a:r>
          </a:p>
          <a:p>
            <a:r>
              <a:rPr lang="en-US" altLang="en-US" sz="2800" dirty="0"/>
              <a:t>Ethnographic research can provide  researchers with rich &amp; detailed insights into the roles that information systems play</a:t>
            </a:r>
          </a:p>
        </p:txBody>
      </p:sp>
      <p:sp>
        <p:nvSpPr>
          <p:cNvPr id="2" name="Slide Number Placeholder 1"/>
          <p:cNvSpPr>
            <a:spLocks noGrp="1"/>
          </p:cNvSpPr>
          <p:nvPr>
            <p:ph type="sldNum" sz="quarter" idx="12"/>
          </p:nvPr>
        </p:nvSpPr>
        <p:spPr/>
        <p:txBody>
          <a:bodyPr/>
          <a:lstStyle/>
          <a:p>
            <a:fld id="{A8D1F0FA-51F6-4C0E-8E12-0C3C9D63C478}" type="slidenum">
              <a:rPr lang="en-US" altLang="en-US" smtClean="0"/>
              <a:pPr/>
              <a:t>59</a:t>
            </a:fld>
            <a:endParaRPr lang="en-US" altLang="en-US" sz="1050" dirty="0"/>
          </a:p>
        </p:txBody>
      </p:sp>
    </p:spTree>
    <p:extLst>
      <p:ext uri="{BB962C8B-B14F-4D97-AF65-F5344CB8AC3E}">
        <p14:creationId xmlns:p14="http://schemas.microsoft.com/office/powerpoint/2010/main" val="19526246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09800" y="332656"/>
            <a:ext cx="7772400" cy="1143000"/>
          </a:xfrm>
        </p:spPr>
        <p:txBody>
          <a:bodyPr/>
          <a:lstStyle/>
          <a:p>
            <a:r>
              <a:rPr lang="en-US" altLang="en-US" sz="4000" dirty="0"/>
              <a:t>Definition &amp; Distinction</a:t>
            </a:r>
          </a:p>
        </p:txBody>
      </p:sp>
      <p:sp>
        <p:nvSpPr>
          <p:cNvPr id="5123" name="Rectangle 3"/>
          <p:cNvSpPr>
            <a:spLocks noGrp="1" noChangeArrowheads="1"/>
          </p:cNvSpPr>
          <p:nvPr>
            <p:ph type="body" idx="1"/>
          </p:nvPr>
        </p:nvSpPr>
        <p:spPr>
          <a:xfrm>
            <a:off x="767408" y="1475656"/>
            <a:ext cx="10585176" cy="4620344"/>
          </a:xfrm>
        </p:spPr>
        <p:txBody>
          <a:bodyPr>
            <a:normAutofit/>
          </a:bodyPr>
          <a:lstStyle/>
          <a:p>
            <a:r>
              <a:rPr lang="en-US" altLang="en-US" sz="2800" dirty="0"/>
              <a:t>Ethnographic research usually requires the researcher to spend a considerable period of time in the “field”.</a:t>
            </a:r>
          </a:p>
          <a:p>
            <a:r>
              <a:rPr lang="en-US" altLang="en-US" sz="2800" dirty="0"/>
              <a:t>It is critical that the researcher engages in detailed, observational evidence gathering. This includes ‘participant observation’ and ‘informal social contact’.</a:t>
            </a:r>
          </a:p>
          <a:p>
            <a:r>
              <a:rPr lang="en-US" altLang="en-US" sz="2800" dirty="0"/>
              <a:t>Like case studies, ethnographies also include interview data</a:t>
            </a:r>
          </a:p>
        </p:txBody>
      </p:sp>
      <p:sp>
        <p:nvSpPr>
          <p:cNvPr id="2" name="Slide Number Placeholder 1"/>
          <p:cNvSpPr>
            <a:spLocks noGrp="1"/>
          </p:cNvSpPr>
          <p:nvPr>
            <p:ph type="sldNum" sz="quarter" idx="12"/>
          </p:nvPr>
        </p:nvSpPr>
        <p:spPr/>
        <p:txBody>
          <a:bodyPr/>
          <a:lstStyle/>
          <a:p>
            <a:fld id="{A8D1F0FA-51F6-4C0E-8E12-0C3C9D63C478}" type="slidenum">
              <a:rPr lang="en-US" altLang="en-US" smtClean="0"/>
              <a:pPr/>
              <a:t>60</a:t>
            </a:fld>
            <a:endParaRPr lang="en-US" altLang="en-US" sz="1050" dirty="0"/>
          </a:p>
        </p:txBody>
      </p:sp>
    </p:spTree>
    <p:extLst>
      <p:ext uri="{BB962C8B-B14F-4D97-AF65-F5344CB8AC3E}">
        <p14:creationId xmlns:p14="http://schemas.microsoft.com/office/powerpoint/2010/main" val="8330357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095500" y="332657"/>
            <a:ext cx="7886700" cy="585965"/>
          </a:xfrm>
        </p:spPr>
        <p:txBody>
          <a:bodyPr/>
          <a:lstStyle/>
          <a:p>
            <a:r>
              <a:rPr lang="en-US" altLang="en-US" dirty="0"/>
              <a:t>Benefits</a:t>
            </a:r>
          </a:p>
        </p:txBody>
      </p:sp>
      <p:sp>
        <p:nvSpPr>
          <p:cNvPr id="6147" name="Rectangle 3"/>
          <p:cNvSpPr>
            <a:spLocks noGrp="1" noChangeArrowheads="1"/>
          </p:cNvSpPr>
          <p:nvPr>
            <p:ph type="body" idx="1"/>
          </p:nvPr>
        </p:nvSpPr>
        <p:spPr>
          <a:xfrm>
            <a:off x="623392" y="918622"/>
            <a:ext cx="10801200" cy="5534715"/>
          </a:xfrm>
        </p:spPr>
        <p:txBody>
          <a:bodyPr>
            <a:noAutofit/>
          </a:bodyPr>
          <a:lstStyle/>
          <a:p>
            <a:pPr>
              <a:spcBef>
                <a:spcPts val="600"/>
              </a:spcBef>
            </a:pPr>
            <a:r>
              <a:rPr lang="en-US" altLang="en-US" sz="2800" dirty="0"/>
              <a:t>Depth</a:t>
            </a:r>
          </a:p>
          <a:p>
            <a:pPr lvl="1">
              <a:spcBef>
                <a:spcPts val="600"/>
              </a:spcBef>
            </a:pPr>
            <a:r>
              <a:rPr lang="en-US" altLang="en-US" sz="2400" dirty="0"/>
              <a:t>No other method allows the researcher to gain such depth or intensity in studying a phenomenon.</a:t>
            </a:r>
          </a:p>
          <a:p>
            <a:pPr>
              <a:spcBef>
                <a:spcPts val="600"/>
              </a:spcBef>
            </a:pPr>
            <a:r>
              <a:rPr lang="en-US" altLang="en-US" sz="2800" dirty="0"/>
              <a:t>Intimacy</a:t>
            </a:r>
            <a:endParaRPr lang="en-US" altLang="en-US" dirty="0"/>
          </a:p>
          <a:p>
            <a:pPr lvl="1">
              <a:spcBef>
                <a:spcPts val="600"/>
              </a:spcBef>
            </a:pPr>
            <a:r>
              <a:rPr lang="en-US" altLang="en-US" sz="2400" dirty="0"/>
              <a:t>By staying in ‘the field’ for an extended amount of time, the researcher can become invisible to the research subjects and so gain a degree of intimacy of understanding of the people, their work, routines, frustrations, politics, competing, relationships and dangers in the day-to-day organisational context.</a:t>
            </a:r>
          </a:p>
          <a:p>
            <a:pPr>
              <a:spcBef>
                <a:spcPts val="600"/>
              </a:spcBef>
            </a:pPr>
            <a:r>
              <a:rPr lang="en-US" altLang="en-US" sz="2800" dirty="0"/>
              <a:t>Challenges to accepted knowledge</a:t>
            </a:r>
          </a:p>
          <a:p>
            <a:pPr lvl="1">
              <a:spcBef>
                <a:spcPts val="600"/>
              </a:spcBef>
            </a:pPr>
            <a:r>
              <a:rPr lang="en-US" altLang="en-US" sz="2400" dirty="0"/>
              <a:t>When you are deep in the context, you start to question what you already know, if there is contradictory evidence</a:t>
            </a:r>
          </a:p>
          <a:p>
            <a:pPr lvl="1"/>
            <a:endParaRPr lang="en-US" altLang="en-US" dirty="0"/>
          </a:p>
        </p:txBody>
      </p:sp>
      <p:sp>
        <p:nvSpPr>
          <p:cNvPr id="2" name="Slide Number Placeholder 1"/>
          <p:cNvSpPr>
            <a:spLocks noGrp="1"/>
          </p:cNvSpPr>
          <p:nvPr>
            <p:ph type="sldNum" sz="quarter" idx="12"/>
          </p:nvPr>
        </p:nvSpPr>
        <p:spPr/>
        <p:txBody>
          <a:bodyPr/>
          <a:lstStyle/>
          <a:p>
            <a:fld id="{A8D1F0FA-51F6-4C0E-8E12-0C3C9D63C478}" type="slidenum">
              <a:rPr lang="en-US" altLang="en-US" smtClean="0"/>
              <a:pPr/>
              <a:t>61</a:t>
            </a:fld>
            <a:endParaRPr lang="en-US" altLang="en-US" sz="1050" dirty="0"/>
          </a:p>
        </p:txBody>
      </p:sp>
    </p:spTree>
    <p:extLst>
      <p:ext uri="{BB962C8B-B14F-4D97-AF65-F5344CB8AC3E}">
        <p14:creationId xmlns:p14="http://schemas.microsoft.com/office/powerpoint/2010/main" val="33409518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09800" y="260648"/>
            <a:ext cx="7772400" cy="648072"/>
          </a:xfrm>
        </p:spPr>
        <p:txBody>
          <a:bodyPr/>
          <a:lstStyle/>
          <a:p>
            <a:r>
              <a:rPr lang="en-US" altLang="en-US" sz="4000" dirty="0"/>
              <a:t>For Example</a:t>
            </a:r>
          </a:p>
        </p:txBody>
      </p:sp>
      <p:sp>
        <p:nvSpPr>
          <p:cNvPr id="8195" name="Rectangle 3"/>
          <p:cNvSpPr>
            <a:spLocks noGrp="1" noChangeArrowheads="1"/>
          </p:cNvSpPr>
          <p:nvPr>
            <p:ph type="body" idx="1"/>
          </p:nvPr>
        </p:nvSpPr>
        <p:spPr>
          <a:xfrm>
            <a:off x="695400" y="1052736"/>
            <a:ext cx="10582200" cy="5328592"/>
          </a:xfrm>
        </p:spPr>
        <p:txBody>
          <a:bodyPr/>
          <a:lstStyle/>
          <a:p>
            <a:pPr>
              <a:spcBef>
                <a:spcPts val="600"/>
              </a:spcBef>
            </a:pPr>
            <a:r>
              <a:rPr lang="en-US" altLang="en-US" sz="2800" dirty="0"/>
              <a:t>Hughes et al. (1992) found that ‘good design principles’ were actually not good in all contexts</a:t>
            </a:r>
          </a:p>
          <a:p>
            <a:pPr>
              <a:spcBef>
                <a:spcPts val="600"/>
              </a:spcBef>
            </a:pPr>
            <a:r>
              <a:rPr lang="en-US" altLang="en-US" sz="2800" dirty="0"/>
              <a:t>Orlikowski (1991) found that IT contributes to intensifying control in some contexts</a:t>
            </a:r>
          </a:p>
          <a:p>
            <a:pPr>
              <a:spcBef>
                <a:spcPts val="600"/>
              </a:spcBef>
            </a:pPr>
            <a:r>
              <a:rPr lang="en-US" altLang="en-US" sz="2800" dirty="0"/>
              <a:t>Davison et al. (2013) found that Chinese cultural attributes are more important than IT in influencing employee knowledge sharing behaviour</a:t>
            </a:r>
          </a:p>
          <a:p>
            <a:pPr>
              <a:spcBef>
                <a:spcPts val="600"/>
              </a:spcBef>
            </a:pPr>
            <a:r>
              <a:rPr lang="en-US" altLang="en-US" sz="2800" dirty="0"/>
              <a:t>These findings were unexpected by the researchers and the prior literature.</a:t>
            </a:r>
          </a:p>
        </p:txBody>
      </p:sp>
      <p:sp>
        <p:nvSpPr>
          <p:cNvPr id="2" name="Slide Number Placeholder 1"/>
          <p:cNvSpPr>
            <a:spLocks noGrp="1"/>
          </p:cNvSpPr>
          <p:nvPr>
            <p:ph type="sldNum" sz="quarter" idx="12"/>
          </p:nvPr>
        </p:nvSpPr>
        <p:spPr/>
        <p:txBody>
          <a:bodyPr/>
          <a:lstStyle/>
          <a:p>
            <a:fld id="{A8D1F0FA-51F6-4C0E-8E12-0C3C9D63C478}" type="slidenum">
              <a:rPr lang="en-US" altLang="en-US" smtClean="0"/>
              <a:pPr/>
              <a:t>62</a:t>
            </a:fld>
            <a:endParaRPr lang="en-US" altLang="en-US" sz="1050" dirty="0"/>
          </a:p>
        </p:txBody>
      </p:sp>
    </p:spTree>
    <p:extLst>
      <p:ext uri="{BB962C8B-B14F-4D97-AF65-F5344CB8AC3E}">
        <p14:creationId xmlns:p14="http://schemas.microsoft.com/office/powerpoint/2010/main" val="31169922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095500" y="188640"/>
            <a:ext cx="7886700" cy="678088"/>
          </a:xfrm>
        </p:spPr>
        <p:txBody>
          <a:bodyPr/>
          <a:lstStyle/>
          <a:p>
            <a:r>
              <a:rPr lang="en-US" altLang="en-US" dirty="0"/>
              <a:t>Limitations</a:t>
            </a:r>
          </a:p>
        </p:txBody>
      </p:sp>
      <p:sp>
        <p:nvSpPr>
          <p:cNvPr id="9219" name="Rectangle 3"/>
          <p:cNvSpPr>
            <a:spLocks noGrp="1" noChangeArrowheads="1"/>
          </p:cNvSpPr>
          <p:nvPr>
            <p:ph type="body" idx="1"/>
          </p:nvPr>
        </p:nvSpPr>
        <p:spPr>
          <a:xfrm>
            <a:off x="911424" y="1052736"/>
            <a:ext cx="10366176" cy="5195664"/>
          </a:xfrm>
        </p:spPr>
        <p:txBody>
          <a:bodyPr>
            <a:normAutofit/>
          </a:bodyPr>
          <a:lstStyle/>
          <a:p>
            <a:pPr>
              <a:lnSpc>
                <a:spcPct val="110000"/>
              </a:lnSpc>
              <a:spcBef>
                <a:spcPts val="600"/>
              </a:spcBef>
            </a:pPr>
            <a:r>
              <a:rPr lang="en-US" altLang="en-US" sz="2800" dirty="0"/>
              <a:t>Time</a:t>
            </a:r>
            <a:endParaRPr lang="en-US" altLang="en-US" sz="2400" dirty="0"/>
          </a:p>
          <a:p>
            <a:pPr lvl="1">
              <a:lnSpc>
                <a:spcPct val="110000"/>
              </a:lnSpc>
              <a:spcBef>
                <a:spcPts val="600"/>
              </a:spcBef>
            </a:pPr>
            <a:r>
              <a:rPr lang="en-US" altLang="en-US" sz="2400" dirty="0"/>
              <a:t>It takes a long time to complete an ethnographic investigation</a:t>
            </a:r>
          </a:p>
          <a:p>
            <a:pPr lvl="2">
              <a:lnSpc>
                <a:spcPct val="110000"/>
              </a:lnSpc>
              <a:spcBef>
                <a:spcPts val="600"/>
              </a:spcBef>
            </a:pPr>
            <a:r>
              <a:rPr lang="en-US" altLang="en-US" sz="2000" dirty="0"/>
              <a:t>Including data collection, analysis and writing</a:t>
            </a:r>
          </a:p>
          <a:p>
            <a:pPr lvl="1">
              <a:lnSpc>
                <a:spcPct val="110000"/>
              </a:lnSpc>
              <a:spcBef>
                <a:spcPts val="600"/>
              </a:spcBef>
            </a:pPr>
            <a:r>
              <a:rPr lang="en-US" altLang="en-US" sz="2400" dirty="0"/>
              <a:t>There is enough time in a DBA, if you start early!</a:t>
            </a:r>
          </a:p>
          <a:p>
            <a:pPr lvl="1">
              <a:lnSpc>
                <a:spcPct val="110000"/>
              </a:lnSpc>
              <a:spcBef>
                <a:spcPts val="600"/>
              </a:spcBef>
            </a:pPr>
            <a:r>
              <a:rPr lang="en-US" altLang="en-US" sz="2400" dirty="0"/>
              <a:t>Some of the most influential and insightful works on IT and organisations have come from ethnographic studies (e.g. Zuboff, 1988).</a:t>
            </a:r>
          </a:p>
          <a:p>
            <a:pPr>
              <a:lnSpc>
                <a:spcPct val="110000"/>
              </a:lnSpc>
              <a:spcBef>
                <a:spcPts val="600"/>
              </a:spcBef>
            </a:pPr>
            <a:r>
              <a:rPr lang="en-US" altLang="en-US" sz="2800" dirty="0"/>
              <a:t>Depth &amp; Breadth</a:t>
            </a:r>
          </a:p>
          <a:p>
            <a:pPr lvl="1">
              <a:lnSpc>
                <a:spcPct val="110000"/>
              </a:lnSpc>
              <a:spcBef>
                <a:spcPts val="600"/>
              </a:spcBef>
            </a:pPr>
            <a:r>
              <a:rPr lang="en-US" altLang="en-US" sz="2400" dirty="0"/>
              <a:t>It is too deep. You don’t get much sense of the world beyond the context</a:t>
            </a:r>
          </a:p>
          <a:p>
            <a:pPr lvl="1">
              <a:lnSpc>
                <a:spcPct val="110000"/>
              </a:lnSpc>
              <a:spcBef>
                <a:spcPts val="600"/>
              </a:spcBef>
            </a:pPr>
            <a:r>
              <a:rPr lang="en-US" altLang="en-US" sz="2400" dirty="0"/>
              <a:t>It is hard to generalise to other contexts</a:t>
            </a:r>
          </a:p>
          <a:p>
            <a:pPr lvl="1">
              <a:lnSpc>
                <a:spcPct val="110000"/>
              </a:lnSpc>
              <a:spcBef>
                <a:spcPts val="600"/>
              </a:spcBef>
            </a:pPr>
            <a:r>
              <a:rPr lang="en-US" altLang="en-US" sz="2400" dirty="0"/>
              <a:t>However, as with case studies, you can generalise to theory</a:t>
            </a:r>
          </a:p>
          <a:p>
            <a:pPr lvl="1">
              <a:lnSpc>
                <a:spcPct val="90000"/>
              </a:lnSpc>
            </a:pPr>
            <a:endParaRPr lang="en-US" altLang="en-US" dirty="0"/>
          </a:p>
        </p:txBody>
      </p:sp>
      <p:sp>
        <p:nvSpPr>
          <p:cNvPr id="2" name="Slide Number Placeholder 1"/>
          <p:cNvSpPr>
            <a:spLocks noGrp="1"/>
          </p:cNvSpPr>
          <p:nvPr>
            <p:ph type="sldNum" sz="quarter" idx="12"/>
          </p:nvPr>
        </p:nvSpPr>
        <p:spPr/>
        <p:txBody>
          <a:bodyPr/>
          <a:lstStyle/>
          <a:p>
            <a:fld id="{A8D1F0FA-51F6-4C0E-8E12-0C3C9D63C478}" type="slidenum">
              <a:rPr lang="en-US" altLang="en-US" smtClean="0"/>
              <a:pPr/>
              <a:t>63</a:t>
            </a:fld>
            <a:endParaRPr lang="en-US" altLang="en-US" sz="1050" dirty="0"/>
          </a:p>
        </p:txBody>
      </p:sp>
    </p:spTree>
    <p:extLst>
      <p:ext uri="{BB962C8B-B14F-4D97-AF65-F5344CB8AC3E}">
        <p14:creationId xmlns:p14="http://schemas.microsoft.com/office/powerpoint/2010/main" val="32447514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09800" y="190500"/>
            <a:ext cx="7772400" cy="1143000"/>
          </a:xfrm>
        </p:spPr>
        <p:txBody>
          <a:bodyPr/>
          <a:lstStyle/>
          <a:p>
            <a:r>
              <a:rPr lang="en-US" altLang="en-US" sz="4000" dirty="0"/>
              <a:t>Practical Guidance 1</a:t>
            </a:r>
            <a:endParaRPr lang="en-US" altLang="en-US" sz="2000" dirty="0"/>
          </a:p>
        </p:txBody>
      </p:sp>
      <p:sp>
        <p:nvSpPr>
          <p:cNvPr id="13315" name="Rectangle 3"/>
          <p:cNvSpPr>
            <a:spLocks noGrp="1" noChangeArrowheads="1"/>
          </p:cNvSpPr>
          <p:nvPr>
            <p:ph type="body" idx="1"/>
          </p:nvPr>
        </p:nvSpPr>
        <p:spPr>
          <a:xfrm>
            <a:off x="767408" y="1333500"/>
            <a:ext cx="10657184" cy="4762500"/>
          </a:xfrm>
        </p:spPr>
        <p:txBody>
          <a:bodyPr>
            <a:normAutofit/>
          </a:bodyPr>
          <a:lstStyle/>
          <a:p>
            <a:r>
              <a:rPr lang="en-US" altLang="en-US" sz="2800" dirty="0"/>
              <a:t>Field notes</a:t>
            </a:r>
          </a:p>
          <a:p>
            <a:pPr lvl="1"/>
            <a:r>
              <a:rPr lang="en-US" altLang="en-US" sz="2400" dirty="0"/>
              <a:t>Participant observations, thoughts, reflections, interviews, feelings and questions</a:t>
            </a:r>
          </a:p>
          <a:p>
            <a:pPr lvl="1"/>
            <a:r>
              <a:rPr lang="en-US" altLang="en-US" sz="2400" dirty="0"/>
              <a:t>Write them up regularly (within a few hours) – don’t rely on your memory, which is quickly swamped</a:t>
            </a:r>
          </a:p>
          <a:p>
            <a:pPr lvl="1"/>
            <a:r>
              <a:rPr lang="en-US" altLang="en-US" sz="2400" dirty="0"/>
              <a:t>Keep them up to date and keep them detailed</a:t>
            </a:r>
          </a:p>
          <a:p>
            <a:pPr lvl="1"/>
            <a:r>
              <a:rPr lang="en-US" altLang="en-US" sz="2400" dirty="0"/>
              <a:t>Something might seem very strange or odd at the beginning – yet later it makes a lot of sense when you know more.</a:t>
            </a:r>
          </a:p>
        </p:txBody>
      </p:sp>
      <p:sp>
        <p:nvSpPr>
          <p:cNvPr id="2" name="Slide Number Placeholder 1"/>
          <p:cNvSpPr>
            <a:spLocks noGrp="1"/>
          </p:cNvSpPr>
          <p:nvPr>
            <p:ph type="sldNum" sz="quarter" idx="12"/>
          </p:nvPr>
        </p:nvSpPr>
        <p:spPr/>
        <p:txBody>
          <a:bodyPr/>
          <a:lstStyle/>
          <a:p>
            <a:fld id="{A8D1F0FA-51F6-4C0E-8E12-0C3C9D63C478}" type="slidenum">
              <a:rPr lang="en-US" altLang="en-US" smtClean="0"/>
              <a:pPr/>
              <a:t>64</a:t>
            </a:fld>
            <a:endParaRPr lang="en-US" altLang="en-US" sz="1050" dirty="0"/>
          </a:p>
        </p:txBody>
      </p:sp>
    </p:spTree>
    <p:extLst>
      <p:ext uri="{BB962C8B-B14F-4D97-AF65-F5344CB8AC3E}">
        <p14:creationId xmlns:p14="http://schemas.microsoft.com/office/powerpoint/2010/main" val="41837962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152650" y="188640"/>
            <a:ext cx="7886700" cy="790682"/>
          </a:xfrm>
        </p:spPr>
        <p:txBody>
          <a:bodyPr/>
          <a:lstStyle/>
          <a:p>
            <a:r>
              <a:rPr lang="en-US" altLang="en-US" sz="4000" dirty="0"/>
              <a:t>Practical Guidance 2</a:t>
            </a:r>
            <a:endParaRPr lang="en-US" altLang="en-US" sz="2000" dirty="0"/>
          </a:p>
        </p:txBody>
      </p:sp>
      <p:sp>
        <p:nvSpPr>
          <p:cNvPr id="14339" name="Rectangle 3"/>
          <p:cNvSpPr>
            <a:spLocks noGrp="1" noChangeArrowheads="1"/>
          </p:cNvSpPr>
          <p:nvPr>
            <p:ph type="body" idx="1"/>
          </p:nvPr>
        </p:nvSpPr>
        <p:spPr>
          <a:xfrm>
            <a:off x="680542" y="1092229"/>
            <a:ext cx="10597058" cy="5043264"/>
          </a:xfrm>
        </p:spPr>
        <p:txBody>
          <a:bodyPr>
            <a:normAutofit/>
          </a:bodyPr>
          <a:lstStyle/>
          <a:p>
            <a:r>
              <a:rPr lang="en-US" altLang="en-US" sz="2800" dirty="0"/>
              <a:t>Reflect!</a:t>
            </a:r>
          </a:p>
          <a:p>
            <a:pPr lvl="1"/>
            <a:r>
              <a:rPr lang="en-US" altLang="en-US" sz="2400" dirty="0"/>
              <a:t>On your ideas, impressions, feelings, thoughts</a:t>
            </a:r>
          </a:p>
          <a:p>
            <a:r>
              <a:rPr lang="en-US" altLang="en-US" sz="2800" dirty="0"/>
              <a:t>Review what you wrote, or thought</a:t>
            </a:r>
          </a:p>
          <a:p>
            <a:pPr lvl="1"/>
            <a:r>
              <a:rPr lang="en-US" altLang="en-US" sz="2400" dirty="0"/>
              <a:t>Comment on your reflections – explicitly</a:t>
            </a:r>
          </a:p>
          <a:p>
            <a:r>
              <a:rPr lang="en-US" altLang="en-US" sz="2800" dirty="0"/>
              <a:t>Much of the data is observational and personal</a:t>
            </a:r>
          </a:p>
          <a:p>
            <a:pPr lvl="1"/>
            <a:r>
              <a:rPr lang="en-US" altLang="en-US" sz="2400" dirty="0"/>
              <a:t>But if you don’t codify it, you may lose it</a:t>
            </a:r>
          </a:p>
          <a:p>
            <a:r>
              <a:rPr lang="en-US" altLang="en-US" sz="2800" dirty="0"/>
              <a:t>Develop a way to manage data</a:t>
            </a:r>
          </a:p>
          <a:p>
            <a:pPr lvl="1"/>
            <a:r>
              <a:rPr lang="en-US" altLang="en-US" sz="2400" dirty="0"/>
              <a:t>Indexes, classification schemes, summaries, etc.</a:t>
            </a:r>
          </a:p>
        </p:txBody>
      </p:sp>
      <p:sp>
        <p:nvSpPr>
          <p:cNvPr id="2" name="Slide Number Placeholder 1"/>
          <p:cNvSpPr>
            <a:spLocks noGrp="1"/>
          </p:cNvSpPr>
          <p:nvPr>
            <p:ph type="sldNum" sz="quarter" idx="12"/>
          </p:nvPr>
        </p:nvSpPr>
        <p:spPr/>
        <p:txBody>
          <a:bodyPr/>
          <a:lstStyle/>
          <a:p>
            <a:fld id="{A8D1F0FA-51F6-4C0E-8E12-0C3C9D63C478}" type="slidenum">
              <a:rPr lang="en-US" altLang="en-US" smtClean="0"/>
              <a:pPr/>
              <a:t>65</a:t>
            </a:fld>
            <a:endParaRPr lang="en-US" altLang="en-US" sz="1050" dirty="0"/>
          </a:p>
        </p:txBody>
      </p:sp>
    </p:spTree>
    <p:extLst>
      <p:ext uri="{BB962C8B-B14F-4D97-AF65-F5344CB8AC3E}">
        <p14:creationId xmlns:p14="http://schemas.microsoft.com/office/powerpoint/2010/main" val="15078563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152650" y="260649"/>
            <a:ext cx="7886700" cy="1476883"/>
          </a:xfrm>
        </p:spPr>
        <p:txBody>
          <a:bodyPr/>
          <a:lstStyle/>
          <a:p>
            <a:r>
              <a:rPr lang="en-US" altLang="en-US" sz="4000" dirty="0"/>
              <a:t>A Case Study…</a:t>
            </a:r>
          </a:p>
        </p:txBody>
      </p:sp>
      <p:sp>
        <p:nvSpPr>
          <p:cNvPr id="32771" name="Rectangle 3"/>
          <p:cNvSpPr>
            <a:spLocks noGrp="1" noChangeArrowheads="1"/>
          </p:cNvSpPr>
          <p:nvPr>
            <p:ph type="body" idx="1"/>
          </p:nvPr>
        </p:nvSpPr>
        <p:spPr>
          <a:xfrm>
            <a:off x="623392" y="1829652"/>
            <a:ext cx="10801200" cy="4767700"/>
          </a:xfrm>
        </p:spPr>
        <p:txBody>
          <a:bodyPr>
            <a:normAutofit fontScale="92500" lnSpcReduction="20000"/>
          </a:bodyPr>
          <a:lstStyle/>
          <a:p>
            <a:r>
              <a:rPr lang="en-US" altLang="en-US" sz="3300" dirty="0">
                <a:cs typeface="Times New Roman" pitchFamily="18" charset="0"/>
              </a:rPr>
              <a:t>Is an empirical inquiry that … </a:t>
            </a:r>
          </a:p>
          <a:p>
            <a:pPr lvl="1"/>
            <a:r>
              <a:rPr lang="en-US" altLang="en-US" dirty="0">
                <a:cs typeface="Times New Roman" pitchFamily="18" charset="0"/>
              </a:rPr>
              <a:t>investigates a contemporary phenomenon within its real-life context, especially when</a:t>
            </a:r>
            <a:r>
              <a:rPr lang="en-US" altLang="en-US" dirty="0"/>
              <a:t> </a:t>
            </a:r>
            <a:r>
              <a:rPr lang="en-US" altLang="en-US" dirty="0">
                <a:cs typeface="Times New Roman" pitchFamily="18" charset="0"/>
              </a:rPr>
              <a:t>the boundaries between phenomenon and context are not clearly evident  (</a:t>
            </a:r>
            <a:r>
              <a:rPr lang="en-US" altLang="en-US" u="sng" dirty="0">
                <a:cs typeface="Times New Roman" pitchFamily="18" charset="0"/>
              </a:rPr>
              <a:t>Yin 2002</a:t>
            </a:r>
            <a:r>
              <a:rPr lang="en-US" altLang="en-US" dirty="0">
                <a:cs typeface="Times New Roman" pitchFamily="18" charset="0"/>
              </a:rPr>
              <a:t>).</a:t>
            </a:r>
            <a:r>
              <a:rPr lang="en-US" altLang="en-US" dirty="0"/>
              <a:t> </a:t>
            </a:r>
          </a:p>
          <a:p>
            <a:pPr lvl="1"/>
            <a:r>
              <a:rPr lang="en-US" altLang="en-US" dirty="0"/>
              <a:t>Helps answer ‘how’ and ‘why’ questions</a:t>
            </a:r>
          </a:p>
          <a:p>
            <a:r>
              <a:rPr lang="en-US" altLang="en-US" sz="3300" dirty="0"/>
              <a:t>Case studies can be </a:t>
            </a:r>
          </a:p>
          <a:p>
            <a:pPr lvl="1"/>
            <a:r>
              <a:rPr lang="en-US" altLang="en-US" sz="2100" dirty="0"/>
              <a:t> </a:t>
            </a:r>
            <a:r>
              <a:rPr lang="en-US" altLang="en-US" dirty="0"/>
              <a:t>Positivist (e.g. Benbasat et al., 1987)</a:t>
            </a:r>
          </a:p>
          <a:p>
            <a:pPr lvl="1"/>
            <a:r>
              <a:rPr lang="en-US" altLang="en-US" dirty="0"/>
              <a:t> Interpretivist (e.g. Walsham, 1993)</a:t>
            </a:r>
          </a:p>
          <a:p>
            <a:pPr lvl="1"/>
            <a:r>
              <a:rPr lang="en-US" altLang="en-US" dirty="0"/>
              <a:t> Critical (e.g. Myers, 1994)</a:t>
            </a:r>
          </a:p>
          <a:p>
            <a:r>
              <a:rPr lang="en-US" altLang="en-US" sz="3300" dirty="0"/>
              <a:t>Case studies can also be</a:t>
            </a:r>
          </a:p>
          <a:p>
            <a:pPr lvl="1"/>
            <a:r>
              <a:rPr lang="en-US" altLang="en-US" dirty="0"/>
              <a:t>Exploratory, Descriptive or Explanatory</a:t>
            </a:r>
          </a:p>
          <a:p>
            <a:pPr>
              <a:buFont typeface="Wingdings" pitchFamily="2" charset="2"/>
              <a:buNone/>
            </a:pPr>
            <a:endParaRPr lang="en-US" altLang="en-US" dirty="0"/>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66</a:t>
            </a:fld>
            <a:endParaRPr lang="en-US" altLang="en-US" dirty="0"/>
          </a:p>
        </p:txBody>
      </p:sp>
    </p:spTree>
    <p:extLst>
      <p:ext uri="{BB962C8B-B14F-4D97-AF65-F5344CB8AC3E}">
        <p14:creationId xmlns:p14="http://schemas.microsoft.com/office/powerpoint/2010/main" val="42423355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209800" y="188640"/>
            <a:ext cx="7772400" cy="803176"/>
          </a:xfrm>
        </p:spPr>
        <p:txBody>
          <a:bodyPr/>
          <a:lstStyle/>
          <a:p>
            <a:r>
              <a:rPr lang="en-US" altLang="en-US" sz="4000" dirty="0"/>
              <a:t>Key Components</a:t>
            </a:r>
          </a:p>
        </p:txBody>
      </p:sp>
      <p:sp>
        <p:nvSpPr>
          <p:cNvPr id="36867" name="Rectangle 3"/>
          <p:cNvSpPr>
            <a:spLocks noGrp="1" noChangeArrowheads="1"/>
          </p:cNvSpPr>
          <p:nvPr>
            <p:ph type="body" idx="1"/>
          </p:nvPr>
        </p:nvSpPr>
        <p:spPr>
          <a:xfrm>
            <a:off x="695400" y="991816"/>
            <a:ext cx="10582200" cy="5104184"/>
          </a:xfrm>
        </p:spPr>
        <p:txBody>
          <a:bodyPr/>
          <a:lstStyle/>
          <a:p>
            <a:r>
              <a:rPr lang="en-US" altLang="en-US" sz="2800" dirty="0"/>
              <a:t>Research questions: how and why do some people do something?</a:t>
            </a:r>
          </a:p>
          <a:p>
            <a:r>
              <a:rPr lang="en-US" altLang="en-US" sz="2800" dirty="0"/>
              <a:t>Research propositions and hypotheses (positivist)</a:t>
            </a:r>
          </a:p>
          <a:p>
            <a:pPr lvl="1"/>
            <a:r>
              <a:rPr lang="en-US" altLang="en-US" sz="2400" dirty="0"/>
              <a:t>That reflect an important theoretical issue and  indicate where to look for relevant evidence</a:t>
            </a:r>
          </a:p>
          <a:p>
            <a:r>
              <a:rPr lang="en-US" altLang="en-US" sz="2800" dirty="0"/>
              <a:t>Unit(s) of analysis</a:t>
            </a:r>
          </a:p>
          <a:p>
            <a:pPr lvl="1"/>
            <a:r>
              <a:rPr lang="en-US" altLang="en-US" sz="2400" dirty="0"/>
              <a:t>What are we studying? Units, people, individuals?</a:t>
            </a:r>
          </a:p>
          <a:p>
            <a:pPr lvl="1"/>
            <a:r>
              <a:rPr lang="en-US" altLang="en-US" sz="2400" dirty="0"/>
              <a:t>What does the data describe?</a:t>
            </a:r>
          </a:p>
          <a:p>
            <a:r>
              <a:rPr lang="en-US" altLang="en-US" sz="2800" dirty="0"/>
              <a:t>Logic that links the data to the propositions</a:t>
            </a:r>
          </a:p>
          <a:p>
            <a:r>
              <a:rPr lang="en-US" altLang="en-US" sz="2800" dirty="0"/>
              <a:t>The criteria for interpreting the findings.</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67</a:t>
            </a:fld>
            <a:endParaRPr lang="en-US" altLang="en-US" dirty="0"/>
          </a:p>
        </p:txBody>
      </p:sp>
    </p:spTree>
    <p:extLst>
      <p:ext uri="{BB962C8B-B14F-4D97-AF65-F5344CB8AC3E}">
        <p14:creationId xmlns:p14="http://schemas.microsoft.com/office/powerpoint/2010/main" val="17643062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209800" y="188640"/>
            <a:ext cx="7772400" cy="947192"/>
          </a:xfrm>
        </p:spPr>
        <p:txBody>
          <a:bodyPr/>
          <a:lstStyle/>
          <a:p>
            <a:r>
              <a:rPr lang="en-US" altLang="en-US" sz="4000" dirty="0"/>
              <a:t>Single Case Design</a:t>
            </a:r>
          </a:p>
        </p:txBody>
      </p:sp>
      <p:sp>
        <p:nvSpPr>
          <p:cNvPr id="37891" name="Rectangle 3"/>
          <p:cNvSpPr>
            <a:spLocks noGrp="1" noChangeArrowheads="1"/>
          </p:cNvSpPr>
          <p:nvPr>
            <p:ph type="body" idx="1"/>
          </p:nvPr>
        </p:nvSpPr>
        <p:spPr>
          <a:xfrm>
            <a:off x="695400" y="1135832"/>
            <a:ext cx="10729192" cy="4960168"/>
          </a:xfrm>
        </p:spPr>
        <p:txBody>
          <a:bodyPr/>
          <a:lstStyle/>
          <a:p>
            <a:r>
              <a:rPr lang="en-US" altLang="en-US" sz="2800" dirty="0"/>
              <a:t>The focal case is used to test a well-formulated theory</a:t>
            </a:r>
          </a:p>
          <a:p>
            <a:pPr lvl="1"/>
            <a:r>
              <a:rPr lang="en-US" altLang="en-US" sz="2400" dirty="0"/>
              <a:t>The case meets all the criteria for testing the theory</a:t>
            </a:r>
          </a:p>
          <a:p>
            <a:r>
              <a:rPr lang="en-US" altLang="en-US" sz="2800" dirty="0"/>
              <a:t>The case represents an extreme or unique case</a:t>
            </a:r>
          </a:p>
          <a:p>
            <a:r>
              <a:rPr lang="en-US" altLang="en-US" sz="2800" dirty="0"/>
              <a:t>The revelatory case</a:t>
            </a:r>
          </a:p>
          <a:p>
            <a:pPr lvl="1"/>
            <a:r>
              <a:rPr lang="en-US" altLang="en-US" sz="2400" dirty="0"/>
              <a:t>A situation that occurs when the investigator has an opportunity to observe and analyze a phenomenon previously inaccessible to scientific investigation.</a:t>
            </a:r>
          </a:p>
          <a:p>
            <a:r>
              <a:rPr lang="en-US" altLang="en-US" sz="2800" dirty="0"/>
              <a:t>A single case may have multiple units of analysis</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68</a:t>
            </a:fld>
            <a:endParaRPr lang="en-US" altLang="en-US" dirty="0"/>
          </a:p>
        </p:txBody>
      </p:sp>
    </p:spTree>
    <p:extLst>
      <p:ext uri="{BB962C8B-B14F-4D97-AF65-F5344CB8AC3E}">
        <p14:creationId xmlns:p14="http://schemas.microsoft.com/office/powerpoint/2010/main" val="26094329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2162886" y="188640"/>
            <a:ext cx="7772400" cy="731168"/>
          </a:xfrm>
        </p:spPr>
        <p:txBody>
          <a:bodyPr/>
          <a:lstStyle/>
          <a:p>
            <a:r>
              <a:rPr lang="en-US" altLang="en-US" sz="4000" dirty="0"/>
              <a:t>Multiple Case Design 1</a:t>
            </a:r>
          </a:p>
        </p:txBody>
      </p:sp>
      <p:sp>
        <p:nvSpPr>
          <p:cNvPr id="38915" name="Rectangle 3"/>
          <p:cNvSpPr>
            <a:spLocks noGrp="1" noChangeArrowheads="1"/>
          </p:cNvSpPr>
          <p:nvPr>
            <p:ph type="body" idx="1"/>
          </p:nvPr>
        </p:nvSpPr>
        <p:spPr>
          <a:xfrm>
            <a:off x="623392" y="1052737"/>
            <a:ext cx="10873208" cy="4896543"/>
          </a:xfrm>
        </p:spPr>
        <p:txBody>
          <a:bodyPr>
            <a:noAutofit/>
          </a:bodyPr>
          <a:lstStyle/>
          <a:p>
            <a:r>
              <a:rPr lang="en-US" altLang="en-US" sz="2800" dirty="0"/>
              <a:t>This means that the same study has two or more cases</a:t>
            </a:r>
          </a:p>
          <a:p>
            <a:r>
              <a:rPr lang="en-US" altLang="en-US" sz="2800" dirty="0"/>
              <a:t>The evidence from multiple cases is often considered more compelling, which makes the overall study more robust.</a:t>
            </a:r>
          </a:p>
          <a:p>
            <a:r>
              <a:rPr lang="en-US" altLang="en-US" sz="2800" dirty="0"/>
              <a:t>Undertaking a multiple case study can require extensive resources and time beyond the means of a single researcher.</a:t>
            </a:r>
          </a:p>
          <a:p>
            <a:r>
              <a:rPr lang="en-US" altLang="en-US" sz="2800" dirty="0"/>
              <a:t>Each case must be chosen carefully and specifically</a:t>
            </a:r>
          </a:p>
          <a:p>
            <a:r>
              <a:rPr lang="en-US" altLang="en-US" sz="2800" dirty="0"/>
              <a:t>The cases should have similar results (a literal replication) or contrary results (a theoretical replication) predicted explicitly at the outset of the investigation.</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69</a:t>
            </a:fld>
            <a:endParaRPr lang="en-US" altLang="en-US" dirty="0"/>
          </a:p>
        </p:txBody>
      </p:sp>
    </p:spTree>
    <p:extLst>
      <p:ext uri="{BB962C8B-B14F-4D97-AF65-F5344CB8AC3E}">
        <p14:creationId xmlns:p14="http://schemas.microsoft.com/office/powerpoint/2010/main" val="17798667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193073" y="188640"/>
            <a:ext cx="7772400" cy="659160"/>
          </a:xfrm>
        </p:spPr>
        <p:txBody>
          <a:bodyPr/>
          <a:lstStyle/>
          <a:p>
            <a:r>
              <a:rPr lang="en-US" altLang="en-US" sz="4000" dirty="0"/>
              <a:t>Multiple Case Design 2</a:t>
            </a:r>
          </a:p>
        </p:txBody>
      </p:sp>
      <p:sp>
        <p:nvSpPr>
          <p:cNvPr id="39939" name="Rectangle 3"/>
          <p:cNvSpPr>
            <a:spLocks noGrp="1" noChangeArrowheads="1"/>
          </p:cNvSpPr>
          <p:nvPr>
            <p:ph type="body" idx="1"/>
          </p:nvPr>
        </p:nvSpPr>
        <p:spPr>
          <a:xfrm>
            <a:off x="407368" y="980728"/>
            <a:ext cx="11089232" cy="5115272"/>
          </a:xfrm>
        </p:spPr>
        <p:txBody>
          <a:bodyPr>
            <a:normAutofit fontScale="92500" lnSpcReduction="20000"/>
          </a:bodyPr>
          <a:lstStyle/>
          <a:p>
            <a:pPr algn="just">
              <a:lnSpc>
                <a:spcPct val="110000"/>
              </a:lnSpc>
              <a:spcBef>
                <a:spcPts val="600"/>
              </a:spcBef>
            </a:pPr>
            <a:r>
              <a:rPr lang="en-US" altLang="en-US" dirty="0">
                <a:effectLst/>
              </a:rPr>
              <a:t>It is important in a replication process to develop a rich, theoretical framework. </a:t>
            </a:r>
          </a:p>
          <a:p>
            <a:pPr algn="just">
              <a:lnSpc>
                <a:spcPct val="110000"/>
              </a:lnSpc>
              <a:spcBef>
                <a:spcPts val="600"/>
              </a:spcBef>
            </a:pPr>
            <a:r>
              <a:rPr lang="en-US" altLang="en-US" dirty="0">
                <a:effectLst/>
              </a:rPr>
              <a:t>The framework needs to state the conditions under which a particular phenomenon is likely to be found (literal replication) and the conditions under when it is not likely to be found (theoretical replication). </a:t>
            </a:r>
          </a:p>
          <a:p>
            <a:pPr algn="just">
              <a:lnSpc>
                <a:spcPct val="110000"/>
              </a:lnSpc>
              <a:spcBef>
                <a:spcPts val="600"/>
              </a:spcBef>
            </a:pPr>
            <a:r>
              <a:rPr lang="en-US" altLang="en-US" dirty="0">
                <a:effectLst/>
              </a:rPr>
              <a:t>The individual cases within a multiple-case study design may be either holistic or embedded. </a:t>
            </a:r>
          </a:p>
          <a:p>
            <a:pPr algn="just">
              <a:lnSpc>
                <a:spcPct val="110000"/>
              </a:lnSpc>
              <a:spcBef>
                <a:spcPts val="600"/>
              </a:spcBef>
            </a:pPr>
            <a:r>
              <a:rPr lang="en-US" altLang="en-US" dirty="0">
                <a:effectLst/>
              </a:rPr>
              <a:t>When an embedded design is used each individual case study may in fact include the collection and analysis of highly quantitative data, e.g. surveys.</a:t>
            </a:r>
            <a:endParaRPr lang="en-US" altLang="en-US" sz="2400" dirty="0"/>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70</a:t>
            </a:fld>
            <a:endParaRPr lang="en-US" altLang="en-US" dirty="0"/>
          </a:p>
        </p:txBody>
      </p:sp>
    </p:spTree>
    <p:extLst>
      <p:ext uri="{BB962C8B-B14F-4D97-AF65-F5344CB8AC3E}">
        <p14:creationId xmlns:p14="http://schemas.microsoft.com/office/powerpoint/2010/main" val="20274423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209800" y="609600"/>
            <a:ext cx="7772400" cy="875184"/>
          </a:xfrm>
        </p:spPr>
        <p:txBody>
          <a:bodyPr/>
          <a:lstStyle/>
          <a:p>
            <a:r>
              <a:rPr lang="en-US" altLang="en-US" sz="4000" dirty="0"/>
              <a:t>Conducting Case Studies 1</a:t>
            </a:r>
          </a:p>
        </p:txBody>
      </p:sp>
      <p:sp>
        <p:nvSpPr>
          <p:cNvPr id="40963" name="Rectangle 3"/>
          <p:cNvSpPr>
            <a:spLocks noGrp="1" noChangeArrowheads="1"/>
          </p:cNvSpPr>
          <p:nvPr>
            <p:ph type="body" idx="1"/>
          </p:nvPr>
        </p:nvSpPr>
        <p:spPr/>
        <p:txBody>
          <a:bodyPr>
            <a:normAutofit/>
          </a:bodyPr>
          <a:lstStyle/>
          <a:p>
            <a:r>
              <a:rPr lang="en-US" altLang="en-US" sz="2800" dirty="0"/>
              <a:t>Preparation for Data Collection</a:t>
            </a:r>
          </a:p>
          <a:p>
            <a:r>
              <a:rPr lang="en-US" altLang="en-US" sz="2800" dirty="0"/>
              <a:t>The researcher should</a:t>
            </a:r>
          </a:p>
          <a:p>
            <a:pPr lvl="1"/>
            <a:r>
              <a:rPr lang="en-US" altLang="en-US" sz="2100" dirty="0"/>
              <a:t>be able to ask good questions </a:t>
            </a:r>
          </a:p>
          <a:p>
            <a:pPr lvl="1"/>
            <a:r>
              <a:rPr lang="en-US" altLang="en-US" sz="2100" dirty="0"/>
              <a:t>be a good listener </a:t>
            </a:r>
          </a:p>
          <a:p>
            <a:pPr lvl="1"/>
            <a:r>
              <a:rPr lang="en-US" altLang="en-US" sz="2100" dirty="0"/>
              <a:t>be adaptive and flexible </a:t>
            </a:r>
          </a:p>
          <a:p>
            <a:pPr lvl="1"/>
            <a:r>
              <a:rPr lang="en-US" altLang="en-US" sz="2100" dirty="0"/>
              <a:t>have a firm grasp of the issues being studied </a:t>
            </a:r>
          </a:p>
          <a:p>
            <a:pPr lvl="1"/>
            <a:r>
              <a:rPr lang="en-US" altLang="en-US" sz="2100" dirty="0"/>
              <a:t>be unbiased by preconceived notions</a:t>
            </a:r>
          </a:p>
          <a:p>
            <a:r>
              <a:rPr lang="en-US" altLang="en-US" sz="2800" dirty="0"/>
              <a:t>For the specific context of the case study and organisation</a:t>
            </a:r>
            <a:endParaRPr lang="en-US" altLang="en-US" sz="2000" dirty="0"/>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71</a:t>
            </a:fld>
            <a:endParaRPr lang="en-US" altLang="en-US" dirty="0"/>
          </a:p>
        </p:txBody>
      </p:sp>
    </p:spTree>
    <p:extLst>
      <p:ext uri="{BB962C8B-B14F-4D97-AF65-F5344CB8AC3E}">
        <p14:creationId xmlns:p14="http://schemas.microsoft.com/office/powerpoint/2010/main" val="22140223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sz="4000" dirty="0"/>
              <a:t>Conducting Case Studies 2</a:t>
            </a:r>
          </a:p>
        </p:txBody>
      </p:sp>
      <p:sp>
        <p:nvSpPr>
          <p:cNvPr id="41987" name="Rectangle 3"/>
          <p:cNvSpPr>
            <a:spLocks noGrp="1" noChangeArrowheads="1"/>
          </p:cNvSpPr>
          <p:nvPr>
            <p:ph type="body" idx="1"/>
          </p:nvPr>
        </p:nvSpPr>
        <p:spPr>
          <a:xfrm>
            <a:off x="551384" y="2044605"/>
            <a:ext cx="10945216" cy="4203795"/>
          </a:xfrm>
        </p:spPr>
        <p:txBody>
          <a:bodyPr>
            <a:normAutofit fontScale="92500" lnSpcReduction="10000"/>
          </a:bodyPr>
          <a:lstStyle/>
          <a:p>
            <a:pPr>
              <a:lnSpc>
                <a:spcPct val="110000"/>
              </a:lnSpc>
            </a:pPr>
            <a:r>
              <a:rPr lang="en-US" altLang="en-US" sz="3000" dirty="0"/>
              <a:t>The researcher must be able to make intelligent decisions about the data being collected.</a:t>
            </a:r>
          </a:p>
          <a:p>
            <a:pPr>
              <a:lnSpc>
                <a:spcPct val="110000"/>
              </a:lnSpc>
            </a:pPr>
            <a:r>
              <a:rPr lang="en-US" altLang="en-US" sz="3000" dirty="0"/>
              <a:t>This will require knowledge about</a:t>
            </a:r>
          </a:p>
          <a:p>
            <a:pPr lvl="1">
              <a:lnSpc>
                <a:spcPct val="110000"/>
              </a:lnSpc>
            </a:pPr>
            <a:r>
              <a:rPr lang="en-US" altLang="en-US" sz="2600" dirty="0"/>
              <a:t>why the study is being done;</a:t>
            </a:r>
          </a:p>
          <a:p>
            <a:pPr lvl="1">
              <a:lnSpc>
                <a:spcPct val="110000"/>
              </a:lnSpc>
            </a:pPr>
            <a:r>
              <a:rPr lang="en-US" altLang="en-US" sz="2600" dirty="0"/>
              <a:t>what evidence is being sought;</a:t>
            </a:r>
          </a:p>
          <a:p>
            <a:pPr lvl="1">
              <a:lnSpc>
                <a:spcPct val="110000"/>
              </a:lnSpc>
            </a:pPr>
            <a:r>
              <a:rPr lang="en-US" altLang="en-US" sz="2600" dirty="0"/>
              <a:t>what variations can be anticipated</a:t>
            </a:r>
          </a:p>
          <a:p>
            <a:pPr lvl="1">
              <a:lnSpc>
                <a:spcPct val="110000"/>
              </a:lnSpc>
            </a:pPr>
            <a:r>
              <a:rPr lang="en-US" altLang="en-US" sz="2600" dirty="0"/>
              <a:t>what would constitute supportive or contrary evidence for any given proposition</a:t>
            </a:r>
          </a:p>
          <a:p>
            <a:pPr>
              <a:lnSpc>
                <a:spcPct val="110000"/>
              </a:lnSpc>
            </a:pPr>
            <a:r>
              <a:rPr lang="en-US" altLang="en-US" sz="3000" dirty="0"/>
              <a:t>Survey or interview designers also need to know the purpose of the survey and the nature of the analysis that will follow</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72</a:t>
            </a:fld>
            <a:endParaRPr lang="en-US" altLang="en-US" dirty="0"/>
          </a:p>
        </p:txBody>
      </p:sp>
    </p:spTree>
    <p:extLst>
      <p:ext uri="{BB962C8B-B14F-4D97-AF65-F5344CB8AC3E}">
        <p14:creationId xmlns:p14="http://schemas.microsoft.com/office/powerpoint/2010/main" val="39340432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209800" y="260648"/>
            <a:ext cx="7772400" cy="803176"/>
          </a:xfrm>
        </p:spPr>
        <p:txBody>
          <a:bodyPr/>
          <a:lstStyle/>
          <a:p>
            <a:r>
              <a:rPr lang="en-US" altLang="en-US" sz="4000" dirty="0"/>
              <a:t>Case Study Protocol</a:t>
            </a:r>
          </a:p>
        </p:txBody>
      </p:sp>
      <p:sp>
        <p:nvSpPr>
          <p:cNvPr id="43011" name="Rectangle 3"/>
          <p:cNvSpPr>
            <a:spLocks noGrp="1" noChangeArrowheads="1"/>
          </p:cNvSpPr>
          <p:nvPr>
            <p:ph type="body" idx="1"/>
          </p:nvPr>
        </p:nvSpPr>
        <p:spPr>
          <a:xfrm>
            <a:off x="623392" y="1063824"/>
            <a:ext cx="10729192" cy="5032176"/>
          </a:xfrm>
        </p:spPr>
        <p:txBody>
          <a:bodyPr>
            <a:normAutofit/>
          </a:bodyPr>
          <a:lstStyle/>
          <a:p>
            <a:r>
              <a:rPr lang="en-US" altLang="en-US" dirty="0"/>
              <a:t>The protocol should include</a:t>
            </a:r>
          </a:p>
          <a:p>
            <a:pPr lvl="1"/>
            <a:r>
              <a:rPr lang="en-US" altLang="en-US" dirty="0"/>
              <a:t>An overview of the case study project (project, substantive issues, relevant reading)</a:t>
            </a:r>
          </a:p>
          <a:p>
            <a:pPr lvl="1"/>
            <a:r>
              <a:rPr lang="en-US" altLang="en-US" dirty="0"/>
              <a:t>Field procedures (how to gain access to interviewees, planning for sufficient resources, providing for unanticipated events etc.)</a:t>
            </a:r>
          </a:p>
          <a:p>
            <a:pPr lvl="1"/>
            <a:r>
              <a:rPr lang="en-US" altLang="en-US" dirty="0"/>
              <a:t>Case study questions (about individuals, multiple cases, entire study, normative questions about policy recommendations and conclusions</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73</a:t>
            </a:fld>
            <a:endParaRPr lang="en-US" altLang="en-US" dirty="0"/>
          </a:p>
        </p:txBody>
      </p:sp>
    </p:spTree>
    <p:extLst>
      <p:ext uri="{BB962C8B-B14F-4D97-AF65-F5344CB8AC3E}">
        <p14:creationId xmlns:p14="http://schemas.microsoft.com/office/powerpoint/2010/main" val="18019277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z="4000" dirty="0"/>
              <a:t>Sources of Evidence</a:t>
            </a:r>
          </a:p>
        </p:txBody>
      </p:sp>
      <p:sp>
        <p:nvSpPr>
          <p:cNvPr id="45059" name="Rectangle 3"/>
          <p:cNvSpPr>
            <a:spLocks noGrp="1" noChangeArrowheads="1"/>
          </p:cNvSpPr>
          <p:nvPr>
            <p:ph type="body" idx="1"/>
          </p:nvPr>
        </p:nvSpPr>
        <p:spPr/>
        <p:txBody>
          <a:bodyPr>
            <a:normAutofit/>
          </a:bodyPr>
          <a:lstStyle/>
          <a:p>
            <a:r>
              <a:rPr lang="en-US" altLang="en-US" dirty="0"/>
              <a:t>There are six forms of evidence</a:t>
            </a:r>
          </a:p>
          <a:p>
            <a:pPr lvl="1"/>
            <a:r>
              <a:rPr lang="en-US" altLang="en-US" dirty="0"/>
              <a:t>Documentation</a:t>
            </a:r>
          </a:p>
          <a:p>
            <a:pPr lvl="1"/>
            <a:r>
              <a:rPr lang="en-US" altLang="en-US" dirty="0"/>
              <a:t>Archival records</a:t>
            </a:r>
          </a:p>
          <a:p>
            <a:pPr lvl="1"/>
            <a:r>
              <a:rPr lang="en-US" altLang="en-US" dirty="0"/>
              <a:t>Interviews</a:t>
            </a:r>
          </a:p>
          <a:p>
            <a:pPr lvl="1"/>
            <a:r>
              <a:rPr lang="en-US" altLang="en-US" dirty="0"/>
              <a:t>Direct observations</a:t>
            </a:r>
          </a:p>
          <a:p>
            <a:pPr lvl="1"/>
            <a:r>
              <a:rPr lang="en-US" altLang="en-US" dirty="0"/>
              <a:t>Participant observations</a:t>
            </a:r>
          </a:p>
          <a:p>
            <a:pPr lvl="1"/>
            <a:r>
              <a:rPr lang="en-US" altLang="en-US" dirty="0"/>
              <a:t>Physical Artifacts</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74</a:t>
            </a:fld>
            <a:endParaRPr lang="en-US" altLang="en-US" dirty="0"/>
          </a:p>
        </p:txBody>
      </p:sp>
    </p:spTree>
    <p:extLst>
      <p:ext uri="{BB962C8B-B14F-4D97-AF65-F5344CB8AC3E}">
        <p14:creationId xmlns:p14="http://schemas.microsoft.com/office/powerpoint/2010/main" val="19808138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sz="4000" dirty="0"/>
              <a:t>Documents, Archives &amp; Artifacts</a:t>
            </a:r>
          </a:p>
        </p:txBody>
      </p:sp>
      <p:sp>
        <p:nvSpPr>
          <p:cNvPr id="46083" name="Rectangle 3"/>
          <p:cNvSpPr>
            <a:spLocks noGrp="1" noChangeArrowheads="1"/>
          </p:cNvSpPr>
          <p:nvPr>
            <p:ph type="body" idx="1"/>
          </p:nvPr>
        </p:nvSpPr>
        <p:spPr/>
        <p:txBody>
          <a:bodyPr>
            <a:noAutofit/>
          </a:bodyPr>
          <a:lstStyle/>
          <a:p>
            <a:r>
              <a:rPr lang="en-US" altLang="en-US" dirty="0"/>
              <a:t>Current organisational documents</a:t>
            </a:r>
          </a:p>
          <a:p>
            <a:pPr lvl="1"/>
            <a:r>
              <a:rPr lang="en-US" altLang="en-US" dirty="0"/>
              <a:t>Policies, practices, templates</a:t>
            </a:r>
          </a:p>
          <a:p>
            <a:r>
              <a:rPr lang="en-US" altLang="en-US" dirty="0"/>
              <a:t>Historical archive records</a:t>
            </a:r>
          </a:p>
          <a:p>
            <a:pPr lvl="1"/>
            <a:r>
              <a:rPr lang="en-US" altLang="en-US" dirty="0"/>
              <a:t>Past practices, reports on past projects</a:t>
            </a:r>
          </a:p>
          <a:p>
            <a:r>
              <a:rPr lang="en-US" altLang="en-US" dirty="0"/>
              <a:t>These two forms of data are useful for corroborating evidence from other sources</a:t>
            </a:r>
          </a:p>
          <a:p>
            <a:r>
              <a:rPr lang="en-US" altLang="en-US" dirty="0"/>
              <a:t>Artifacts include physical objects like certificates, awards, etc.</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75</a:t>
            </a:fld>
            <a:endParaRPr lang="en-US" altLang="en-US" dirty="0"/>
          </a:p>
        </p:txBody>
      </p:sp>
    </p:spTree>
    <p:extLst>
      <p:ext uri="{BB962C8B-B14F-4D97-AF65-F5344CB8AC3E}">
        <p14:creationId xmlns:p14="http://schemas.microsoft.com/office/powerpoint/2010/main" val="16507872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184695" y="188640"/>
            <a:ext cx="7772400" cy="659160"/>
          </a:xfrm>
        </p:spPr>
        <p:txBody>
          <a:bodyPr/>
          <a:lstStyle/>
          <a:p>
            <a:r>
              <a:rPr lang="en-US" altLang="en-US" sz="4000" dirty="0"/>
              <a:t>Interviews</a:t>
            </a:r>
            <a:endParaRPr lang="en-US" altLang="en-US" dirty="0"/>
          </a:p>
        </p:txBody>
      </p:sp>
      <p:sp>
        <p:nvSpPr>
          <p:cNvPr id="47107" name="Rectangle 3"/>
          <p:cNvSpPr>
            <a:spLocks noGrp="1" noChangeArrowheads="1"/>
          </p:cNvSpPr>
          <p:nvPr>
            <p:ph type="body" idx="1"/>
          </p:nvPr>
        </p:nvSpPr>
        <p:spPr>
          <a:xfrm>
            <a:off x="839416" y="980728"/>
            <a:ext cx="10729191" cy="5115272"/>
          </a:xfrm>
        </p:spPr>
        <p:txBody>
          <a:bodyPr>
            <a:noAutofit/>
          </a:bodyPr>
          <a:lstStyle/>
          <a:p>
            <a:r>
              <a:rPr lang="en-US" altLang="en-US" dirty="0"/>
              <a:t>Case study interviews are usually open-ended </a:t>
            </a:r>
          </a:p>
          <a:p>
            <a:r>
              <a:rPr lang="en-US" altLang="en-US" dirty="0"/>
              <a:t>Focused interviews can still be open-ended but involve following specific questions derived from the case study protocol</a:t>
            </a:r>
          </a:p>
          <a:p>
            <a:r>
              <a:rPr lang="en-US" altLang="en-US" dirty="0"/>
              <a:t>More structured questions, along the lines of a formal survey. </a:t>
            </a:r>
          </a:p>
          <a:p>
            <a:r>
              <a:rPr lang="en-US" altLang="en-US" dirty="0"/>
              <a:t>A structured interview would involve the sampling procedures and the instruments used in regular surveys, and it would subsequently be analyzed in a similar manner.</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76</a:t>
            </a:fld>
            <a:endParaRPr lang="en-US" altLang="en-US" dirty="0"/>
          </a:p>
        </p:txBody>
      </p:sp>
    </p:spTree>
    <p:extLst>
      <p:ext uri="{BB962C8B-B14F-4D97-AF65-F5344CB8AC3E}">
        <p14:creationId xmlns:p14="http://schemas.microsoft.com/office/powerpoint/2010/main" val="30976847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224888" y="404664"/>
            <a:ext cx="7772400" cy="731168"/>
          </a:xfrm>
        </p:spPr>
        <p:txBody>
          <a:bodyPr/>
          <a:lstStyle/>
          <a:p>
            <a:r>
              <a:rPr lang="en-US" altLang="en-US" sz="4000" dirty="0"/>
              <a:t>Direct Observations</a:t>
            </a:r>
          </a:p>
        </p:txBody>
      </p:sp>
      <p:sp>
        <p:nvSpPr>
          <p:cNvPr id="48131" name="Rectangle 3"/>
          <p:cNvSpPr>
            <a:spLocks noGrp="1" noChangeArrowheads="1"/>
          </p:cNvSpPr>
          <p:nvPr>
            <p:ph type="body" idx="1"/>
          </p:nvPr>
        </p:nvSpPr>
        <p:spPr>
          <a:xfrm>
            <a:off x="623392" y="1340768"/>
            <a:ext cx="11017224" cy="4755232"/>
          </a:xfrm>
        </p:spPr>
        <p:txBody>
          <a:bodyPr>
            <a:normAutofit/>
          </a:bodyPr>
          <a:lstStyle/>
          <a:p>
            <a:r>
              <a:rPr lang="en-US" altLang="en-US" dirty="0"/>
              <a:t>By making a field visit to the case study "site", the investigator is creating the opportunity for direct observations.</a:t>
            </a:r>
          </a:p>
          <a:p>
            <a:r>
              <a:rPr lang="en-US" altLang="en-US" dirty="0"/>
              <a:t>To increase the reliability of observational evidence, a common procedure is to have more than one observer making an observation, whether formally or casually.</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77</a:t>
            </a:fld>
            <a:endParaRPr lang="en-US" altLang="en-US" dirty="0"/>
          </a:p>
        </p:txBody>
      </p:sp>
    </p:spTree>
    <p:extLst>
      <p:ext uri="{BB962C8B-B14F-4D97-AF65-F5344CB8AC3E}">
        <p14:creationId xmlns:p14="http://schemas.microsoft.com/office/powerpoint/2010/main" val="22749732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2209800" y="188640"/>
            <a:ext cx="7772400" cy="771872"/>
          </a:xfrm>
        </p:spPr>
        <p:txBody>
          <a:bodyPr/>
          <a:lstStyle/>
          <a:p>
            <a:r>
              <a:rPr lang="en-US" altLang="en-US" sz="4000" dirty="0"/>
              <a:t>Participant Observations</a:t>
            </a:r>
          </a:p>
        </p:txBody>
      </p:sp>
      <p:sp>
        <p:nvSpPr>
          <p:cNvPr id="49155" name="Rectangle 3"/>
          <p:cNvSpPr>
            <a:spLocks noGrp="1" noChangeArrowheads="1"/>
          </p:cNvSpPr>
          <p:nvPr>
            <p:ph type="body" idx="1"/>
          </p:nvPr>
        </p:nvSpPr>
        <p:spPr>
          <a:xfrm>
            <a:off x="551384" y="960512"/>
            <a:ext cx="11161240" cy="5135488"/>
          </a:xfrm>
        </p:spPr>
        <p:txBody>
          <a:bodyPr>
            <a:noAutofit/>
          </a:bodyPr>
          <a:lstStyle/>
          <a:p>
            <a:pPr>
              <a:lnSpc>
                <a:spcPct val="90000"/>
              </a:lnSpc>
            </a:pPr>
            <a:r>
              <a:rPr lang="en-US" altLang="en-US" dirty="0"/>
              <a:t>The researcher may play a variety of roles within a case situation and may actually participate in the events being studied.</a:t>
            </a:r>
          </a:p>
          <a:p>
            <a:pPr>
              <a:lnSpc>
                <a:spcPct val="90000"/>
              </a:lnSpc>
            </a:pPr>
            <a:r>
              <a:rPr lang="en-US" altLang="en-US" dirty="0"/>
              <a:t>The researcher (e.g. if an insider) may be able to gain access to events or groups that are otherwise inaccessible to scientific investigation.</a:t>
            </a:r>
          </a:p>
          <a:p>
            <a:pPr>
              <a:lnSpc>
                <a:spcPct val="90000"/>
              </a:lnSpc>
            </a:pPr>
            <a:r>
              <a:rPr lang="en-US" altLang="en-US" dirty="0"/>
              <a:t>Researchers have to be aware of potential bias. If they work as an insider, they cannot maintain outside independence. </a:t>
            </a:r>
          </a:p>
          <a:p>
            <a:pPr>
              <a:lnSpc>
                <a:spcPct val="90000"/>
              </a:lnSpc>
            </a:pPr>
            <a:r>
              <a:rPr lang="en-US" altLang="en-US" dirty="0"/>
              <a:t>They could become a supporter or defender.</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78</a:t>
            </a:fld>
            <a:endParaRPr lang="en-US" altLang="en-US" dirty="0"/>
          </a:p>
        </p:txBody>
      </p:sp>
    </p:spTree>
    <p:extLst>
      <p:ext uri="{BB962C8B-B14F-4D97-AF65-F5344CB8AC3E}">
        <p14:creationId xmlns:p14="http://schemas.microsoft.com/office/powerpoint/2010/main" val="6224744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209800" y="260648"/>
            <a:ext cx="7772400" cy="627856"/>
          </a:xfrm>
        </p:spPr>
        <p:txBody>
          <a:bodyPr/>
          <a:lstStyle/>
          <a:p>
            <a:r>
              <a:rPr lang="en-US" altLang="en-US" sz="4000" dirty="0"/>
              <a:t>Principles of Data Collection 1</a:t>
            </a:r>
          </a:p>
        </p:txBody>
      </p:sp>
      <p:sp>
        <p:nvSpPr>
          <p:cNvPr id="50179" name="Rectangle 3"/>
          <p:cNvSpPr>
            <a:spLocks noGrp="1" noChangeArrowheads="1"/>
          </p:cNvSpPr>
          <p:nvPr>
            <p:ph type="body" idx="1"/>
          </p:nvPr>
        </p:nvSpPr>
        <p:spPr>
          <a:xfrm>
            <a:off x="695400" y="1052736"/>
            <a:ext cx="10873208" cy="5256584"/>
          </a:xfrm>
        </p:spPr>
        <p:txBody>
          <a:bodyPr>
            <a:normAutofit/>
          </a:bodyPr>
          <a:lstStyle/>
          <a:p>
            <a:pPr>
              <a:lnSpc>
                <a:spcPct val="90000"/>
              </a:lnSpc>
            </a:pPr>
            <a:r>
              <a:rPr lang="en-US" altLang="en-US" dirty="0"/>
              <a:t>Using multiple sources of evidence</a:t>
            </a:r>
          </a:p>
          <a:p>
            <a:pPr lvl="1">
              <a:lnSpc>
                <a:spcPct val="90000"/>
              </a:lnSpc>
            </a:pPr>
            <a:r>
              <a:rPr lang="en-US" altLang="en-US" dirty="0"/>
              <a:t>The opportunity to use multiple sources of evidence in case studies far exceeds that in other research methods such as experiments or surveys. </a:t>
            </a:r>
          </a:p>
          <a:p>
            <a:pPr lvl="1">
              <a:lnSpc>
                <a:spcPct val="90000"/>
              </a:lnSpc>
            </a:pPr>
            <a:r>
              <a:rPr lang="en-US" altLang="en-US" dirty="0"/>
              <a:t>The use of multiple sources of evidence in case studies allows an investigator to address a broader range of historical and observational issues. </a:t>
            </a:r>
          </a:p>
          <a:p>
            <a:pPr lvl="1">
              <a:lnSpc>
                <a:spcPct val="90000"/>
              </a:lnSpc>
            </a:pPr>
            <a:r>
              <a:rPr lang="en-US" altLang="en-US" dirty="0"/>
              <a:t>It also enables better triangulation of findings</a:t>
            </a:r>
          </a:p>
          <a:p>
            <a:pPr lvl="1">
              <a:lnSpc>
                <a:spcPct val="90000"/>
              </a:lnSpc>
            </a:pPr>
            <a:r>
              <a:rPr lang="en-US" altLang="en-US" dirty="0"/>
              <a:t>It contributes to a holistic understanding of a case and indeed contributes to theorisation.</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79</a:t>
            </a:fld>
            <a:endParaRPr lang="en-US" altLang="en-US" dirty="0"/>
          </a:p>
        </p:txBody>
      </p:sp>
    </p:spTree>
    <p:extLst>
      <p:ext uri="{BB962C8B-B14F-4D97-AF65-F5344CB8AC3E}">
        <p14:creationId xmlns:p14="http://schemas.microsoft.com/office/powerpoint/2010/main" val="17468287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135560" y="260648"/>
            <a:ext cx="7772400" cy="731168"/>
          </a:xfrm>
        </p:spPr>
        <p:txBody>
          <a:bodyPr/>
          <a:lstStyle/>
          <a:p>
            <a:r>
              <a:rPr lang="en-US" altLang="en-US" sz="4000" dirty="0"/>
              <a:t>Principles of Data Collection 2</a:t>
            </a:r>
          </a:p>
        </p:txBody>
      </p:sp>
      <p:sp>
        <p:nvSpPr>
          <p:cNvPr id="51203" name="Rectangle 3"/>
          <p:cNvSpPr>
            <a:spLocks noGrp="1" noChangeArrowheads="1"/>
          </p:cNvSpPr>
          <p:nvPr>
            <p:ph type="body" idx="1"/>
          </p:nvPr>
        </p:nvSpPr>
        <p:spPr>
          <a:xfrm>
            <a:off x="695400" y="1196752"/>
            <a:ext cx="10801200" cy="4899248"/>
          </a:xfrm>
        </p:spPr>
        <p:txBody>
          <a:bodyPr>
            <a:normAutofit/>
          </a:bodyPr>
          <a:lstStyle/>
          <a:p>
            <a:pPr>
              <a:lnSpc>
                <a:spcPct val="90000"/>
              </a:lnSpc>
            </a:pPr>
            <a:r>
              <a:rPr lang="en-US" altLang="en-US" sz="2800" dirty="0"/>
              <a:t>Creating a case study database</a:t>
            </a:r>
          </a:p>
          <a:p>
            <a:pPr lvl="1">
              <a:lnSpc>
                <a:spcPct val="90000"/>
              </a:lnSpc>
            </a:pPr>
            <a:r>
              <a:rPr lang="en-US" altLang="en-US" sz="2400" dirty="0"/>
              <a:t>The lack of a formal database for most case study efforts is a major shortcoming of case study research. </a:t>
            </a:r>
          </a:p>
          <a:p>
            <a:pPr lvl="1">
              <a:lnSpc>
                <a:spcPct val="90000"/>
              </a:lnSpc>
            </a:pPr>
            <a:r>
              <a:rPr lang="en-US" altLang="en-US" sz="2400" dirty="0"/>
              <a:t>Four components should be contained in a database created for case study research</a:t>
            </a:r>
          </a:p>
          <a:p>
            <a:pPr lvl="2">
              <a:lnSpc>
                <a:spcPct val="90000"/>
              </a:lnSpc>
            </a:pPr>
            <a:r>
              <a:rPr lang="en-US" altLang="en-US" dirty="0"/>
              <a:t>Notes (including interview data)</a:t>
            </a:r>
          </a:p>
          <a:p>
            <a:pPr lvl="2">
              <a:lnSpc>
                <a:spcPct val="90000"/>
              </a:lnSpc>
            </a:pPr>
            <a:r>
              <a:rPr lang="en-US" altLang="en-US" dirty="0"/>
              <a:t>Documents </a:t>
            </a:r>
          </a:p>
          <a:p>
            <a:pPr lvl="2">
              <a:lnSpc>
                <a:spcPct val="90000"/>
              </a:lnSpc>
            </a:pPr>
            <a:r>
              <a:rPr lang="en-US" altLang="en-US" dirty="0"/>
              <a:t>Tabular materials (e.g. from surveys; structured interviews)</a:t>
            </a:r>
          </a:p>
          <a:p>
            <a:pPr lvl="2">
              <a:lnSpc>
                <a:spcPct val="90000"/>
              </a:lnSpc>
            </a:pPr>
            <a:r>
              <a:rPr lang="en-US" altLang="en-US" dirty="0"/>
              <a:t>Narrative (stories; diaries).</a:t>
            </a:r>
            <a:endParaRPr lang="en-US" altLang="en-US" sz="2000" dirty="0"/>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80</a:t>
            </a:fld>
            <a:endParaRPr lang="en-US" altLang="en-US" dirty="0"/>
          </a:p>
        </p:txBody>
      </p:sp>
    </p:spTree>
    <p:extLst>
      <p:ext uri="{BB962C8B-B14F-4D97-AF65-F5344CB8AC3E}">
        <p14:creationId xmlns:p14="http://schemas.microsoft.com/office/powerpoint/2010/main" val="7380780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209800" y="332656"/>
            <a:ext cx="7772400" cy="803176"/>
          </a:xfrm>
        </p:spPr>
        <p:txBody>
          <a:bodyPr/>
          <a:lstStyle/>
          <a:p>
            <a:r>
              <a:rPr lang="en-US" altLang="en-US" sz="4000" dirty="0"/>
              <a:t>Principles of Data Collection 3</a:t>
            </a:r>
          </a:p>
        </p:txBody>
      </p:sp>
      <p:sp>
        <p:nvSpPr>
          <p:cNvPr id="52227" name="Rectangle 3"/>
          <p:cNvSpPr>
            <a:spLocks noGrp="1" noChangeArrowheads="1"/>
          </p:cNvSpPr>
          <p:nvPr>
            <p:ph type="body" idx="1"/>
          </p:nvPr>
        </p:nvSpPr>
        <p:spPr>
          <a:xfrm>
            <a:off x="695400" y="1268760"/>
            <a:ext cx="10801200" cy="4827240"/>
          </a:xfrm>
        </p:spPr>
        <p:txBody>
          <a:bodyPr>
            <a:normAutofit/>
          </a:bodyPr>
          <a:lstStyle/>
          <a:p>
            <a:r>
              <a:rPr lang="en-US" altLang="en-US" sz="2800" dirty="0"/>
              <a:t>Maintaining a chain of evidence</a:t>
            </a:r>
          </a:p>
          <a:p>
            <a:pPr lvl="1"/>
            <a:r>
              <a:rPr lang="en-US" altLang="en-US" sz="2400" dirty="0"/>
              <a:t>This is to allow an external observer - the reader of the case study for example - to follow the derivation of any evidence from initial research questions to ultimate case study conclusions. </a:t>
            </a:r>
          </a:p>
          <a:p>
            <a:pPr lvl="1"/>
            <a:r>
              <a:rPr lang="en-US" altLang="en-US" sz="2400" dirty="0"/>
              <a:t>The three principles are intended to make the data collection process as explicit as possible</a:t>
            </a:r>
          </a:p>
          <a:p>
            <a:pPr lvl="1"/>
            <a:r>
              <a:rPr lang="en-US" altLang="en-US" sz="2400" dirty="0"/>
              <a:t>Then the final results can adequately reflect construct validity and reliability, thereby becoming worthy of further analysis.</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81</a:t>
            </a:fld>
            <a:endParaRPr lang="en-US" altLang="en-US" dirty="0"/>
          </a:p>
        </p:txBody>
      </p:sp>
    </p:spTree>
    <p:extLst>
      <p:ext uri="{BB962C8B-B14F-4D97-AF65-F5344CB8AC3E}">
        <p14:creationId xmlns:p14="http://schemas.microsoft.com/office/powerpoint/2010/main" val="5764035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182837" y="332656"/>
            <a:ext cx="7772400" cy="771872"/>
          </a:xfrm>
        </p:spPr>
        <p:txBody>
          <a:bodyPr>
            <a:normAutofit/>
          </a:bodyPr>
          <a:lstStyle/>
          <a:p>
            <a:r>
              <a:rPr lang="en-US" altLang="en-US" sz="4000" dirty="0"/>
              <a:t>Analyzing Case Study Evidence</a:t>
            </a:r>
            <a:endParaRPr lang="en-US" altLang="en-US" sz="1400" dirty="0"/>
          </a:p>
        </p:txBody>
      </p:sp>
      <p:sp>
        <p:nvSpPr>
          <p:cNvPr id="53251" name="Rectangle 3"/>
          <p:cNvSpPr>
            <a:spLocks noGrp="1" noChangeArrowheads="1"/>
          </p:cNvSpPr>
          <p:nvPr>
            <p:ph type="body" idx="1"/>
          </p:nvPr>
        </p:nvSpPr>
        <p:spPr>
          <a:xfrm>
            <a:off x="767408" y="1268761"/>
            <a:ext cx="10657184" cy="5112567"/>
          </a:xfrm>
        </p:spPr>
        <p:txBody>
          <a:bodyPr>
            <a:noAutofit/>
          </a:bodyPr>
          <a:lstStyle/>
          <a:p>
            <a:r>
              <a:rPr lang="en-US" altLang="en-US" sz="2800" dirty="0"/>
              <a:t>Relying on theoretical propositions</a:t>
            </a:r>
          </a:p>
          <a:p>
            <a:pPr lvl="1"/>
            <a:r>
              <a:rPr lang="en-US" altLang="en-US" sz="2400" dirty="0"/>
              <a:t>The proposition helps </a:t>
            </a:r>
          </a:p>
          <a:p>
            <a:pPr lvl="2"/>
            <a:r>
              <a:rPr lang="en-US" altLang="en-US" dirty="0"/>
              <a:t>to focus attention on some data and to ignore others</a:t>
            </a:r>
          </a:p>
          <a:p>
            <a:pPr lvl="2"/>
            <a:r>
              <a:rPr lang="en-US" altLang="en-US" dirty="0"/>
              <a:t>to organize the entire case study and to define alternative explanations to be examined</a:t>
            </a:r>
          </a:p>
          <a:p>
            <a:pPr>
              <a:spcBef>
                <a:spcPct val="0"/>
              </a:spcBef>
            </a:pPr>
            <a:r>
              <a:rPr lang="en-US" altLang="en-US" sz="2800" dirty="0"/>
              <a:t>Developing a case description </a:t>
            </a:r>
          </a:p>
          <a:p>
            <a:pPr lvl="1">
              <a:spcBef>
                <a:spcPct val="0"/>
              </a:spcBef>
            </a:pPr>
            <a:r>
              <a:rPr lang="en-US" altLang="en-US" sz="2400" dirty="0"/>
              <a:t>Develop a descriptive framework to organise the case study and identify  </a:t>
            </a:r>
          </a:p>
          <a:p>
            <a:pPr lvl="2">
              <a:spcBef>
                <a:spcPct val="0"/>
              </a:spcBef>
            </a:pPr>
            <a:r>
              <a:rPr lang="en-US" altLang="en-US" dirty="0"/>
              <a:t>types of event or process or interaction</a:t>
            </a:r>
          </a:p>
          <a:p>
            <a:pPr lvl="2">
              <a:spcBef>
                <a:spcPct val="0"/>
              </a:spcBef>
            </a:pPr>
            <a:r>
              <a:rPr lang="en-US" altLang="en-US" dirty="0"/>
              <a:t>an overall ‘pattern’ of complexity that could be used to explain why an implementation failed.</a:t>
            </a:r>
            <a:endParaRPr lang="en-US" altLang="en-US" sz="2800" dirty="0"/>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82</a:t>
            </a:fld>
            <a:endParaRPr lang="en-US" altLang="en-US" dirty="0"/>
          </a:p>
        </p:txBody>
      </p:sp>
    </p:spTree>
    <p:extLst>
      <p:ext uri="{BB962C8B-B14F-4D97-AF65-F5344CB8AC3E}">
        <p14:creationId xmlns:p14="http://schemas.microsoft.com/office/powerpoint/2010/main" val="8046707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184527" y="453781"/>
            <a:ext cx="7886700" cy="759974"/>
          </a:xfrm>
        </p:spPr>
        <p:txBody>
          <a:bodyPr/>
          <a:lstStyle/>
          <a:p>
            <a:r>
              <a:rPr lang="en-US" altLang="en-US" sz="4000" dirty="0"/>
              <a:t>Modes of Analysis</a:t>
            </a:r>
          </a:p>
        </p:txBody>
      </p:sp>
      <p:sp>
        <p:nvSpPr>
          <p:cNvPr id="54275" name="Rectangle 3"/>
          <p:cNvSpPr>
            <a:spLocks noGrp="1" noChangeArrowheads="1"/>
          </p:cNvSpPr>
          <p:nvPr>
            <p:ph type="body" idx="1"/>
          </p:nvPr>
        </p:nvSpPr>
        <p:spPr>
          <a:xfrm>
            <a:off x="551384" y="1340768"/>
            <a:ext cx="10726216" cy="5256584"/>
          </a:xfrm>
        </p:spPr>
        <p:txBody>
          <a:bodyPr>
            <a:noAutofit/>
          </a:bodyPr>
          <a:lstStyle/>
          <a:p>
            <a:pPr>
              <a:lnSpc>
                <a:spcPct val="90000"/>
              </a:lnSpc>
            </a:pPr>
            <a:r>
              <a:rPr lang="en-US" altLang="en-US" dirty="0"/>
              <a:t>Pattern matching</a:t>
            </a:r>
          </a:p>
          <a:p>
            <a:pPr lvl="1">
              <a:lnSpc>
                <a:spcPct val="90000"/>
              </a:lnSpc>
            </a:pPr>
            <a:r>
              <a:rPr lang="en-US" altLang="en-US" dirty="0"/>
              <a:t>Comparing an empirically based pattern with a predicted one. If the patterns coincide, the results can help to strengthen a case study’s internal validity.</a:t>
            </a:r>
            <a:endParaRPr lang="en-US" altLang="en-US" sz="3200" dirty="0"/>
          </a:p>
          <a:p>
            <a:pPr>
              <a:lnSpc>
                <a:spcPct val="90000"/>
              </a:lnSpc>
            </a:pPr>
            <a:r>
              <a:rPr lang="en-US" altLang="en-US" dirty="0"/>
              <a:t>Explanation building</a:t>
            </a:r>
          </a:p>
          <a:p>
            <a:pPr lvl="1">
              <a:lnSpc>
                <a:spcPct val="90000"/>
              </a:lnSpc>
            </a:pPr>
            <a:r>
              <a:rPr lang="en-US" altLang="en-US" dirty="0"/>
              <a:t>Analyze the data by building case explanations</a:t>
            </a:r>
            <a:r>
              <a:rPr lang="en-US" altLang="en-US" sz="3200" dirty="0"/>
              <a:t>.</a:t>
            </a:r>
          </a:p>
          <a:p>
            <a:pPr>
              <a:lnSpc>
                <a:spcPct val="90000"/>
              </a:lnSpc>
            </a:pPr>
            <a:r>
              <a:rPr lang="en-US" altLang="en-US" dirty="0"/>
              <a:t>Time series analysis</a:t>
            </a:r>
          </a:p>
          <a:p>
            <a:pPr lvl="1">
              <a:lnSpc>
                <a:spcPct val="90000"/>
              </a:lnSpc>
            </a:pPr>
            <a:r>
              <a:rPr lang="en-US" altLang="en-US" dirty="0"/>
              <a:t>Match data over time with:</a:t>
            </a:r>
          </a:p>
          <a:p>
            <a:pPr lvl="2">
              <a:lnSpc>
                <a:spcPct val="90000"/>
              </a:lnSpc>
            </a:pPr>
            <a:r>
              <a:rPr lang="en-US" altLang="en-US" dirty="0"/>
              <a:t>A theoretically significant trend specified in advance</a:t>
            </a:r>
          </a:p>
          <a:p>
            <a:pPr lvl="2">
              <a:lnSpc>
                <a:spcPct val="90000"/>
              </a:lnSpc>
            </a:pPr>
            <a:r>
              <a:rPr lang="en-US" altLang="en-US" dirty="0"/>
              <a:t>A rival trend, also specified in advance</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83</a:t>
            </a:fld>
            <a:endParaRPr lang="en-US" altLang="en-US" dirty="0"/>
          </a:p>
        </p:txBody>
      </p:sp>
    </p:spTree>
    <p:extLst>
      <p:ext uri="{BB962C8B-B14F-4D97-AF65-F5344CB8AC3E}">
        <p14:creationId xmlns:p14="http://schemas.microsoft.com/office/powerpoint/2010/main" val="2219164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2095500" y="332657"/>
            <a:ext cx="7886700" cy="565493"/>
          </a:xfrm>
        </p:spPr>
        <p:txBody>
          <a:bodyPr/>
          <a:lstStyle/>
          <a:p>
            <a:r>
              <a:rPr lang="en-US" altLang="en-US" sz="4000" dirty="0"/>
              <a:t>Case Study Report Writing</a:t>
            </a:r>
          </a:p>
        </p:txBody>
      </p:sp>
      <p:sp>
        <p:nvSpPr>
          <p:cNvPr id="55299" name="Rectangle 3"/>
          <p:cNvSpPr>
            <a:spLocks noGrp="1" noChangeArrowheads="1"/>
          </p:cNvSpPr>
          <p:nvPr>
            <p:ph type="body" idx="1"/>
          </p:nvPr>
        </p:nvSpPr>
        <p:spPr>
          <a:xfrm>
            <a:off x="623392" y="1124744"/>
            <a:ext cx="10729192" cy="4676408"/>
          </a:xfrm>
        </p:spPr>
        <p:txBody>
          <a:bodyPr>
            <a:noAutofit/>
          </a:bodyPr>
          <a:lstStyle/>
          <a:p>
            <a:r>
              <a:rPr lang="en-US" altLang="en-US" sz="2400" dirty="0"/>
              <a:t>For the DBA, you need to write primarily for an academic audience</a:t>
            </a:r>
          </a:p>
          <a:p>
            <a:r>
              <a:rPr lang="en-US" altLang="en-US" sz="2400" dirty="0"/>
              <a:t>Linear-analytic</a:t>
            </a:r>
          </a:p>
          <a:p>
            <a:pPr lvl="1"/>
            <a:r>
              <a:rPr lang="en-US" altLang="en-US" sz="2400" dirty="0"/>
              <a:t>Problem, methods, findings of data collection and analysis, conclusion.</a:t>
            </a:r>
          </a:p>
          <a:p>
            <a:r>
              <a:rPr lang="en-US" altLang="en-US" sz="2400" dirty="0"/>
              <a:t>Comparative</a:t>
            </a:r>
          </a:p>
          <a:p>
            <a:pPr lvl="1"/>
            <a:r>
              <a:rPr lang="en-US" altLang="en-US" sz="2400" dirty="0"/>
              <a:t>The same kind of case is repeated two or three times</a:t>
            </a:r>
          </a:p>
          <a:p>
            <a:pPr lvl="1"/>
            <a:r>
              <a:rPr lang="en-US" altLang="en-US" sz="2400" dirty="0"/>
              <a:t>Alternative descriptions or explanations can be compared.</a:t>
            </a:r>
          </a:p>
          <a:p>
            <a:r>
              <a:rPr lang="en-US" altLang="en-US" sz="2400" dirty="0"/>
              <a:t>Theory-building</a:t>
            </a:r>
          </a:p>
          <a:p>
            <a:pPr lvl="1"/>
            <a:r>
              <a:rPr lang="en-US" altLang="en-US" sz="2400" dirty="0"/>
              <a:t>Where case evidence is used to construct/ground a new theory</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84</a:t>
            </a:fld>
            <a:endParaRPr lang="en-US" altLang="en-US" dirty="0"/>
          </a:p>
        </p:txBody>
      </p:sp>
    </p:spTree>
    <p:extLst>
      <p:ext uri="{BB962C8B-B14F-4D97-AF65-F5344CB8AC3E}">
        <p14:creationId xmlns:p14="http://schemas.microsoft.com/office/powerpoint/2010/main" val="25592904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2209800" y="116632"/>
            <a:ext cx="7772400" cy="843880"/>
          </a:xfrm>
        </p:spPr>
        <p:txBody>
          <a:bodyPr/>
          <a:lstStyle/>
          <a:p>
            <a:r>
              <a:rPr lang="en-US" altLang="en-US" sz="4000" dirty="0"/>
              <a:t>Standards of Excellence</a:t>
            </a:r>
          </a:p>
        </p:txBody>
      </p:sp>
      <p:sp>
        <p:nvSpPr>
          <p:cNvPr id="57347" name="Rectangle 3"/>
          <p:cNvSpPr>
            <a:spLocks noGrp="1" noChangeArrowheads="1"/>
          </p:cNvSpPr>
          <p:nvPr>
            <p:ph type="body" idx="1"/>
          </p:nvPr>
        </p:nvSpPr>
        <p:spPr>
          <a:xfrm>
            <a:off x="767408" y="960512"/>
            <a:ext cx="10369152" cy="5135488"/>
          </a:xfrm>
        </p:spPr>
        <p:txBody>
          <a:bodyPr>
            <a:normAutofit/>
          </a:bodyPr>
          <a:lstStyle/>
          <a:p>
            <a:pPr algn="just">
              <a:spcBef>
                <a:spcPts val="600"/>
              </a:spcBef>
              <a:buSzPct val="100000"/>
            </a:pPr>
            <a:r>
              <a:rPr lang="en-US" altLang="en-US" sz="2800" dirty="0"/>
              <a:t>Significance</a:t>
            </a:r>
          </a:p>
          <a:p>
            <a:pPr algn="just">
              <a:spcBef>
                <a:spcPts val="600"/>
              </a:spcBef>
              <a:buSzPct val="100000"/>
            </a:pPr>
            <a:r>
              <a:rPr lang="en-US" altLang="en-US" sz="2800" dirty="0"/>
              <a:t>Completeness</a:t>
            </a:r>
          </a:p>
          <a:p>
            <a:pPr algn="just">
              <a:spcBef>
                <a:spcPts val="600"/>
              </a:spcBef>
              <a:buSzPct val="100000"/>
            </a:pPr>
            <a:r>
              <a:rPr lang="en-US" altLang="en-US" sz="2800" dirty="0"/>
              <a:t>Alternative perspectives considered</a:t>
            </a:r>
          </a:p>
          <a:p>
            <a:pPr algn="just">
              <a:spcBef>
                <a:spcPts val="600"/>
              </a:spcBef>
              <a:buSzPct val="100000"/>
            </a:pPr>
            <a:r>
              <a:rPr lang="en-US" altLang="en-US" sz="2800" dirty="0"/>
              <a:t>Sufficient evidence displayed</a:t>
            </a:r>
          </a:p>
          <a:p>
            <a:pPr algn="just">
              <a:spcBef>
                <a:spcPts val="600"/>
              </a:spcBef>
              <a:buSzPct val="100000"/>
            </a:pPr>
            <a:r>
              <a:rPr lang="en-US" altLang="en-US" sz="2800" dirty="0"/>
              <a:t>An engaging, attractive and readable style</a:t>
            </a:r>
          </a:p>
          <a:p>
            <a:pPr>
              <a:spcBef>
                <a:spcPts val="600"/>
              </a:spcBef>
              <a:buSzPct val="100000"/>
            </a:pPr>
            <a:r>
              <a:rPr lang="en-US" altLang="en-US" sz="2800" dirty="0"/>
              <a:t>Failure cases can be as instructive as successful cases, if the explanations are persuasive</a:t>
            </a:r>
          </a:p>
        </p:txBody>
      </p:sp>
      <p:sp>
        <p:nvSpPr>
          <p:cNvPr id="2" name="Slide Number Placeholder 1"/>
          <p:cNvSpPr>
            <a:spLocks noGrp="1"/>
          </p:cNvSpPr>
          <p:nvPr>
            <p:ph type="sldNum" sz="quarter" idx="12"/>
          </p:nvPr>
        </p:nvSpPr>
        <p:spPr/>
        <p:txBody>
          <a:bodyPr/>
          <a:lstStyle/>
          <a:p>
            <a:fld id="{275AA5F2-9E93-4C75-929D-7199FCFB0569}" type="slidenum">
              <a:rPr lang="en-US" altLang="en-US" smtClean="0"/>
              <a:pPr/>
              <a:t>85</a:t>
            </a:fld>
            <a:endParaRPr lang="en-US" altLang="en-US" dirty="0"/>
          </a:p>
        </p:txBody>
      </p:sp>
    </p:spTree>
    <p:extLst>
      <p:ext uri="{BB962C8B-B14F-4D97-AF65-F5344CB8AC3E}">
        <p14:creationId xmlns:p14="http://schemas.microsoft.com/office/powerpoint/2010/main" val="37644606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The Research Process XII: </a:t>
            </a:r>
            <a:br>
              <a:rPr lang="en-US" sz="4000" dirty="0"/>
            </a:br>
            <a:r>
              <a:rPr lang="en-US" sz="4000" dirty="0"/>
              <a:t>Action Research </a:t>
            </a:r>
            <a:endParaRPr lang="en-GB" sz="4000" dirty="0"/>
          </a:p>
        </p:txBody>
      </p:sp>
      <p:sp>
        <p:nvSpPr>
          <p:cNvPr id="3" name="Content Placeholder 2"/>
          <p:cNvSpPr>
            <a:spLocks noGrp="1"/>
          </p:cNvSpPr>
          <p:nvPr>
            <p:ph idx="1"/>
          </p:nvPr>
        </p:nvSpPr>
        <p:spPr/>
        <p:txBody>
          <a:bodyPr/>
          <a:lstStyle/>
          <a:p>
            <a:pPr algn="just" eaLnBrk="1" hangingPunct="1"/>
            <a:r>
              <a:rPr lang="en-GB" altLang="en-US" sz="2800" dirty="0">
                <a:cs typeface="Arial" charset="0"/>
              </a:rPr>
              <a:t>Action Research involves…</a:t>
            </a:r>
          </a:p>
          <a:p>
            <a:pPr lvl="1" algn="just" eaLnBrk="1" hangingPunct="1"/>
            <a:r>
              <a:rPr lang="en-GB" altLang="en-US" sz="2400" dirty="0">
                <a:cs typeface="Arial" charset="0"/>
              </a:rPr>
              <a:t>solving organizational problems</a:t>
            </a:r>
          </a:p>
          <a:p>
            <a:pPr lvl="1" algn="just" eaLnBrk="1" hangingPunct="1"/>
            <a:r>
              <a:rPr lang="en-GB" altLang="en-US" sz="2400" dirty="0">
                <a:cs typeface="Arial" charset="0"/>
              </a:rPr>
              <a:t>improving organizational circumstances for stakeholders (employees, managers, customers)</a:t>
            </a:r>
          </a:p>
          <a:p>
            <a:pPr algn="just" eaLnBrk="1" hangingPunct="1"/>
            <a:r>
              <a:rPr lang="en-GB" altLang="en-US" sz="2400" dirty="0">
                <a:cs typeface="Arial" charset="0"/>
              </a:rPr>
              <a:t>…</a:t>
            </a:r>
            <a:r>
              <a:rPr lang="en-GB" altLang="en-US" sz="2800" dirty="0">
                <a:cs typeface="Arial" charset="0"/>
              </a:rPr>
              <a:t>by means of researcher </a:t>
            </a:r>
            <a:r>
              <a:rPr lang="en-GB" altLang="en-US" sz="2800" dirty="0">
                <a:solidFill>
                  <a:srgbClr val="FF0000"/>
                </a:solidFill>
                <a:cs typeface="Arial" charset="0"/>
              </a:rPr>
              <a:t>intervention,</a:t>
            </a:r>
            <a:r>
              <a:rPr lang="en-GB" altLang="en-US" sz="2800" dirty="0">
                <a:cs typeface="Arial" charset="0"/>
              </a:rPr>
              <a:t> thus…</a:t>
            </a:r>
          </a:p>
          <a:p>
            <a:pPr lvl="1" algn="just" eaLnBrk="1" hangingPunct="1"/>
            <a:r>
              <a:rPr lang="en-GB" altLang="en-US" sz="2400" dirty="0">
                <a:cs typeface="Arial" charset="0"/>
              </a:rPr>
              <a:t>contributing to knowledge about both academic theory &amp; organizational practice</a:t>
            </a:r>
            <a:endParaRPr lang="en-US" altLang="en-US" sz="2400" dirty="0"/>
          </a:p>
          <a:p>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86</a:t>
            </a:fld>
            <a:endParaRPr lang="en-US" dirty="0"/>
          </a:p>
        </p:txBody>
      </p:sp>
    </p:spTree>
    <p:extLst>
      <p:ext uri="{BB962C8B-B14F-4D97-AF65-F5344CB8AC3E}">
        <p14:creationId xmlns:p14="http://schemas.microsoft.com/office/powerpoint/2010/main" val="6205939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650ED649-0BC5-42EF-9E04-837373986234}" type="slidenum">
              <a:rPr lang="en-US"/>
              <a:pPr>
                <a:defRPr/>
              </a:pPr>
              <a:t>87</a:t>
            </a:fld>
            <a:endParaRPr lang="en-US" dirty="0"/>
          </a:p>
        </p:txBody>
      </p:sp>
      <p:sp>
        <p:nvSpPr>
          <p:cNvPr id="9220" name="Rectangle 2"/>
          <p:cNvSpPr>
            <a:spLocks noGrp="1" noChangeArrowheads="1"/>
          </p:cNvSpPr>
          <p:nvPr>
            <p:ph type="title"/>
          </p:nvPr>
        </p:nvSpPr>
        <p:spPr/>
        <p:txBody>
          <a:bodyPr/>
          <a:lstStyle/>
          <a:p>
            <a:pPr eaLnBrk="1" hangingPunct="1"/>
            <a:r>
              <a:rPr lang="en-US" altLang="en-US" sz="4000" dirty="0">
                <a:solidFill>
                  <a:schemeClr val="tx1"/>
                </a:solidFill>
              </a:rPr>
              <a:t>Two Demanding Masters</a:t>
            </a:r>
          </a:p>
        </p:txBody>
      </p:sp>
      <p:sp>
        <p:nvSpPr>
          <p:cNvPr id="9221" name="Rectangle 3"/>
          <p:cNvSpPr>
            <a:spLocks noGrp="1" noChangeArrowheads="1"/>
          </p:cNvSpPr>
          <p:nvPr>
            <p:ph type="body" idx="1"/>
          </p:nvPr>
        </p:nvSpPr>
        <p:spPr/>
        <p:txBody>
          <a:bodyPr>
            <a:normAutofit/>
          </a:bodyPr>
          <a:lstStyle/>
          <a:p>
            <a:pPr eaLnBrk="1" hangingPunct="1"/>
            <a:r>
              <a:rPr lang="en-US" altLang="en-US" sz="2700" dirty="0"/>
              <a:t>Client</a:t>
            </a:r>
          </a:p>
          <a:p>
            <a:pPr lvl="1" eaLnBrk="1" hangingPunct="1"/>
            <a:r>
              <a:rPr lang="en-US" altLang="en-US" sz="2400" dirty="0"/>
              <a:t>Need for organizational problem solving</a:t>
            </a:r>
          </a:p>
          <a:p>
            <a:pPr eaLnBrk="1" hangingPunct="1"/>
            <a:r>
              <a:rPr lang="en-US" altLang="en-US" sz="2700" dirty="0"/>
              <a:t>Research Community</a:t>
            </a:r>
          </a:p>
          <a:p>
            <a:pPr lvl="1" eaLnBrk="1" hangingPunct="1"/>
            <a:r>
              <a:rPr lang="en-US" altLang="en-US" sz="2400" dirty="0"/>
              <a:t>Need for knowledge that is relevant in this organizational situation and is also applicable to other problem contexts (in other organizations) </a:t>
            </a:r>
          </a:p>
        </p:txBody>
      </p:sp>
    </p:spTree>
    <p:extLst>
      <p:ext uri="{BB962C8B-B14F-4D97-AF65-F5344CB8AC3E}">
        <p14:creationId xmlns:p14="http://schemas.microsoft.com/office/powerpoint/2010/main" val="6425284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33023946-9E42-4B05-9779-F8F177650A1C}" type="slidenum">
              <a:rPr lang="en-US"/>
              <a:pPr>
                <a:defRPr/>
              </a:pPr>
              <a:t>88</a:t>
            </a:fld>
            <a:endParaRPr lang="en-US" dirty="0"/>
          </a:p>
        </p:txBody>
      </p:sp>
      <p:sp>
        <p:nvSpPr>
          <p:cNvPr id="10244" name="Rectangle 2"/>
          <p:cNvSpPr>
            <a:spLocks noGrp="1" noChangeArrowheads="1"/>
          </p:cNvSpPr>
          <p:nvPr>
            <p:ph type="title"/>
          </p:nvPr>
        </p:nvSpPr>
        <p:spPr/>
        <p:txBody>
          <a:bodyPr/>
          <a:lstStyle/>
          <a:p>
            <a:pPr eaLnBrk="1" hangingPunct="1"/>
            <a:r>
              <a:rPr lang="en-US" altLang="en-US" sz="4000" dirty="0">
                <a:solidFill>
                  <a:schemeClr val="tx1"/>
                </a:solidFill>
              </a:rPr>
              <a:t>Epistemology</a:t>
            </a:r>
            <a:endParaRPr lang="en-US" altLang="en-US" dirty="0">
              <a:solidFill>
                <a:schemeClr val="tx1"/>
              </a:solidFill>
            </a:endParaRPr>
          </a:p>
        </p:txBody>
      </p:sp>
      <p:sp>
        <p:nvSpPr>
          <p:cNvPr id="10245" name="Rectangle 3"/>
          <p:cNvSpPr>
            <a:spLocks noGrp="1" noChangeArrowheads="1"/>
          </p:cNvSpPr>
          <p:nvPr>
            <p:ph type="body" idx="1"/>
          </p:nvPr>
        </p:nvSpPr>
        <p:spPr/>
        <p:txBody>
          <a:bodyPr>
            <a:normAutofit/>
          </a:bodyPr>
          <a:lstStyle/>
          <a:p>
            <a:pPr eaLnBrk="1" hangingPunct="1"/>
            <a:r>
              <a:rPr lang="en-US" altLang="en-US" sz="2400" dirty="0"/>
              <a:t>Canonical AR is usually premised on an *interpretivist* epistemology </a:t>
            </a:r>
          </a:p>
          <a:p>
            <a:pPr lvl="1" eaLnBrk="1" hangingPunct="1"/>
            <a:r>
              <a:rPr lang="en-US" altLang="en-US" sz="2100" dirty="0"/>
              <a:t>The CAR researcher-practitioner needs to engage in many interpretive and diagnostic acts, thinking carefully about the organizational situation, representing the world as experienced by the clients.</a:t>
            </a:r>
          </a:p>
          <a:p>
            <a:pPr lvl="1" eaLnBrk="1" hangingPunct="1"/>
            <a:r>
              <a:rPr lang="en-US" altLang="en-US" sz="2100" dirty="0"/>
              <a:t>Disciplined subjectivity and imagination are critical skills</a:t>
            </a:r>
          </a:p>
        </p:txBody>
      </p:sp>
    </p:spTree>
    <p:extLst>
      <p:ext uri="{BB962C8B-B14F-4D97-AF65-F5344CB8AC3E}">
        <p14:creationId xmlns:p14="http://schemas.microsoft.com/office/powerpoint/2010/main" val="42571448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D391B163-B928-47D1-9477-9E6961C0E95A}" type="slidenum">
              <a:rPr lang="en-US"/>
              <a:pPr>
                <a:defRPr/>
              </a:pPr>
              <a:t>89</a:t>
            </a:fld>
            <a:endParaRPr lang="en-US" dirty="0"/>
          </a:p>
        </p:txBody>
      </p:sp>
      <p:sp>
        <p:nvSpPr>
          <p:cNvPr id="11268" name="Rectangle 1026"/>
          <p:cNvSpPr>
            <a:spLocks noGrp="1" noChangeArrowheads="1"/>
          </p:cNvSpPr>
          <p:nvPr>
            <p:ph type="title"/>
          </p:nvPr>
        </p:nvSpPr>
        <p:spPr/>
        <p:txBody>
          <a:bodyPr/>
          <a:lstStyle/>
          <a:p>
            <a:pPr eaLnBrk="1" hangingPunct="1"/>
            <a:r>
              <a:rPr lang="en-US" altLang="en-US" sz="4000" dirty="0">
                <a:solidFill>
                  <a:schemeClr val="tx1"/>
                </a:solidFill>
              </a:rPr>
              <a:t>Canonical AR is…</a:t>
            </a:r>
          </a:p>
        </p:txBody>
      </p:sp>
      <p:sp>
        <p:nvSpPr>
          <p:cNvPr id="11269" name="Rectangle 1027"/>
          <p:cNvSpPr>
            <a:spLocks noGrp="1" noChangeArrowheads="1"/>
          </p:cNvSpPr>
          <p:nvPr>
            <p:ph type="body" idx="1"/>
          </p:nvPr>
        </p:nvSpPr>
        <p:spPr>
          <a:xfrm>
            <a:off x="767408" y="2187181"/>
            <a:ext cx="10729192" cy="3401615"/>
          </a:xfrm>
        </p:spPr>
        <p:txBody>
          <a:bodyPr>
            <a:normAutofit/>
          </a:bodyPr>
          <a:lstStyle/>
          <a:p>
            <a:pPr eaLnBrk="1" hangingPunct="1">
              <a:lnSpc>
                <a:spcPct val="80000"/>
              </a:lnSpc>
            </a:pPr>
            <a:r>
              <a:rPr lang="en-US" altLang="en-US" sz="2400" dirty="0">
                <a:solidFill>
                  <a:srgbClr val="FF0000"/>
                </a:solidFill>
              </a:rPr>
              <a:t>Iterative</a:t>
            </a:r>
            <a:r>
              <a:rPr lang="en-US" altLang="en-US" sz="2400" dirty="0"/>
              <a:t> - with one or more cycles of interventions</a:t>
            </a:r>
          </a:p>
          <a:p>
            <a:pPr eaLnBrk="1" hangingPunct="1">
              <a:lnSpc>
                <a:spcPct val="80000"/>
              </a:lnSpc>
            </a:pPr>
            <a:r>
              <a:rPr lang="en-US" altLang="en-US" sz="2400" dirty="0">
                <a:solidFill>
                  <a:srgbClr val="FF0000"/>
                </a:solidFill>
              </a:rPr>
              <a:t>Rigorous</a:t>
            </a:r>
            <a:r>
              <a:rPr lang="en-US" altLang="en-US" sz="2400" dirty="0"/>
              <a:t> - correct use of methods in the task context</a:t>
            </a:r>
          </a:p>
          <a:p>
            <a:pPr lvl="1" eaLnBrk="1" hangingPunct="1">
              <a:lnSpc>
                <a:spcPct val="80000"/>
              </a:lnSpc>
            </a:pPr>
            <a:r>
              <a:rPr lang="en-US" altLang="en-US" sz="2100" dirty="0"/>
              <a:t>Carefully planned iterations to develop detailed problem context knowledge and to identify relevant solutions</a:t>
            </a:r>
          </a:p>
          <a:p>
            <a:pPr lvl="1" eaLnBrk="1" hangingPunct="1">
              <a:lnSpc>
                <a:spcPct val="80000"/>
              </a:lnSpc>
            </a:pPr>
            <a:r>
              <a:rPr lang="en-US" altLang="en-US" sz="2100" dirty="0"/>
              <a:t>Continuous problem (re)diagnosis </a:t>
            </a:r>
          </a:p>
          <a:p>
            <a:pPr lvl="1" eaLnBrk="1" hangingPunct="1">
              <a:lnSpc>
                <a:spcPct val="80000"/>
              </a:lnSpc>
            </a:pPr>
            <a:r>
              <a:rPr lang="en-US" altLang="en-US" sz="2100" dirty="0"/>
              <a:t>Flexible application of the method</a:t>
            </a:r>
          </a:p>
          <a:p>
            <a:pPr eaLnBrk="1" hangingPunct="1">
              <a:lnSpc>
                <a:spcPct val="80000"/>
              </a:lnSpc>
            </a:pPr>
            <a:r>
              <a:rPr lang="en-US" altLang="en-US" sz="2400" dirty="0">
                <a:solidFill>
                  <a:srgbClr val="FF0000"/>
                </a:solidFill>
              </a:rPr>
              <a:t>Collaborative</a:t>
            </a:r>
            <a:r>
              <a:rPr lang="en-US" altLang="en-US" dirty="0"/>
              <a:t> </a:t>
            </a:r>
          </a:p>
          <a:p>
            <a:pPr lvl="1" eaLnBrk="1" hangingPunct="1">
              <a:lnSpc>
                <a:spcPct val="80000"/>
              </a:lnSpc>
            </a:pPr>
            <a:r>
              <a:rPr lang="en-US" altLang="en-US" sz="2100" dirty="0"/>
              <a:t>Researchers and Clients must work together</a:t>
            </a:r>
          </a:p>
          <a:p>
            <a:pPr lvl="1" eaLnBrk="1" hangingPunct="1">
              <a:lnSpc>
                <a:spcPct val="80000"/>
              </a:lnSpc>
            </a:pPr>
            <a:r>
              <a:rPr lang="en-US" altLang="en-US" sz="2100" dirty="0"/>
              <a:t>Clients must actively participate in the project</a:t>
            </a:r>
          </a:p>
        </p:txBody>
      </p:sp>
    </p:spTree>
    <p:extLst>
      <p:ext uri="{BB962C8B-B14F-4D97-AF65-F5344CB8AC3E}">
        <p14:creationId xmlns:p14="http://schemas.microsoft.com/office/powerpoint/2010/main" val="21643750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165A8074-8F50-4DC4-9C8A-9011AB9A7B2A}" type="slidenum">
              <a:rPr lang="en-US"/>
              <a:pPr>
                <a:defRPr/>
              </a:pPr>
              <a:t>90</a:t>
            </a:fld>
            <a:endParaRPr lang="en-US" dirty="0"/>
          </a:p>
        </p:txBody>
      </p:sp>
      <p:sp>
        <p:nvSpPr>
          <p:cNvPr id="12292" name="Rectangle 1026"/>
          <p:cNvSpPr>
            <a:spLocks noGrp="1" noChangeArrowheads="1"/>
          </p:cNvSpPr>
          <p:nvPr>
            <p:ph type="title"/>
          </p:nvPr>
        </p:nvSpPr>
        <p:spPr>
          <a:xfrm>
            <a:off x="2228352" y="275036"/>
            <a:ext cx="7772400" cy="685800"/>
          </a:xfrm>
        </p:spPr>
        <p:txBody>
          <a:bodyPr/>
          <a:lstStyle/>
          <a:p>
            <a:pPr eaLnBrk="1" hangingPunct="1"/>
            <a:r>
              <a:rPr lang="en-US" altLang="en-US" sz="4000" dirty="0">
                <a:solidFill>
                  <a:schemeClr val="tx1"/>
                </a:solidFill>
              </a:rPr>
              <a:t>Canonical AR Projects</a:t>
            </a:r>
          </a:p>
        </p:txBody>
      </p:sp>
      <p:sp>
        <p:nvSpPr>
          <p:cNvPr id="12293" name="Rectangle 1027"/>
          <p:cNvSpPr>
            <a:spLocks noGrp="1" noChangeArrowheads="1"/>
          </p:cNvSpPr>
          <p:nvPr>
            <p:ph type="body" idx="1"/>
          </p:nvPr>
        </p:nvSpPr>
        <p:spPr>
          <a:xfrm>
            <a:off x="623392" y="1714502"/>
            <a:ext cx="10801200" cy="4378795"/>
          </a:xfrm>
        </p:spPr>
        <p:txBody>
          <a:bodyPr>
            <a:normAutofit/>
          </a:bodyPr>
          <a:lstStyle/>
          <a:p>
            <a:pPr eaLnBrk="1" hangingPunct="1">
              <a:spcBef>
                <a:spcPts val="600"/>
              </a:spcBef>
            </a:pPr>
            <a:r>
              <a:rPr lang="en-US" altLang="en-US" sz="2400" dirty="0"/>
              <a:t>A CAR project can be expected to investigate the evolution of an organizational change process in great detail</a:t>
            </a:r>
          </a:p>
          <a:p>
            <a:pPr eaLnBrk="1" hangingPunct="1">
              <a:spcBef>
                <a:spcPts val="600"/>
              </a:spcBef>
            </a:pPr>
            <a:r>
              <a:rPr lang="en-US" altLang="en-US" sz="2400" dirty="0"/>
              <a:t>Each organizational context will have a unique set of constraints and idiosyncracies</a:t>
            </a:r>
          </a:p>
          <a:p>
            <a:pPr eaLnBrk="1" hangingPunct="1">
              <a:spcBef>
                <a:spcPts val="600"/>
              </a:spcBef>
            </a:pPr>
            <a:r>
              <a:rPr lang="en-US" altLang="en-US" sz="2400" dirty="0"/>
              <a:t>Organizational circumstances are ever changing</a:t>
            </a:r>
          </a:p>
          <a:p>
            <a:pPr lvl="1" eaLnBrk="1" hangingPunct="1">
              <a:spcBef>
                <a:spcPts val="600"/>
              </a:spcBef>
            </a:pPr>
            <a:r>
              <a:rPr lang="en-US" altLang="en-US" sz="2100" dirty="0"/>
              <a:t>So you can’t plan everything in advance</a:t>
            </a:r>
          </a:p>
          <a:p>
            <a:pPr lvl="1" eaLnBrk="1" hangingPunct="1">
              <a:spcBef>
                <a:spcPts val="600"/>
              </a:spcBef>
            </a:pPr>
            <a:r>
              <a:rPr lang="en-US" altLang="en-US" sz="2100" dirty="0"/>
              <a:t>There is an infinite variety of circumstances that you will have to be prepared to adapt to!</a:t>
            </a:r>
          </a:p>
          <a:p>
            <a:pPr>
              <a:spcBef>
                <a:spcPts val="600"/>
              </a:spcBef>
            </a:pPr>
            <a:r>
              <a:rPr lang="en-US" altLang="en-US" sz="2400" dirty="0"/>
              <a:t>Can be structured according to principles and criteria, but these need to be applied sensitively</a:t>
            </a:r>
            <a:endParaRPr lang="en-US" altLang="en-US" sz="2100" dirty="0"/>
          </a:p>
        </p:txBody>
      </p:sp>
    </p:spTree>
    <p:extLst>
      <p:ext uri="{BB962C8B-B14F-4D97-AF65-F5344CB8AC3E}">
        <p14:creationId xmlns:p14="http://schemas.microsoft.com/office/powerpoint/2010/main" val="31831511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7AE72594-5AB1-4D6E-B628-8E7290A4A4FA}" type="slidenum">
              <a:rPr lang="en-US"/>
              <a:pPr>
                <a:defRPr/>
              </a:pPr>
              <a:t>91</a:t>
            </a:fld>
            <a:endParaRPr lang="en-US" dirty="0"/>
          </a:p>
        </p:txBody>
      </p:sp>
      <p:sp>
        <p:nvSpPr>
          <p:cNvPr id="15364" name="Rectangle 2"/>
          <p:cNvSpPr>
            <a:spLocks noGrp="1" noChangeArrowheads="1"/>
          </p:cNvSpPr>
          <p:nvPr>
            <p:ph type="title"/>
          </p:nvPr>
        </p:nvSpPr>
        <p:spPr/>
        <p:txBody>
          <a:bodyPr/>
          <a:lstStyle/>
          <a:p>
            <a:pPr eaLnBrk="1" hangingPunct="1"/>
            <a:r>
              <a:rPr lang="en-US" altLang="en-US" sz="4000" dirty="0">
                <a:solidFill>
                  <a:schemeClr val="tx1"/>
                </a:solidFill>
              </a:rPr>
              <a:t>Principles &amp; Criteria</a:t>
            </a:r>
          </a:p>
        </p:txBody>
      </p:sp>
      <p:sp>
        <p:nvSpPr>
          <p:cNvPr id="15365" name="Rectangle 3"/>
          <p:cNvSpPr>
            <a:spLocks noGrp="1" noChangeArrowheads="1"/>
          </p:cNvSpPr>
          <p:nvPr>
            <p:ph type="body" idx="1"/>
          </p:nvPr>
        </p:nvSpPr>
        <p:spPr/>
        <p:txBody>
          <a:bodyPr>
            <a:normAutofit/>
          </a:bodyPr>
          <a:lstStyle/>
          <a:p>
            <a:pPr marL="400050" indent="-400050" eaLnBrk="1" hangingPunct="1">
              <a:buFontTx/>
              <a:buAutoNum type="arabicPeriod"/>
            </a:pPr>
            <a:r>
              <a:rPr lang="en-US" altLang="en-US" sz="2800" dirty="0"/>
              <a:t>Researcher-Client Agreement</a:t>
            </a:r>
          </a:p>
          <a:p>
            <a:pPr marL="400050" indent="-400050" eaLnBrk="1" hangingPunct="1">
              <a:buFontTx/>
              <a:buAutoNum type="arabicPeriod"/>
            </a:pPr>
            <a:r>
              <a:rPr lang="en-US" altLang="en-US" sz="2800" dirty="0"/>
              <a:t>Cyclical Process Model</a:t>
            </a:r>
          </a:p>
          <a:p>
            <a:pPr marL="400050" indent="-400050" eaLnBrk="1" hangingPunct="1">
              <a:buFontTx/>
              <a:buAutoNum type="arabicPeriod"/>
            </a:pPr>
            <a:r>
              <a:rPr lang="en-US" altLang="en-US" sz="2800" dirty="0"/>
              <a:t>Role of Theory</a:t>
            </a:r>
          </a:p>
          <a:p>
            <a:pPr marL="400050" indent="-400050" eaLnBrk="1" hangingPunct="1">
              <a:buFontTx/>
              <a:buAutoNum type="arabicPeriod"/>
            </a:pPr>
            <a:r>
              <a:rPr lang="en-US" altLang="en-US" sz="2800" dirty="0"/>
              <a:t>Change through Action</a:t>
            </a:r>
          </a:p>
          <a:p>
            <a:pPr marL="400050" indent="-400050" eaLnBrk="1" hangingPunct="1">
              <a:buFontTx/>
              <a:buAutoNum type="arabicPeriod"/>
            </a:pPr>
            <a:r>
              <a:rPr lang="en-US" altLang="en-US" sz="2800" dirty="0"/>
              <a:t>Specification of Learning</a:t>
            </a:r>
          </a:p>
        </p:txBody>
      </p:sp>
    </p:spTree>
    <p:extLst>
      <p:ext uri="{BB962C8B-B14F-4D97-AF65-F5344CB8AC3E}">
        <p14:creationId xmlns:p14="http://schemas.microsoft.com/office/powerpoint/2010/main" val="13731797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91E6F8EE-6F1C-47B7-8B6D-6B5C8083303B}" type="slidenum">
              <a:rPr lang="en-US"/>
              <a:pPr>
                <a:defRPr/>
              </a:pPr>
              <a:t>92</a:t>
            </a:fld>
            <a:endParaRPr lang="en-US" dirty="0"/>
          </a:p>
        </p:txBody>
      </p:sp>
      <p:sp>
        <p:nvSpPr>
          <p:cNvPr id="16388" name="Rectangle 2"/>
          <p:cNvSpPr>
            <a:spLocks noGrp="1" noChangeArrowheads="1"/>
          </p:cNvSpPr>
          <p:nvPr>
            <p:ph type="title"/>
          </p:nvPr>
        </p:nvSpPr>
        <p:spPr/>
        <p:txBody>
          <a:bodyPr/>
          <a:lstStyle/>
          <a:p>
            <a:pPr eaLnBrk="1" hangingPunct="1"/>
            <a:r>
              <a:rPr lang="en-US" altLang="en-US" sz="4000" dirty="0">
                <a:solidFill>
                  <a:schemeClr val="tx1"/>
                </a:solidFill>
              </a:rPr>
              <a:t>1. Researcher-Client Agreement</a:t>
            </a:r>
          </a:p>
        </p:txBody>
      </p:sp>
      <p:sp>
        <p:nvSpPr>
          <p:cNvPr id="16389" name="Rectangle 3"/>
          <p:cNvSpPr>
            <a:spLocks noGrp="1" noChangeArrowheads="1"/>
          </p:cNvSpPr>
          <p:nvPr>
            <p:ph type="body" idx="1"/>
          </p:nvPr>
        </p:nvSpPr>
        <p:spPr/>
        <p:txBody>
          <a:bodyPr>
            <a:normAutofit/>
          </a:bodyPr>
          <a:lstStyle/>
          <a:p>
            <a:pPr eaLnBrk="1" hangingPunct="1"/>
            <a:r>
              <a:rPr lang="en-US" altLang="en-US" sz="2800" dirty="0"/>
              <a:t>Guiding foundation for the project</a:t>
            </a:r>
          </a:p>
          <a:p>
            <a:pPr eaLnBrk="1" hangingPunct="1"/>
            <a:r>
              <a:rPr lang="en-US" altLang="en-US" sz="2800" dirty="0"/>
              <a:t>Client must understand what CAR involves</a:t>
            </a:r>
          </a:p>
          <a:p>
            <a:pPr eaLnBrk="1" hangingPunct="1"/>
            <a:r>
              <a:rPr lang="en-US" altLang="en-US" sz="2800" dirty="0"/>
              <a:t>Mutual guarantees for behaviour</a:t>
            </a:r>
          </a:p>
          <a:p>
            <a:pPr eaLnBrk="1" hangingPunct="1"/>
            <a:r>
              <a:rPr lang="en-US" altLang="en-US" sz="2800" dirty="0"/>
              <a:t>Basis for building trust in the organizational context</a:t>
            </a:r>
          </a:p>
          <a:p>
            <a:pPr eaLnBrk="1" hangingPunct="1"/>
            <a:r>
              <a:rPr lang="en-US" altLang="en-US" sz="2800" dirty="0"/>
              <a:t>Promote a spirit of shared inquiry</a:t>
            </a:r>
          </a:p>
        </p:txBody>
      </p:sp>
    </p:spTree>
    <p:extLst>
      <p:ext uri="{BB962C8B-B14F-4D97-AF65-F5344CB8AC3E}">
        <p14:creationId xmlns:p14="http://schemas.microsoft.com/office/powerpoint/2010/main" val="27468747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13755B87-F206-4F64-9D0B-BAAA1A1EFDFB}" type="slidenum">
              <a:rPr lang="en-US"/>
              <a:pPr>
                <a:defRPr/>
              </a:pPr>
              <a:t>93</a:t>
            </a:fld>
            <a:endParaRPr lang="en-US" dirty="0"/>
          </a:p>
        </p:txBody>
      </p:sp>
      <p:sp>
        <p:nvSpPr>
          <p:cNvPr id="17412" name="Rectangle 2"/>
          <p:cNvSpPr>
            <a:spLocks noGrp="1" noChangeArrowheads="1"/>
          </p:cNvSpPr>
          <p:nvPr>
            <p:ph type="title"/>
          </p:nvPr>
        </p:nvSpPr>
        <p:spPr/>
        <p:txBody>
          <a:bodyPr/>
          <a:lstStyle/>
          <a:p>
            <a:pPr eaLnBrk="1" hangingPunct="1"/>
            <a:r>
              <a:rPr lang="en-US" altLang="en-US" sz="4000" dirty="0">
                <a:solidFill>
                  <a:schemeClr val="tx1"/>
                </a:solidFill>
              </a:rPr>
              <a:t>RCA Criteria</a:t>
            </a:r>
          </a:p>
        </p:txBody>
      </p:sp>
      <p:sp>
        <p:nvSpPr>
          <p:cNvPr id="17413" name="Rectangle 3"/>
          <p:cNvSpPr>
            <a:spLocks noGrp="1" noChangeArrowheads="1"/>
          </p:cNvSpPr>
          <p:nvPr>
            <p:ph type="body" idx="1"/>
          </p:nvPr>
        </p:nvSpPr>
        <p:spPr>
          <a:xfrm>
            <a:off x="695400" y="1752600"/>
            <a:ext cx="10582199" cy="4628728"/>
          </a:xfrm>
        </p:spPr>
        <p:txBody>
          <a:bodyPr>
            <a:normAutofit fontScale="85000" lnSpcReduction="10000"/>
          </a:bodyPr>
          <a:lstStyle/>
          <a:p>
            <a:pPr marL="258366" indent="-258366" eaLnBrk="1" hangingPunct="1">
              <a:lnSpc>
                <a:spcPct val="120000"/>
              </a:lnSpc>
              <a:spcBef>
                <a:spcPts val="600"/>
              </a:spcBef>
              <a:buFontTx/>
              <a:buAutoNum type="alphaLcPeriod"/>
            </a:pPr>
            <a:r>
              <a:rPr lang="en-GB" altLang="en-US" dirty="0">
                <a:cs typeface="Arial" charset="0"/>
              </a:rPr>
              <a:t>Did both the researcher and the client agree that CAR was the appropriate approach for the organizational situation?</a:t>
            </a:r>
            <a:endParaRPr lang="en-GB" altLang="en-US" dirty="0">
              <a:cs typeface="Times New Roman" pitchFamily="18" charset="0"/>
            </a:endParaRPr>
          </a:p>
          <a:p>
            <a:pPr marL="258366" indent="-258366" eaLnBrk="1" hangingPunct="1">
              <a:lnSpc>
                <a:spcPct val="120000"/>
              </a:lnSpc>
              <a:spcBef>
                <a:spcPts val="600"/>
              </a:spcBef>
              <a:buFontTx/>
              <a:buAutoNum type="alphaLcPeriod"/>
            </a:pPr>
            <a:r>
              <a:rPr lang="en-GB" altLang="en-US" dirty="0">
                <a:cs typeface="Arial" charset="0"/>
              </a:rPr>
              <a:t>Was the focus of the research project specified clearly and explicitly?</a:t>
            </a:r>
            <a:endParaRPr lang="en-GB" altLang="en-US" dirty="0">
              <a:cs typeface="Times New Roman" pitchFamily="18" charset="0"/>
            </a:endParaRPr>
          </a:p>
          <a:p>
            <a:pPr marL="258366" indent="-258366" eaLnBrk="1" hangingPunct="1">
              <a:lnSpc>
                <a:spcPct val="120000"/>
              </a:lnSpc>
              <a:spcBef>
                <a:spcPts val="600"/>
              </a:spcBef>
              <a:buFontTx/>
              <a:buAutoNum type="alphaLcPeriod"/>
            </a:pPr>
            <a:r>
              <a:rPr lang="en-GB" altLang="en-US" dirty="0">
                <a:cs typeface="Arial" charset="0"/>
              </a:rPr>
              <a:t>Did the client make an explicit commitment to the project?</a:t>
            </a:r>
            <a:endParaRPr lang="en-GB" altLang="en-US" dirty="0">
              <a:cs typeface="Times New Roman" pitchFamily="18" charset="0"/>
            </a:endParaRPr>
          </a:p>
          <a:p>
            <a:pPr marL="258366" indent="-258366" eaLnBrk="1" hangingPunct="1">
              <a:lnSpc>
                <a:spcPct val="120000"/>
              </a:lnSpc>
              <a:spcBef>
                <a:spcPts val="600"/>
              </a:spcBef>
              <a:buFontTx/>
              <a:buAutoNum type="alphaLcPeriod"/>
            </a:pPr>
            <a:r>
              <a:rPr lang="en-GB" altLang="en-US" dirty="0">
                <a:cs typeface="Arial" charset="0"/>
              </a:rPr>
              <a:t>Were the roles and responsibilities of the researcher and client organisation members specified explicitly?</a:t>
            </a:r>
            <a:endParaRPr lang="en-GB" altLang="en-US" dirty="0">
              <a:cs typeface="Times New Roman" pitchFamily="18" charset="0"/>
            </a:endParaRPr>
          </a:p>
          <a:p>
            <a:pPr marL="258366" indent="-258366" eaLnBrk="1" hangingPunct="1">
              <a:lnSpc>
                <a:spcPct val="120000"/>
              </a:lnSpc>
              <a:spcBef>
                <a:spcPts val="600"/>
              </a:spcBef>
              <a:buFontTx/>
              <a:buAutoNum type="alphaLcPeriod"/>
            </a:pPr>
            <a:r>
              <a:rPr lang="en-GB" altLang="en-US" dirty="0">
                <a:cs typeface="Arial" charset="0"/>
              </a:rPr>
              <a:t>Were project objectives and evaluation measures specified explicitly?</a:t>
            </a:r>
            <a:endParaRPr lang="en-GB" altLang="en-US" dirty="0">
              <a:cs typeface="Times New Roman" pitchFamily="18" charset="0"/>
            </a:endParaRPr>
          </a:p>
          <a:p>
            <a:pPr marL="258366" indent="-258366" eaLnBrk="1" hangingPunct="1">
              <a:lnSpc>
                <a:spcPct val="120000"/>
              </a:lnSpc>
              <a:spcBef>
                <a:spcPts val="600"/>
              </a:spcBef>
              <a:buFontTx/>
              <a:buAutoNum type="alphaLcPeriod"/>
            </a:pPr>
            <a:r>
              <a:rPr lang="en-GB" altLang="en-US" dirty="0">
                <a:cs typeface="Arial" charset="0"/>
              </a:rPr>
              <a:t>Were the data collection and analysis methods specified explicitly?</a:t>
            </a:r>
            <a:endParaRPr lang="en-US" altLang="en-US" dirty="0"/>
          </a:p>
        </p:txBody>
      </p:sp>
    </p:spTree>
    <p:extLst>
      <p:ext uri="{BB962C8B-B14F-4D97-AF65-F5344CB8AC3E}">
        <p14:creationId xmlns:p14="http://schemas.microsoft.com/office/powerpoint/2010/main" val="41410455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0587DCAD-180B-41F6-B9C1-D208363AAFD6}" type="slidenum">
              <a:rPr lang="en-US"/>
              <a:pPr>
                <a:defRPr/>
              </a:pPr>
              <a:t>94</a:t>
            </a:fld>
            <a:endParaRPr lang="en-US" dirty="0"/>
          </a:p>
        </p:txBody>
      </p:sp>
      <p:sp>
        <p:nvSpPr>
          <p:cNvPr id="19460" name="Rectangle 2"/>
          <p:cNvSpPr>
            <a:spLocks noGrp="1" noChangeArrowheads="1"/>
          </p:cNvSpPr>
          <p:nvPr>
            <p:ph type="title"/>
          </p:nvPr>
        </p:nvSpPr>
        <p:spPr/>
        <p:txBody>
          <a:bodyPr/>
          <a:lstStyle/>
          <a:p>
            <a:pPr eaLnBrk="1" hangingPunct="1"/>
            <a:r>
              <a:rPr lang="en-US" altLang="en-US" sz="4000" dirty="0">
                <a:solidFill>
                  <a:schemeClr val="tx1"/>
                </a:solidFill>
              </a:rPr>
              <a:t>2. Cyclical Process Model</a:t>
            </a:r>
          </a:p>
        </p:txBody>
      </p:sp>
      <p:sp>
        <p:nvSpPr>
          <p:cNvPr id="19461" name="Rectangle 3"/>
          <p:cNvSpPr>
            <a:spLocks noGrp="1" noChangeArrowheads="1"/>
          </p:cNvSpPr>
          <p:nvPr>
            <p:ph type="body" idx="1"/>
          </p:nvPr>
        </p:nvSpPr>
        <p:spPr/>
        <p:txBody>
          <a:bodyPr>
            <a:normAutofit/>
          </a:bodyPr>
          <a:lstStyle/>
          <a:p>
            <a:pPr eaLnBrk="1" hangingPunct="1"/>
            <a:r>
              <a:rPr lang="en-US" altLang="en-US" sz="2800" dirty="0"/>
              <a:t>Sequential progress through the Cyclical Process Model helps to ensure rigour</a:t>
            </a:r>
          </a:p>
          <a:p>
            <a:pPr eaLnBrk="1" hangingPunct="1"/>
            <a:r>
              <a:rPr lang="en-US" altLang="en-US" sz="2800" dirty="0"/>
              <a:t>Some between-stage iteration may occur – needs to be justified</a:t>
            </a:r>
          </a:p>
          <a:p>
            <a:pPr eaLnBrk="1" hangingPunct="1"/>
            <a:r>
              <a:rPr lang="en-US" altLang="en-US" sz="2800" dirty="0"/>
              <a:t>Usually several cycles are necessary</a:t>
            </a:r>
          </a:p>
        </p:txBody>
      </p:sp>
    </p:spTree>
    <p:extLst>
      <p:ext uri="{BB962C8B-B14F-4D97-AF65-F5344CB8AC3E}">
        <p14:creationId xmlns:p14="http://schemas.microsoft.com/office/powerpoint/2010/main" val="13441771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6"/>
          <p:cNvSpPr>
            <a:spLocks noGrp="1" noChangeArrowheads="1"/>
          </p:cNvSpPr>
          <p:nvPr>
            <p:ph type="sldNum" sz="quarter" idx="12"/>
          </p:nvPr>
        </p:nvSpPr>
        <p:spPr>
          <a:ln/>
        </p:spPr>
        <p:txBody>
          <a:bodyPr/>
          <a:lstStyle/>
          <a:p>
            <a:pPr>
              <a:defRPr/>
            </a:pPr>
            <a:fld id="{DFF8874F-92EF-4413-9F8A-7D31B2179C0B}" type="slidenum">
              <a:rPr lang="en-US"/>
              <a:pPr>
                <a:defRPr/>
              </a:pPr>
              <a:t>95</a:t>
            </a:fld>
            <a:endParaRPr lang="en-US" dirty="0"/>
          </a:p>
        </p:txBody>
      </p:sp>
      <p:sp>
        <p:nvSpPr>
          <p:cNvPr id="97282" name="Rectangle 2"/>
          <p:cNvSpPr>
            <a:spLocks noGrp="1" noChangeArrowheads="1"/>
          </p:cNvSpPr>
          <p:nvPr>
            <p:ph type="title"/>
          </p:nvPr>
        </p:nvSpPr>
        <p:spPr>
          <a:xfrm>
            <a:off x="1981200" y="948928"/>
            <a:ext cx="8229600" cy="708422"/>
          </a:xfrm>
        </p:spPr>
        <p:txBody>
          <a:bodyPr/>
          <a:lstStyle/>
          <a:p>
            <a:r>
              <a:rPr lang="en-US" altLang="en-US" sz="4000" dirty="0">
                <a:solidFill>
                  <a:schemeClr val="tx1"/>
                </a:solidFill>
              </a:rPr>
              <a:t>CAR – Cyclical Process Model</a:t>
            </a:r>
          </a:p>
        </p:txBody>
      </p:sp>
      <p:sp>
        <p:nvSpPr>
          <p:cNvPr id="97283" name="Line 3"/>
          <p:cNvSpPr>
            <a:spLocks noChangeShapeType="1"/>
          </p:cNvSpPr>
          <p:nvPr/>
        </p:nvSpPr>
        <p:spPr bwMode="auto">
          <a:xfrm flipV="1">
            <a:off x="5788025" y="2651525"/>
            <a:ext cx="2305050" cy="544115"/>
          </a:xfrm>
          <a:prstGeom prst="line">
            <a:avLst/>
          </a:prstGeom>
          <a:noFill/>
          <a:ln w="952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GB" sz="1800" dirty="0"/>
          </a:p>
        </p:txBody>
      </p:sp>
      <p:sp>
        <p:nvSpPr>
          <p:cNvPr id="97284" name="Text Box 4"/>
          <p:cNvSpPr txBox="1">
            <a:spLocks noChangeArrowheads="1"/>
          </p:cNvSpPr>
          <p:nvPr/>
        </p:nvSpPr>
        <p:spPr bwMode="auto">
          <a:xfrm>
            <a:off x="4883151" y="2381252"/>
            <a:ext cx="1754188" cy="340519"/>
          </a:xfrm>
          <a:prstGeom prst="rect">
            <a:avLst/>
          </a:prstGeom>
          <a:solidFill>
            <a:srgbClr val="FFFFFF"/>
          </a:solidFill>
          <a:ln w="9525">
            <a:solidFill>
              <a:srgbClr val="000000"/>
            </a:solidFill>
            <a:miter lim="800000"/>
            <a:headEnd/>
            <a:tailEnd/>
          </a:ln>
        </p:spPr>
        <p:txBody>
          <a:bodyPr/>
          <a:lstStyle/>
          <a:p>
            <a:pPr algn="ctr" eaLnBrk="0" hangingPunct="0"/>
            <a:r>
              <a:rPr lang="en-US" altLang="zh-TW" sz="1350" b="1" dirty="0">
                <a:ea typeface="新細明體" pitchFamily="18" charset="-120"/>
                <a:cs typeface="Times New Roman" pitchFamily="18" charset="0"/>
              </a:rPr>
              <a:t>Diagnosis</a:t>
            </a:r>
            <a:endParaRPr lang="en-US" altLang="zh-TW" sz="1350" dirty="0">
              <a:latin typeface="Arial" charset="0"/>
              <a:ea typeface="新細明體" pitchFamily="18" charset="-120"/>
              <a:cs typeface="Times New Roman" pitchFamily="18" charset="0"/>
            </a:endParaRPr>
          </a:p>
        </p:txBody>
      </p:sp>
      <p:sp>
        <p:nvSpPr>
          <p:cNvPr id="97285" name="Text Box 5"/>
          <p:cNvSpPr txBox="1">
            <a:spLocks noChangeArrowheads="1"/>
          </p:cNvSpPr>
          <p:nvPr/>
        </p:nvSpPr>
        <p:spPr bwMode="auto">
          <a:xfrm>
            <a:off x="7762876" y="2405064"/>
            <a:ext cx="1919288" cy="235744"/>
          </a:xfrm>
          <a:prstGeom prst="rect">
            <a:avLst/>
          </a:prstGeom>
          <a:solidFill>
            <a:srgbClr val="FFFFFF"/>
          </a:solidFill>
          <a:ln w="9525">
            <a:solidFill>
              <a:srgbClr val="000000"/>
            </a:solidFill>
            <a:miter lim="800000"/>
            <a:headEnd/>
            <a:tailEnd/>
          </a:ln>
        </p:spPr>
        <p:txBody>
          <a:bodyPr/>
          <a:lstStyle/>
          <a:p>
            <a:pPr algn="ctr" eaLnBrk="0" hangingPunct="0"/>
            <a:r>
              <a:rPr lang="en-US" altLang="zh-TW" sz="1350" b="1" dirty="0">
                <a:ea typeface="新細明體" pitchFamily="18" charset="-120"/>
                <a:cs typeface="Times New Roman" pitchFamily="18" charset="0"/>
              </a:rPr>
              <a:t>Action</a:t>
            </a:r>
            <a:r>
              <a:rPr lang="en-US" altLang="zh-TW" sz="1350" dirty="0">
                <a:ea typeface="新細明體" pitchFamily="18" charset="-120"/>
                <a:cs typeface="Times New Roman" pitchFamily="18" charset="0"/>
              </a:rPr>
              <a:t> </a:t>
            </a:r>
            <a:r>
              <a:rPr lang="en-US" altLang="zh-TW" sz="1350" b="1" dirty="0">
                <a:ea typeface="新細明體" pitchFamily="18" charset="-120"/>
                <a:cs typeface="Times New Roman" pitchFamily="18" charset="0"/>
              </a:rPr>
              <a:t>Planning</a:t>
            </a:r>
            <a:endParaRPr lang="en-US" altLang="zh-TW" sz="1350" dirty="0">
              <a:latin typeface="Arial" charset="0"/>
              <a:ea typeface="新細明體" pitchFamily="18" charset="-120"/>
              <a:cs typeface="Times New Roman" pitchFamily="18" charset="0"/>
            </a:endParaRPr>
          </a:p>
        </p:txBody>
      </p:sp>
      <p:sp>
        <p:nvSpPr>
          <p:cNvPr id="97286" name="Text Box 6"/>
          <p:cNvSpPr txBox="1">
            <a:spLocks noChangeArrowheads="1"/>
          </p:cNvSpPr>
          <p:nvPr/>
        </p:nvSpPr>
        <p:spPr bwMode="auto">
          <a:xfrm>
            <a:off x="8008940" y="4991102"/>
            <a:ext cx="1754187" cy="236935"/>
          </a:xfrm>
          <a:prstGeom prst="rect">
            <a:avLst/>
          </a:prstGeom>
          <a:solidFill>
            <a:srgbClr val="FFFFFF"/>
          </a:solidFill>
          <a:ln w="9525">
            <a:solidFill>
              <a:srgbClr val="000000"/>
            </a:solidFill>
            <a:miter lim="800000"/>
            <a:headEnd/>
            <a:tailEnd/>
          </a:ln>
        </p:spPr>
        <p:txBody>
          <a:bodyPr/>
          <a:lstStyle/>
          <a:p>
            <a:pPr algn="ctr" eaLnBrk="0" hangingPunct="0"/>
            <a:r>
              <a:rPr lang="en-US" altLang="zh-TW" sz="1350" b="1" dirty="0">
                <a:ea typeface="新細明體" pitchFamily="18" charset="-120"/>
                <a:cs typeface="Times New Roman" pitchFamily="18" charset="0"/>
              </a:rPr>
              <a:t>Intervention</a:t>
            </a:r>
            <a:endParaRPr lang="en-US" altLang="zh-TW" sz="1350" dirty="0">
              <a:latin typeface="Arial" charset="0"/>
              <a:ea typeface="新細明體" pitchFamily="18" charset="-120"/>
              <a:cs typeface="Times New Roman" pitchFamily="18" charset="0"/>
            </a:endParaRPr>
          </a:p>
        </p:txBody>
      </p:sp>
      <p:sp>
        <p:nvSpPr>
          <p:cNvPr id="97287" name="Text Box 7"/>
          <p:cNvSpPr txBox="1">
            <a:spLocks noChangeArrowheads="1"/>
          </p:cNvSpPr>
          <p:nvPr/>
        </p:nvSpPr>
        <p:spPr bwMode="auto">
          <a:xfrm>
            <a:off x="2487613" y="4974431"/>
            <a:ext cx="1644650" cy="242888"/>
          </a:xfrm>
          <a:prstGeom prst="rect">
            <a:avLst/>
          </a:prstGeom>
          <a:solidFill>
            <a:srgbClr val="FFFFFF"/>
          </a:solidFill>
          <a:ln w="9525">
            <a:solidFill>
              <a:srgbClr val="000000"/>
            </a:solidFill>
            <a:miter lim="800000"/>
            <a:headEnd/>
            <a:tailEnd/>
          </a:ln>
        </p:spPr>
        <p:txBody>
          <a:bodyPr/>
          <a:lstStyle/>
          <a:p>
            <a:pPr algn="ctr" eaLnBrk="0" hangingPunct="0"/>
            <a:r>
              <a:rPr lang="en-US" altLang="zh-TW" sz="1350" b="1" dirty="0">
                <a:ea typeface="新細明體" pitchFamily="18" charset="-120"/>
                <a:cs typeface="Times New Roman" pitchFamily="18" charset="0"/>
              </a:rPr>
              <a:t>Evaluation</a:t>
            </a:r>
            <a:endParaRPr lang="en-US" altLang="zh-TW" sz="1350" dirty="0">
              <a:latin typeface="Arial" charset="0"/>
              <a:ea typeface="新細明體" pitchFamily="18" charset="-120"/>
              <a:cs typeface="Times New Roman" pitchFamily="18" charset="0"/>
            </a:endParaRPr>
          </a:p>
        </p:txBody>
      </p:sp>
      <p:sp>
        <p:nvSpPr>
          <p:cNvPr id="97288" name="Text Box 8"/>
          <p:cNvSpPr txBox="1">
            <a:spLocks noChangeArrowheads="1"/>
          </p:cNvSpPr>
          <p:nvPr/>
        </p:nvSpPr>
        <p:spPr bwMode="auto">
          <a:xfrm>
            <a:off x="2406651" y="2957515"/>
            <a:ext cx="1644650" cy="279797"/>
          </a:xfrm>
          <a:prstGeom prst="rect">
            <a:avLst/>
          </a:prstGeom>
          <a:solidFill>
            <a:srgbClr val="FFFFFF"/>
          </a:solidFill>
          <a:ln w="9525">
            <a:solidFill>
              <a:srgbClr val="000000"/>
            </a:solidFill>
            <a:miter lim="800000"/>
            <a:headEnd/>
            <a:tailEnd/>
          </a:ln>
        </p:spPr>
        <p:txBody>
          <a:bodyPr/>
          <a:lstStyle/>
          <a:p>
            <a:pPr algn="ctr" eaLnBrk="0" hangingPunct="0"/>
            <a:r>
              <a:rPr lang="en-US" altLang="zh-TW" sz="1350" b="1" dirty="0">
                <a:ea typeface="新細明體" pitchFamily="18" charset="-120"/>
                <a:cs typeface="Times New Roman" pitchFamily="18" charset="0"/>
              </a:rPr>
              <a:t>Reflection</a:t>
            </a:r>
            <a:endParaRPr lang="en-US" altLang="zh-TW" sz="1350" dirty="0">
              <a:latin typeface="Arial" charset="0"/>
              <a:ea typeface="新細明體" pitchFamily="18" charset="-120"/>
              <a:cs typeface="Times New Roman" pitchFamily="18" charset="0"/>
            </a:endParaRPr>
          </a:p>
        </p:txBody>
      </p:sp>
      <p:sp>
        <p:nvSpPr>
          <p:cNvPr id="97289" name="Rectangle 9"/>
          <p:cNvSpPr>
            <a:spLocks noChangeArrowheads="1"/>
          </p:cNvSpPr>
          <p:nvPr/>
        </p:nvSpPr>
        <p:spPr bwMode="auto">
          <a:xfrm>
            <a:off x="911424" y="1614489"/>
            <a:ext cx="9370814" cy="463391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sz="1800" dirty="0"/>
          </a:p>
        </p:txBody>
      </p:sp>
      <p:sp>
        <p:nvSpPr>
          <p:cNvPr id="97290" name="Text Box 10"/>
          <p:cNvSpPr txBox="1">
            <a:spLocks noChangeArrowheads="1"/>
          </p:cNvSpPr>
          <p:nvPr/>
        </p:nvSpPr>
        <p:spPr bwMode="auto">
          <a:xfrm>
            <a:off x="2244726" y="1833563"/>
            <a:ext cx="1316038" cy="3202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altLang="zh-TW" sz="900" dirty="0">
                <a:ea typeface="新細明體" pitchFamily="18" charset="-120"/>
                <a:cs typeface="Times New Roman" pitchFamily="18" charset="0"/>
              </a:rPr>
              <a:t>Project End</a:t>
            </a:r>
            <a:endParaRPr lang="en-US" altLang="zh-TW" sz="1350" dirty="0">
              <a:latin typeface="Arial" charset="0"/>
              <a:ea typeface="新細明體" pitchFamily="18" charset="-120"/>
              <a:cs typeface="Times New Roman" pitchFamily="18" charset="0"/>
            </a:endParaRPr>
          </a:p>
        </p:txBody>
      </p:sp>
      <p:sp>
        <p:nvSpPr>
          <p:cNvPr id="97291" name="Text Box 11"/>
          <p:cNvSpPr txBox="1">
            <a:spLocks noChangeArrowheads="1"/>
          </p:cNvSpPr>
          <p:nvPr/>
        </p:nvSpPr>
        <p:spPr bwMode="auto">
          <a:xfrm>
            <a:off x="3567113" y="1721644"/>
            <a:ext cx="1382712" cy="319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altLang="zh-TW" sz="900" dirty="0">
                <a:ea typeface="新細明體" pitchFamily="18" charset="-120"/>
                <a:cs typeface="Times New Roman" pitchFamily="18" charset="0"/>
              </a:rPr>
              <a:t>Project Start</a:t>
            </a:r>
            <a:endParaRPr lang="en-US" altLang="zh-TW" sz="1350" dirty="0">
              <a:latin typeface="Arial" charset="0"/>
              <a:ea typeface="新細明體" pitchFamily="18" charset="-120"/>
              <a:cs typeface="Times New Roman" pitchFamily="18" charset="0"/>
            </a:endParaRPr>
          </a:p>
        </p:txBody>
      </p:sp>
      <p:sp>
        <p:nvSpPr>
          <p:cNvPr id="97292" name="Oval 12"/>
          <p:cNvSpPr>
            <a:spLocks noChangeArrowheads="1"/>
          </p:cNvSpPr>
          <p:nvPr/>
        </p:nvSpPr>
        <p:spPr bwMode="auto">
          <a:xfrm>
            <a:off x="4225926" y="1966913"/>
            <a:ext cx="219075" cy="105966"/>
          </a:xfrm>
          <a:prstGeom prst="ellipse">
            <a:avLst/>
          </a:prstGeom>
          <a:solidFill>
            <a:srgbClr val="FFFFFF"/>
          </a:solidFill>
          <a:ln w="9525">
            <a:solidFill>
              <a:srgbClr val="000000"/>
            </a:solidFill>
            <a:round/>
            <a:headEnd/>
            <a:tailEnd/>
          </a:ln>
        </p:spPr>
        <p:txBody>
          <a:bodyPr/>
          <a:lstStyle/>
          <a:p>
            <a:endParaRPr lang="en-GB" sz="1800" dirty="0"/>
          </a:p>
        </p:txBody>
      </p:sp>
      <p:sp>
        <p:nvSpPr>
          <p:cNvPr id="97293" name="Oval 13"/>
          <p:cNvSpPr>
            <a:spLocks noChangeArrowheads="1"/>
          </p:cNvSpPr>
          <p:nvPr/>
        </p:nvSpPr>
        <p:spPr bwMode="auto">
          <a:xfrm>
            <a:off x="2690814" y="2051450"/>
            <a:ext cx="219075" cy="105965"/>
          </a:xfrm>
          <a:prstGeom prst="ellipse">
            <a:avLst/>
          </a:prstGeom>
          <a:solidFill>
            <a:srgbClr val="333333"/>
          </a:solidFill>
          <a:ln w="9525">
            <a:solidFill>
              <a:srgbClr val="000000"/>
            </a:solidFill>
            <a:round/>
            <a:headEnd/>
            <a:tailEnd/>
          </a:ln>
        </p:spPr>
        <p:txBody>
          <a:bodyPr/>
          <a:lstStyle/>
          <a:p>
            <a:endParaRPr lang="en-GB" sz="1800" dirty="0"/>
          </a:p>
        </p:txBody>
      </p:sp>
      <p:sp>
        <p:nvSpPr>
          <p:cNvPr id="97294" name="Line 14"/>
          <p:cNvSpPr>
            <a:spLocks noChangeShapeType="1"/>
          </p:cNvSpPr>
          <p:nvPr/>
        </p:nvSpPr>
        <p:spPr bwMode="auto">
          <a:xfrm flipH="1" flipV="1">
            <a:off x="2800350" y="2163366"/>
            <a:ext cx="0" cy="74652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sz="1800" dirty="0"/>
          </a:p>
        </p:txBody>
      </p:sp>
      <p:sp>
        <p:nvSpPr>
          <p:cNvPr id="97295" name="Text Box 15"/>
          <p:cNvSpPr txBox="1">
            <a:spLocks noChangeArrowheads="1"/>
          </p:cNvSpPr>
          <p:nvPr/>
        </p:nvSpPr>
        <p:spPr bwMode="auto">
          <a:xfrm>
            <a:off x="7185026" y="3287317"/>
            <a:ext cx="1316038" cy="532209"/>
          </a:xfrm>
          <a:prstGeom prst="rect">
            <a:avLst/>
          </a:prstGeom>
          <a:solidFill>
            <a:srgbClr val="FFFFFF"/>
          </a:solidFill>
          <a:ln w="9525">
            <a:solidFill>
              <a:srgbClr val="000000"/>
            </a:solidFill>
            <a:miter lim="800000"/>
            <a:headEnd/>
            <a:tailEnd/>
          </a:ln>
        </p:spPr>
        <p:txBody>
          <a:bodyPr/>
          <a:lstStyle/>
          <a:p>
            <a:pPr algn="ctr" eaLnBrk="0" hangingPunct="0"/>
            <a:r>
              <a:rPr lang="en-US" altLang="zh-TW" sz="1350" b="1" dirty="0">
                <a:solidFill>
                  <a:srgbClr val="0033CC"/>
                </a:solidFill>
                <a:ea typeface="新細明體" pitchFamily="18" charset="-120"/>
                <a:cs typeface="Times New Roman" pitchFamily="18" charset="0"/>
              </a:rPr>
              <a:t>Focal Theories</a:t>
            </a:r>
            <a:endParaRPr lang="en-US" altLang="zh-TW" sz="1350" dirty="0">
              <a:solidFill>
                <a:srgbClr val="0033CC"/>
              </a:solidFill>
              <a:latin typeface="Arial" charset="0"/>
              <a:ea typeface="新細明體" pitchFamily="18" charset="-120"/>
              <a:cs typeface="Times New Roman" pitchFamily="18" charset="0"/>
            </a:endParaRPr>
          </a:p>
        </p:txBody>
      </p:sp>
      <p:sp>
        <p:nvSpPr>
          <p:cNvPr id="97296" name="Text Box 16"/>
          <p:cNvSpPr txBox="1">
            <a:spLocks noChangeArrowheads="1"/>
          </p:cNvSpPr>
          <p:nvPr/>
        </p:nvSpPr>
        <p:spPr bwMode="auto">
          <a:xfrm>
            <a:off x="4554540" y="3209925"/>
            <a:ext cx="1906587" cy="457200"/>
          </a:xfrm>
          <a:prstGeom prst="rect">
            <a:avLst/>
          </a:prstGeom>
          <a:solidFill>
            <a:srgbClr val="FFFFFF"/>
          </a:solidFill>
          <a:ln w="9525">
            <a:solidFill>
              <a:srgbClr val="000000"/>
            </a:solidFill>
            <a:miter lim="800000"/>
            <a:headEnd/>
            <a:tailEnd/>
          </a:ln>
        </p:spPr>
        <p:txBody>
          <a:bodyPr/>
          <a:lstStyle/>
          <a:p>
            <a:pPr algn="ctr" eaLnBrk="0" hangingPunct="0"/>
            <a:r>
              <a:rPr lang="en-US" altLang="zh-TW" sz="1350" b="1" dirty="0">
                <a:solidFill>
                  <a:srgbClr val="FF0066"/>
                </a:solidFill>
                <a:ea typeface="新細明體" pitchFamily="18" charset="-120"/>
                <a:cs typeface="Times New Roman" pitchFamily="18" charset="0"/>
              </a:rPr>
              <a:t>Instrumental Theory </a:t>
            </a:r>
            <a:endParaRPr lang="en-US" altLang="zh-TW" sz="1350" dirty="0">
              <a:solidFill>
                <a:srgbClr val="FF0066"/>
              </a:solidFill>
              <a:latin typeface="Arial" charset="0"/>
              <a:ea typeface="新細明體" pitchFamily="18" charset="-120"/>
              <a:cs typeface="Times New Roman" pitchFamily="18" charset="0"/>
            </a:endParaRPr>
          </a:p>
        </p:txBody>
      </p:sp>
      <p:sp>
        <p:nvSpPr>
          <p:cNvPr id="97297" name="Text Box 17"/>
          <p:cNvSpPr txBox="1">
            <a:spLocks noChangeArrowheads="1"/>
          </p:cNvSpPr>
          <p:nvPr/>
        </p:nvSpPr>
        <p:spPr bwMode="auto">
          <a:xfrm>
            <a:off x="4883151" y="4068367"/>
            <a:ext cx="2192338" cy="529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r>
              <a:rPr lang="en-US" altLang="zh-TW" sz="1350" i="1" dirty="0">
                <a:ea typeface="新細明體" pitchFamily="18" charset="-120"/>
                <a:cs typeface="Times New Roman" pitchFamily="18" charset="0"/>
              </a:rPr>
              <a:t>Researcher-Client Agreement</a:t>
            </a:r>
            <a:endParaRPr lang="en-US" altLang="zh-TW" sz="1350" dirty="0">
              <a:latin typeface="Arial" charset="0"/>
              <a:ea typeface="新細明體" pitchFamily="18" charset="-120"/>
              <a:cs typeface="Times New Roman" pitchFamily="18" charset="0"/>
            </a:endParaRPr>
          </a:p>
        </p:txBody>
      </p:sp>
      <p:sp>
        <p:nvSpPr>
          <p:cNvPr id="97298" name="Line 18"/>
          <p:cNvSpPr>
            <a:spLocks noChangeShapeType="1"/>
          </p:cNvSpPr>
          <p:nvPr/>
        </p:nvSpPr>
        <p:spPr bwMode="auto">
          <a:xfrm>
            <a:off x="4445002" y="2077642"/>
            <a:ext cx="1204913" cy="29884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sz="1800" dirty="0"/>
          </a:p>
        </p:txBody>
      </p:sp>
      <p:sp>
        <p:nvSpPr>
          <p:cNvPr id="97299" name="Line 19"/>
          <p:cNvSpPr>
            <a:spLocks noChangeShapeType="1"/>
          </p:cNvSpPr>
          <p:nvPr/>
        </p:nvSpPr>
        <p:spPr bwMode="auto">
          <a:xfrm>
            <a:off x="6637340" y="2564606"/>
            <a:ext cx="109537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sz="1800" dirty="0"/>
          </a:p>
        </p:txBody>
      </p:sp>
      <p:sp>
        <p:nvSpPr>
          <p:cNvPr id="97300" name="Line 20"/>
          <p:cNvSpPr>
            <a:spLocks noChangeShapeType="1"/>
          </p:cNvSpPr>
          <p:nvPr/>
        </p:nvSpPr>
        <p:spPr bwMode="auto">
          <a:xfrm>
            <a:off x="8953500" y="2690814"/>
            <a:ext cx="0" cy="22383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sz="1800" dirty="0"/>
          </a:p>
        </p:txBody>
      </p:sp>
      <p:sp>
        <p:nvSpPr>
          <p:cNvPr id="97301" name="Line 21"/>
          <p:cNvSpPr>
            <a:spLocks noChangeShapeType="1"/>
          </p:cNvSpPr>
          <p:nvPr/>
        </p:nvSpPr>
        <p:spPr bwMode="auto">
          <a:xfrm flipH="1">
            <a:off x="4114802" y="5097066"/>
            <a:ext cx="383857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sz="1800" dirty="0"/>
          </a:p>
        </p:txBody>
      </p:sp>
      <p:sp>
        <p:nvSpPr>
          <p:cNvPr id="97302" name="Line 22"/>
          <p:cNvSpPr>
            <a:spLocks noChangeShapeType="1"/>
          </p:cNvSpPr>
          <p:nvPr/>
        </p:nvSpPr>
        <p:spPr bwMode="auto">
          <a:xfrm flipV="1">
            <a:off x="3144838" y="3274219"/>
            <a:ext cx="0" cy="164901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sz="1800" dirty="0"/>
          </a:p>
        </p:txBody>
      </p:sp>
      <p:sp>
        <p:nvSpPr>
          <p:cNvPr id="97303" name="Line 23"/>
          <p:cNvSpPr>
            <a:spLocks noChangeShapeType="1"/>
          </p:cNvSpPr>
          <p:nvPr/>
        </p:nvSpPr>
        <p:spPr bwMode="auto">
          <a:xfrm flipV="1">
            <a:off x="3216276" y="2601517"/>
            <a:ext cx="1644650" cy="32027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sz="1800" dirty="0"/>
          </a:p>
        </p:txBody>
      </p:sp>
      <p:sp>
        <p:nvSpPr>
          <p:cNvPr id="97304" name="Line 24"/>
          <p:cNvSpPr>
            <a:spLocks noChangeShapeType="1"/>
          </p:cNvSpPr>
          <p:nvPr/>
        </p:nvSpPr>
        <p:spPr bwMode="auto">
          <a:xfrm flipV="1">
            <a:off x="5321301" y="2733676"/>
            <a:ext cx="109538" cy="426244"/>
          </a:xfrm>
          <a:prstGeom prst="line">
            <a:avLst/>
          </a:prstGeom>
          <a:noFill/>
          <a:ln w="952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GB" sz="1800" dirty="0"/>
          </a:p>
        </p:txBody>
      </p:sp>
      <p:sp>
        <p:nvSpPr>
          <p:cNvPr id="97305" name="Line 25"/>
          <p:cNvSpPr>
            <a:spLocks noChangeShapeType="1"/>
          </p:cNvSpPr>
          <p:nvPr/>
        </p:nvSpPr>
        <p:spPr bwMode="auto">
          <a:xfrm flipH="1">
            <a:off x="3721102" y="3481390"/>
            <a:ext cx="811213" cy="1456135"/>
          </a:xfrm>
          <a:prstGeom prst="line">
            <a:avLst/>
          </a:prstGeom>
          <a:noFill/>
          <a:ln w="952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GB" sz="1800" dirty="0"/>
          </a:p>
        </p:txBody>
      </p:sp>
      <p:sp>
        <p:nvSpPr>
          <p:cNvPr id="97306" name="Line 26"/>
          <p:cNvSpPr>
            <a:spLocks noChangeShapeType="1"/>
          </p:cNvSpPr>
          <p:nvPr/>
        </p:nvSpPr>
        <p:spPr bwMode="auto">
          <a:xfrm flipV="1">
            <a:off x="7953375" y="2626519"/>
            <a:ext cx="438150" cy="639366"/>
          </a:xfrm>
          <a:prstGeom prst="line">
            <a:avLst/>
          </a:prstGeom>
          <a:noFill/>
          <a:ln w="9525">
            <a:solidFill>
              <a:srgbClr val="00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GB" sz="1800" dirty="0"/>
          </a:p>
        </p:txBody>
      </p:sp>
      <p:sp>
        <p:nvSpPr>
          <p:cNvPr id="97307" name="Line 27"/>
          <p:cNvSpPr>
            <a:spLocks noChangeShapeType="1"/>
          </p:cNvSpPr>
          <p:nvPr/>
        </p:nvSpPr>
        <p:spPr bwMode="auto">
          <a:xfrm flipH="1" flipV="1">
            <a:off x="6199190" y="2733676"/>
            <a:ext cx="1095375" cy="532210"/>
          </a:xfrm>
          <a:prstGeom prst="line">
            <a:avLst/>
          </a:prstGeom>
          <a:noFill/>
          <a:ln w="9525">
            <a:solidFill>
              <a:srgbClr val="00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GB" sz="1800" dirty="0"/>
          </a:p>
        </p:txBody>
      </p:sp>
      <p:sp>
        <p:nvSpPr>
          <p:cNvPr id="97308" name="Freeform 28"/>
          <p:cNvSpPr>
            <a:spLocks/>
          </p:cNvSpPr>
          <p:nvPr/>
        </p:nvSpPr>
        <p:spPr bwMode="auto">
          <a:xfrm>
            <a:off x="4005264" y="2881315"/>
            <a:ext cx="3179762" cy="603647"/>
          </a:xfrm>
          <a:custGeom>
            <a:avLst/>
            <a:gdLst>
              <a:gd name="T0" fmla="*/ 3480 w 3480"/>
              <a:gd name="T1" fmla="*/ 1020 h 1020"/>
              <a:gd name="T2" fmla="*/ 2160 w 3480"/>
              <a:gd name="T3" fmla="*/ 120 h 1020"/>
              <a:gd name="T4" fmla="*/ 0 w 3480"/>
              <a:gd name="T5" fmla="*/ 300 h 1020"/>
            </a:gdLst>
            <a:ahLst/>
            <a:cxnLst>
              <a:cxn ang="0">
                <a:pos x="T0" y="T1"/>
              </a:cxn>
              <a:cxn ang="0">
                <a:pos x="T2" y="T3"/>
              </a:cxn>
              <a:cxn ang="0">
                <a:pos x="T4" y="T5"/>
              </a:cxn>
            </a:cxnLst>
            <a:rect l="0" t="0" r="r" b="b"/>
            <a:pathLst>
              <a:path w="3480" h="1020">
                <a:moveTo>
                  <a:pt x="3480" y="1020"/>
                </a:moveTo>
                <a:cubicBezTo>
                  <a:pt x="3110" y="630"/>
                  <a:pt x="2740" y="240"/>
                  <a:pt x="2160" y="120"/>
                </a:cubicBezTo>
                <a:cubicBezTo>
                  <a:pt x="1580" y="0"/>
                  <a:pt x="790" y="150"/>
                  <a:pt x="0" y="300"/>
                </a:cubicBezTo>
              </a:path>
            </a:pathLst>
          </a:custGeom>
          <a:noFill/>
          <a:ln w="9525">
            <a:solidFill>
              <a:srgbClr val="000000"/>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sz="1800" dirty="0"/>
          </a:p>
        </p:txBody>
      </p:sp>
      <p:sp>
        <p:nvSpPr>
          <p:cNvPr id="97309" name="Freeform 29"/>
          <p:cNvSpPr>
            <a:spLocks/>
          </p:cNvSpPr>
          <p:nvPr/>
        </p:nvSpPr>
        <p:spPr bwMode="auto">
          <a:xfrm>
            <a:off x="4114802" y="3836194"/>
            <a:ext cx="3617913" cy="1172766"/>
          </a:xfrm>
          <a:custGeom>
            <a:avLst/>
            <a:gdLst>
              <a:gd name="T0" fmla="*/ 3960 w 3960"/>
              <a:gd name="T1" fmla="*/ 0 h 1980"/>
              <a:gd name="T2" fmla="*/ 2760 w 3960"/>
              <a:gd name="T3" fmla="*/ 1440 h 1980"/>
              <a:gd name="T4" fmla="*/ 0 w 3960"/>
              <a:gd name="T5" fmla="*/ 1980 h 1980"/>
            </a:gdLst>
            <a:ahLst/>
            <a:cxnLst>
              <a:cxn ang="0">
                <a:pos x="T0" y="T1"/>
              </a:cxn>
              <a:cxn ang="0">
                <a:pos x="T2" y="T3"/>
              </a:cxn>
              <a:cxn ang="0">
                <a:pos x="T4" y="T5"/>
              </a:cxn>
            </a:cxnLst>
            <a:rect l="0" t="0" r="r" b="b"/>
            <a:pathLst>
              <a:path w="3960" h="1980">
                <a:moveTo>
                  <a:pt x="3960" y="0"/>
                </a:moveTo>
                <a:cubicBezTo>
                  <a:pt x="3690" y="555"/>
                  <a:pt x="3420" y="1110"/>
                  <a:pt x="2760" y="1440"/>
                </a:cubicBezTo>
                <a:cubicBezTo>
                  <a:pt x="2100" y="1770"/>
                  <a:pt x="460" y="1920"/>
                  <a:pt x="0" y="1980"/>
                </a:cubicBezTo>
              </a:path>
            </a:pathLst>
          </a:custGeom>
          <a:noFill/>
          <a:ln w="9525">
            <a:solidFill>
              <a:srgbClr val="00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sz="1800" dirty="0"/>
          </a:p>
        </p:txBody>
      </p:sp>
      <p:sp>
        <p:nvSpPr>
          <p:cNvPr id="97310" name="Rectangle 30"/>
          <p:cNvSpPr>
            <a:spLocks noChangeArrowheads="1"/>
          </p:cNvSpPr>
          <p:nvPr/>
        </p:nvSpPr>
        <p:spPr bwMode="auto">
          <a:xfrm>
            <a:off x="1524002" y="171319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GB" sz="1800" dirty="0"/>
          </a:p>
        </p:txBody>
      </p:sp>
      <p:sp>
        <p:nvSpPr>
          <p:cNvPr id="97311" name="Rectangle 31"/>
          <p:cNvSpPr>
            <a:spLocks noChangeArrowheads="1"/>
          </p:cNvSpPr>
          <p:nvPr/>
        </p:nvSpPr>
        <p:spPr bwMode="auto">
          <a:xfrm>
            <a:off x="1524002" y="1747815"/>
            <a:ext cx="18473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endParaRPr lang="en-US" altLang="en-US" sz="1350" dirty="0">
              <a:latin typeface="Arial" charset="0"/>
              <a:ea typeface="新細明體" pitchFamily="18" charset="-120"/>
            </a:endParaRPr>
          </a:p>
        </p:txBody>
      </p:sp>
      <p:sp>
        <p:nvSpPr>
          <p:cNvPr id="97312" name="Line 32"/>
          <p:cNvSpPr>
            <a:spLocks noChangeShapeType="1"/>
          </p:cNvSpPr>
          <p:nvPr/>
        </p:nvSpPr>
        <p:spPr bwMode="auto">
          <a:xfrm flipH="1" flipV="1">
            <a:off x="4114800" y="3200400"/>
            <a:ext cx="457200" cy="114300"/>
          </a:xfrm>
          <a:prstGeom prst="line">
            <a:avLst/>
          </a:prstGeom>
          <a:noFill/>
          <a:ln w="9525" cap="rnd">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dirty="0"/>
          </a:p>
        </p:txBody>
      </p:sp>
    </p:spTree>
    <p:extLst>
      <p:ext uri="{BB962C8B-B14F-4D97-AF65-F5344CB8AC3E}">
        <p14:creationId xmlns:p14="http://schemas.microsoft.com/office/powerpoint/2010/main" val="26488963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1CC75181-4879-4585-9FE4-E1295BAFB32E}" type="slidenum">
              <a:rPr lang="en-US"/>
              <a:pPr>
                <a:defRPr/>
              </a:pPr>
              <a:t>96</a:t>
            </a:fld>
            <a:endParaRPr lang="en-US" dirty="0"/>
          </a:p>
        </p:txBody>
      </p:sp>
      <p:sp>
        <p:nvSpPr>
          <p:cNvPr id="20484" name="Rectangle 2"/>
          <p:cNvSpPr>
            <a:spLocks noGrp="1" noChangeArrowheads="1"/>
          </p:cNvSpPr>
          <p:nvPr>
            <p:ph type="title"/>
          </p:nvPr>
        </p:nvSpPr>
        <p:spPr>
          <a:xfrm>
            <a:off x="2209800" y="161925"/>
            <a:ext cx="7772400" cy="857250"/>
          </a:xfrm>
        </p:spPr>
        <p:txBody>
          <a:bodyPr/>
          <a:lstStyle/>
          <a:p>
            <a:pPr eaLnBrk="1" hangingPunct="1"/>
            <a:r>
              <a:rPr lang="en-US" altLang="en-US" sz="4000" dirty="0">
                <a:solidFill>
                  <a:schemeClr val="tx1"/>
                </a:solidFill>
              </a:rPr>
              <a:t>CPM Criteria</a:t>
            </a:r>
          </a:p>
        </p:txBody>
      </p:sp>
      <p:sp>
        <p:nvSpPr>
          <p:cNvPr id="20485" name="Rectangle 3"/>
          <p:cNvSpPr>
            <a:spLocks noGrp="1" noChangeArrowheads="1"/>
          </p:cNvSpPr>
          <p:nvPr>
            <p:ph type="body" idx="1"/>
          </p:nvPr>
        </p:nvSpPr>
        <p:spPr>
          <a:xfrm>
            <a:off x="263352" y="1196752"/>
            <a:ext cx="11233247" cy="6264696"/>
          </a:xfrm>
        </p:spPr>
        <p:txBody>
          <a:bodyPr>
            <a:noAutofit/>
          </a:bodyPr>
          <a:lstStyle/>
          <a:p>
            <a:pPr marL="258366" indent="-258366" eaLnBrk="1" hangingPunct="1">
              <a:spcBef>
                <a:spcPts val="600"/>
              </a:spcBef>
              <a:buFontTx/>
              <a:buAutoNum type="alphaLcPeriod"/>
            </a:pPr>
            <a:r>
              <a:rPr lang="en-GB" altLang="en-US" sz="2400" dirty="0">
                <a:cs typeface="Times New Roman" pitchFamily="18" charset="0"/>
              </a:rPr>
              <a:t>Did the project follow the cyclical process model or justify any deviation from it?</a:t>
            </a:r>
            <a:endParaRPr lang="en-GB" altLang="en-US" sz="2400" dirty="0">
              <a:latin typeface="Arial" charset="0"/>
              <a:cs typeface="Arial" charset="0"/>
            </a:endParaRPr>
          </a:p>
          <a:p>
            <a:pPr marL="258366" indent="-258366" eaLnBrk="1" hangingPunct="1">
              <a:spcBef>
                <a:spcPts val="600"/>
              </a:spcBef>
              <a:buFontTx/>
              <a:buAutoNum type="alphaLcPeriod"/>
            </a:pPr>
            <a:r>
              <a:rPr lang="en-GB" altLang="en-US" sz="2400" dirty="0">
                <a:cs typeface="Times New Roman" pitchFamily="18" charset="0"/>
              </a:rPr>
              <a:t>Did the researcher conduct an independent diagnosis of the organizational situation?</a:t>
            </a:r>
            <a:endParaRPr lang="en-GB" altLang="en-US" sz="2400" dirty="0">
              <a:latin typeface="Arial" charset="0"/>
              <a:cs typeface="Arial" charset="0"/>
            </a:endParaRPr>
          </a:p>
          <a:p>
            <a:pPr marL="258366" indent="-258366" eaLnBrk="1" hangingPunct="1">
              <a:spcBef>
                <a:spcPts val="600"/>
              </a:spcBef>
              <a:buFontTx/>
              <a:buAutoNum type="alphaLcPeriod"/>
            </a:pPr>
            <a:r>
              <a:rPr lang="en-GB" altLang="en-US" sz="2400" dirty="0">
                <a:cs typeface="Times New Roman" pitchFamily="18" charset="0"/>
              </a:rPr>
              <a:t>Were the planned actions based explicitly on the results of the diagnosis?</a:t>
            </a:r>
            <a:endParaRPr lang="en-GB" altLang="en-US" sz="2400" dirty="0">
              <a:latin typeface="Arial" charset="0"/>
              <a:cs typeface="Arial" charset="0"/>
            </a:endParaRPr>
          </a:p>
          <a:p>
            <a:pPr marL="258366" indent="-258366" eaLnBrk="1" hangingPunct="1">
              <a:spcBef>
                <a:spcPts val="600"/>
              </a:spcBef>
              <a:buFontTx/>
              <a:buAutoNum type="alphaLcPeriod"/>
            </a:pPr>
            <a:r>
              <a:rPr lang="en-GB" altLang="en-US" sz="2400" dirty="0">
                <a:cs typeface="Times New Roman" pitchFamily="18" charset="0"/>
              </a:rPr>
              <a:t>Were the planned actions implemented and evaluated?</a:t>
            </a:r>
            <a:endParaRPr lang="en-GB" altLang="en-US" sz="2400" dirty="0">
              <a:latin typeface="Arial" charset="0"/>
              <a:cs typeface="Arial" charset="0"/>
            </a:endParaRPr>
          </a:p>
          <a:p>
            <a:pPr marL="258366" indent="-258366" eaLnBrk="1" hangingPunct="1">
              <a:spcBef>
                <a:spcPts val="600"/>
              </a:spcBef>
              <a:buFontTx/>
              <a:buAutoNum type="alphaLcPeriod"/>
            </a:pPr>
            <a:r>
              <a:rPr lang="en-GB" altLang="en-US" sz="2400" dirty="0">
                <a:cs typeface="Times New Roman" pitchFamily="18" charset="0"/>
              </a:rPr>
              <a:t>Did the researcher reflect on the outcomes of the intervention?</a:t>
            </a:r>
            <a:endParaRPr lang="en-GB" altLang="en-US" sz="2400" dirty="0">
              <a:latin typeface="Arial" charset="0"/>
              <a:cs typeface="Arial" charset="0"/>
            </a:endParaRPr>
          </a:p>
          <a:p>
            <a:pPr marL="258366" indent="-258366" eaLnBrk="1" hangingPunct="1">
              <a:spcBef>
                <a:spcPts val="600"/>
              </a:spcBef>
              <a:buFontTx/>
              <a:buAutoNum type="alphaLcPeriod"/>
            </a:pPr>
            <a:r>
              <a:rPr lang="en-GB" altLang="en-US" sz="2400" dirty="0">
                <a:cs typeface="Times New Roman" pitchFamily="18" charset="0"/>
              </a:rPr>
              <a:t>Was this reflection followed by an explicit decision on whether or not to proceed through an additional process cycle?</a:t>
            </a:r>
            <a:endParaRPr lang="en-GB" altLang="en-US" sz="2400" dirty="0">
              <a:latin typeface="Arial" charset="0"/>
              <a:cs typeface="Arial" charset="0"/>
            </a:endParaRPr>
          </a:p>
          <a:p>
            <a:pPr marL="258366" indent="-258366" eaLnBrk="1" hangingPunct="1">
              <a:spcBef>
                <a:spcPts val="600"/>
              </a:spcBef>
              <a:buFontTx/>
              <a:buAutoNum type="alphaLcPeriod"/>
            </a:pPr>
            <a:r>
              <a:rPr lang="en-GB" altLang="en-US" sz="2400" dirty="0">
                <a:cs typeface="Times New Roman" pitchFamily="18" charset="0"/>
              </a:rPr>
              <a:t>Were both the exit of the researcher and the conclusion of the project due to either the project objectives being met or some other clearly articulated justification?</a:t>
            </a:r>
            <a:endParaRPr lang="en-US" altLang="en-US" dirty="0"/>
          </a:p>
        </p:txBody>
      </p:sp>
    </p:spTree>
    <p:extLst>
      <p:ext uri="{BB962C8B-B14F-4D97-AF65-F5344CB8AC3E}">
        <p14:creationId xmlns:p14="http://schemas.microsoft.com/office/powerpoint/2010/main" val="10615379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p>
            <a:pPr>
              <a:defRPr/>
            </a:pPr>
            <a:fld id="{D255C42E-BEE3-48B6-B1EB-2A574072614F}" type="slidenum">
              <a:rPr lang="en-US"/>
              <a:pPr>
                <a:defRPr/>
              </a:pPr>
              <a:t>97</a:t>
            </a:fld>
            <a:endParaRPr lang="en-US" dirty="0"/>
          </a:p>
        </p:txBody>
      </p:sp>
      <p:sp>
        <p:nvSpPr>
          <p:cNvPr id="98306" name="Rectangle 2"/>
          <p:cNvSpPr>
            <a:spLocks noGrp="1" noChangeArrowheads="1"/>
          </p:cNvSpPr>
          <p:nvPr>
            <p:ph type="title"/>
          </p:nvPr>
        </p:nvSpPr>
        <p:spPr/>
        <p:txBody>
          <a:bodyPr/>
          <a:lstStyle/>
          <a:p>
            <a:r>
              <a:rPr lang="en-US" altLang="en-US" sz="4000" dirty="0">
                <a:solidFill>
                  <a:schemeClr val="tx1"/>
                </a:solidFill>
              </a:rPr>
              <a:t>CPM Criteria</a:t>
            </a:r>
          </a:p>
        </p:txBody>
      </p:sp>
      <p:sp>
        <p:nvSpPr>
          <p:cNvPr id="98307" name="Rectangle 3"/>
          <p:cNvSpPr>
            <a:spLocks noGrp="1" noChangeArrowheads="1"/>
          </p:cNvSpPr>
          <p:nvPr>
            <p:ph type="body" idx="1"/>
          </p:nvPr>
        </p:nvSpPr>
        <p:spPr/>
        <p:txBody>
          <a:bodyPr>
            <a:normAutofit fontScale="92500" lnSpcReduction="10000"/>
          </a:bodyPr>
          <a:lstStyle/>
          <a:p>
            <a:pPr marL="258366" indent="-258366">
              <a:lnSpc>
                <a:spcPct val="110000"/>
              </a:lnSpc>
              <a:spcBef>
                <a:spcPts val="600"/>
              </a:spcBef>
              <a:buFontTx/>
              <a:buAutoNum type="alphaLcPeriod" startAt="8"/>
            </a:pPr>
            <a:r>
              <a:rPr lang="en-GB" altLang="en-US" dirty="0"/>
              <a:t>How was the independent diagnosis of the organizational situation conducted? </a:t>
            </a:r>
          </a:p>
          <a:p>
            <a:pPr marL="258366" indent="-258366">
              <a:lnSpc>
                <a:spcPct val="110000"/>
              </a:lnSpc>
              <a:spcBef>
                <a:spcPts val="600"/>
              </a:spcBef>
              <a:buFontTx/>
              <a:buAutoNum type="alphaLcPeriod" startAt="8"/>
            </a:pPr>
            <a:r>
              <a:rPr lang="en-GB" altLang="en-US" dirty="0"/>
              <a:t>Which instrumental theories did the researcher use? </a:t>
            </a:r>
          </a:p>
          <a:p>
            <a:pPr marL="258366" indent="-258366">
              <a:lnSpc>
                <a:spcPct val="110000"/>
              </a:lnSpc>
              <a:spcBef>
                <a:spcPts val="600"/>
              </a:spcBef>
              <a:buFontTx/>
              <a:buAutoNum type="alphaLcPeriod" startAt="8"/>
            </a:pPr>
            <a:r>
              <a:rPr lang="en-GB" altLang="en-US" dirty="0"/>
              <a:t>How were these theories selected?</a:t>
            </a:r>
          </a:p>
          <a:p>
            <a:pPr marL="258366" indent="-258366">
              <a:lnSpc>
                <a:spcPct val="110000"/>
              </a:lnSpc>
              <a:spcBef>
                <a:spcPts val="600"/>
              </a:spcBef>
              <a:buFontTx/>
              <a:buAutoNum type="alphaLcPeriod" startAt="8"/>
            </a:pPr>
            <a:r>
              <a:rPr lang="en-GB" altLang="en-US" dirty="0"/>
              <a:t>How did these theories support the identification of the focal theory used to guide the changes? </a:t>
            </a:r>
          </a:p>
          <a:p>
            <a:pPr marL="258366" indent="-258366">
              <a:lnSpc>
                <a:spcPct val="110000"/>
              </a:lnSpc>
              <a:spcBef>
                <a:spcPts val="600"/>
              </a:spcBef>
              <a:buFontTx/>
              <a:buAutoNum type="alphaLcPeriod" startAt="8"/>
            </a:pPr>
            <a:r>
              <a:rPr lang="en-GB" altLang="en-US" dirty="0"/>
              <a:t>Post-intervention, did the researcher reflect on the instrumental theories used and their suitability?</a:t>
            </a:r>
            <a:endParaRPr lang="en-US" altLang="en-US" dirty="0"/>
          </a:p>
        </p:txBody>
      </p:sp>
    </p:spTree>
    <p:extLst>
      <p:ext uri="{BB962C8B-B14F-4D97-AF65-F5344CB8AC3E}">
        <p14:creationId xmlns:p14="http://schemas.microsoft.com/office/powerpoint/2010/main" val="19150405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3993D72C-EE32-4789-A661-F60741DB37F9}" type="slidenum">
              <a:rPr lang="en-US"/>
              <a:pPr>
                <a:defRPr/>
              </a:pPr>
              <a:t>98</a:t>
            </a:fld>
            <a:endParaRPr lang="en-US" dirty="0"/>
          </a:p>
        </p:txBody>
      </p:sp>
      <p:sp>
        <p:nvSpPr>
          <p:cNvPr id="21508" name="Rectangle 2"/>
          <p:cNvSpPr>
            <a:spLocks noGrp="1" noChangeArrowheads="1"/>
          </p:cNvSpPr>
          <p:nvPr>
            <p:ph type="title"/>
          </p:nvPr>
        </p:nvSpPr>
        <p:spPr>
          <a:xfrm>
            <a:off x="2135560" y="188640"/>
            <a:ext cx="7772400" cy="803176"/>
          </a:xfrm>
        </p:spPr>
        <p:txBody>
          <a:bodyPr/>
          <a:lstStyle/>
          <a:p>
            <a:pPr eaLnBrk="1" hangingPunct="1"/>
            <a:r>
              <a:rPr lang="en-US" altLang="en-US" sz="4000" dirty="0">
                <a:solidFill>
                  <a:schemeClr val="tx1"/>
                </a:solidFill>
              </a:rPr>
              <a:t>3. Theory</a:t>
            </a:r>
          </a:p>
        </p:txBody>
      </p:sp>
      <p:sp>
        <p:nvSpPr>
          <p:cNvPr id="21509" name="Rectangle 3"/>
          <p:cNvSpPr>
            <a:spLocks noGrp="1" noChangeArrowheads="1"/>
          </p:cNvSpPr>
          <p:nvPr>
            <p:ph type="body" idx="1"/>
          </p:nvPr>
        </p:nvSpPr>
        <p:spPr>
          <a:xfrm>
            <a:off x="407368" y="991817"/>
            <a:ext cx="11161240" cy="5256584"/>
          </a:xfrm>
        </p:spPr>
        <p:txBody>
          <a:bodyPr>
            <a:noAutofit/>
          </a:bodyPr>
          <a:lstStyle/>
          <a:p>
            <a:pPr eaLnBrk="1" hangingPunct="1">
              <a:spcBef>
                <a:spcPts val="600"/>
              </a:spcBef>
            </a:pPr>
            <a:r>
              <a:rPr lang="en-US" altLang="en-US" sz="2600" dirty="0"/>
              <a:t>“Action Research without theory - is </a:t>
            </a:r>
            <a:r>
              <a:rPr lang="en-US" altLang="en-US" sz="2600" dirty="0">
                <a:solidFill>
                  <a:srgbClr val="FF0000"/>
                </a:solidFill>
              </a:rPr>
              <a:t>not</a:t>
            </a:r>
            <a:r>
              <a:rPr lang="en-US" altLang="en-US" sz="2600" dirty="0"/>
              <a:t> </a:t>
            </a:r>
            <a:r>
              <a:rPr lang="en-US" altLang="en-US" sz="2600" dirty="0">
                <a:solidFill>
                  <a:srgbClr val="FF0000"/>
                </a:solidFill>
              </a:rPr>
              <a:t>research</a:t>
            </a:r>
            <a:r>
              <a:rPr lang="en-US" altLang="en-US" sz="2600" dirty="0"/>
              <a:t>”</a:t>
            </a:r>
          </a:p>
          <a:p>
            <a:pPr lvl="1">
              <a:spcBef>
                <a:spcPts val="600"/>
              </a:spcBef>
            </a:pPr>
            <a:r>
              <a:rPr lang="en-US" altLang="en-US" sz="2600" dirty="0"/>
              <a:t>McKay &amp; Marshall (2001)	</a:t>
            </a:r>
          </a:p>
          <a:p>
            <a:pPr eaLnBrk="1" hangingPunct="1">
              <a:spcBef>
                <a:spcPts val="600"/>
              </a:spcBef>
            </a:pPr>
            <a:r>
              <a:rPr lang="en-US" altLang="en-US" sz="2600" dirty="0"/>
              <a:t>“It is highly unlikely that the researcher can know definitely and in advance the exact theory that will be used or developed”</a:t>
            </a:r>
          </a:p>
          <a:p>
            <a:pPr lvl="1">
              <a:spcBef>
                <a:spcPts val="600"/>
              </a:spcBef>
            </a:pPr>
            <a:r>
              <a:rPr lang="en-US" altLang="en-US" sz="2600" dirty="0"/>
              <a:t>Cunningham (1993)</a:t>
            </a:r>
          </a:p>
          <a:p>
            <a:pPr eaLnBrk="1" hangingPunct="1">
              <a:spcBef>
                <a:spcPts val="600"/>
              </a:spcBef>
            </a:pPr>
            <a:r>
              <a:rPr lang="en-US" altLang="en-US" sz="2600" dirty="0"/>
              <a:t>Premature application of theory may be counterproductive</a:t>
            </a:r>
          </a:p>
          <a:p>
            <a:pPr eaLnBrk="1" hangingPunct="1">
              <a:spcBef>
                <a:spcPts val="600"/>
              </a:spcBef>
            </a:pPr>
            <a:r>
              <a:rPr lang="en-US" altLang="en-US" sz="2600" dirty="0"/>
              <a:t>So theory-free problem diagnosis may need to precede CAR, yet theory is important</a:t>
            </a:r>
          </a:p>
          <a:p>
            <a:pPr eaLnBrk="1" hangingPunct="1">
              <a:spcBef>
                <a:spcPts val="600"/>
              </a:spcBef>
            </a:pPr>
            <a:r>
              <a:rPr lang="en-US" altLang="en-US" sz="2600" dirty="0"/>
              <a:t>Two types of theory: instrumental and focal</a:t>
            </a:r>
          </a:p>
        </p:txBody>
      </p:sp>
    </p:spTree>
    <p:extLst>
      <p:ext uri="{BB962C8B-B14F-4D97-AF65-F5344CB8AC3E}">
        <p14:creationId xmlns:p14="http://schemas.microsoft.com/office/powerpoint/2010/main" val="10024052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B91FC067-0E11-4697-B082-A76E6AF8CABA}" type="slidenum">
              <a:rPr lang="en-US"/>
              <a:pPr>
                <a:defRPr/>
              </a:pPr>
              <a:t>99</a:t>
            </a:fld>
            <a:endParaRPr lang="en-US" dirty="0"/>
          </a:p>
        </p:txBody>
      </p:sp>
      <p:sp>
        <p:nvSpPr>
          <p:cNvPr id="23556" name="Rectangle 2"/>
          <p:cNvSpPr>
            <a:spLocks noGrp="1" noChangeArrowheads="1"/>
          </p:cNvSpPr>
          <p:nvPr>
            <p:ph type="title"/>
          </p:nvPr>
        </p:nvSpPr>
        <p:spPr>
          <a:xfrm>
            <a:off x="2209800" y="609600"/>
            <a:ext cx="7772400" cy="875184"/>
          </a:xfrm>
        </p:spPr>
        <p:txBody>
          <a:bodyPr/>
          <a:lstStyle/>
          <a:p>
            <a:pPr eaLnBrk="1" hangingPunct="1"/>
            <a:r>
              <a:rPr lang="en-GB" altLang="en-US" sz="4000" dirty="0">
                <a:solidFill>
                  <a:schemeClr val="tx1"/>
                </a:solidFill>
              </a:rPr>
              <a:t>Theory</a:t>
            </a:r>
          </a:p>
        </p:txBody>
      </p:sp>
      <p:sp>
        <p:nvSpPr>
          <p:cNvPr id="23557" name="Rectangle 3"/>
          <p:cNvSpPr>
            <a:spLocks noGrp="1" noChangeArrowheads="1"/>
          </p:cNvSpPr>
          <p:nvPr>
            <p:ph type="body" idx="1"/>
          </p:nvPr>
        </p:nvSpPr>
        <p:spPr/>
        <p:txBody>
          <a:bodyPr>
            <a:normAutofit/>
          </a:bodyPr>
          <a:lstStyle/>
          <a:p>
            <a:pPr eaLnBrk="1" hangingPunct="1"/>
            <a:r>
              <a:rPr lang="en-GB" altLang="en-US" dirty="0"/>
              <a:t>Lewin (1945): “There is nothing so practical as a good theory”.</a:t>
            </a:r>
          </a:p>
          <a:p>
            <a:pPr eaLnBrk="1" hangingPunct="1"/>
            <a:r>
              <a:rPr lang="en-GB" altLang="en-US" dirty="0"/>
              <a:t>Ghoshal (2005): “Nothing is as dangerous as a bad theory”.</a:t>
            </a:r>
          </a:p>
          <a:p>
            <a:pPr eaLnBrk="1" hangingPunct="1"/>
            <a:r>
              <a:rPr lang="en-GB" altLang="en-US" dirty="0"/>
              <a:t>Both of these two statements apply equally to CAR</a:t>
            </a:r>
          </a:p>
          <a:p>
            <a:pPr lvl="1" eaLnBrk="1" hangingPunct="1"/>
            <a:r>
              <a:rPr lang="en-GB" altLang="en-US" dirty="0"/>
              <a:t>Selection of an appropriate theory must be handled with great care given the potential for consequences in the organisational setting.</a:t>
            </a:r>
          </a:p>
        </p:txBody>
      </p:sp>
    </p:spTree>
    <p:extLst>
      <p:ext uri="{BB962C8B-B14F-4D97-AF65-F5344CB8AC3E}">
        <p14:creationId xmlns:p14="http://schemas.microsoft.com/office/powerpoint/2010/main" val="14806935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AD0F541F-470A-491E-92E4-F70B0A16AAFC}" type="slidenum">
              <a:rPr lang="en-US"/>
              <a:pPr>
                <a:defRPr/>
              </a:pPr>
              <a:t>100</a:t>
            </a:fld>
            <a:endParaRPr lang="en-US" dirty="0"/>
          </a:p>
        </p:txBody>
      </p:sp>
      <p:sp>
        <p:nvSpPr>
          <p:cNvPr id="22532" name="Rectangle 2"/>
          <p:cNvSpPr>
            <a:spLocks noGrp="1" noChangeArrowheads="1"/>
          </p:cNvSpPr>
          <p:nvPr>
            <p:ph type="title"/>
          </p:nvPr>
        </p:nvSpPr>
        <p:spPr>
          <a:xfrm>
            <a:off x="2209800" y="116632"/>
            <a:ext cx="7772400" cy="587152"/>
          </a:xfrm>
        </p:spPr>
        <p:txBody>
          <a:bodyPr/>
          <a:lstStyle/>
          <a:p>
            <a:pPr eaLnBrk="1" hangingPunct="1"/>
            <a:r>
              <a:rPr lang="en-US" altLang="en-US" sz="4000" dirty="0">
                <a:solidFill>
                  <a:schemeClr val="tx1"/>
                </a:solidFill>
              </a:rPr>
              <a:t>Instrumental Theory</a:t>
            </a:r>
          </a:p>
        </p:txBody>
      </p:sp>
      <p:sp>
        <p:nvSpPr>
          <p:cNvPr id="22533" name="Rectangle 3"/>
          <p:cNvSpPr>
            <a:spLocks noGrp="1" noChangeArrowheads="1"/>
          </p:cNvSpPr>
          <p:nvPr>
            <p:ph type="body" idx="1"/>
          </p:nvPr>
        </p:nvSpPr>
        <p:spPr>
          <a:xfrm>
            <a:off x="623392" y="703784"/>
            <a:ext cx="10729192" cy="5821560"/>
          </a:xfrm>
        </p:spPr>
        <p:txBody>
          <a:bodyPr>
            <a:noAutofit/>
          </a:bodyPr>
          <a:lstStyle/>
          <a:p>
            <a:pPr eaLnBrk="1" hangingPunct="1">
              <a:spcBef>
                <a:spcPts val="600"/>
              </a:spcBef>
            </a:pPr>
            <a:r>
              <a:rPr lang="en-US" altLang="en-US" sz="2800" dirty="0"/>
              <a:t>Particularly valuable for diagnosis and planning</a:t>
            </a:r>
          </a:p>
          <a:p>
            <a:pPr eaLnBrk="1" hangingPunct="1">
              <a:spcBef>
                <a:spcPts val="600"/>
              </a:spcBef>
            </a:pPr>
            <a:r>
              <a:rPr lang="en-US" altLang="en-US" sz="2800" dirty="0"/>
              <a:t>Play a mediating role between client and researcher</a:t>
            </a:r>
          </a:p>
          <a:p>
            <a:pPr eaLnBrk="1" hangingPunct="1">
              <a:spcBef>
                <a:spcPts val="600"/>
              </a:spcBef>
            </a:pPr>
            <a:r>
              <a:rPr lang="en-GB" altLang="en-US" sz="2800" dirty="0"/>
              <a:t>Used to explain and analyse organizational activities/phenomena related to the project/problem</a:t>
            </a:r>
          </a:p>
          <a:p>
            <a:pPr eaLnBrk="1" hangingPunct="1">
              <a:spcBef>
                <a:spcPts val="600"/>
              </a:spcBef>
            </a:pPr>
            <a:r>
              <a:rPr lang="en-GB" altLang="en-US" sz="2800" dirty="0"/>
              <a:t>Includes any tools, models or processes that theorise how work is done or how outcomes are achieved</a:t>
            </a:r>
            <a:r>
              <a:rPr lang="en-US" altLang="en-US" sz="2800" dirty="0"/>
              <a:t> </a:t>
            </a:r>
          </a:p>
          <a:p>
            <a:pPr eaLnBrk="1" hangingPunct="1">
              <a:spcBef>
                <a:spcPts val="600"/>
              </a:spcBef>
            </a:pPr>
            <a:r>
              <a:rPr lang="en-GB" altLang="en-US" sz="2800" dirty="0"/>
              <a:t>Instrumental theories help us to “organize our thoughts, generate coherent explanations … [and so] achieve understanding”. (Hambrick, 2007)</a:t>
            </a:r>
            <a:endParaRPr lang="en-US" altLang="en-US" sz="2800" dirty="0"/>
          </a:p>
        </p:txBody>
      </p:sp>
    </p:spTree>
    <p:extLst>
      <p:ext uri="{BB962C8B-B14F-4D97-AF65-F5344CB8AC3E}">
        <p14:creationId xmlns:p14="http://schemas.microsoft.com/office/powerpoint/2010/main" val="7301505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p>
            <a:pPr>
              <a:defRPr/>
            </a:pPr>
            <a:fld id="{2CA165F2-D3FE-4339-9226-41902787571A}" type="slidenum">
              <a:rPr lang="en-US"/>
              <a:pPr>
                <a:defRPr/>
              </a:pPr>
              <a:t>101</a:t>
            </a:fld>
            <a:endParaRPr lang="en-US" dirty="0"/>
          </a:p>
        </p:txBody>
      </p:sp>
      <p:sp>
        <p:nvSpPr>
          <p:cNvPr id="99330" name="Rectangle 2"/>
          <p:cNvSpPr>
            <a:spLocks noGrp="1" noChangeArrowheads="1"/>
          </p:cNvSpPr>
          <p:nvPr>
            <p:ph type="title"/>
          </p:nvPr>
        </p:nvSpPr>
        <p:spPr>
          <a:xfrm>
            <a:off x="2209800" y="188640"/>
            <a:ext cx="7772400" cy="803176"/>
          </a:xfrm>
        </p:spPr>
        <p:txBody>
          <a:bodyPr/>
          <a:lstStyle/>
          <a:p>
            <a:r>
              <a:rPr lang="en-US" altLang="en-US" sz="4000" dirty="0">
                <a:solidFill>
                  <a:schemeClr val="tx1"/>
                </a:solidFill>
              </a:rPr>
              <a:t>Focal Theory</a:t>
            </a:r>
          </a:p>
        </p:txBody>
      </p:sp>
      <p:sp>
        <p:nvSpPr>
          <p:cNvPr id="99331" name="Rectangle 3"/>
          <p:cNvSpPr>
            <a:spLocks noGrp="1" noChangeArrowheads="1"/>
          </p:cNvSpPr>
          <p:nvPr>
            <p:ph type="body" idx="1"/>
          </p:nvPr>
        </p:nvSpPr>
        <p:spPr>
          <a:xfrm>
            <a:off x="551384" y="1170484"/>
            <a:ext cx="10945216" cy="4899248"/>
          </a:xfrm>
        </p:spPr>
        <p:txBody>
          <a:bodyPr>
            <a:noAutofit/>
          </a:bodyPr>
          <a:lstStyle/>
          <a:p>
            <a:r>
              <a:rPr lang="en-GB" altLang="en-US" sz="2800" dirty="0"/>
              <a:t>Provides the intellectual basis for action-oriented change.</a:t>
            </a:r>
          </a:p>
          <a:p>
            <a:r>
              <a:rPr lang="en-HK" altLang="en-US" sz="2800" dirty="0"/>
              <a:t>May need to be modified as a result of its application in the problem context</a:t>
            </a:r>
            <a:endParaRPr lang="en-GB" altLang="en-US" sz="2800" dirty="0"/>
          </a:p>
          <a:p>
            <a:r>
              <a:rPr lang="en-US" altLang="en-US" sz="2800" dirty="0"/>
              <a:t>Is unlikely to remedy an organizational problem alone.</a:t>
            </a:r>
          </a:p>
          <a:p>
            <a:r>
              <a:rPr lang="en-US" altLang="en-US" sz="2800" dirty="0"/>
              <a:t>Its application must be premised on one or more instrumental theories</a:t>
            </a:r>
          </a:p>
          <a:p>
            <a:r>
              <a:rPr lang="en-US" altLang="en-US" sz="2800" dirty="0"/>
              <a:t>May need to be changed if it does not fit the project circumstances</a:t>
            </a:r>
          </a:p>
        </p:txBody>
      </p:sp>
    </p:spTree>
    <p:extLst>
      <p:ext uri="{BB962C8B-B14F-4D97-AF65-F5344CB8AC3E}">
        <p14:creationId xmlns:p14="http://schemas.microsoft.com/office/powerpoint/2010/main" val="23211918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0E9FB062-2EE4-4D47-B9A5-F35A5371F927}" type="slidenum">
              <a:rPr lang="en-US"/>
              <a:pPr>
                <a:defRPr/>
              </a:pPr>
              <a:t>102</a:t>
            </a:fld>
            <a:endParaRPr lang="en-US" dirty="0"/>
          </a:p>
        </p:txBody>
      </p:sp>
      <p:sp>
        <p:nvSpPr>
          <p:cNvPr id="24580" name="Rectangle 2"/>
          <p:cNvSpPr>
            <a:spLocks noGrp="1" noChangeArrowheads="1"/>
          </p:cNvSpPr>
          <p:nvPr>
            <p:ph type="title"/>
          </p:nvPr>
        </p:nvSpPr>
        <p:spPr>
          <a:xfrm>
            <a:off x="2206492" y="260648"/>
            <a:ext cx="7772400" cy="875184"/>
          </a:xfrm>
        </p:spPr>
        <p:txBody>
          <a:bodyPr/>
          <a:lstStyle/>
          <a:p>
            <a:pPr eaLnBrk="1" hangingPunct="1"/>
            <a:r>
              <a:rPr lang="en-US" altLang="en-US" sz="4000" dirty="0">
                <a:solidFill>
                  <a:schemeClr val="tx1"/>
                </a:solidFill>
              </a:rPr>
              <a:t>Theory &amp; Consequences </a:t>
            </a:r>
          </a:p>
        </p:txBody>
      </p:sp>
      <p:sp>
        <p:nvSpPr>
          <p:cNvPr id="24581" name="Rectangle 3"/>
          <p:cNvSpPr>
            <a:spLocks noGrp="1" noChangeArrowheads="1"/>
          </p:cNvSpPr>
          <p:nvPr>
            <p:ph type="body" idx="1"/>
          </p:nvPr>
        </p:nvSpPr>
        <p:spPr>
          <a:xfrm>
            <a:off x="551384" y="1412776"/>
            <a:ext cx="11089232" cy="4683224"/>
          </a:xfrm>
        </p:spPr>
        <p:txBody>
          <a:bodyPr>
            <a:normAutofit/>
          </a:bodyPr>
          <a:lstStyle/>
          <a:p>
            <a:pPr>
              <a:spcBef>
                <a:spcPts val="600"/>
              </a:spcBef>
            </a:pPr>
            <a:r>
              <a:rPr lang="en-US" altLang="en-US" sz="2800" dirty="0"/>
              <a:t>A theory must be selected because it fits the organizational circumstances, the IT, the people, the culture.</a:t>
            </a:r>
          </a:p>
          <a:p>
            <a:pPr>
              <a:spcBef>
                <a:spcPts val="600"/>
              </a:spcBef>
            </a:pPr>
            <a:r>
              <a:rPr lang="en-US" altLang="en-US" sz="2800" dirty="0"/>
              <a:t>The client needs to understand the theory and its implications for change before approving it formally.</a:t>
            </a:r>
          </a:p>
          <a:p>
            <a:pPr eaLnBrk="1" hangingPunct="1">
              <a:lnSpc>
                <a:spcPct val="90000"/>
              </a:lnSpc>
              <a:spcBef>
                <a:spcPts val="600"/>
              </a:spcBef>
            </a:pPr>
            <a:r>
              <a:rPr lang="en-US" altLang="en-US" sz="2800" dirty="0"/>
              <a:t>An inappropriate theory could push the organization to change in a direction inconsistent with its organizational culture, leading to internal conflicts, or worse.</a:t>
            </a:r>
          </a:p>
        </p:txBody>
      </p:sp>
    </p:spTree>
    <p:extLst>
      <p:ext uri="{BB962C8B-B14F-4D97-AF65-F5344CB8AC3E}">
        <p14:creationId xmlns:p14="http://schemas.microsoft.com/office/powerpoint/2010/main" val="34429623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4F582548-0A4A-431B-A9C4-38440C6D24D3}" type="slidenum">
              <a:rPr lang="en-US"/>
              <a:pPr>
                <a:defRPr/>
              </a:pPr>
              <a:t>103</a:t>
            </a:fld>
            <a:endParaRPr lang="en-US" dirty="0"/>
          </a:p>
        </p:txBody>
      </p:sp>
      <p:sp>
        <p:nvSpPr>
          <p:cNvPr id="25604" name="Rectangle 2"/>
          <p:cNvSpPr>
            <a:spLocks noGrp="1" noChangeArrowheads="1"/>
          </p:cNvSpPr>
          <p:nvPr>
            <p:ph type="title"/>
          </p:nvPr>
        </p:nvSpPr>
        <p:spPr>
          <a:xfrm>
            <a:off x="2209800" y="332656"/>
            <a:ext cx="7772400" cy="659160"/>
          </a:xfrm>
        </p:spPr>
        <p:txBody>
          <a:bodyPr/>
          <a:lstStyle/>
          <a:p>
            <a:pPr eaLnBrk="1" hangingPunct="1"/>
            <a:r>
              <a:rPr lang="en-US" altLang="en-US" sz="4000" dirty="0">
                <a:solidFill>
                  <a:schemeClr val="tx1"/>
                </a:solidFill>
              </a:rPr>
              <a:t>Theory Criteria</a:t>
            </a:r>
          </a:p>
        </p:txBody>
      </p:sp>
      <p:sp>
        <p:nvSpPr>
          <p:cNvPr id="25605" name="Rectangle 3"/>
          <p:cNvSpPr>
            <a:spLocks noGrp="1" noChangeArrowheads="1"/>
          </p:cNvSpPr>
          <p:nvPr>
            <p:ph type="body" idx="1"/>
          </p:nvPr>
        </p:nvSpPr>
        <p:spPr>
          <a:xfrm>
            <a:off x="623392" y="1124744"/>
            <a:ext cx="10654208" cy="4971256"/>
          </a:xfrm>
        </p:spPr>
        <p:txBody>
          <a:bodyPr>
            <a:noAutofit/>
          </a:bodyPr>
          <a:lstStyle/>
          <a:p>
            <a:pPr marL="258366" indent="-258366" eaLnBrk="1" hangingPunct="1">
              <a:spcBef>
                <a:spcPts val="600"/>
              </a:spcBef>
              <a:buFontTx/>
              <a:buAutoNum type="alphaLcPeriod"/>
            </a:pPr>
            <a:r>
              <a:rPr lang="en-GB" altLang="en-US" sz="2400" dirty="0">
                <a:cs typeface="Times New Roman" pitchFamily="18" charset="0"/>
              </a:rPr>
              <a:t>Were the project activities guided by a theory or set of theories?</a:t>
            </a:r>
            <a:endParaRPr lang="en-GB" altLang="en-US" sz="2400" dirty="0">
              <a:cs typeface="Arial" charset="0"/>
            </a:endParaRPr>
          </a:p>
          <a:p>
            <a:pPr marL="258366" indent="-258366" eaLnBrk="1" hangingPunct="1">
              <a:spcBef>
                <a:spcPts val="600"/>
              </a:spcBef>
              <a:buFontTx/>
              <a:buAutoNum type="alphaLcPeriod"/>
            </a:pPr>
            <a:r>
              <a:rPr lang="en-GB" altLang="en-US" sz="2400" dirty="0">
                <a:cs typeface="Times New Roman" pitchFamily="18" charset="0"/>
              </a:rPr>
              <a:t>Was the domain of investigation, and the specific problem setting, relevant and significant to the interests of the researcher's community of peers as well as the client?</a:t>
            </a:r>
            <a:endParaRPr lang="en-GB" altLang="en-US" sz="2400" dirty="0">
              <a:cs typeface="Arial" charset="0"/>
            </a:endParaRPr>
          </a:p>
          <a:p>
            <a:pPr marL="258366" indent="-258366" eaLnBrk="1" hangingPunct="1">
              <a:spcBef>
                <a:spcPts val="600"/>
              </a:spcBef>
              <a:buFontTx/>
              <a:buAutoNum type="alphaLcPeriod"/>
            </a:pPr>
            <a:r>
              <a:rPr lang="en-GB" altLang="en-US" sz="2400" dirty="0"/>
              <a:t>Was an instrumental theory used to derive the causes of the observed problem? [revised]</a:t>
            </a:r>
            <a:endParaRPr lang="en-GB" altLang="en-US" sz="2400" dirty="0">
              <a:cs typeface="Arial" charset="0"/>
            </a:endParaRPr>
          </a:p>
          <a:p>
            <a:pPr marL="258366" indent="-258366" eaLnBrk="1" hangingPunct="1">
              <a:spcBef>
                <a:spcPts val="600"/>
              </a:spcBef>
              <a:buFontTx/>
              <a:buAutoNum type="alphaLcPeriod"/>
            </a:pPr>
            <a:r>
              <a:rPr lang="en-GB" altLang="en-US" sz="2400" dirty="0"/>
              <a:t>Did the planned intervention follow from this instrumental theory?</a:t>
            </a:r>
            <a:r>
              <a:rPr lang="en-US" altLang="en-US" sz="2400" dirty="0"/>
              <a:t> [revised]</a:t>
            </a:r>
            <a:endParaRPr lang="en-GB" altLang="en-US" sz="2400" dirty="0">
              <a:cs typeface="Arial" charset="0"/>
            </a:endParaRPr>
          </a:p>
          <a:p>
            <a:pPr marL="258366" indent="-258366" eaLnBrk="1" hangingPunct="1">
              <a:spcBef>
                <a:spcPts val="600"/>
              </a:spcBef>
              <a:buFontTx/>
              <a:buAutoNum type="alphaLcPeriod"/>
            </a:pPr>
            <a:r>
              <a:rPr lang="en-GB" altLang="en-US" sz="2400" dirty="0"/>
              <a:t>Was the focal theory used to evaluate the outcomes of the intervention?</a:t>
            </a:r>
            <a:r>
              <a:rPr lang="en-US" altLang="en-US" sz="2400" dirty="0"/>
              <a:t> [revised]</a:t>
            </a:r>
          </a:p>
        </p:txBody>
      </p:sp>
    </p:spTree>
    <p:extLst>
      <p:ext uri="{BB962C8B-B14F-4D97-AF65-F5344CB8AC3E}">
        <p14:creationId xmlns:p14="http://schemas.microsoft.com/office/powerpoint/2010/main" val="322711183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p>
            <a:pPr>
              <a:defRPr/>
            </a:pPr>
            <a:fld id="{0FD527D8-C7E9-470A-A550-A9B80599B481}" type="slidenum">
              <a:rPr lang="en-US"/>
              <a:pPr>
                <a:defRPr/>
              </a:pPr>
              <a:t>104</a:t>
            </a:fld>
            <a:endParaRPr lang="en-US" dirty="0"/>
          </a:p>
        </p:txBody>
      </p:sp>
      <p:sp>
        <p:nvSpPr>
          <p:cNvPr id="100354" name="Rectangle 2"/>
          <p:cNvSpPr>
            <a:spLocks noGrp="1" noChangeArrowheads="1"/>
          </p:cNvSpPr>
          <p:nvPr>
            <p:ph type="title"/>
          </p:nvPr>
        </p:nvSpPr>
        <p:spPr>
          <a:xfrm>
            <a:off x="2118967" y="260648"/>
            <a:ext cx="7886700" cy="688324"/>
          </a:xfrm>
        </p:spPr>
        <p:txBody>
          <a:bodyPr/>
          <a:lstStyle/>
          <a:p>
            <a:r>
              <a:rPr lang="en-US" altLang="en-US" sz="4000" dirty="0">
                <a:solidFill>
                  <a:schemeClr val="tx1"/>
                </a:solidFill>
              </a:rPr>
              <a:t>Theory Criteria</a:t>
            </a:r>
          </a:p>
        </p:txBody>
      </p:sp>
      <p:sp>
        <p:nvSpPr>
          <p:cNvPr id="100355" name="Rectangle 3"/>
          <p:cNvSpPr>
            <a:spLocks noGrp="1" noChangeArrowheads="1"/>
          </p:cNvSpPr>
          <p:nvPr>
            <p:ph type="body" idx="1"/>
          </p:nvPr>
        </p:nvSpPr>
        <p:spPr>
          <a:xfrm>
            <a:off x="479376" y="1124745"/>
            <a:ext cx="11233248" cy="4680064"/>
          </a:xfrm>
        </p:spPr>
        <p:txBody>
          <a:bodyPr>
            <a:noAutofit/>
          </a:bodyPr>
          <a:lstStyle/>
          <a:p>
            <a:pPr marL="258366" indent="-258366">
              <a:spcBef>
                <a:spcPts val="600"/>
              </a:spcBef>
              <a:buFontTx/>
              <a:buAutoNum type="alphaLcPeriod" startAt="6"/>
            </a:pPr>
            <a:r>
              <a:rPr lang="en-GB" altLang="en-US" sz="2400" dirty="0"/>
              <a:t>Did a focal theory emerge from the situation or during the problem diagnosis? </a:t>
            </a:r>
          </a:p>
          <a:p>
            <a:pPr marL="258366" indent="-258366">
              <a:spcBef>
                <a:spcPts val="600"/>
              </a:spcBef>
              <a:buFontTx/>
              <a:buAutoNum type="alphaLcPeriod" startAt="6"/>
            </a:pPr>
            <a:r>
              <a:rPr lang="en-GB" altLang="en-US" sz="2400" dirty="0"/>
              <a:t>Was this focal theory acceptable to both client and researcher?</a:t>
            </a:r>
          </a:p>
          <a:p>
            <a:pPr marL="258366" indent="-258366">
              <a:spcBef>
                <a:spcPts val="600"/>
              </a:spcBef>
              <a:buFontTx/>
              <a:buAutoNum type="alphaLcPeriod" startAt="6"/>
            </a:pPr>
            <a:r>
              <a:rPr lang="en-GB" altLang="en-US" sz="2400" dirty="0"/>
              <a:t>What role did instrumental and focal theories play with respect to the diagnosis and the action planning? </a:t>
            </a:r>
          </a:p>
          <a:p>
            <a:pPr marL="258366" indent="-258366">
              <a:spcBef>
                <a:spcPts val="600"/>
              </a:spcBef>
              <a:buFontTx/>
              <a:buAutoNum type="alphaLcPeriod" startAt="6"/>
            </a:pPr>
            <a:r>
              <a:rPr lang="en-GB" altLang="en-US" sz="2400" dirty="0"/>
              <a:t>Were these theories evaluated for their applicability to the organizational context, considering current organizational practices?</a:t>
            </a:r>
          </a:p>
          <a:p>
            <a:pPr marL="258366" indent="-258366">
              <a:spcBef>
                <a:spcPts val="600"/>
              </a:spcBef>
              <a:buFontTx/>
              <a:buAutoNum type="alphaLcPeriod" startAt="6"/>
            </a:pPr>
            <a:r>
              <a:rPr lang="en-GB" altLang="en-US" sz="2400" dirty="0"/>
              <a:t>Did both the researcher and the client undertake this evaluation?</a:t>
            </a:r>
          </a:p>
          <a:p>
            <a:pPr marL="258366" indent="-258366">
              <a:spcBef>
                <a:spcPts val="600"/>
              </a:spcBef>
              <a:buFontTx/>
              <a:buAutoNum type="alphaLcPeriod" startAt="6"/>
            </a:pPr>
            <a:r>
              <a:rPr lang="en-GB" altLang="en-US" sz="2400" dirty="0"/>
              <a:t>Were theoretical explanations for the current organizational problem situation evaluated and reflected upon?</a:t>
            </a:r>
          </a:p>
          <a:p>
            <a:pPr marL="258366" indent="-258366">
              <a:spcBef>
                <a:spcPts val="600"/>
              </a:spcBef>
              <a:buFontTx/>
              <a:buAutoNum type="alphaLcPeriod" startAt="6"/>
            </a:pPr>
            <a:r>
              <a:rPr lang="en-GB" altLang="en-US" sz="2400" dirty="0"/>
              <a:t>Did the researcher reflect on the focal theory used and its ability to predict the change outcomes?</a:t>
            </a:r>
            <a:endParaRPr lang="en-US" altLang="en-US" sz="2400" dirty="0"/>
          </a:p>
        </p:txBody>
      </p:sp>
    </p:spTree>
    <p:extLst>
      <p:ext uri="{BB962C8B-B14F-4D97-AF65-F5344CB8AC3E}">
        <p14:creationId xmlns:p14="http://schemas.microsoft.com/office/powerpoint/2010/main" val="4526467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911D3FF7-3EB1-4413-B217-531C0B579F7C}" type="slidenum">
              <a:rPr lang="en-US"/>
              <a:pPr>
                <a:defRPr/>
              </a:pPr>
              <a:t>105</a:t>
            </a:fld>
            <a:endParaRPr lang="en-US" dirty="0"/>
          </a:p>
        </p:txBody>
      </p:sp>
      <p:sp>
        <p:nvSpPr>
          <p:cNvPr id="26628" name="Rectangle 2"/>
          <p:cNvSpPr>
            <a:spLocks noGrp="1" noChangeArrowheads="1"/>
          </p:cNvSpPr>
          <p:nvPr>
            <p:ph type="title"/>
          </p:nvPr>
        </p:nvSpPr>
        <p:spPr>
          <a:xfrm>
            <a:off x="2209800" y="34451"/>
            <a:ext cx="7772400" cy="1143000"/>
          </a:xfrm>
        </p:spPr>
        <p:txBody>
          <a:bodyPr/>
          <a:lstStyle/>
          <a:p>
            <a:pPr eaLnBrk="1" hangingPunct="1"/>
            <a:r>
              <a:rPr lang="en-US" altLang="en-US" sz="4000" dirty="0">
                <a:solidFill>
                  <a:schemeClr val="tx1"/>
                </a:solidFill>
              </a:rPr>
              <a:t>4. Change through Action</a:t>
            </a:r>
          </a:p>
        </p:txBody>
      </p:sp>
      <p:sp>
        <p:nvSpPr>
          <p:cNvPr id="26629" name="Rectangle 3"/>
          <p:cNvSpPr>
            <a:spLocks noGrp="1" noChangeArrowheads="1"/>
          </p:cNvSpPr>
          <p:nvPr>
            <p:ph type="body" idx="1"/>
          </p:nvPr>
        </p:nvSpPr>
        <p:spPr>
          <a:xfrm>
            <a:off x="767408" y="1177452"/>
            <a:ext cx="10585176" cy="4918549"/>
          </a:xfrm>
        </p:spPr>
        <p:txBody>
          <a:bodyPr>
            <a:normAutofit/>
          </a:bodyPr>
          <a:lstStyle/>
          <a:p>
            <a:pPr eaLnBrk="1" hangingPunct="1">
              <a:spcBef>
                <a:spcPts val="600"/>
              </a:spcBef>
            </a:pPr>
            <a:r>
              <a:rPr lang="en-US" altLang="en-US" sz="2800" dirty="0"/>
              <a:t>Action and change are indivisible</a:t>
            </a:r>
          </a:p>
          <a:p>
            <a:pPr eaLnBrk="1" hangingPunct="1">
              <a:spcBef>
                <a:spcPts val="600"/>
              </a:spcBef>
            </a:pPr>
            <a:r>
              <a:rPr lang="en-US" altLang="en-US" sz="2800" dirty="0"/>
              <a:t>If there is no change…</a:t>
            </a:r>
          </a:p>
          <a:p>
            <a:pPr lvl="1" eaLnBrk="1" hangingPunct="1">
              <a:spcBef>
                <a:spcPts val="600"/>
              </a:spcBef>
            </a:pPr>
            <a:r>
              <a:rPr lang="en-US" altLang="en-US" sz="2400" dirty="0"/>
              <a:t>There was no problem </a:t>
            </a:r>
          </a:p>
          <a:p>
            <a:pPr lvl="1" eaLnBrk="1" hangingPunct="1">
              <a:spcBef>
                <a:spcPts val="600"/>
              </a:spcBef>
            </a:pPr>
            <a:r>
              <a:rPr lang="en-US" altLang="en-US" sz="2400" dirty="0"/>
              <a:t>The intervention failed</a:t>
            </a:r>
          </a:p>
          <a:p>
            <a:pPr lvl="1" eaLnBrk="1" hangingPunct="1">
              <a:spcBef>
                <a:spcPts val="600"/>
              </a:spcBef>
            </a:pPr>
            <a:r>
              <a:rPr lang="en-US" altLang="en-US" sz="2400" dirty="0"/>
              <a:t>Obstacles prevented successful intervention</a:t>
            </a:r>
          </a:p>
          <a:p>
            <a:pPr eaLnBrk="1" hangingPunct="1">
              <a:spcBef>
                <a:spcPts val="600"/>
              </a:spcBef>
            </a:pPr>
            <a:r>
              <a:rPr lang="en-US" altLang="en-US" sz="2800" dirty="0"/>
              <a:t>Both researcher and client must be motivated to design and implement change</a:t>
            </a:r>
          </a:p>
          <a:p>
            <a:pPr eaLnBrk="1" hangingPunct="1">
              <a:spcBef>
                <a:spcPts val="600"/>
              </a:spcBef>
            </a:pPr>
            <a:r>
              <a:rPr lang="en-US" altLang="en-US" sz="2800" dirty="0"/>
              <a:t>The change needs to be contextually and culturally appropriate (cf. theory)</a:t>
            </a:r>
          </a:p>
        </p:txBody>
      </p:sp>
    </p:spTree>
    <p:extLst>
      <p:ext uri="{BB962C8B-B14F-4D97-AF65-F5344CB8AC3E}">
        <p14:creationId xmlns:p14="http://schemas.microsoft.com/office/powerpoint/2010/main" val="16927652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F6BD528C-D557-467C-BB42-56962684EAF8}" type="slidenum">
              <a:rPr lang="en-US"/>
              <a:pPr>
                <a:defRPr/>
              </a:pPr>
              <a:t>106</a:t>
            </a:fld>
            <a:endParaRPr lang="en-US" dirty="0"/>
          </a:p>
        </p:txBody>
      </p:sp>
      <p:sp>
        <p:nvSpPr>
          <p:cNvPr id="27652" name="Rectangle 2"/>
          <p:cNvSpPr>
            <a:spLocks noGrp="1" noChangeArrowheads="1"/>
          </p:cNvSpPr>
          <p:nvPr>
            <p:ph type="title"/>
          </p:nvPr>
        </p:nvSpPr>
        <p:spPr>
          <a:xfrm>
            <a:off x="2063552" y="332656"/>
            <a:ext cx="7772400" cy="571500"/>
          </a:xfrm>
        </p:spPr>
        <p:txBody>
          <a:bodyPr>
            <a:normAutofit fontScale="90000"/>
          </a:bodyPr>
          <a:lstStyle/>
          <a:p>
            <a:pPr eaLnBrk="1" hangingPunct="1"/>
            <a:r>
              <a:rPr lang="en-US" altLang="en-US" dirty="0">
                <a:solidFill>
                  <a:schemeClr val="tx1"/>
                </a:solidFill>
              </a:rPr>
              <a:t>Change through Action Criteria</a:t>
            </a:r>
          </a:p>
        </p:txBody>
      </p:sp>
      <p:sp>
        <p:nvSpPr>
          <p:cNvPr id="27653" name="Rectangle 3"/>
          <p:cNvSpPr>
            <a:spLocks noGrp="1" noChangeArrowheads="1"/>
          </p:cNvSpPr>
          <p:nvPr>
            <p:ph type="body" idx="1"/>
          </p:nvPr>
        </p:nvSpPr>
        <p:spPr>
          <a:xfrm>
            <a:off x="839416" y="1124744"/>
            <a:ext cx="10801200" cy="5123656"/>
          </a:xfrm>
        </p:spPr>
        <p:txBody>
          <a:bodyPr>
            <a:noAutofit/>
          </a:bodyPr>
          <a:lstStyle/>
          <a:p>
            <a:pPr marL="258366" indent="-258366" eaLnBrk="1" hangingPunct="1">
              <a:spcBef>
                <a:spcPts val="600"/>
              </a:spcBef>
              <a:buFontTx/>
              <a:buAutoNum type="alphaLcPeriod"/>
            </a:pPr>
            <a:r>
              <a:rPr lang="en-GB" altLang="en-US" sz="2400" dirty="0">
                <a:cs typeface="Times New Roman" pitchFamily="18" charset="0"/>
              </a:rPr>
              <a:t>Were both the researcher and client motivated to improve the situation?</a:t>
            </a:r>
            <a:endParaRPr lang="en-GB" altLang="en-US" sz="2400" dirty="0">
              <a:cs typeface="Arial" charset="0"/>
            </a:endParaRPr>
          </a:p>
          <a:p>
            <a:pPr marL="258366" indent="-258366" eaLnBrk="1" hangingPunct="1">
              <a:spcBef>
                <a:spcPts val="600"/>
              </a:spcBef>
              <a:buFontTx/>
              <a:buAutoNum type="alphaLcPeriod"/>
            </a:pPr>
            <a:r>
              <a:rPr lang="en-GB" altLang="en-US" sz="2400" dirty="0">
                <a:cs typeface="Times New Roman" pitchFamily="18" charset="0"/>
              </a:rPr>
              <a:t>Were the problem and its hypothesized cause(s) specified as a result of the diagnosis?</a:t>
            </a:r>
            <a:endParaRPr lang="en-GB" altLang="en-US" sz="2400" dirty="0">
              <a:cs typeface="Arial" charset="0"/>
            </a:endParaRPr>
          </a:p>
          <a:p>
            <a:pPr marL="258366" indent="-258366" eaLnBrk="1" hangingPunct="1">
              <a:spcBef>
                <a:spcPts val="600"/>
              </a:spcBef>
              <a:buFontTx/>
              <a:buAutoNum type="alphaLcPeriod"/>
            </a:pPr>
            <a:r>
              <a:rPr lang="en-GB" altLang="en-US" sz="2400" dirty="0">
                <a:cs typeface="Times New Roman" pitchFamily="18" charset="0"/>
              </a:rPr>
              <a:t>Were the planned actions designed to address the hypothesized cause(s)?</a:t>
            </a:r>
            <a:endParaRPr lang="en-GB" altLang="en-US" sz="2400" dirty="0">
              <a:cs typeface="Arial" charset="0"/>
            </a:endParaRPr>
          </a:p>
          <a:p>
            <a:pPr marL="258366" indent="-258366" eaLnBrk="1" hangingPunct="1">
              <a:spcBef>
                <a:spcPts val="600"/>
              </a:spcBef>
              <a:buFontTx/>
              <a:buAutoNum type="alphaLcPeriod"/>
            </a:pPr>
            <a:r>
              <a:rPr lang="en-GB" altLang="en-US" sz="2400" dirty="0">
                <a:cs typeface="Times New Roman" pitchFamily="18" charset="0"/>
              </a:rPr>
              <a:t>Did the client approve the planned actions before they were implemented?</a:t>
            </a:r>
            <a:endParaRPr lang="en-GB" altLang="en-US" sz="2400" dirty="0">
              <a:cs typeface="Arial" charset="0"/>
            </a:endParaRPr>
          </a:p>
          <a:p>
            <a:pPr marL="258366" indent="-258366" eaLnBrk="1" hangingPunct="1">
              <a:spcBef>
                <a:spcPts val="600"/>
              </a:spcBef>
              <a:buFontTx/>
              <a:buAutoNum type="alphaLcPeriod"/>
            </a:pPr>
            <a:r>
              <a:rPr lang="en-GB" altLang="en-US" sz="2400" dirty="0">
                <a:cs typeface="Times New Roman" pitchFamily="18" charset="0"/>
              </a:rPr>
              <a:t>Was the organisation situation assessed comprehensively both before </a:t>
            </a:r>
            <a:r>
              <a:rPr lang="en-GB" altLang="en-US" sz="2400" i="1" dirty="0">
                <a:cs typeface="Times New Roman" pitchFamily="18" charset="0"/>
              </a:rPr>
              <a:t>and</a:t>
            </a:r>
            <a:r>
              <a:rPr lang="en-GB" altLang="en-US" sz="2400" dirty="0">
                <a:cs typeface="Times New Roman" pitchFamily="18" charset="0"/>
              </a:rPr>
              <a:t> after the intervention?</a:t>
            </a:r>
            <a:endParaRPr lang="en-GB" altLang="en-US" sz="2400" dirty="0">
              <a:cs typeface="Arial" charset="0"/>
            </a:endParaRPr>
          </a:p>
          <a:p>
            <a:pPr marL="258366" indent="-258366" eaLnBrk="1" hangingPunct="1">
              <a:spcBef>
                <a:spcPts val="600"/>
              </a:spcBef>
              <a:buFontTx/>
              <a:buAutoNum type="alphaLcPeriod"/>
            </a:pPr>
            <a:r>
              <a:rPr lang="en-GB" altLang="en-US" sz="2400" dirty="0">
                <a:cs typeface="Times New Roman" pitchFamily="18" charset="0"/>
              </a:rPr>
              <a:t>Were the timing and nature of the actions taken clearly and completely documented?</a:t>
            </a:r>
            <a:endParaRPr lang="en-US" altLang="en-US" sz="2400" dirty="0"/>
          </a:p>
        </p:txBody>
      </p:sp>
    </p:spTree>
    <p:extLst>
      <p:ext uri="{BB962C8B-B14F-4D97-AF65-F5344CB8AC3E}">
        <p14:creationId xmlns:p14="http://schemas.microsoft.com/office/powerpoint/2010/main" val="9788008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C129AFF3-61A2-4640-9D4D-40989A754210}" type="slidenum">
              <a:rPr lang="en-US"/>
              <a:pPr>
                <a:defRPr/>
              </a:pPr>
              <a:t>107</a:t>
            </a:fld>
            <a:endParaRPr lang="en-US" dirty="0"/>
          </a:p>
        </p:txBody>
      </p:sp>
      <p:sp>
        <p:nvSpPr>
          <p:cNvPr id="28676" name="Rectangle 2"/>
          <p:cNvSpPr>
            <a:spLocks noGrp="1" noChangeArrowheads="1"/>
          </p:cNvSpPr>
          <p:nvPr>
            <p:ph type="title"/>
          </p:nvPr>
        </p:nvSpPr>
        <p:spPr>
          <a:xfrm>
            <a:off x="2208162" y="260648"/>
            <a:ext cx="7772400" cy="875184"/>
          </a:xfrm>
        </p:spPr>
        <p:txBody>
          <a:bodyPr/>
          <a:lstStyle/>
          <a:p>
            <a:pPr eaLnBrk="1" hangingPunct="1"/>
            <a:r>
              <a:rPr lang="en-US" altLang="en-US" sz="4000" dirty="0">
                <a:solidFill>
                  <a:schemeClr val="tx1"/>
                </a:solidFill>
              </a:rPr>
              <a:t>5. Learning through Reflection</a:t>
            </a:r>
          </a:p>
        </p:txBody>
      </p:sp>
      <p:sp>
        <p:nvSpPr>
          <p:cNvPr id="28677" name="Rectangle 3"/>
          <p:cNvSpPr>
            <a:spLocks noGrp="1" noChangeArrowheads="1"/>
          </p:cNvSpPr>
          <p:nvPr>
            <p:ph type="body" idx="1"/>
          </p:nvPr>
        </p:nvSpPr>
        <p:spPr/>
        <p:txBody>
          <a:bodyPr>
            <a:normAutofit/>
          </a:bodyPr>
          <a:lstStyle/>
          <a:p>
            <a:pPr eaLnBrk="1" hangingPunct="1">
              <a:spcBef>
                <a:spcPts val="600"/>
              </a:spcBef>
            </a:pPr>
            <a:r>
              <a:rPr lang="en-US" altLang="en-US" sz="2800" dirty="0"/>
              <a:t>Both masters need to learn from the researcher’s reflections</a:t>
            </a:r>
          </a:p>
          <a:p>
            <a:pPr lvl="1" eaLnBrk="1" hangingPunct="1">
              <a:spcBef>
                <a:spcPts val="600"/>
              </a:spcBef>
            </a:pPr>
            <a:r>
              <a:rPr lang="en-US" altLang="en-US" sz="2400" dirty="0"/>
              <a:t>Practical solutions for the client</a:t>
            </a:r>
          </a:p>
          <a:p>
            <a:pPr lvl="1" eaLnBrk="1" hangingPunct="1">
              <a:spcBef>
                <a:spcPts val="600"/>
              </a:spcBef>
            </a:pPr>
            <a:r>
              <a:rPr lang="en-US" altLang="en-US" sz="2400" dirty="0"/>
              <a:t>Knowledge for the broader scholarly community</a:t>
            </a:r>
          </a:p>
          <a:p>
            <a:pPr lvl="1" eaLnBrk="1" hangingPunct="1">
              <a:spcBef>
                <a:spcPts val="600"/>
              </a:spcBef>
            </a:pPr>
            <a:r>
              <a:rPr lang="en-US" altLang="en-US" sz="2400" dirty="0"/>
              <a:t>Specific knowledge for the Action Research community</a:t>
            </a:r>
          </a:p>
        </p:txBody>
      </p:sp>
    </p:spTree>
    <p:extLst>
      <p:ext uri="{BB962C8B-B14F-4D97-AF65-F5344CB8AC3E}">
        <p14:creationId xmlns:p14="http://schemas.microsoft.com/office/powerpoint/2010/main" val="15290468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8FB76405-9B72-4AB9-B012-82FB6C2092CF}" type="slidenum">
              <a:rPr lang="en-US"/>
              <a:pPr>
                <a:defRPr/>
              </a:pPr>
              <a:t>108</a:t>
            </a:fld>
            <a:endParaRPr lang="en-US" dirty="0"/>
          </a:p>
        </p:txBody>
      </p:sp>
      <p:sp>
        <p:nvSpPr>
          <p:cNvPr id="29700" name="Rectangle 2"/>
          <p:cNvSpPr>
            <a:spLocks noGrp="1" noChangeArrowheads="1"/>
          </p:cNvSpPr>
          <p:nvPr>
            <p:ph type="title"/>
          </p:nvPr>
        </p:nvSpPr>
        <p:spPr>
          <a:xfrm>
            <a:off x="2133600" y="260648"/>
            <a:ext cx="7772400" cy="936104"/>
          </a:xfrm>
        </p:spPr>
        <p:txBody>
          <a:bodyPr>
            <a:noAutofit/>
          </a:bodyPr>
          <a:lstStyle/>
          <a:p>
            <a:pPr eaLnBrk="1" hangingPunct="1"/>
            <a:r>
              <a:rPr lang="en-US" altLang="en-US" sz="4000" dirty="0">
                <a:solidFill>
                  <a:schemeClr val="tx1"/>
                </a:solidFill>
              </a:rPr>
              <a:t>Learning through Reflection Criteria</a:t>
            </a:r>
          </a:p>
        </p:txBody>
      </p:sp>
      <p:sp>
        <p:nvSpPr>
          <p:cNvPr id="29701" name="Rectangle 3"/>
          <p:cNvSpPr>
            <a:spLocks noGrp="1" noChangeArrowheads="1"/>
          </p:cNvSpPr>
          <p:nvPr>
            <p:ph type="body" idx="1"/>
          </p:nvPr>
        </p:nvSpPr>
        <p:spPr>
          <a:xfrm>
            <a:off x="767408" y="1268760"/>
            <a:ext cx="10510192" cy="5328592"/>
          </a:xfrm>
        </p:spPr>
        <p:txBody>
          <a:bodyPr>
            <a:noAutofit/>
          </a:bodyPr>
          <a:lstStyle/>
          <a:p>
            <a:pPr marL="258366" indent="-258366" eaLnBrk="1" hangingPunct="1">
              <a:spcBef>
                <a:spcPts val="600"/>
              </a:spcBef>
              <a:buFontTx/>
              <a:buAutoNum type="alphaLcPeriod"/>
            </a:pPr>
            <a:r>
              <a:rPr lang="en-GB" altLang="en-US" sz="2200" dirty="0">
                <a:cs typeface="Times New Roman" pitchFamily="18" charset="0"/>
              </a:rPr>
              <a:t>Did the researcher provide progress reports to the client and organizational members?</a:t>
            </a:r>
            <a:endParaRPr lang="en-GB" altLang="en-US" sz="2200" dirty="0">
              <a:cs typeface="Arial" charset="0"/>
            </a:endParaRPr>
          </a:p>
          <a:p>
            <a:pPr marL="258366" indent="-258366" eaLnBrk="1" hangingPunct="1">
              <a:spcBef>
                <a:spcPts val="600"/>
              </a:spcBef>
              <a:buFontTx/>
              <a:buAutoNum type="alphaLcPeriod"/>
            </a:pPr>
            <a:r>
              <a:rPr lang="en-GB" altLang="en-US" sz="2200" dirty="0">
                <a:cs typeface="Times New Roman" pitchFamily="18" charset="0"/>
              </a:rPr>
              <a:t>Did both the researcher and the client reflect upon the outcomes of the project?</a:t>
            </a:r>
            <a:endParaRPr lang="en-GB" altLang="en-US" sz="2200" dirty="0">
              <a:cs typeface="Arial" charset="0"/>
            </a:endParaRPr>
          </a:p>
          <a:p>
            <a:pPr marL="258366" indent="-258366" eaLnBrk="1" hangingPunct="1">
              <a:spcBef>
                <a:spcPts val="600"/>
              </a:spcBef>
              <a:buFontTx/>
              <a:buAutoNum type="alphaLcPeriod"/>
            </a:pPr>
            <a:r>
              <a:rPr lang="en-GB" altLang="en-US" sz="2200" dirty="0">
                <a:cs typeface="Times New Roman" pitchFamily="18" charset="0"/>
              </a:rPr>
              <a:t>Were the research activities and outcomes reported clearly and completely?</a:t>
            </a:r>
            <a:endParaRPr lang="en-GB" altLang="en-US" sz="2200" dirty="0">
              <a:cs typeface="Arial" charset="0"/>
            </a:endParaRPr>
          </a:p>
          <a:p>
            <a:pPr marL="258366" indent="-258366" eaLnBrk="1" hangingPunct="1">
              <a:spcBef>
                <a:spcPts val="600"/>
              </a:spcBef>
              <a:buFontTx/>
              <a:buAutoNum type="alphaLcPeriod"/>
            </a:pPr>
            <a:r>
              <a:rPr lang="en-GB" altLang="en-US" sz="2200" dirty="0">
                <a:cs typeface="Times New Roman" pitchFamily="18" charset="0"/>
              </a:rPr>
              <a:t>Were the results considered in terms of implications for further action in this situation?</a:t>
            </a:r>
            <a:endParaRPr lang="en-GB" altLang="en-US" sz="2200" dirty="0">
              <a:cs typeface="Arial" charset="0"/>
            </a:endParaRPr>
          </a:p>
          <a:p>
            <a:pPr marL="258366" indent="-258366" eaLnBrk="1" hangingPunct="1">
              <a:spcBef>
                <a:spcPts val="600"/>
              </a:spcBef>
              <a:buFontTx/>
              <a:buAutoNum type="alphaLcPeriod"/>
            </a:pPr>
            <a:r>
              <a:rPr lang="en-GB" altLang="en-US" sz="2200" dirty="0">
                <a:cs typeface="Times New Roman" pitchFamily="18" charset="0"/>
              </a:rPr>
              <a:t>Were the results considered in terms of implications for action to be taken in related research domains?</a:t>
            </a:r>
            <a:endParaRPr lang="en-GB" altLang="en-US" sz="2200" dirty="0">
              <a:cs typeface="Arial" charset="0"/>
            </a:endParaRPr>
          </a:p>
          <a:p>
            <a:pPr marL="258366" indent="-258366" eaLnBrk="1" hangingPunct="1">
              <a:spcBef>
                <a:spcPts val="600"/>
              </a:spcBef>
              <a:buFontTx/>
              <a:buAutoNum type="alphaLcPeriod"/>
            </a:pPr>
            <a:r>
              <a:rPr lang="en-GB" altLang="en-US" sz="2200" dirty="0">
                <a:cs typeface="Times New Roman" pitchFamily="18" charset="0"/>
              </a:rPr>
              <a:t>Were the results considered in terms of implications for the research community (general knowledge, informing/re-informing theory)?</a:t>
            </a:r>
            <a:endParaRPr lang="en-GB" altLang="en-US" sz="2200" dirty="0">
              <a:cs typeface="Arial" charset="0"/>
            </a:endParaRPr>
          </a:p>
          <a:p>
            <a:pPr marL="258366" indent="-258366" eaLnBrk="1" hangingPunct="1">
              <a:spcBef>
                <a:spcPts val="600"/>
              </a:spcBef>
              <a:buFontTx/>
              <a:buAutoNum type="alphaLcPeriod"/>
            </a:pPr>
            <a:r>
              <a:rPr lang="en-GB" altLang="en-US" sz="2200" dirty="0">
                <a:cs typeface="Times New Roman" pitchFamily="18" charset="0"/>
              </a:rPr>
              <a:t>Were the results considered in terms of the general applicability of CAR?</a:t>
            </a:r>
            <a:endParaRPr lang="en-US" altLang="en-US" sz="2200" dirty="0"/>
          </a:p>
        </p:txBody>
      </p:sp>
    </p:spTree>
    <p:extLst>
      <p:ext uri="{BB962C8B-B14F-4D97-AF65-F5344CB8AC3E}">
        <p14:creationId xmlns:p14="http://schemas.microsoft.com/office/powerpoint/2010/main" val="19333872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The Research Process XIII</a:t>
            </a:r>
            <a:endParaRPr lang="en-GB" sz="4000" dirty="0"/>
          </a:p>
        </p:txBody>
      </p:sp>
      <p:sp>
        <p:nvSpPr>
          <p:cNvPr id="3" name="Content Placeholder 2"/>
          <p:cNvSpPr>
            <a:spLocks noGrp="1"/>
          </p:cNvSpPr>
          <p:nvPr>
            <p:ph idx="1"/>
          </p:nvPr>
        </p:nvSpPr>
        <p:spPr/>
        <p:txBody>
          <a:bodyPr/>
          <a:lstStyle/>
          <a:p>
            <a:r>
              <a:rPr lang="en-US" dirty="0"/>
              <a:t>Discussion</a:t>
            </a:r>
          </a:p>
          <a:p>
            <a:r>
              <a:rPr lang="en-US" dirty="0"/>
              <a:t>Formulating propositions</a:t>
            </a:r>
          </a:p>
          <a:p>
            <a:r>
              <a:rPr lang="en-US" dirty="0"/>
              <a:t>Contributions for different stakeholders</a:t>
            </a:r>
          </a:p>
          <a:p>
            <a:r>
              <a:rPr lang="en-US" dirty="0"/>
              <a:t>Theoretical Arguments</a:t>
            </a:r>
          </a:p>
          <a:p>
            <a:r>
              <a:rPr lang="en-US" dirty="0"/>
              <a:t>Limitations</a:t>
            </a: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109</a:t>
            </a:fld>
            <a:endParaRPr lang="en-US" dirty="0"/>
          </a:p>
        </p:txBody>
      </p:sp>
    </p:spTree>
    <p:extLst>
      <p:ext uri="{BB962C8B-B14F-4D97-AF65-F5344CB8AC3E}">
        <p14:creationId xmlns:p14="http://schemas.microsoft.com/office/powerpoint/2010/main" val="310528231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Research Process XIV</a:t>
            </a:r>
            <a:endParaRPr lang="en-GB" dirty="0"/>
          </a:p>
        </p:txBody>
      </p:sp>
      <p:sp>
        <p:nvSpPr>
          <p:cNvPr id="3" name="Content Placeholder 2"/>
          <p:cNvSpPr>
            <a:spLocks noGrp="1"/>
          </p:cNvSpPr>
          <p:nvPr>
            <p:ph idx="1"/>
          </p:nvPr>
        </p:nvSpPr>
        <p:spPr/>
        <p:txBody>
          <a:bodyPr/>
          <a:lstStyle/>
          <a:p>
            <a:r>
              <a:rPr lang="en-US" dirty="0"/>
              <a:t>Reflections on the Storytelling Process</a:t>
            </a:r>
          </a:p>
          <a:p>
            <a:r>
              <a:rPr lang="en-US" dirty="0"/>
              <a:t>Rigor and Relevance</a:t>
            </a:r>
          </a:p>
          <a:p>
            <a:r>
              <a:rPr lang="en-US" dirty="0"/>
              <a:t>Generality, Parsimony and Detail</a:t>
            </a:r>
          </a:p>
          <a:p>
            <a:r>
              <a:rPr lang="en-US" dirty="0"/>
              <a:t>Generalisation’s multiple forms</a:t>
            </a: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110</a:t>
            </a:fld>
            <a:endParaRPr lang="en-US" dirty="0"/>
          </a:p>
        </p:txBody>
      </p:sp>
    </p:spTree>
    <p:extLst>
      <p:ext uri="{BB962C8B-B14F-4D97-AF65-F5344CB8AC3E}">
        <p14:creationId xmlns:p14="http://schemas.microsoft.com/office/powerpoint/2010/main" val="8571016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GB" altLang="en-US" dirty="0"/>
              <a:t>Analysis &amp; Reflection</a:t>
            </a:r>
          </a:p>
        </p:txBody>
      </p:sp>
      <p:sp>
        <p:nvSpPr>
          <p:cNvPr id="20483" name="Content Placeholder 2"/>
          <p:cNvSpPr>
            <a:spLocks noGrp="1"/>
          </p:cNvSpPr>
          <p:nvPr>
            <p:ph idx="1"/>
          </p:nvPr>
        </p:nvSpPr>
        <p:spPr/>
        <p:txBody>
          <a:bodyPr/>
          <a:lstStyle/>
          <a:p>
            <a:r>
              <a:rPr lang="en-GB" altLang="en-US" dirty="0"/>
              <a:t>Did we get an answer to the research question, the problem?</a:t>
            </a:r>
          </a:p>
          <a:p>
            <a:r>
              <a:rPr lang="en-GB" altLang="en-US" dirty="0"/>
              <a:t>If I included hypotheses, then were they confirmed or rejected?</a:t>
            </a:r>
          </a:p>
          <a:p>
            <a:r>
              <a:rPr lang="en-GB" altLang="en-US" dirty="0"/>
              <a:t>What did we learn?</a:t>
            </a:r>
          </a:p>
          <a:p>
            <a:r>
              <a:rPr lang="en-GB" altLang="en-US" dirty="0"/>
              <a:t>Is this the end of the story, or are there new problems to explore?</a:t>
            </a:r>
          </a:p>
        </p:txBody>
      </p:sp>
      <p:sp>
        <p:nvSpPr>
          <p:cNvPr id="20484"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03DFE0-F4A6-41B3-B77E-2F8CC4343B0D}" type="slidenum">
              <a:rPr lang="en-US" altLang="en-US" sz="1400"/>
              <a:pPr eaLnBrk="1" hangingPunct="1"/>
              <a:t>111</a:t>
            </a:fld>
            <a:endParaRPr lang="en-US" altLang="en-US" sz="14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GB" altLang="en-US" dirty="0"/>
              <a:t>Contributions &amp; Limitations</a:t>
            </a:r>
          </a:p>
        </p:txBody>
      </p:sp>
      <p:sp>
        <p:nvSpPr>
          <p:cNvPr id="21507" name="Content Placeholder 2"/>
          <p:cNvSpPr>
            <a:spLocks noGrp="1"/>
          </p:cNvSpPr>
          <p:nvPr>
            <p:ph idx="1"/>
          </p:nvPr>
        </p:nvSpPr>
        <p:spPr/>
        <p:txBody>
          <a:bodyPr/>
          <a:lstStyle/>
          <a:p>
            <a:r>
              <a:rPr lang="en-GB" altLang="en-US" dirty="0"/>
              <a:t>What is the take away message for the audience?</a:t>
            </a:r>
          </a:p>
          <a:p>
            <a:r>
              <a:rPr lang="en-GB" altLang="en-US" dirty="0"/>
              <a:t>What is the new significant new knowledge that has been created?</a:t>
            </a:r>
          </a:p>
          <a:p>
            <a:r>
              <a:rPr lang="en-GB" altLang="en-US" dirty="0"/>
              <a:t>What are the limitations</a:t>
            </a:r>
          </a:p>
          <a:p>
            <a:pPr lvl="1"/>
            <a:r>
              <a:rPr lang="en-GB" altLang="en-US" dirty="0"/>
              <a:t>Too restrictive a population, too small a data set, too insignificant a problem, etc.? </a:t>
            </a:r>
          </a:p>
        </p:txBody>
      </p:sp>
      <p:sp>
        <p:nvSpPr>
          <p:cNvPr id="21508" name="Slide Number Placeholder 1"/>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ABF5AA2-755F-4455-A706-557092BBD5AD}" type="slidenum">
              <a:rPr lang="en-US" altLang="en-US" sz="1400"/>
              <a:pPr eaLnBrk="1" hangingPunct="1"/>
              <a:t>112</a:t>
            </a:fld>
            <a:endParaRPr lang="en-US" altLang="en-US" sz="14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GB" altLang="en-US" dirty="0"/>
              <a:t>Paper 1</a:t>
            </a:r>
          </a:p>
        </p:txBody>
      </p:sp>
      <p:sp>
        <p:nvSpPr>
          <p:cNvPr id="68611" name="Content Placeholder 2"/>
          <p:cNvSpPr>
            <a:spLocks noGrp="1"/>
          </p:cNvSpPr>
          <p:nvPr>
            <p:ph idx="1"/>
          </p:nvPr>
        </p:nvSpPr>
        <p:spPr/>
        <p:txBody>
          <a:bodyPr/>
          <a:lstStyle/>
          <a:p>
            <a:pPr marL="0" indent="0" algn="ctr" eaLnBrk="1" hangingPunct="1">
              <a:lnSpc>
                <a:spcPct val="90000"/>
              </a:lnSpc>
              <a:buNone/>
            </a:pPr>
            <a:r>
              <a:rPr lang="en-US" altLang="en-US" sz="3600" dirty="0"/>
              <a:t>Knowledge Sharing in a Global Logistics Provider: An Action Research Project</a:t>
            </a:r>
          </a:p>
          <a:p>
            <a:pPr marL="0" indent="0" eaLnBrk="1" hangingPunct="1">
              <a:lnSpc>
                <a:spcPct val="90000"/>
              </a:lnSpc>
              <a:buNone/>
            </a:pPr>
            <a:endParaRPr lang="en-US" altLang="en-US" dirty="0"/>
          </a:p>
          <a:p>
            <a:pPr marL="0" indent="0" algn="ctr" eaLnBrk="1" hangingPunct="1">
              <a:lnSpc>
                <a:spcPct val="90000"/>
              </a:lnSpc>
              <a:buNone/>
            </a:pPr>
            <a:r>
              <a:rPr lang="en-US" altLang="en-US" dirty="0"/>
              <a:t>Louie HM Wong, City University of HK</a:t>
            </a:r>
          </a:p>
          <a:p>
            <a:pPr marL="0" indent="0" algn="ctr" eaLnBrk="1" hangingPunct="1">
              <a:lnSpc>
                <a:spcPct val="90000"/>
              </a:lnSpc>
              <a:buNone/>
            </a:pPr>
            <a:r>
              <a:rPr lang="en-US" altLang="en-US" dirty="0"/>
              <a:t>Robert M Davison, City University of HK</a:t>
            </a:r>
          </a:p>
          <a:p>
            <a:pPr marL="0" indent="0" eaLnBrk="1" hangingPunct="1">
              <a:lnSpc>
                <a:spcPct val="90000"/>
              </a:lnSpc>
              <a:buNone/>
            </a:pPr>
            <a:endParaRPr lang="en-US" altLang="en-US" dirty="0"/>
          </a:p>
          <a:p>
            <a:pPr marL="0" indent="0" eaLnBrk="1" hangingPunct="1">
              <a:lnSpc>
                <a:spcPct val="90000"/>
              </a:lnSpc>
              <a:buNone/>
            </a:pPr>
            <a:r>
              <a:rPr lang="en-US" altLang="en-US" dirty="0"/>
              <a:t>Published in </a:t>
            </a:r>
            <a:r>
              <a:rPr lang="en-US" altLang="en-US" i="1" dirty="0"/>
              <a:t>Information &amp; Management 55, 5, 547-557</a:t>
            </a:r>
            <a:endParaRPr lang="en-US" altLang="en-US" dirty="0"/>
          </a:p>
        </p:txBody>
      </p:sp>
      <p:sp>
        <p:nvSpPr>
          <p:cNvPr id="68612" name="Slide Number Placeholder 3"/>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B9BB71B-8C75-47F4-8F88-CEC4F894AC4D}" type="slidenum">
              <a:rPr lang="en-US" altLang="en-US" sz="1400"/>
              <a:pPr eaLnBrk="1" hangingPunct="1"/>
              <a:t>113</a:t>
            </a:fld>
            <a:endParaRPr lang="en-US" altLang="en-US" sz="1400" dirty="0"/>
          </a:p>
        </p:txBody>
      </p:sp>
    </p:spTree>
    <p:extLst>
      <p:ext uri="{BB962C8B-B14F-4D97-AF65-F5344CB8AC3E}">
        <p14:creationId xmlns:p14="http://schemas.microsoft.com/office/powerpoint/2010/main" val="18387909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404664"/>
            <a:ext cx="7772400" cy="947192"/>
          </a:xfrm>
        </p:spPr>
        <p:txBody>
          <a:bodyPr/>
          <a:lstStyle/>
          <a:p>
            <a:r>
              <a:rPr lang="en-GB" dirty="0"/>
              <a:t>Introduction</a:t>
            </a:r>
          </a:p>
        </p:txBody>
      </p:sp>
      <p:sp>
        <p:nvSpPr>
          <p:cNvPr id="3" name="Content Placeholder 2"/>
          <p:cNvSpPr>
            <a:spLocks noGrp="1"/>
          </p:cNvSpPr>
          <p:nvPr>
            <p:ph idx="1"/>
          </p:nvPr>
        </p:nvSpPr>
        <p:spPr>
          <a:xfrm>
            <a:off x="335360" y="1340768"/>
            <a:ext cx="11233248" cy="4755232"/>
          </a:xfrm>
        </p:spPr>
        <p:txBody>
          <a:bodyPr/>
          <a:lstStyle/>
          <a:p>
            <a:r>
              <a:rPr lang="en-US" dirty="0"/>
              <a:t>Knowledge sharing is important for firms in today’s hyper-competitive business environment</a:t>
            </a:r>
          </a:p>
          <a:p>
            <a:r>
              <a:rPr lang="en-US" dirty="0"/>
              <a:t>Some resource-rich firms provide abundant IS-based work systems to their employees</a:t>
            </a:r>
          </a:p>
          <a:p>
            <a:r>
              <a:rPr lang="en-US" dirty="0"/>
              <a:t>Our focus is the global logistics sector</a:t>
            </a:r>
          </a:p>
          <a:p>
            <a:pPr lvl="1"/>
            <a:r>
              <a:rPr lang="en-US" dirty="0"/>
              <a:t>DHL, Fedex, UPS, TNT, SF Express, etc.</a:t>
            </a:r>
          </a:p>
          <a:p>
            <a:pPr marL="342900" lvl="2" indent="-342900"/>
            <a:r>
              <a:rPr lang="en-US" sz="3200" dirty="0"/>
              <a:t>Technologies include:</a:t>
            </a:r>
          </a:p>
          <a:p>
            <a:pPr marL="800100" lvl="3" indent="-342900"/>
            <a:r>
              <a:rPr lang="en-US" sz="2800" dirty="0"/>
              <a:t>Barcode, RFID, EDI, Global shipment tracking systems, Call Centre,  e-mails, KMS, etc. </a:t>
            </a:r>
          </a:p>
          <a:p>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114</a:t>
            </a:fld>
            <a:endParaRPr lang="en-US" dirty="0"/>
          </a:p>
        </p:txBody>
      </p:sp>
    </p:spTree>
    <p:extLst>
      <p:ext uri="{BB962C8B-B14F-4D97-AF65-F5344CB8AC3E}">
        <p14:creationId xmlns:p14="http://schemas.microsoft.com/office/powerpoint/2010/main" val="53156667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260648"/>
            <a:ext cx="7772400" cy="875184"/>
          </a:xfrm>
        </p:spPr>
        <p:txBody>
          <a:bodyPr/>
          <a:lstStyle/>
          <a:p>
            <a:r>
              <a:rPr lang="en-GB" dirty="0"/>
              <a:t>Velox</a:t>
            </a:r>
          </a:p>
        </p:txBody>
      </p:sp>
      <p:sp>
        <p:nvSpPr>
          <p:cNvPr id="3" name="Content Placeholder 2"/>
          <p:cNvSpPr>
            <a:spLocks noGrp="1"/>
          </p:cNvSpPr>
          <p:nvPr>
            <p:ph idx="1"/>
          </p:nvPr>
        </p:nvSpPr>
        <p:spPr>
          <a:xfrm>
            <a:off x="695400" y="1124744"/>
            <a:ext cx="6046440" cy="5256584"/>
          </a:xfrm>
        </p:spPr>
        <p:txBody>
          <a:bodyPr/>
          <a:lstStyle/>
          <a:p>
            <a:r>
              <a:rPr lang="en-US" sz="2800" dirty="0"/>
              <a:t>We have been working with </a:t>
            </a:r>
            <a:r>
              <a:rPr lang="en-US" sz="2800" b="1" dirty="0"/>
              <a:t>Velox</a:t>
            </a:r>
            <a:r>
              <a:rPr lang="en-US" sz="2800" dirty="0"/>
              <a:t>, a global courier and delivery services firm, and in particular the operations in </a:t>
            </a:r>
            <a:r>
              <a:rPr lang="en-US" sz="2800" b="1" dirty="0"/>
              <a:t>Guangzhou</a:t>
            </a:r>
          </a:p>
          <a:p>
            <a:r>
              <a:rPr lang="en-US" sz="2800" b="1" dirty="0"/>
              <a:t>Velox</a:t>
            </a:r>
            <a:r>
              <a:rPr lang="en-US" sz="2800" dirty="0"/>
              <a:t> deals with a variety of stakeholders:</a:t>
            </a:r>
          </a:p>
          <a:p>
            <a:pPr lvl="1"/>
            <a:r>
              <a:rPr lang="en-US" sz="2400" dirty="0"/>
              <a:t>Internal: Sales/Post-Sales, Delivery, Customs Clearance</a:t>
            </a:r>
          </a:p>
          <a:p>
            <a:pPr lvl="1"/>
            <a:r>
              <a:rPr lang="en-US" sz="2400" dirty="0"/>
              <a:t>External: Customers, Customs &amp; Excise</a:t>
            </a:r>
          </a:p>
          <a:p>
            <a:endParaRPr lang="en-GB" sz="2800"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115</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8088" y="1467181"/>
            <a:ext cx="3623398" cy="3916266"/>
          </a:xfrm>
          <a:prstGeom prst="rect">
            <a:avLst/>
          </a:prstGeom>
        </p:spPr>
      </p:pic>
    </p:spTree>
    <p:extLst>
      <p:ext uri="{BB962C8B-B14F-4D97-AF65-F5344CB8AC3E}">
        <p14:creationId xmlns:p14="http://schemas.microsoft.com/office/powerpoint/2010/main" val="41669367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609600"/>
            <a:ext cx="7772400" cy="875184"/>
          </a:xfrm>
        </p:spPr>
        <p:txBody>
          <a:bodyPr/>
          <a:lstStyle/>
          <a:p>
            <a:r>
              <a:rPr lang="en-GB" dirty="0"/>
              <a:t>The Nature of Work</a:t>
            </a:r>
          </a:p>
        </p:txBody>
      </p:sp>
      <p:sp>
        <p:nvSpPr>
          <p:cNvPr id="3" name="Content Placeholder 2"/>
          <p:cNvSpPr>
            <a:spLocks noGrp="1"/>
          </p:cNvSpPr>
          <p:nvPr>
            <p:ph idx="1"/>
          </p:nvPr>
        </p:nvSpPr>
        <p:spPr>
          <a:xfrm>
            <a:off x="911424" y="1484784"/>
            <a:ext cx="10441160" cy="4611216"/>
          </a:xfrm>
        </p:spPr>
        <p:txBody>
          <a:bodyPr/>
          <a:lstStyle/>
          <a:p>
            <a:r>
              <a:rPr lang="en-US" dirty="0"/>
              <a:t>While some work is standardised, Velox operates in an environment characterised by a frequently changing legal infrastructure, as well as intense competition with other logistics firms, both local and global</a:t>
            </a:r>
          </a:p>
          <a:p>
            <a:r>
              <a:rPr lang="en-US" dirty="0"/>
              <a:t>As a result, knowledge about procedures and best practices must be both updated regularly and disseminated to all who need to know</a:t>
            </a: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116</a:t>
            </a:fld>
            <a:endParaRPr lang="en-US" dirty="0"/>
          </a:p>
        </p:txBody>
      </p:sp>
    </p:spTree>
    <p:extLst>
      <p:ext uri="{BB962C8B-B14F-4D97-AF65-F5344CB8AC3E}">
        <p14:creationId xmlns:p14="http://schemas.microsoft.com/office/powerpoint/2010/main" val="93755747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260648"/>
            <a:ext cx="7772400" cy="875184"/>
          </a:xfrm>
        </p:spPr>
        <p:txBody>
          <a:bodyPr/>
          <a:lstStyle/>
          <a:p>
            <a:r>
              <a:rPr lang="en-GB" dirty="0"/>
              <a:t>Research Approach</a:t>
            </a:r>
          </a:p>
        </p:txBody>
      </p:sp>
      <p:sp>
        <p:nvSpPr>
          <p:cNvPr id="3" name="Content Placeholder 2"/>
          <p:cNvSpPr>
            <a:spLocks noGrp="1"/>
          </p:cNvSpPr>
          <p:nvPr>
            <p:ph idx="1"/>
          </p:nvPr>
        </p:nvSpPr>
        <p:spPr>
          <a:xfrm>
            <a:off x="479376" y="1124744"/>
            <a:ext cx="10657184" cy="5616624"/>
          </a:xfrm>
        </p:spPr>
        <p:txBody>
          <a:bodyPr/>
          <a:lstStyle/>
          <a:p>
            <a:r>
              <a:rPr lang="en-GB" dirty="0"/>
              <a:t>Action Research</a:t>
            </a:r>
          </a:p>
          <a:p>
            <a:pPr lvl="1"/>
            <a:r>
              <a:rPr lang="en-US" dirty="0"/>
              <a:t>iterative, rigorous and collaborative</a:t>
            </a:r>
          </a:p>
          <a:p>
            <a:pPr lvl="1"/>
            <a:r>
              <a:rPr lang="en-US" dirty="0"/>
              <a:t>focuses on both organizational development and the generation of  knowledge</a:t>
            </a:r>
          </a:p>
          <a:p>
            <a:pPr lvl="1"/>
            <a:r>
              <a:rPr lang="en-US" dirty="0"/>
              <a:t>We reached agreement with Velox before starting:</a:t>
            </a:r>
          </a:p>
          <a:p>
            <a:pPr lvl="2"/>
            <a:r>
              <a:rPr lang="en-US" dirty="0"/>
              <a:t>Action research is appropriate</a:t>
            </a:r>
          </a:p>
          <a:p>
            <a:pPr lvl="2"/>
            <a:r>
              <a:rPr lang="en-US" dirty="0"/>
              <a:t>The focus and objectives of the project</a:t>
            </a:r>
          </a:p>
          <a:p>
            <a:pPr lvl="2"/>
            <a:r>
              <a:rPr lang="en-US" dirty="0"/>
              <a:t>Client commitment</a:t>
            </a:r>
          </a:p>
          <a:p>
            <a:pPr lvl="2"/>
            <a:r>
              <a:rPr lang="en-US" dirty="0"/>
              <a:t>Roles and responsibilities</a:t>
            </a:r>
          </a:p>
          <a:p>
            <a:pPr lvl="2"/>
            <a:r>
              <a:rPr lang="en-US" dirty="0"/>
              <a:t>Procedures</a:t>
            </a:r>
          </a:p>
          <a:p>
            <a:pPr lvl="2"/>
            <a:r>
              <a:rPr lang="en-US" dirty="0"/>
              <a:t>Consent to participate and confidentiality</a:t>
            </a:r>
          </a:p>
          <a:p>
            <a:pPr lvl="1"/>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117</a:t>
            </a:fld>
            <a:endParaRPr lang="en-US" dirty="0"/>
          </a:p>
        </p:txBody>
      </p:sp>
    </p:spTree>
    <p:extLst>
      <p:ext uri="{BB962C8B-B14F-4D97-AF65-F5344CB8AC3E}">
        <p14:creationId xmlns:p14="http://schemas.microsoft.com/office/powerpoint/2010/main" val="263475300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404664"/>
            <a:ext cx="7772400" cy="659160"/>
          </a:xfrm>
        </p:spPr>
        <p:txBody>
          <a:bodyPr/>
          <a:lstStyle/>
          <a:p>
            <a:r>
              <a:rPr lang="en-GB" dirty="0"/>
              <a:t>Initial Work</a:t>
            </a:r>
          </a:p>
        </p:txBody>
      </p:sp>
      <p:sp>
        <p:nvSpPr>
          <p:cNvPr id="3" name="Content Placeholder 2"/>
          <p:cNvSpPr>
            <a:spLocks noGrp="1"/>
          </p:cNvSpPr>
          <p:nvPr>
            <p:ph idx="1"/>
          </p:nvPr>
        </p:nvSpPr>
        <p:spPr>
          <a:xfrm>
            <a:off x="767408" y="1196752"/>
            <a:ext cx="10729192" cy="4899248"/>
          </a:xfrm>
        </p:spPr>
        <p:txBody>
          <a:bodyPr/>
          <a:lstStyle/>
          <a:p>
            <a:r>
              <a:rPr lang="en-US" sz="2800" dirty="0"/>
              <a:t>Greater China HR Managing Director who introduced us to the China Operations Team and a VP for China</a:t>
            </a:r>
          </a:p>
          <a:p>
            <a:r>
              <a:rPr lang="en-US" sz="2800" dirty="0"/>
              <a:t>Mutual interest on knowledge sharing research collaboration as Velox is looking for a solution to address customs clearance knowledge proficiency</a:t>
            </a:r>
          </a:p>
          <a:p>
            <a:r>
              <a:rPr lang="en-US" sz="2800" dirty="0"/>
              <a:t>This led to our proposing an action research investigation that would seek to uncover the key barriers to effective knowledge sharing as well as work with Velox on overcoming those barriers</a:t>
            </a:r>
          </a:p>
          <a:p>
            <a:endParaRPr lang="en-GB" sz="2800"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118</a:t>
            </a:fld>
            <a:endParaRPr lang="en-US" dirty="0"/>
          </a:p>
        </p:txBody>
      </p:sp>
    </p:spTree>
    <p:extLst>
      <p:ext uri="{BB962C8B-B14F-4D97-AF65-F5344CB8AC3E}">
        <p14:creationId xmlns:p14="http://schemas.microsoft.com/office/powerpoint/2010/main" val="320466255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568" y="404664"/>
            <a:ext cx="7772400" cy="515144"/>
          </a:xfrm>
        </p:spPr>
        <p:txBody>
          <a:bodyPr/>
          <a:lstStyle/>
          <a:p>
            <a:r>
              <a:rPr lang="en-GB" dirty="0"/>
              <a:t>Timelines</a:t>
            </a:r>
          </a:p>
        </p:txBody>
      </p:sp>
      <p:sp>
        <p:nvSpPr>
          <p:cNvPr id="3" name="Slide Number Placeholder 2"/>
          <p:cNvSpPr>
            <a:spLocks noGrp="1"/>
          </p:cNvSpPr>
          <p:nvPr>
            <p:ph type="sldNum" sz="quarter" idx="12"/>
          </p:nvPr>
        </p:nvSpPr>
        <p:spPr/>
        <p:txBody>
          <a:bodyPr/>
          <a:lstStyle/>
          <a:p>
            <a:pPr>
              <a:defRPr/>
            </a:pPr>
            <a:fld id="{3630FA1A-06A0-4A1F-BB53-6626B85B563E}" type="slidenum">
              <a:rPr lang="en-US" smtClean="0"/>
              <a:pPr>
                <a:defRPr/>
              </a:pPr>
              <a:t>119</a:t>
            </a:fld>
            <a:endParaRPr lang="en-US" dirty="0"/>
          </a:p>
        </p:txBody>
      </p:sp>
      <p:pic>
        <p:nvPicPr>
          <p:cNvPr id="4" name="Content Placeholder 4"/>
          <p:cNvPicPr>
            <a:picLocks noChangeAspect="1"/>
          </p:cNvPicPr>
          <p:nvPr/>
        </p:nvPicPr>
        <p:blipFill>
          <a:blip r:embed="rId2"/>
          <a:stretch>
            <a:fillRect/>
          </a:stretch>
        </p:blipFill>
        <p:spPr>
          <a:xfrm>
            <a:off x="1563434" y="1484785"/>
            <a:ext cx="9118671" cy="5132523"/>
          </a:xfrm>
          <a:prstGeom prst="rect">
            <a:avLst/>
          </a:prstGeom>
        </p:spPr>
      </p:pic>
    </p:spTree>
    <p:extLst>
      <p:ext uri="{BB962C8B-B14F-4D97-AF65-F5344CB8AC3E}">
        <p14:creationId xmlns:p14="http://schemas.microsoft.com/office/powerpoint/2010/main" val="21048010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404664"/>
            <a:ext cx="7772400" cy="659160"/>
          </a:xfrm>
        </p:spPr>
        <p:txBody>
          <a:bodyPr/>
          <a:lstStyle/>
          <a:p>
            <a:r>
              <a:rPr lang="en-GB" dirty="0"/>
              <a:t>Cycle 1</a:t>
            </a:r>
          </a:p>
        </p:txBody>
      </p:sp>
      <p:sp>
        <p:nvSpPr>
          <p:cNvPr id="3" name="Content Placeholder 2"/>
          <p:cNvSpPr>
            <a:spLocks noGrp="1"/>
          </p:cNvSpPr>
          <p:nvPr>
            <p:ph idx="1"/>
          </p:nvPr>
        </p:nvSpPr>
        <p:spPr>
          <a:xfrm>
            <a:off x="839416" y="1268760"/>
            <a:ext cx="10369152" cy="4827240"/>
          </a:xfrm>
        </p:spPr>
        <p:txBody>
          <a:bodyPr/>
          <a:lstStyle/>
          <a:p>
            <a:r>
              <a:rPr lang="en-US" dirty="0"/>
              <a:t>In the first action cycle, we offered an introductory seminar to 60 employees/managers where we highlighted key issues connected with knowledge sharing and its benefits, as well as the role of technology in knowledge sharing</a:t>
            </a:r>
          </a:p>
          <a:p>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120</a:t>
            </a:fld>
            <a:endParaRPr lang="en-US" dirty="0"/>
          </a:p>
        </p:txBody>
      </p:sp>
    </p:spTree>
    <p:extLst>
      <p:ext uri="{BB962C8B-B14F-4D97-AF65-F5344CB8AC3E}">
        <p14:creationId xmlns:p14="http://schemas.microsoft.com/office/powerpoint/2010/main" val="20961739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260648"/>
            <a:ext cx="7772400" cy="659160"/>
          </a:xfrm>
        </p:spPr>
        <p:txBody>
          <a:bodyPr/>
          <a:lstStyle/>
          <a:p>
            <a:r>
              <a:rPr lang="en-GB" dirty="0"/>
              <a:t>Cycle 2</a:t>
            </a:r>
          </a:p>
        </p:txBody>
      </p:sp>
      <p:sp>
        <p:nvSpPr>
          <p:cNvPr id="3" name="Content Placeholder 2"/>
          <p:cNvSpPr>
            <a:spLocks noGrp="1"/>
          </p:cNvSpPr>
          <p:nvPr>
            <p:ph idx="1"/>
          </p:nvPr>
        </p:nvSpPr>
        <p:spPr>
          <a:xfrm>
            <a:off x="839416" y="1052736"/>
            <a:ext cx="10438184" cy="5043264"/>
          </a:xfrm>
        </p:spPr>
        <p:txBody>
          <a:bodyPr/>
          <a:lstStyle/>
          <a:p>
            <a:r>
              <a:rPr lang="en-US" dirty="0"/>
              <a:t>Our diagnosis took the form of multiple interviews with employees at different levels and in different locations</a:t>
            </a:r>
          </a:p>
          <a:p>
            <a:r>
              <a:rPr lang="en-US" dirty="0"/>
              <a:t>In all these interviews, we sought to identify </a:t>
            </a:r>
          </a:p>
          <a:p>
            <a:pPr lvl="1"/>
            <a:r>
              <a:rPr lang="en-US" dirty="0"/>
              <a:t>Features of the operating environment that affected knowledge sharing</a:t>
            </a:r>
          </a:p>
          <a:p>
            <a:pPr lvl="1"/>
            <a:r>
              <a:rPr lang="en-US" dirty="0"/>
              <a:t>The types of knowledge involved and the way it could be represented</a:t>
            </a:r>
          </a:p>
          <a:p>
            <a:pPr lvl="1"/>
            <a:r>
              <a:rPr lang="en-US" dirty="0"/>
              <a:t>Attitudes towards knowledge sharing among employees</a:t>
            </a:r>
          </a:p>
          <a:p>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121</a:t>
            </a:fld>
            <a:endParaRPr lang="en-US" dirty="0"/>
          </a:p>
        </p:txBody>
      </p:sp>
    </p:spTree>
    <p:extLst>
      <p:ext uri="{BB962C8B-B14F-4D97-AF65-F5344CB8AC3E}">
        <p14:creationId xmlns:p14="http://schemas.microsoft.com/office/powerpoint/2010/main" val="173193125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Cycle 2 continued</a:t>
            </a:r>
          </a:p>
        </p:txBody>
      </p:sp>
      <p:sp>
        <p:nvSpPr>
          <p:cNvPr id="3" name="Content Placeholder 2"/>
          <p:cNvSpPr>
            <a:spLocks noGrp="1"/>
          </p:cNvSpPr>
          <p:nvPr>
            <p:ph idx="1"/>
          </p:nvPr>
        </p:nvSpPr>
        <p:spPr/>
        <p:txBody>
          <a:bodyPr/>
          <a:lstStyle/>
          <a:p>
            <a:pPr lvl="1"/>
            <a:r>
              <a:rPr lang="en-US" dirty="0"/>
              <a:t>Resources available to stimulate, encourage, reward or facilitate knowledge sharing</a:t>
            </a:r>
          </a:p>
          <a:p>
            <a:pPr lvl="1"/>
            <a:r>
              <a:rPr lang="en-US" dirty="0"/>
              <a:t>The technology available for sharing</a:t>
            </a:r>
          </a:p>
          <a:p>
            <a:pPr lvl="1"/>
            <a:r>
              <a:rPr lang="en-US" dirty="0"/>
              <a:t>The technology not available yet preferred for sharing</a:t>
            </a:r>
          </a:p>
          <a:p>
            <a:r>
              <a:rPr lang="en-US" dirty="0"/>
              <a:t>We validated the interview findings and our analysis through communication meetings with Velox’s front-line employees</a:t>
            </a: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122</a:t>
            </a:fld>
            <a:endParaRPr lang="en-US" dirty="0"/>
          </a:p>
        </p:txBody>
      </p:sp>
    </p:spTree>
    <p:extLst>
      <p:ext uri="{BB962C8B-B14F-4D97-AF65-F5344CB8AC3E}">
        <p14:creationId xmlns:p14="http://schemas.microsoft.com/office/powerpoint/2010/main" val="90338614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260648"/>
            <a:ext cx="7772400" cy="659160"/>
          </a:xfrm>
        </p:spPr>
        <p:txBody>
          <a:bodyPr/>
          <a:lstStyle/>
          <a:p>
            <a:r>
              <a:rPr lang="en-GB" dirty="0"/>
              <a:t>Instrumental Theory</a:t>
            </a:r>
          </a:p>
        </p:txBody>
      </p:sp>
      <p:sp>
        <p:nvSpPr>
          <p:cNvPr id="3" name="Content Placeholder 2"/>
          <p:cNvSpPr>
            <a:spLocks noGrp="1"/>
          </p:cNvSpPr>
          <p:nvPr>
            <p:ph idx="1"/>
          </p:nvPr>
        </p:nvSpPr>
        <p:spPr>
          <a:xfrm>
            <a:off x="767408" y="1124744"/>
            <a:ext cx="9214792" cy="4971256"/>
          </a:xfrm>
        </p:spPr>
        <p:txBody>
          <a:bodyPr/>
          <a:lstStyle/>
          <a:p>
            <a:r>
              <a:rPr lang="en-HK" sz="2800" dirty="0"/>
              <a:t>Use Work System Theory (WST) </a:t>
            </a:r>
            <a:r>
              <a:rPr lang="en-US" sz="2800" dirty="0"/>
              <a:t>(Alter, 2013) </a:t>
            </a:r>
            <a:r>
              <a:rPr lang="en-HK" sz="2800" dirty="0"/>
              <a:t>as an instrumental theory to summarise findings and guide our analysis</a:t>
            </a:r>
          </a:p>
          <a:p>
            <a:r>
              <a:rPr lang="en-HK" sz="2800" dirty="0"/>
              <a:t>WST provides a common language to enable</a:t>
            </a:r>
            <a:br>
              <a:rPr lang="en-HK" sz="2800" dirty="0"/>
            </a:br>
            <a:r>
              <a:rPr lang="en-HK" sz="2800" dirty="0"/>
              <a:t>conversations among the researchers and </a:t>
            </a:r>
            <a:br>
              <a:rPr lang="en-HK" sz="2800" dirty="0"/>
            </a:br>
            <a:r>
              <a:rPr lang="en-HK" sz="2800" dirty="0"/>
              <a:t>stakeholders at different levels </a:t>
            </a:r>
            <a:br>
              <a:rPr lang="en-HK" sz="2800" dirty="0"/>
            </a:br>
            <a:r>
              <a:rPr lang="en-HK" sz="2800" dirty="0"/>
              <a:t>of the collaborating firm</a:t>
            </a:r>
          </a:p>
          <a:p>
            <a:r>
              <a:rPr lang="en-HK" sz="2800" dirty="0"/>
              <a:t>Key to demonstrate researcher’s </a:t>
            </a:r>
            <a:br>
              <a:rPr lang="en-HK" sz="2800" dirty="0"/>
            </a:br>
            <a:r>
              <a:rPr lang="en-HK" sz="2800" dirty="0"/>
              <a:t>understanding of the current</a:t>
            </a:r>
            <a:br>
              <a:rPr lang="en-HK" sz="2800" dirty="0"/>
            </a:br>
            <a:r>
              <a:rPr lang="en-HK" sz="2800" dirty="0"/>
              <a:t>situation</a:t>
            </a:r>
          </a:p>
          <a:p>
            <a:r>
              <a:rPr lang="en-HK" sz="2800" dirty="0"/>
              <a:t>Facilitate trust building</a:t>
            </a: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123</a:t>
            </a:fld>
            <a:endParaRPr lang="en-US" dirty="0"/>
          </a:p>
        </p:txBody>
      </p:sp>
      <p:pic>
        <p:nvPicPr>
          <p:cNvPr id="5" name="Picture 4"/>
          <p:cNvPicPr/>
          <p:nvPr/>
        </p:nvPicPr>
        <p:blipFill>
          <a:blip r:embed="rId2">
            <a:duotone>
              <a:prstClr val="black"/>
              <a:schemeClr val="accent2">
                <a:lumMod val="20000"/>
                <a:lumOff val="80000"/>
                <a:tint val="45000"/>
                <a:satMod val="400000"/>
              </a:schemeClr>
            </a:duotone>
          </a:blip>
          <a:stretch>
            <a:fillRect/>
          </a:stretch>
        </p:blipFill>
        <p:spPr>
          <a:xfrm>
            <a:off x="6313512" y="3356992"/>
            <a:ext cx="4354488" cy="3501008"/>
          </a:xfrm>
          <a:prstGeom prst="rect">
            <a:avLst/>
          </a:prstGeom>
        </p:spPr>
      </p:pic>
    </p:spTree>
    <p:extLst>
      <p:ext uri="{BB962C8B-B14F-4D97-AF65-F5344CB8AC3E}">
        <p14:creationId xmlns:p14="http://schemas.microsoft.com/office/powerpoint/2010/main" val="326180544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260648"/>
            <a:ext cx="7772400" cy="659160"/>
          </a:xfrm>
        </p:spPr>
        <p:txBody>
          <a:bodyPr/>
          <a:lstStyle/>
          <a:p>
            <a:r>
              <a:rPr lang="en-GB" dirty="0"/>
              <a:t>WST Analysis 1</a:t>
            </a:r>
          </a:p>
        </p:txBody>
      </p:sp>
      <p:sp>
        <p:nvSpPr>
          <p:cNvPr id="3" name="Content Placeholder 2"/>
          <p:cNvSpPr>
            <a:spLocks noGrp="1"/>
          </p:cNvSpPr>
          <p:nvPr>
            <p:ph idx="1"/>
          </p:nvPr>
        </p:nvSpPr>
        <p:spPr>
          <a:xfrm>
            <a:off x="767408" y="1052736"/>
            <a:ext cx="10729192" cy="5043264"/>
          </a:xfrm>
        </p:spPr>
        <p:txBody>
          <a:bodyPr/>
          <a:lstStyle/>
          <a:p>
            <a:r>
              <a:rPr lang="en-HK" dirty="0">
                <a:ea typeface="Calibri" charset="0"/>
                <a:cs typeface="Times New Roman" charset="0"/>
              </a:rPr>
              <a:t>Key Problem:</a:t>
            </a:r>
          </a:p>
          <a:p>
            <a:pPr lvl="1"/>
            <a:r>
              <a:rPr lang="en-HK" dirty="0">
                <a:ea typeface="Calibri" charset="0"/>
                <a:cs typeface="Times New Roman" charset="0"/>
              </a:rPr>
              <a:t>Customers perceived call agents lack knowledge on customs clearance process </a:t>
            </a:r>
          </a:p>
          <a:p>
            <a:pPr lvl="0"/>
            <a:r>
              <a:rPr lang="en-US" dirty="0">
                <a:ea typeface="ＭＳ 明朝" charset="-128"/>
                <a:cs typeface="Times New Roman" charset="0"/>
              </a:rPr>
              <a:t>Who are the Customers of the System?</a:t>
            </a:r>
          </a:p>
          <a:p>
            <a:pPr lvl="1">
              <a:buFont typeface="Times New Roman" panose="02020603050405020304" pitchFamily="18" charset="0"/>
              <a:buChar char="–"/>
            </a:pPr>
            <a:r>
              <a:rPr lang="en-US" dirty="0">
                <a:ea typeface="ＭＳ 明朝" charset="-128"/>
                <a:cs typeface="Times New Roman" charset="0"/>
              </a:rPr>
              <a:t>Customers who have shipments with insufficient data for customs clearance</a:t>
            </a:r>
          </a:p>
          <a:p>
            <a:pPr lvl="1">
              <a:spcAft>
                <a:spcPts val="0"/>
              </a:spcAft>
              <a:buFont typeface="Times New Roman" panose="02020603050405020304" pitchFamily="18" charset="0"/>
              <a:buChar char="–"/>
              <a:tabLst>
                <a:tab pos="276860" algn="l"/>
              </a:tabLst>
            </a:pPr>
            <a:r>
              <a:rPr lang="en-US" dirty="0">
                <a:ea typeface="ＭＳ 明朝" charset="-128"/>
                <a:cs typeface="Times New Roman" charset="0"/>
              </a:rPr>
              <a:t>Customer service representatives at the call </a:t>
            </a:r>
            <a:r>
              <a:rPr lang="en-GB" dirty="0">
                <a:ea typeface="ＭＳ 明朝" charset="-128"/>
                <a:cs typeface="Times New Roman" charset="0"/>
              </a:rPr>
              <a:t>centre</a:t>
            </a:r>
            <a:r>
              <a:rPr lang="en-US" dirty="0">
                <a:ea typeface="ＭＳ 明朝" charset="-128"/>
                <a:cs typeface="Times New Roman" charset="0"/>
              </a:rPr>
              <a:t> (CSR)</a:t>
            </a:r>
          </a:p>
          <a:p>
            <a:pPr lvl="1">
              <a:spcAft>
                <a:spcPts val="0"/>
              </a:spcAft>
              <a:buFont typeface="Times New Roman" panose="02020603050405020304" pitchFamily="18" charset="0"/>
              <a:buChar char="–"/>
              <a:tabLst>
                <a:tab pos="276860" algn="l"/>
              </a:tabLst>
            </a:pPr>
            <a:r>
              <a:rPr lang="en-US" dirty="0">
                <a:ea typeface="ＭＳ 明朝" charset="-128"/>
                <a:cs typeface="Times New Roman" charset="0"/>
              </a:rPr>
              <a:t>Account Executives (AE)</a:t>
            </a: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124</a:t>
            </a:fld>
            <a:endParaRPr lang="en-US" dirty="0"/>
          </a:p>
        </p:txBody>
      </p:sp>
    </p:spTree>
    <p:extLst>
      <p:ext uri="{BB962C8B-B14F-4D97-AF65-F5344CB8AC3E}">
        <p14:creationId xmlns:p14="http://schemas.microsoft.com/office/powerpoint/2010/main" val="15595853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188640"/>
            <a:ext cx="7772400" cy="936104"/>
          </a:xfrm>
        </p:spPr>
        <p:txBody>
          <a:bodyPr/>
          <a:lstStyle/>
          <a:p>
            <a:r>
              <a:rPr lang="en-GB" dirty="0"/>
              <a:t>WST Analysis 2</a:t>
            </a:r>
          </a:p>
        </p:txBody>
      </p:sp>
      <p:sp>
        <p:nvSpPr>
          <p:cNvPr id="3" name="Content Placeholder 2"/>
          <p:cNvSpPr>
            <a:spLocks noGrp="1"/>
          </p:cNvSpPr>
          <p:nvPr>
            <p:ph idx="1"/>
          </p:nvPr>
        </p:nvSpPr>
        <p:spPr>
          <a:xfrm>
            <a:off x="695400" y="1004640"/>
            <a:ext cx="10582200" cy="5472608"/>
          </a:xfrm>
        </p:spPr>
        <p:txBody>
          <a:bodyPr/>
          <a:lstStyle/>
          <a:p>
            <a:r>
              <a:rPr lang="en-GB" dirty="0">
                <a:latin typeface="+mj-lt"/>
              </a:rPr>
              <a:t>Products and Services in the Work System</a:t>
            </a:r>
          </a:p>
          <a:p>
            <a:pPr lvl="1">
              <a:spcAft>
                <a:spcPts val="0"/>
              </a:spcAft>
              <a:buFont typeface="Times New Roman" panose="02020603050405020304" pitchFamily="18" charset="0"/>
              <a:buChar char="–"/>
              <a:tabLst>
                <a:tab pos="276860" algn="l"/>
              </a:tabLst>
            </a:pPr>
            <a:r>
              <a:rPr lang="en-US" sz="2400" dirty="0">
                <a:latin typeface="+mj-lt"/>
                <a:ea typeface="ＭＳ 明朝" charset="-128"/>
                <a:cs typeface="Times New Roman" charset="0"/>
              </a:rPr>
              <a:t>Notification of customs clearance issues</a:t>
            </a:r>
          </a:p>
          <a:p>
            <a:pPr lvl="1">
              <a:spcAft>
                <a:spcPts val="0"/>
              </a:spcAft>
              <a:buFont typeface="Times New Roman" panose="02020603050405020304" pitchFamily="18" charset="0"/>
              <a:buChar char="–"/>
              <a:tabLst>
                <a:tab pos="276860" algn="l"/>
              </a:tabLst>
            </a:pPr>
            <a:r>
              <a:rPr lang="en-US" sz="2400" dirty="0">
                <a:latin typeface="+mj-lt"/>
                <a:ea typeface="ＭＳ 明朝" charset="-128"/>
                <a:cs typeface="Times New Roman" charset="0"/>
              </a:rPr>
              <a:t>Explanation of customs clearance issues</a:t>
            </a:r>
          </a:p>
          <a:p>
            <a:pPr lvl="1">
              <a:spcAft>
                <a:spcPts val="0"/>
              </a:spcAft>
              <a:buFont typeface="Times New Roman" panose="02020603050405020304" pitchFamily="18" charset="0"/>
              <a:buChar char="–"/>
              <a:tabLst>
                <a:tab pos="276860" algn="l"/>
              </a:tabLst>
            </a:pPr>
            <a:r>
              <a:rPr lang="en-US" sz="2400" dirty="0">
                <a:latin typeface="+mj-lt"/>
                <a:ea typeface="ＭＳ 明朝" charset="-128"/>
                <a:cs typeface="Times New Roman" charset="0"/>
              </a:rPr>
              <a:t>Request additional information/documents</a:t>
            </a:r>
          </a:p>
          <a:p>
            <a:pPr lvl="1">
              <a:spcAft>
                <a:spcPts val="0"/>
              </a:spcAft>
              <a:buFont typeface="Times New Roman" panose="02020603050405020304" pitchFamily="18" charset="0"/>
              <a:buChar char="–"/>
              <a:tabLst>
                <a:tab pos="276860" algn="l"/>
              </a:tabLst>
            </a:pPr>
            <a:r>
              <a:rPr lang="en-US" sz="2400" dirty="0">
                <a:latin typeface="+mj-lt"/>
                <a:ea typeface="ＭＳ 明朝" charset="-128"/>
                <a:cs typeface="Times New Roman" charset="0"/>
              </a:rPr>
              <a:t>Customs clearance status update</a:t>
            </a:r>
          </a:p>
          <a:p>
            <a:pPr>
              <a:spcAft>
                <a:spcPts val="0"/>
              </a:spcAft>
              <a:buFont typeface="Arial" panose="020B0604020202020204" pitchFamily="34" charset="0"/>
              <a:buChar char="•"/>
              <a:tabLst>
                <a:tab pos="276860" algn="l"/>
              </a:tabLst>
            </a:pPr>
            <a:r>
              <a:rPr lang="en-US" dirty="0">
                <a:latin typeface="+mj-lt"/>
                <a:ea typeface="ＭＳ 明朝" charset="-128"/>
                <a:cs typeface="Times New Roman" charset="0"/>
              </a:rPr>
              <a:t>Participants in the Work System</a:t>
            </a:r>
          </a:p>
          <a:p>
            <a:pPr lvl="1">
              <a:spcAft>
                <a:spcPts val="0"/>
              </a:spcAft>
              <a:buFont typeface="Times New Roman" panose="02020603050405020304" pitchFamily="18" charset="0"/>
              <a:buChar char="–"/>
              <a:tabLst>
                <a:tab pos="228600" algn="l"/>
              </a:tabLst>
            </a:pPr>
            <a:r>
              <a:rPr lang="en-US" sz="2600" dirty="0">
                <a:latin typeface="+mj-lt"/>
                <a:ea typeface="ＭＳ 明朝" charset="-128"/>
                <a:cs typeface="Times New Roman" charset="0"/>
              </a:rPr>
              <a:t>Customer service agent at airport/gateway (ACS)</a:t>
            </a:r>
          </a:p>
          <a:p>
            <a:pPr lvl="1">
              <a:spcAft>
                <a:spcPts val="0"/>
              </a:spcAft>
              <a:buFont typeface="Times New Roman" panose="02020603050405020304" pitchFamily="18" charset="0"/>
              <a:buChar char="–"/>
              <a:tabLst>
                <a:tab pos="228600" algn="l"/>
              </a:tabLst>
            </a:pPr>
            <a:r>
              <a:rPr lang="en-US" sz="2600" dirty="0">
                <a:latin typeface="+mj-lt"/>
                <a:ea typeface="ＭＳ 明朝" charset="-128"/>
                <a:cs typeface="Times New Roman" charset="0"/>
              </a:rPr>
              <a:t>Broker</a:t>
            </a:r>
          </a:p>
          <a:p>
            <a:pPr lvl="1">
              <a:spcAft>
                <a:spcPts val="0"/>
              </a:spcAft>
              <a:buFont typeface="Times New Roman" panose="02020603050405020304" pitchFamily="18" charset="0"/>
              <a:buChar char="–"/>
              <a:tabLst>
                <a:tab pos="228600" algn="l"/>
              </a:tabLst>
            </a:pPr>
            <a:r>
              <a:rPr lang="en-US" sz="2600" dirty="0">
                <a:latin typeface="+mj-lt"/>
                <a:ea typeface="ＭＳ 明朝" charset="-128"/>
                <a:cs typeface="Times New Roman" charset="0"/>
              </a:rPr>
              <a:t>CSR</a:t>
            </a:r>
          </a:p>
          <a:p>
            <a:pPr lvl="1">
              <a:spcAft>
                <a:spcPts val="0"/>
              </a:spcAft>
              <a:buFont typeface="Times New Roman" panose="02020603050405020304" pitchFamily="18" charset="0"/>
              <a:buChar char="–"/>
              <a:tabLst>
                <a:tab pos="228600" algn="l"/>
              </a:tabLst>
            </a:pPr>
            <a:r>
              <a:rPr lang="en-US" sz="2600" dirty="0">
                <a:latin typeface="+mj-lt"/>
                <a:ea typeface="ＭＳ 明朝" charset="-128"/>
                <a:cs typeface="Times New Roman" charset="0"/>
              </a:rPr>
              <a:t>AE</a:t>
            </a:r>
          </a:p>
          <a:p>
            <a:pPr lvl="1">
              <a:spcAft>
                <a:spcPts val="0"/>
              </a:spcAft>
              <a:buFont typeface="Times New Roman" panose="02020603050405020304" pitchFamily="18" charset="0"/>
              <a:buChar char="–"/>
              <a:tabLst>
                <a:tab pos="228600" algn="l"/>
              </a:tabLst>
            </a:pPr>
            <a:r>
              <a:rPr lang="en-US" sz="2600" dirty="0">
                <a:latin typeface="+mj-lt"/>
                <a:ea typeface="ＭＳ 明朝" charset="-128"/>
                <a:cs typeface="Times New Roman" charset="0"/>
              </a:rPr>
              <a:t>Customer</a:t>
            </a:r>
            <a:endParaRPr lang="en-GB" dirty="0">
              <a:latin typeface="+mj-lt"/>
            </a:endParaRPr>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125</a:t>
            </a:fld>
            <a:endParaRPr lang="en-US" dirty="0"/>
          </a:p>
        </p:txBody>
      </p:sp>
    </p:spTree>
    <p:extLst>
      <p:ext uri="{BB962C8B-B14F-4D97-AF65-F5344CB8AC3E}">
        <p14:creationId xmlns:p14="http://schemas.microsoft.com/office/powerpoint/2010/main" val="149600364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476672"/>
            <a:ext cx="7772400" cy="875184"/>
          </a:xfrm>
        </p:spPr>
        <p:txBody>
          <a:bodyPr/>
          <a:lstStyle/>
          <a:p>
            <a:r>
              <a:rPr lang="en-GB" dirty="0"/>
              <a:t>WST Analysis 3</a:t>
            </a:r>
          </a:p>
        </p:txBody>
      </p:sp>
      <p:sp>
        <p:nvSpPr>
          <p:cNvPr id="3" name="Content Placeholder 2"/>
          <p:cNvSpPr>
            <a:spLocks noGrp="1"/>
          </p:cNvSpPr>
          <p:nvPr>
            <p:ph idx="1"/>
          </p:nvPr>
        </p:nvSpPr>
        <p:spPr>
          <a:xfrm>
            <a:off x="695400" y="1340768"/>
            <a:ext cx="10369152" cy="5184576"/>
          </a:xfrm>
        </p:spPr>
        <p:txBody>
          <a:bodyPr/>
          <a:lstStyle/>
          <a:p>
            <a:r>
              <a:rPr lang="en-GB" dirty="0">
                <a:latin typeface="+mj-lt"/>
              </a:rPr>
              <a:t>Information &amp; Knowledge Used in the Work System</a:t>
            </a:r>
          </a:p>
          <a:p>
            <a:pPr lvl="1">
              <a:spcAft>
                <a:spcPts val="0"/>
              </a:spcAft>
              <a:buFont typeface="Times New Roman" panose="02020603050405020304" pitchFamily="18" charset="0"/>
              <a:buChar char="–"/>
            </a:pPr>
            <a:r>
              <a:rPr lang="en-US" dirty="0">
                <a:latin typeface="+mj-lt"/>
                <a:ea typeface="ＭＳ 明朝" charset="-128"/>
                <a:cs typeface="Times New Roman" charset="0"/>
              </a:rPr>
              <a:t>Customers Information</a:t>
            </a:r>
          </a:p>
          <a:p>
            <a:pPr lvl="1">
              <a:spcAft>
                <a:spcPts val="0"/>
              </a:spcAft>
              <a:buFont typeface="Times New Roman" panose="02020603050405020304" pitchFamily="18" charset="0"/>
              <a:buChar char="–"/>
            </a:pPr>
            <a:r>
              <a:rPr lang="en-US" dirty="0">
                <a:latin typeface="+mj-lt"/>
                <a:ea typeface="ＭＳ 明朝" charset="-128"/>
                <a:cs typeface="Times New Roman" charset="0"/>
              </a:rPr>
              <a:t>Customs clearance process knowledge</a:t>
            </a:r>
          </a:p>
          <a:p>
            <a:pPr lvl="1">
              <a:spcAft>
                <a:spcPts val="0"/>
              </a:spcAft>
              <a:buFont typeface="Times New Roman" panose="02020603050405020304" pitchFamily="18" charset="0"/>
              <a:buChar char="–"/>
            </a:pPr>
            <a:r>
              <a:rPr lang="en-US" dirty="0">
                <a:latin typeface="+mj-lt"/>
                <a:ea typeface="ＭＳ 明朝" charset="-128"/>
                <a:cs typeface="Times New Roman" charset="0"/>
              </a:rPr>
              <a:t>Customs clearance rules and regulations knowledge</a:t>
            </a:r>
          </a:p>
          <a:p>
            <a:pPr lvl="1">
              <a:spcAft>
                <a:spcPts val="0"/>
              </a:spcAft>
              <a:buFont typeface="Times New Roman" panose="02020603050405020304" pitchFamily="18" charset="0"/>
              <a:buChar char="–"/>
            </a:pPr>
            <a:r>
              <a:rPr lang="en-US" dirty="0">
                <a:latin typeface="+mj-lt"/>
                <a:ea typeface="ＭＳ 明朝" charset="-128"/>
                <a:cs typeface="Times New Roman" charset="0"/>
              </a:rPr>
              <a:t>Customs clearance status</a:t>
            </a:r>
          </a:p>
          <a:p>
            <a:pPr lvl="1">
              <a:spcAft>
                <a:spcPts val="0"/>
              </a:spcAft>
              <a:buFont typeface="Times New Roman" panose="02020603050405020304" pitchFamily="18" charset="0"/>
              <a:buChar char="–"/>
            </a:pPr>
            <a:r>
              <a:rPr lang="en-US" dirty="0">
                <a:latin typeface="+mj-lt"/>
                <a:ea typeface="ＭＳ 明朝" charset="-128"/>
                <a:cs typeface="Times New Roman" charset="0"/>
              </a:rPr>
              <a:t>Additional information/documents from customers</a:t>
            </a:r>
          </a:p>
          <a:p>
            <a:pPr lvl="1">
              <a:spcAft>
                <a:spcPts val="0"/>
              </a:spcAft>
              <a:buFont typeface="Times New Roman" panose="02020603050405020304" pitchFamily="18" charset="0"/>
              <a:buChar char="–"/>
            </a:pPr>
            <a:r>
              <a:rPr lang="en-US" dirty="0">
                <a:latin typeface="+mj-lt"/>
                <a:ea typeface="ＭＳ 明朝" charset="-128"/>
                <a:cs typeface="Times New Roman" charset="0"/>
              </a:rPr>
              <a:t>Customs declaration documents</a:t>
            </a:r>
            <a:endParaRPr lang="en-GB" dirty="0">
              <a:latin typeface="+mj-lt"/>
            </a:endParaRPr>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126</a:t>
            </a:fld>
            <a:endParaRPr lang="en-US" dirty="0"/>
          </a:p>
        </p:txBody>
      </p:sp>
    </p:spTree>
    <p:extLst>
      <p:ext uri="{BB962C8B-B14F-4D97-AF65-F5344CB8AC3E}">
        <p14:creationId xmlns:p14="http://schemas.microsoft.com/office/powerpoint/2010/main" val="17308826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260648"/>
            <a:ext cx="7772400" cy="803176"/>
          </a:xfrm>
        </p:spPr>
        <p:txBody>
          <a:bodyPr/>
          <a:lstStyle/>
          <a:p>
            <a:r>
              <a:rPr lang="en-GB" dirty="0"/>
              <a:t>WST Analysis 4</a:t>
            </a:r>
          </a:p>
        </p:txBody>
      </p:sp>
      <p:sp>
        <p:nvSpPr>
          <p:cNvPr id="3" name="Content Placeholder 2"/>
          <p:cNvSpPr>
            <a:spLocks noGrp="1"/>
          </p:cNvSpPr>
          <p:nvPr>
            <p:ph idx="1"/>
          </p:nvPr>
        </p:nvSpPr>
        <p:spPr>
          <a:xfrm>
            <a:off x="839416" y="1124744"/>
            <a:ext cx="10513168" cy="4971256"/>
          </a:xfrm>
        </p:spPr>
        <p:txBody>
          <a:bodyPr/>
          <a:lstStyle/>
          <a:p>
            <a:r>
              <a:rPr lang="en-GB" dirty="0"/>
              <a:t>Technologies Used in the Work System</a:t>
            </a:r>
          </a:p>
          <a:p>
            <a:pPr lvl="1" eaLnBrk="1" fontAlgn="auto" hangingPunct="1">
              <a:spcBef>
                <a:spcPts val="0"/>
              </a:spcBef>
              <a:spcAft>
                <a:spcPts val="0"/>
              </a:spcAft>
              <a:buFont typeface="Times New Roman" panose="02020603050405020304" pitchFamily="18" charset="0"/>
              <a:buChar char="–"/>
              <a:tabLst>
                <a:tab pos="228600" algn="l"/>
              </a:tabLst>
              <a:defRPr/>
            </a:pPr>
            <a:r>
              <a:rPr lang="en-US" dirty="0">
                <a:ea typeface="ＭＳ 明朝" charset="-128"/>
                <a:cs typeface="Times New Roman" charset="0"/>
              </a:rPr>
              <a:t>Specific systems of Customs/government authorities</a:t>
            </a:r>
          </a:p>
          <a:p>
            <a:pPr lvl="1" eaLnBrk="1" fontAlgn="auto" hangingPunct="1">
              <a:spcBef>
                <a:spcPts val="0"/>
              </a:spcBef>
              <a:spcAft>
                <a:spcPts val="0"/>
              </a:spcAft>
              <a:buFont typeface="Times New Roman" panose="02020603050405020304" pitchFamily="18" charset="0"/>
              <a:buChar char="–"/>
              <a:tabLst>
                <a:tab pos="228600" algn="l"/>
              </a:tabLst>
              <a:defRPr/>
            </a:pPr>
            <a:r>
              <a:rPr lang="en-US" dirty="0">
                <a:ea typeface="ＭＳ 明朝" charset="-128"/>
                <a:cs typeface="Times New Roman" charset="0"/>
              </a:rPr>
              <a:t>Telephones/Mobile phone/SMS</a:t>
            </a:r>
          </a:p>
          <a:p>
            <a:pPr lvl="1">
              <a:spcAft>
                <a:spcPts val="0"/>
              </a:spcAft>
              <a:buFont typeface="Times New Roman" panose="02020603050405020304" pitchFamily="18" charset="0"/>
              <a:buChar char="–"/>
              <a:tabLst>
                <a:tab pos="228600" algn="l"/>
              </a:tabLst>
            </a:pPr>
            <a:r>
              <a:rPr lang="en-US" dirty="0">
                <a:ea typeface="ＭＳ 明朝" charset="-128"/>
                <a:cs typeface="Times New Roman" charset="0"/>
              </a:rPr>
              <a:t>Emails</a:t>
            </a:r>
          </a:p>
          <a:p>
            <a:pPr lvl="1">
              <a:spcAft>
                <a:spcPts val="0"/>
              </a:spcAft>
              <a:buFont typeface="Times New Roman" panose="02020603050405020304" pitchFamily="18" charset="0"/>
              <a:buChar char="–"/>
              <a:tabLst>
                <a:tab pos="228600" algn="l"/>
              </a:tabLst>
            </a:pPr>
            <a:r>
              <a:rPr lang="en-US" dirty="0">
                <a:ea typeface="ＭＳ 明朝" charset="-128"/>
                <a:cs typeface="Times New Roman" charset="0"/>
              </a:rPr>
              <a:t>SharePoint</a:t>
            </a:r>
          </a:p>
          <a:p>
            <a:pPr lvl="1">
              <a:spcAft>
                <a:spcPts val="0"/>
              </a:spcAft>
              <a:buFont typeface="Times New Roman" panose="02020603050405020304" pitchFamily="18" charset="0"/>
              <a:buChar char="–"/>
              <a:tabLst>
                <a:tab pos="228600" algn="l"/>
              </a:tabLst>
            </a:pPr>
            <a:r>
              <a:rPr lang="en-US" dirty="0">
                <a:ea typeface="ＭＳ 明朝" charset="-128"/>
                <a:cs typeface="Times New Roman" charset="0"/>
              </a:rPr>
              <a:t>Velox’s Global package tracking system (GTS)</a:t>
            </a:r>
          </a:p>
          <a:p>
            <a:pPr lvl="1" eaLnBrk="1" fontAlgn="auto" hangingPunct="1">
              <a:spcBef>
                <a:spcPts val="0"/>
              </a:spcBef>
              <a:spcAft>
                <a:spcPts val="0"/>
              </a:spcAft>
              <a:buFont typeface="Times New Roman" panose="02020603050405020304" pitchFamily="18" charset="0"/>
              <a:buChar char="–"/>
              <a:tabLst>
                <a:tab pos="228600" algn="l"/>
              </a:tabLst>
              <a:defRPr/>
            </a:pPr>
            <a:r>
              <a:rPr lang="en-US" dirty="0">
                <a:ea typeface="ＭＳ 明朝" charset="-128"/>
                <a:cs typeface="Times New Roman" charset="0"/>
              </a:rPr>
              <a:t>Velox’s Global shipment database (GDB)</a:t>
            </a:r>
          </a:p>
          <a:p>
            <a:pPr lvl="1">
              <a:spcAft>
                <a:spcPts val="0"/>
              </a:spcAft>
              <a:buFont typeface="Times New Roman" panose="02020603050405020304" pitchFamily="18" charset="0"/>
              <a:buChar char="–"/>
              <a:tabLst>
                <a:tab pos="228600" algn="l"/>
              </a:tabLst>
            </a:pPr>
            <a:r>
              <a:rPr lang="en-US" dirty="0">
                <a:ea typeface="ＭＳ 明朝" charset="-128"/>
                <a:cs typeface="Times New Roman" charset="0"/>
              </a:rPr>
              <a:t>Printers/Fax </a:t>
            </a:r>
          </a:p>
          <a:p>
            <a:pPr lvl="1">
              <a:spcAft>
                <a:spcPts val="0"/>
              </a:spcAft>
              <a:buFont typeface="Times New Roman" panose="02020603050405020304" pitchFamily="18" charset="0"/>
              <a:buChar char="–"/>
              <a:tabLst>
                <a:tab pos="228600" algn="l"/>
              </a:tabLst>
            </a:pPr>
            <a:r>
              <a:rPr lang="en-US" dirty="0">
                <a:ea typeface="ＭＳ 明朝" charset="-128"/>
                <a:cs typeface="Times New Roman" charset="0"/>
              </a:rPr>
              <a:t>Lync/WeChat</a:t>
            </a: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127</a:t>
            </a:fld>
            <a:endParaRPr lang="en-US" dirty="0"/>
          </a:p>
        </p:txBody>
      </p:sp>
    </p:spTree>
    <p:extLst>
      <p:ext uri="{BB962C8B-B14F-4D97-AF65-F5344CB8AC3E}">
        <p14:creationId xmlns:p14="http://schemas.microsoft.com/office/powerpoint/2010/main" val="2644802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188640"/>
            <a:ext cx="7772400" cy="731168"/>
          </a:xfrm>
        </p:spPr>
        <p:txBody>
          <a:bodyPr/>
          <a:lstStyle/>
          <a:p>
            <a:r>
              <a:rPr lang="en-GB" sz="4000" dirty="0"/>
              <a:t>Work Done in the Work System 1</a:t>
            </a:r>
          </a:p>
        </p:txBody>
      </p:sp>
      <p:sp>
        <p:nvSpPr>
          <p:cNvPr id="3" name="Content Placeholder 2"/>
          <p:cNvSpPr>
            <a:spLocks noGrp="1"/>
          </p:cNvSpPr>
          <p:nvPr>
            <p:ph idx="1"/>
          </p:nvPr>
        </p:nvSpPr>
        <p:spPr>
          <a:xfrm>
            <a:off x="551384" y="908720"/>
            <a:ext cx="11017224" cy="5688632"/>
          </a:xfrm>
        </p:spPr>
        <p:txBody>
          <a:bodyPr/>
          <a:lstStyle/>
          <a:p>
            <a:pPr marL="0" indent="0">
              <a:buNone/>
            </a:pPr>
            <a:r>
              <a:rPr lang="en-US" sz="2000" dirty="0"/>
              <a:t>1. Cases of shipments, which need additional information from customers for customs clearance, are assigned to customer service agents at airport (ACS).</a:t>
            </a:r>
            <a:endParaRPr lang="en-GB" sz="2000" dirty="0"/>
          </a:p>
          <a:p>
            <a:pPr marL="0" indent="0">
              <a:buNone/>
            </a:pPr>
            <a:r>
              <a:rPr lang="en-US" sz="2000" dirty="0"/>
              <a:t>2. ACS proactively calls and/or sends email/SMS  to the customer alerting them the custom clearance issue and requesting for additional information/documents(AID) to resolve the situation (providing direct phone# and email contact to the customer).</a:t>
            </a:r>
            <a:endParaRPr lang="en-GB" sz="2000" dirty="0"/>
          </a:p>
          <a:p>
            <a:pPr marL="457200" lvl="1" indent="0">
              <a:buNone/>
            </a:pPr>
            <a:r>
              <a:rPr lang="en-US" sz="2000" dirty="0"/>
              <a:t>2.1 ACS logs the call activity and status update on GTS or GDB (if not being held at customs yet).</a:t>
            </a:r>
            <a:endParaRPr lang="en-GB" sz="2000" dirty="0"/>
          </a:p>
          <a:p>
            <a:pPr marL="0" indent="0">
              <a:buNone/>
            </a:pPr>
            <a:r>
              <a:rPr lang="en-US" sz="2000" dirty="0"/>
              <a:t>3. Customer returns calls to the case assigned ACS to clarify or seek advices on the issues.</a:t>
            </a:r>
            <a:endParaRPr lang="en-GB" sz="2000" dirty="0"/>
          </a:p>
          <a:p>
            <a:pPr marL="457200" lvl="1" indent="0">
              <a:buNone/>
            </a:pPr>
            <a:r>
              <a:rPr lang="en-US" sz="2000" dirty="0"/>
              <a:t>3.1 ACS explains and advises customer on customs clearance process, and follows up with AID request.</a:t>
            </a:r>
            <a:endParaRPr lang="en-GB" sz="2000" dirty="0"/>
          </a:p>
          <a:p>
            <a:pPr marL="457200" lvl="1" indent="0">
              <a:buNone/>
            </a:pPr>
            <a:r>
              <a:rPr lang="en-US" sz="2000" dirty="0"/>
              <a:t>3.2 CDN agent logs the call activity and status update on GTS</a:t>
            </a:r>
            <a:endParaRPr lang="en-GB" sz="2000" dirty="0"/>
          </a:p>
          <a:p>
            <a:pPr marL="0" indent="0">
              <a:buNone/>
            </a:pPr>
            <a:r>
              <a:rPr lang="en-US" sz="2000" dirty="0"/>
              <a:t>4 Occasionally, customer calls call centre hotlines to clarify or seek advice on the customs clearance issues.</a:t>
            </a:r>
            <a:endParaRPr lang="en-GB" sz="2000" dirty="0"/>
          </a:p>
          <a:p>
            <a:pPr marL="457200" lvl="1" indent="0">
              <a:buNone/>
            </a:pPr>
            <a:r>
              <a:rPr lang="en-US" sz="2000" dirty="0"/>
              <a:t>4.1 CSR checks related shipment status on GTS</a:t>
            </a:r>
            <a:endParaRPr lang="en-GB" sz="2000" dirty="0"/>
          </a:p>
          <a:p>
            <a:pPr marL="457200" lvl="1" indent="0">
              <a:buNone/>
            </a:pPr>
            <a:r>
              <a:rPr lang="en-US" sz="2000" dirty="0"/>
              <a:t>4.2 CSR explains/advises customer on the issues based on available information on GTS</a:t>
            </a:r>
            <a:endParaRPr lang="en-GB" sz="2000" dirty="0"/>
          </a:p>
          <a:p>
            <a:pPr marL="457200" lvl="1" indent="0">
              <a:buNone/>
            </a:pPr>
            <a:r>
              <a:rPr lang="en-US" sz="2000" dirty="0"/>
              <a:t>4.3 If the CSR is not sure about the case, CSR passes the call to the assigned ACS and ends the customer call.</a:t>
            </a:r>
            <a:endParaRPr lang="en-GB" sz="2000" dirty="0"/>
          </a:p>
          <a:p>
            <a:pPr marL="0" lvl="1" indent="0">
              <a:spcAft>
                <a:spcPts val="0"/>
              </a:spcAft>
              <a:buNone/>
            </a:pPr>
            <a:endParaRPr lang="en-US" sz="1800" dirty="0">
              <a:highlight>
                <a:srgbClr val="FFFF00"/>
              </a:highlight>
              <a:latin typeface="+mj-lt"/>
              <a:ea typeface="ＭＳ 明朝" charset="-128"/>
              <a:cs typeface="Times New Roman" charset="0"/>
            </a:endParaRPr>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128</a:t>
            </a:fld>
            <a:endParaRPr lang="en-US" dirty="0"/>
          </a:p>
        </p:txBody>
      </p:sp>
    </p:spTree>
    <p:extLst>
      <p:ext uri="{BB962C8B-B14F-4D97-AF65-F5344CB8AC3E}">
        <p14:creationId xmlns:p14="http://schemas.microsoft.com/office/powerpoint/2010/main" val="12294270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332656"/>
            <a:ext cx="7772400" cy="864096"/>
          </a:xfrm>
        </p:spPr>
        <p:txBody>
          <a:bodyPr/>
          <a:lstStyle/>
          <a:p>
            <a:r>
              <a:rPr lang="en-GB" sz="4000" dirty="0"/>
              <a:t>Work Done in the Work System 2</a:t>
            </a:r>
          </a:p>
        </p:txBody>
      </p:sp>
      <p:sp>
        <p:nvSpPr>
          <p:cNvPr id="3" name="Content Placeholder 2"/>
          <p:cNvSpPr>
            <a:spLocks noGrp="1"/>
          </p:cNvSpPr>
          <p:nvPr>
            <p:ph idx="1"/>
          </p:nvPr>
        </p:nvSpPr>
        <p:spPr>
          <a:xfrm>
            <a:off x="551384" y="1124744"/>
            <a:ext cx="11161240" cy="5544616"/>
          </a:xfrm>
        </p:spPr>
        <p:txBody>
          <a:bodyPr/>
          <a:lstStyle/>
          <a:p>
            <a:pPr marL="0" indent="0">
              <a:buNone/>
            </a:pPr>
            <a:r>
              <a:rPr lang="en-US" sz="2200" dirty="0"/>
              <a:t>5. Occasionally, customer calls AE to clarify or seek advice on the customs clearance issues.</a:t>
            </a:r>
            <a:endParaRPr lang="en-GB" sz="2200" dirty="0"/>
          </a:p>
          <a:p>
            <a:pPr marL="0" indent="0">
              <a:buNone/>
            </a:pPr>
            <a:r>
              <a:rPr lang="en-US" sz="2200" dirty="0"/>
              <a:t>   5.1 AE checks related shipment status on GTS</a:t>
            </a:r>
            <a:endParaRPr lang="en-GB" sz="2200" dirty="0"/>
          </a:p>
          <a:p>
            <a:pPr marL="0" indent="0">
              <a:buNone/>
            </a:pPr>
            <a:r>
              <a:rPr lang="en-US" sz="2200" dirty="0"/>
              <a:t>   5.2 AE explains and advises customer on the issues based on available information on GTS</a:t>
            </a:r>
            <a:endParaRPr lang="en-GB" sz="2200" dirty="0"/>
          </a:p>
          <a:p>
            <a:pPr marL="0" indent="0">
              <a:buNone/>
            </a:pPr>
            <a:r>
              <a:rPr lang="en-US" sz="2200" dirty="0"/>
              <a:t>   5.3 If the AE is not sure about the case, AE calls or emails the assigned ACS to follow up.</a:t>
            </a:r>
            <a:endParaRPr lang="en-GB" sz="2200" dirty="0"/>
          </a:p>
          <a:p>
            <a:pPr marL="0" indent="0">
              <a:buNone/>
            </a:pPr>
            <a:r>
              <a:rPr lang="en-US" sz="2200" dirty="0"/>
              <a:t>6. ACS calls back to the customer to follow up the case enquiry.</a:t>
            </a:r>
            <a:endParaRPr lang="en-GB" sz="2200" dirty="0"/>
          </a:p>
          <a:p>
            <a:pPr marL="0" indent="0">
              <a:buNone/>
            </a:pPr>
            <a:r>
              <a:rPr lang="en-US" sz="2200" dirty="0"/>
              <a:t>7. Customer provides the AID to the ACS by email.</a:t>
            </a:r>
            <a:endParaRPr lang="en-GB" sz="2200" dirty="0"/>
          </a:p>
          <a:p>
            <a:pPr marL="0" indent="0">
              <a:buNone/>
            </a:pPr>
            <a:r>
              <a:rPr lang="en-US" sz="2200" dirty="0"/>
              <a:t>8. ACS reviews, audits and prints the AID, then passes the printed AID to the broker team.</a:t>
            </a:r>
            <a:endParaRPr lang="en-GB" sz="2200" dirty="0"/>
          </a:p>
          <a:p>
            <a:pPr marL="0" indent="0">
              <a:buNone/>
            </a:pPr>
            <a:r>
              <a:rPr lang="en-US" sz="2200" dirty="0"/>
              <a:t>9. Broker consolidates the AID and submits customs declaration (onsite at the customs). </a:t>
            </a:r>
            <a:endParaRPr lang="en-GB" sz="2200" dirty="0"/>
          </a:p>
          <a:p>
            <a:pPr marL="0" indent="0">
              <a:buNone/>
            </a:pPr>
            <a:r>
              <a:rPr lang="en-US" sz="2200" dirty="0"/>
              <a:t>10. Broker (sometimes using WeChat to speed up) updates ACS on the customs clearance outcome.</a:t>
            </a:r>
            <a:endParaRPr lang="en-GB" sz="2200" dirty="0"/>
          </a:p>
          <a:p>
            <a:pPr marL="0" indent="0">
              <a:buNone/>
            </a:pPr>
            <a:r>
              <a:rPr lang="en-US" sz="2200" dirty="0"/>
              <a:t>11. ACS (using phone call or email or SMS to) updates customers on the customs clearance outcome </a:t>
            </a:r>
            <a:endParaRPr lang="en-GB" sz="2200" dirty="0"/>
          </a:p>
          <a:p>
            <a:pPr marL="0" indent="0">
              <a:buNone/>
            </a:pPr>
            <a:r>
              <a:rPr lang="en-US" sz="2200" dirty="0"/>
              <a:t>   11.1 ACS calls/send SMS to customer to update status daily until case is closed.</a:t>
            </a:r>
            <a:endParaRPr lang="en-GB" sz="2200" dirty="0"/>
          </a:p>
          <a:p>
            <a:pPr marL="0" lvl="1" indent="0">
              <a:spcAft>
                <a:spcPts val="0"/>
              </a:spcAft>
              <a:buNone/>
            </a:pPr>
            <a:endParaRPr lang="en-GB" sz="2200" dirty="0">
              <a:latin typeface="+mj-lt"/>
            </a:endParaRPr>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129</a:t>
            </a:fld>
            <a:endParaRPr lang="en-US" dirty="0"/>
          </a:p>
        </p:txBody>
      </p:sp>
    </p:spTree>
    <p:extLst>
      <p:ext uri="{BB962C8B-B14F-4D97-AF65-F5344CB8AC3E}">
        <p14:creationId xmlns:p14="http://schemas.microsoft.com/office/powerpoint/2010/main" val="247916538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188640"/>
            <a:ext cx="7772400" cy="792088"/>
          </a:xfrm>
        </p:spPr>
        <p:txBody>
          <a:bodyPr/>
          <a:lstStyle/>
          <a:p>
            <a:r>
              <a:rPr lang="en-GB" dirty="0"/>
              <a:t>Interview Data</a:t>
            </a:r>
          </a:p>
        </p:txBody>
      </p:sp>
      <p:sp>
        <p:nvSpPr>
          <p:cNvPr id="3" name="Content Placeholder 2"/>
          <p:cNvSpPr>
            <a:spLocks noGrp="1"/>
          </p:cNvSpPr>
          <p:nvPr>
            <p:ph idx="1"/>
          </p:nvPr>
        </p:nvSpPr>
        <p:spPr>
          <a:xfrm>
            <a:off x="695400" y="836712"/>
            <a:ext cx="10441160" cy="5115272"/>
          </a:xfrm>
        </p:spPr>
        <p:txBody>
          <a:bodyPr/>
          <a:lstStyle/>
          <a:p>
            <a:r>
              <a:rPr lang="en-US" sz="2400" i="1" dirty="0"/>
              <a:t>The reform of customs [in China] created many changes. There are non-stop requests from customs. Some systems are developed due to these requests but the frequent changes make these systems obsolete very fast and we need to build new ones.</a:t>
            </a:r>
          </a:p>
          <a:p>
            <a:r>
              <a:rPr lang="en-US" sz="2400" i="1" dirty="0"/>
              <a:t>We can’t control or resolve these issues on our side.  Moreover, the customs rules are not black and white. The rules depend on people. You may get different outcomes from different customs officials.</a:t>
            </a:r>
          </a:p>
          <a:p>
            <a:r>
              <a:rPr lang="en-US" sz="2400" i="1" dirty="0"/>
              <a:t>There were previous trainings … specifically for customs clearance knowledge but no obvious effect on improvement. </a:t>
            </a:r>
          </a:p>
          <a:p>
            <a:r>
              <a:rPr lang="en-US" sz="2400" i="1" dirty="0"/>
              <a:t>The amount of information … is already enormous. When more professional knowledge about customs clearance, is added ..., the degree of acceptance [of the staff] is not good.</a:t>
            </a:r>
          </a:p>
          <a:p>
            <a:endParaRPr lang="en-GB" sz="2400"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130</a:t>
            </a:fld>
            <a:endParaRPr lang="en-US" dirty="0"/>
          </a:p>
        </p:txBody>
      </p:sp>
    </p:spTree>
    <p:extLst>
      <p:ext uri="{BB962C8B-B14F-4D97-AF65-F5344CB8AC3E}">
        <p14:creationId xmlns:p14="http://schemas.microsoft.com/office/powerpoint/2010/main" val="326972216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260648"/>
            <a:ext cx="7772400" cy="731168"/>
          </a:xfrm>
        </p:spPr>
        <p:txBody>
          <a:bodyPr/>
          <a:lstStyle/>
          <a:p>
            <a:r>
              <a:rPr lang="en-GB" dirty="0"/>
              <a:t>Interview Data</a:t>
            </a:r>
          </a:p>
        </p:txBody>
      </p:sp>
      <p:sp>
        <p:nvSpPr>
          <p:cNvPr id="3" name="Content Placeholder 2"/>
          <p:cNvSpPr>
            <a:spLocks noGrp="1"/>
          </p:cNvSpPr>
          <p:nvPr>
            <p:ph idx="1"/>
          </p:nvPr>
        </p:nvSpPr>
        <p:spPr>
          <a:xfrm>
            <a:off x="695400" y="1052736"/>
            <a:ext cx="10582200" cy="5472608"/>
          </a:xfrm>
        </p:spPr>
        <p:txBody>
          <a:bodyPr/>
          <a:lstStyle/>
          <a:p>
            <a:r>
              <a:rPr lang="en-US" sz="2800" i="1" dirty="0"/>
              <a:t>I like the open door policy [corporate culture]. I can directly voice out my opinions. </a:t>
            </a:r>
          </a:p>
          <a:p>
            <a:r>
              <a:rPr lang="en-US" sz="2800" i="1" dirty="0"/>
              <a:t>We have an open door policy.  If an employee has anything to say, they can talk to their managers.  Unlike other private companies, managers are not high above.  We can seek help from managers/team-leaders/colleagues to resolve problems easily.</a:t>
            </a:r>
          </a:p>
          <a:p>
            <a:r>
              <a:rPr lang="en-US" sz="2800" i="1" dirty="0"/>
              <a:t>Employees are willing to share if they are not that busy.</a:t>
            </a:r>
            <a:endParaRPr lang="en-GB" sz="2800"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131</a:t>
            </a:fld>
            <a:endParaRPr lang="en-US" dirty="0"/>
          </a:p>
        </p:txBody>
      </p:sp>
    </p:spTree>
    <p:extLst>
      <p:ext uri="{BB962C8B-B14F-4D97-AF65-F5344CB8AC3E}">
        <p14:creationId xmlns:p14="http://schemas.microsoft.com/office/powerpoint/2010/main" val="216538953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260648"/>
            <a:ext cx="7772400" cy="803176"/>
          </a:xfrm>
        </p:spPr>
        <p:txBody>
          <a:bodyPr/>
          <a:lstStyle/>
          <a:p>
            <a:r>
              <a:rPr lang="en-GB" dirty="0"/>
              <a:t>Interview Data</a:t>
            </a:r>
          </a:p>
        </p:txBody>
      </p:sp>
      <p:sp>
        <p:nvSpPr>
          <p:cNvPr id="3" name="Content Placeholder 2"/>
          <p:cNvSpPr>
            <a:spLocks noGrp="1"/>
          </p:cNvSpPr>
          <p:nvPr>
            <p:ph idx="1"/>
          </p:nvPr>
        </p:nvSpPr>
        <p:spPr>
          <a:xfrm>
            <a:off x="623392" y="1124744"/>
            <a:ext cx="10654208" cy="5733256"/>
          </a:xfrm>
        </p:spPr>
        <p:txBody>
          <a:bodyPr/>
          <a:lstStyle/>
          <a:p>
            <a:r>
              <a:rPr lang="en-US" sz="2400" i="1" dirty="0"/>
              <a:t>We use SharePoint as a cloud drive. We can download standard forms and SOP [standard operating procedures].</a:t>
            </a:r>
          </a:p>
          <a:p>
            <a:r>
              <a:rPr lang="en-US" sz="2400" i="1" dirty="0"/>
              <a:t>Lync [Microsoft’s enterprise social media application], many people use it but it’s only for desktop. WeChat is more effective as many colleagues in our team are not in the office. [Lync] is not being used widely. There is no policy to force employee to use it. It's up to the individual.</a:t>
            </a:r>
          </a:p>
          <a:p>
            <a:r>
              <a:rPr lang="en-US" sz="2400" i="1" dirty="0"/>
              <a:t>On-site colleagues in the customs will use WeChat to update status of our submitted reports. It’s a bit late if we wait for their feedback after they return to our office. They will send all these status to us over WeChat once they completed their work in the customs so that we can inform our customers promptly. They will post multiple messages on WeChat with airway-bill numbers/status, etc., most often in the afternoon.</a:t>
            </a:r>
          </a:p>
          <a:p>
            <a:endParaRPr lang="en-GB" sz="2400"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132</a:t>
            </a:fld>
            <a:endParaRPr lang="en-US" dirty="0"/>
          </a:p>
        </p:txBody>
      </p:sp>
    </p:spTree>
    <p:extLst>
      <p:ext uri="{BB962C8B-B14F-4D97-AF65-F5344CB8AC3E}">
        <p14:creationId xmlns:p14="http://schemas.microsoft.com/office/powerpoint/2010/main" val="213972449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Results of Diagnosis 1</a:t>
            </a:r>
          </a:p>
        </p:txBody>
      </p:sp>
      <p:sp>
        <p:nvSpPr>
          <p:cNvPr id="3" name="Content Placeholder 2"/>
          <p:cNvSpPr>
            <a:spLocks noGrp="1"/>
          </p:cNvSpPr>
          <p:nvPr>
            <p:ph idx="1"/>
          </p:nvPr>
        </p:nvSpPr>
        <p:spPr/>
        <p:txBody>
          <a:bodyPr/>
          <a:lstStyle/>
          <a:p>
            <a:pPr>
              <a:spcBef>
                <a:spcPts val="0"/>
              </a:spcBef>
              <a:spcAft>
                <a:spcPts val="0"/>
              </a:spcAft>
            </a:pPr>
            <a:r>
              <a:rPr lang="en-US" sz="2800" dirty="0"/>
              <a:t>We found that while Velox encourages the free sharing of knowledge, which takes place extensively, a supportive knowledge sharing infrastructure, e.g. a reward system, was missing so all such sharing was based on individual initiatives</a:t>
            </a:r>
          </a:p>
          <a:p>
            <a:pPr>
              <a:spcBef>
                <a:spcPts val="0"/>
              </a:spcBef>
              <a:spcAft>
                <a:spcPts val="0"/>
              </a:spcAft>
            </a:pPr>
            <a:r>
              <a:rPr lang="en-US" sz="2800" dirty="0"/>
              <a:t>The technology regime was generally relaxed and supportive, but employees also made extensive (but cautious) use of non-corporate systems, especially social media, for sharing</a:t>
            </a:r>
          </a:p>
          <a:p>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133</a:t>
            </a:fld>
            <a:endParaRPr lang="en-US" dirty="0"/>
          </a:p>
        </p:txBody>
      </p:sp>
    </p:spTree>
    <p:extLst>
      <p:ext uri="{BB962C8B-B14F-4D97-AF65-F5344CB8AC3E}">
        <p14:creationId xmlns:p14="http://schemas.microsoft.com/office/powerpoint/2010/main" val="318380783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476672"/>
            <a:ext cx="7772400" cy="731168"/>
          </a:xfrm>
        </p:spPr>
        <p:txBody>
          <a:bodyPr/>
          <a:lstStyle/>
          <a:p>
            <a:r>
              <a:rPr lang="en-GB" dirty="0"/>
              <a:t>Results of Diagnosis 2</a:t>
            </a:r>
          </a:p>
        </p:txBody>
      </p:sp>
      <p:sp>
        <p:nvSpPr>
          <p:cNvPr id="3" name="Content Placeholder 2"/>
          <p:cNvSpPr>
            <a:spLocks noGrp="1"/>
          </p:cNvSpPr>
          <p:nvPr>
            <p:ph idx="1"/>
          </p:nvPr>
        </p:nvSpPr>
        <p:spPr>
          <a:xfrm>
            <a:off x="623392" y="1340768"/>
            <a:ext cx="10513168" cy="4755232"/>
          </a:xfrm>
        </p:spPr>
        <p:txBody>
          <a:bodyPr/>
          <a:lstStyle/>
          <a:p>
            <a:pPr>
              <a:spcBef>
                <a:spcPts val="0"/>
              </a:spcBef>
              <a:spcAft>
                <a:spcPts val="0"/>
              </a:spcAft>
            </a:pPr>
            <a:r>
              <a:rPr lang="en-US" sz="2800" dirty="0"/>
              <a:t>The legal environment changed frequently and the interpretation of customs rules and regulations varies among customs officials (who relocate regularly), which complicated the value of knowledge over time</a:t>
            </a:r>
          </a:p>
          <a:p>
            <a:pPr lvl="1">
              <a:spcBef>
                <a:spcPts val="0"/>
              </a:spcBef>
              <a:spcAft>
                <a:spcPts val="0"/>
              </a:spcAft>
            </a:pPr>
            <a:r>
              <a:rPr lang="en-US" sz="2400" dirty="0"/>
              <a:t>Frequent updates and sharing of latest practices and interpretations or personnel changes were needed</a:t>
            </a:r>
          </a:p>
          <a:p>
            <a:pPr>
              <a:spcBef>
                <a:spcPts val="0"/>
              </a:spcBef>
              <a:spcAft>
                <a:spcPts val="0"/>
              </a:spcAft>
            </a:pPr>
            <a:r>
              <a:rPr lang="en-US" sz="2800" dirty="0"/>
              <a:t>Most of the shared knowledge took the form of local best practices and solutions to get around problems</a:t>
            </a:r>
          </a:p>
          <a:p>
            <a:pPr>
              <a:spcBef>
                <a:spcPts val="0"/>
              </a:spcBef>
              <a:spcAft>
                <a:spcPts val="0"/>
              </a:spcAft>
            </a:pPr>
            <a:r>
              <a:rPr lang="en-US" sz="2800" dirty="0"/>
              <a:t>Employees do not see training as a solution to the knowledge sharing problems</a:t>
            </a:r>
          </a:p>
          <a:p>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134</a:t>
            </a:fld>
            <a:endParaRPr lang="en-US" dirty="0"/>
          </a:p>
        </p:txBody>
      </p:sp>
    </p:spTree>
    <p:extLst>
      <p:ext uri="{BB962C8B-B14F-4D97-AF65-F5344CB8AC3E}">
        <p14:creationId xmlns:p14="http://schemas.microsoft.com/office/powerpoint/2010/main" val="402615924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609600"/>
            <a:ext cx="7772400" cy="803176"/>
          </a:xfrm>
        </p:spPr>
        <p:txBody>
          <a:bodyPr/>
          <a:lstStyle/>
          <a:p>
            <a:r>
              <a:rPr lang="en-GB" dirty="0"/>
              <a:t>Validation of Results</a:t>
            </a:r>
          </a:p>
        </p:txBody>
      </p:sp>
      <p:sp>
        <p:nvSpPr>
          <p:cNvPr id="3" name="Content Placeholder 2"/>
          <p:cNvSpPr>
            <a:spLocks noGrp="1"/>
          </p:cNvSpPr>
          <p:nvPr>
            <p:ph idx="1"/>
          </p:nvPr>
        </p:nvSpPr>
        <p:spPr>
          <a:xfrm>
            <a:off x="623392" y="1412776"/>
            <a:ext cx="10729192" cy="4683224"/>
          </a:xfrm>
        </p:spPr>
        <p:txBody>
          <a:bodyPr/>
          <a:lstStyle/>
          <a:p>
            <a:r>
              <a:rPr lang="en-US" sz="2600" dirty="0"/>
              <a:t>To further validate the results of our diagnosis, a survey was conducted with both the Customer Services and the Gateway teams</a:t>
            </a:r>
          </a:p>
          <a:p>
            <a:r>
              <a:rPr lang="en-US" sz="2600" dirty="0"/>
              <a:t>Customs clearance knowledge survey  (27-30/10/15)</a:t>
            </a:r>
          </a:p>
          <a:p>
            <a:pPr lvl="1"/>
            <a:r>
              <a:rPr lang="en-US" sz="2600" dirty="0"/>
              <a:t>Online questionnaire, 359 responses in total</a:t>
            </a:r>
          </a:p>
          <a:p>
            <a:pPr lvl="1"/>
            <a:r>
              <a:rPr lang="en-US" sz="2600" dirty="0"/>
              <a:t>Collect quantitative data on feedback of training, knowledge needs, communication hurdles</a:t>
            </a:r>
          </a:p>
          <a:p>
            <a:r>
              <a:rPr lang="en-US" sz="2600" dirty="0"/>
              <a:t>Meetings with frontline employees (2-3/12/15)</a:t>
            </a:r>
          </a:p>
          <a:p>
            <a:pPr lvl="1"/>
            <a:r>
              <a:rPr lang="en-US" sz="2600" dirty="0"/>
              <a:t>Communicate and reconfirm findings and analysis</a:t>
            </a:r>
          </a:p>
          <a:p>
            <a:endParaRPr lang="en-GB" sz="2600"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135</a:t>
            </a:fld>
            <a:endParaRPr lang="en-US" dirty="0"/>
          </a:p>
        </p:txBody>
      </p:sp>
    </p:spTree>
    <p:extLst>
      <p:ext uri="{BB962C8B-B14F-4D97-AF65-F5344CB8AC3E}">
        <p14:creationId xmlns:p14="http://schemas.microsoft.com/office/powerpoint/2010/main" val="424080062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404664"/>
            <a:ext cx="7772400" cy="875184"/>
          </a:xfrm>
        </p:spPr>
        <p:txBody>
          <a:bodyPr/>
          <a:lstStyle/>
          <a:p>
            <a:r>
              <a:rPr lang="en-GB" dirty="0"/>
              <a:t>Theory and Theorising</a:t>
            </a:r>
          </a:p>
        </p:txBody>
      </p:sp>
      <p:sp>
        <p:nvSpPr>
          <p:cNvPr id="3" name="Content Placeholder 2"/>
          <p:cNvSpPr>
            <a:spLocks noGrp="1"/>
          </p:cNvSpPr>
          <p:nvPr>
            <p:ph idx="1"/>
          </p:nvPr>
        </p:nvSpPr>
        <p:spPr>
          <a:xfrm>
            <a:off x="767408" y="1196752"/>
            <a:ext cx="10510192" cy="4899248"/>
          </a:xfrm>
        </p:spPr>
        <p:txBody>
          <a:bodyPr/>
          <a:lstStyle/>
          <a:p>
            <a:r>
              <a:rPr lang="en-US" sz="2800" dirty="0"/>
              <a:t>We could not identify a good theory that would map onto the current situation, though we noted parallels with theories of Social Interaction/Exchange and Structural Holes</a:t>
            </a:r>
          </a:p>
          <a:p>
            <a:r>
              <a:rPr lang="en-US" sz="2800" dirty="0"/>
              <a:t>In order to effect a change, we focused on Punctuated Equilibrium Theory (PET) (Gersick, 1991), since this recognises the power of a significant change agent to shift an organisational structure (and the associated work processes) away from a current state of equilibrium by altering the fundamental premises underlying operations</a:t>
            </a:r>
            <a:endParaRPr lang="en-GB" sz="2800" dirty="0"/>
          </a:p>
          <a:p>
            <a:endParaRPr lang="en-GB" sz="2800"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136</a:t>
            </a:fld>
            <a:endParaRPr lang="en-US" dirty="0"/>
          </a:p>
        </p:txBody>
      </p:sp>
    </p:spTree>
    <p:extLst>
      <p:ext uri="{BB962C8B-B14F-4D97-AF65-F5344CB8AC3E}">
        <p14:creationId xmlns:p14="http://schemas.microsoft.com/office/powerpoint/2010/main" val="387472135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609600"/>
            <a:ext cx="7772400" cy="731168"/>
          </a:xfrm>
        </p:spPr>
        <p:txBody>
          <a:bodyPr/>
          <a:lstStyle/>
          <a:p>
            <a:r>
              <a:rPr lang="en-GB" dirty="0"/>
              <a:t>Action Plans 1</a:t>
            </a:r>
          </a:p>
        </p:txBody>
      </p:sp>
      <p:sp>
        <p:nvSpPr>
          <p:cNvPr id="3" name="Content Placeholder 2"/>
          <p:cNvSpPr>
            <a:spLocks noGrp="1"/>
          </p:cNvSpPr>
          <p:nvPr>
            <p:ph idx="1"/>
          </p:nvPr>
        </p:nvSpPr>
        <p:spPr>
          <a:xfrm>
            <a:off x="839416" y="1484784"/>
            <a:ext cx="10438184" cy="4611216"/>
          </a:xfrm>
        </p:spPr>
        <p:txBody>
          <a:bodyPr/>
          <a:lstStyle/>
          <a:p>
            <a:r>
              <a:rPr lang="en-US" dirty="0"/>
              <a:t>Prompted by PET, we made a number of recommendations to Velox</a:t>
            </a:r>
          </a:p>
          <a:p>
            <a:pPr lvl="1"/>
            <a:r>
              <a:rPr lang="en-US" dirty="0"/>
              <a:t>Hire a Knowledge Officer (KO) who would be charged with creating a rewarding knowledge culture</a:t>
            </a:r>
          </a:p>
          <a:p>
            <a:pPr lvl="1"/>
            <a:r>
              <a:rPr lang="en-US" dirty="0"/>
              <a:t>Form a knowledge sharing team under the lead of the KO with four key roles</a:t>
            </a:r>
          </a:p>
          <a:p>
            <a:pPr lvl="2"/>
            <a:r>
              <a:rPr lang="en-US" dirty="0"/>
              <a:t>Knowledge Gatekeeper, Communication Ambassador, Team Integrator, Technology Explorer</a:t>
            </a:r>
          </a:p>
          <a:p>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137</a:t>
            </a:fld>
            <a:endParaRPr lang="en-US" dirty="0"/>
          </a:p>
        </p:txBody>
      </p:sp>
    </p:spTree>
    <p:extLst>
      <p:ext uri="{BB962C8B-B14F-4D97-AF65-F5344CB8AC3E}">
        <p14:creationId xmlns:p14="http://schemas.microsoft.com/office/powerpoint/2010/main" val="318019731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609600"/>
            <a:ext cx="7772400" cy="659160"/>
          </a:xfrm>
        </p:spPr>
        <p:txBody>
          <a:bodyPr/>
          <a:lstStyle/>
          <a:p>
            <a:r>
              <a:rPr lang="en-GB" dirty="0"/>
              <a:t>Action Plans 2</a:t>
            </a:r>
          </a:p>
        </p:txBody>
      </p:sp>
      <p:sp>
        <p:nvSpPr>
          <p:cNvPr id="3" name="Content Placeholder 2"/>
          <p:cNvSpPr>
            <a:spLocks noGrp="1"/>
          </p:cNvSpPr>
          <p:nvPr>
            <p:ph idx="1"/>
          </p:nvPr>
        </p:nvSpPr>
        <p:spPr>
          <a:xfrm>
            <a:off x="695400" y="1340768"/>
            <a:ext cx="10729192" cy="4755232"/>
          </a:xfrm>
        </p:spPr>
        <p:txBody>
          <a:bodyPr/>
          <a:lstStyle/>
          <a:p>
            <a:pPr lvl="1"/>
            <a:r>
              <a:rPr lang="en-US" sz="3200" dirty="0"/>
              <a:t>Revamp and relaunch SharePoint as the knowledge sharing platform</a:t>
            </a:r>
          </a:p>
          <a:p>
            <a:pPr lvl="2"/>
            <a:r>
              <a:rPr lang="en-US" dirty="0"/>
              <a:t>With work flow and context-oriented knowledge layout, much easier &amp; more interesting to access</a:t>
            </a:r>
          </a:p>
          <a:p>
            <a:pPr lvl="2"/>
            <a:r>
              <a:rPr lang="en-US" dirty="0"/>
              <a:t>Enable interactive sharing using SharePoint discussion forum</a:t>
            </a:r>
          </a:p>
          <a:p>
            <a:pPr lvl="1" fontAlgn="t"/>
            <a:r>
              <a:rPr lang="en-US" sz="3200" dirty="0"/>
              <a:t>Define measurements</a:t>
            </a:r>
          </a:p>
          <a:p>
            <a:pPr lvl="2" fontAlgn="t"/>
            <a:r>
              <a:rPr lang="en-US" dirty="0"/>
              <a:t># of Enquiries from Customer Service Team, SharePoint Hit Count, SharePoint # of Visitors</a:t>
            </a:r>
          </a:p>
          <a:p>
            <a:pPr marL="0" indent="0">
              <a:buNone/>
            </a:pP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138</a:t>
            </a:fld>
            <a:endParaRPr lang="en-US" dirty="0"/>
          </a:p>
        </p:txBody>
      </p:sp>
    </p:spTree>
    <p:extLst>
      <p:ext uri="{BB962C8B-B14F-4D97-AF65-F5344CB8AC3E}">
        <p14:creationId xmlns:p14="http://schemas.microsoft.com/office/powerpoint/2010/main" val="86462400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Implementation</a:t>
            </a:r>
          </a:p>
        </p:txBody>
      </p:sp>
      <p:sp>
        <p:nvSpPr>
          <p:cNvPr id="3" name="Content Placeholder 2"/>
          <p:cNvSpPr>
            <a:spLocks noGrp="1"/>
          </p:cNvSpPr>
          <p:nvPr>
            <p:ph idx="1"/>
          </p:nvPr>
        </p:nvSpPr>
        <p:spPr/>
        <p:txBody>
          <a:bodyPr/>
          <a:lstStyle/>
          <a:p>
            <a:r>
              <a:rPr lang="en-US" dirty="0"/>
              <a:t>Velox accepted our recommendation and shortly afterwards was able to secure permission from regional corporate HQ to initially hire one KO in the inbound customs clearance team</a:t>
            </a:r>
          </a:p>
          <a:p>
            <a:r>
              <a:rPr lang="en-US" dirty="0"/>
              <a:t>The KO was hired in Jan 2016 and implementation of proposed actions started during Feb – April 2016</a:t>
            </a:r>
          </a:p>
          <a:p>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139</a:t>
            </a:fld>
            <a:endParaRPr lang="en-US" dirty="0"/>
          </a:p>
        </p:txBody>
      </p:sp>
    </p:spTree>
    <p:extLst>
      <p:ext uri="{BB962C8B-B14F-4D97-AF65-F5344CB8AC3E}">
        <p14:creationId xmlns:p14="http://schemas.microsoft.com/office/powerpoint/2010/main" val="385291654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 1</a:t>
            </a:r>
          </a:p>
        </p:txBody>
      </p:sp>
      <p:sp>
        <p:nvSpPr>
          <p:cNvPr id="3" name="Content Placeholder 2"/>
          <p:cNvSpPr>
            <a:spLocks noGrp="1"/>
          </p:cNvSpPr>
          <p:nvPr>
            <p:ph idx="1"/>
          </p:nvPr>
        </p:nvSpPr>
        <p:spPr/>
        <p:txBody>
          <a:bodyPr/>
          <a:lstStyle/>
          <a:p>
            <a:r>
              <a:rPr lang="en-GB" b="1" dirty="0"/>
              <a:t>Measurements</a:t>
            </a:r>
          </a:p>
          <a:p>
            <a:pPr lvl="1"/>
            <a:r>
              <a:rPr lang="en-GB" dirty="0"/>
              <a:t>The SharePoint Hit count rose rapidly over the next few weeks, as did the number of visitors</a:t>
            </a:r>
          </a:p>
          <a:p>
            <a:pPr lvl="1"/>
            <a:r>
              <a:rPr lang="en-GB" dirty="0"/>
              <a:t>More front line employees using SP to record information</a:t>
            </a:r>
          </a:p>
          <a:p>
            <a:pPr lvl="1"/>
            <a:r>
              <a:rPr lang="en-GB" dirty="0"/>
              <a:t>Meanwhile, the number of enquiries from the CST dropped markedly – as they found answers to their questions online</a:t>
            </a:r>
          </a:p>
          <a:p>
            <a:pPr lvl="1"/>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140</a:t>
            </a:fld>
            <a:endParaRPr lang="en-US" dirty="0"/>
          </a:p>
        </p:txBody>
      </p:sp>
    </p:spTree>
    <p:extLst>
      <p:ext uri="{BB962C8B-B14F-4D97-AF65-F5344CB8AC3E}">
        <p14:creationId xmlns:p14="http://schemas.microsoft.com/office/powerpoint/2010/main" val="331827589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609600"/>
            <a:ext cx="7772400" cy="803176"/>
          </a:xfrm>
        </p:spPr>
        <p:txBody>
          <a:bodyPr/>
          <a:lstStyle/>
          <a:p>
            <a:r>
              <a:rPr lang="en-GB" dirty="0"/>
              <a:t>Evaluation 2</a:t>
            </a:r>
          </a:p>
        </p:txBody>
      </p:sp>
      <p:sp>
        <p:nvSpPr>
          <p:cNvPr id="3" name="Content Placeholder 2"/>
          <p:cNvSpPr>
            <a:spLocks noGrp="1"/>
          </p:cNvSpPr>
          <p:nvPr>
            <p:ph idx="1"/>
          </p:nvPr>
        </p:nvSpPr>
        <p:spPr>
          <a:xfrm>
            <a:off x="623392" y="1412776"/>
            <a:ext cx="10654208" cy="5184576"/>
          </a:xfrm>
        </p:spPr>
        <p:txBody>
          <a:bodyPr/>
          <a:lstStyle/>
          <a:p>
            <a:pPr marL="0" indent="0">
              <a:spcBef>
                <a:spcPts val="0"/>
              </a:spcBef>
              <a:buNone/>
              <a:defRPr/>
            </a:pPr>
            <a:r>
              <a:rPr lang="en-US" sz="2600" b="1" dirty="0"/>
              <a:t>Post Implementation Interviews (April 6-8, 2016)</a:t>
            </a:r>
          </a:p>
          <a:p>
            <a:pPr marL="501650" lvl="1">
              <a:spcBef>
                <a:spcPts val="0"/>
              </a:spcBef>
              <a:buFontTx/>
              <a:buChar char="-"/>
              <a:defRPr/>
            </a:pPr>
            <a:r>
              <a:rPr lang="en-US" sz="2600" dirty="0"/>
              <a:t>Mind set change on knowledge sharing approach, after the seminar &amp; interview sessions by researchers in August 2015</a:t>
            </a:r>
          </a:p>
          <a:p>
            <a:pPr marL="501650" lvl="1">
              <a:buFontTx/>
              <a:buChar char="-"/>
            </a:pPr>
            <a:r>
              <a:rPr lang="en-US" sz="2600" dirty="0"/>
              <a:t>The KO’s value is well recognized, clear definition of responsibilities</a:t>
            </a:r>
          </a:p>
          <a:p>
            <a:pPr marL="501650" lvl="1">
              <a:buFontTx/>
              <a:buChar char="-"/>
            </a:pPr>
            <a:r>
              <a:rPr lang="en-US" sz="2600" dirty="0"/>
              <a:t>Velox takes this issue seriously; independent researchers are seen as being more objective and so able to inspire front line employees to think differently</a:t>
            </a:r>
          </a:p>
          <a:p>
            <a:pPr marL="501650" lvl="1">
              <a:buFontTx/>
              <a:buChar char="-"/>
            </a:pPr>
            <a:r>
              <a:rPr lang="en-US" sz="2600" dirty="0"/>
              <a:t>With appointment of the KO, employees feel that the Company is walking-the-talk </a:t>
            </a:r>
            <a:endParaRPr lang="en-GB" sz="2600"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141</a:t>
            </a:fld>
            <a:endParaRPr lang="en-US" dirty="0"/>
          </a:p>
        </p:txBody>
      </p:sp>
    </p:spTree>
    <p:extLst>
      <p:ext uri="{BB962C8B-B14F-4D97-AF65-F5344CB8AC3E}">
        <p14:creationId xmlns:p14="http://schemas.microsoft.com/office/powerpoint/2010/main" val="230165448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332656"/>
            <a:ext cx="7772400" cy="731168"/>
          </a:xfrm>
        </p:spPr>
        <p:txBody>
          <a:bodyPr/>
          <a:lstStyle/>
          <a:p>
            <a:r>
              <a:rPr lang="en-GB" dirty="0"/>
              <a:t>Reflections – Implications 1</a:t>
            </a:r>
          </a:p>
        </p:txBody>
      </p:sp>
      <p:sp>
        <p:nvSpPr>
          <p:cNvPr id="3" name="Content Placeholder 2"/>
          <p:cNvSpPr>
            <a:spLocks noGrp="1"/>
          </p:cNvSpPr>
          <p:nvPr>
            <p:ph idx="1"/>
          </p:nvPr>
        </p:nvSpPr>
        <p:spPr>
          <a:xfrm>
            <a:off x="695400" y="1340768"/>
            <a:ext cx="10513168" cy="4755232"/>
          </a:xfrm>
        </p:spPr>
        <p:txBody>
          <a:bodyPr/>
          <a:lstStyle/>
          <a:p>
            <a:r>
              <a:rPr lang="en-US" dirty="0"/>
              <a:t>Require structural change to sustain knowledge sharing practice</a:t>
            </a:r>
          </a:p>
          <a:p>
            <a:pPr lvl="1"/>
            <a:r>
              <a:rPr lang="en-US" dirty="0"/>
              <a:t>The role of a KO is to be a perpetual change agent to fuel the necessary punctuations in order to create new equilibrium in the firm</a:t>
            </a:r>
          </a:p>
          <a:p>
            <a:pPr lvl="1"/>
            <a:r>
              <a:rPr lang="en-US" dirty="0"/>
              <a:t>The KO acts as a local leader to continuously and dynamically monitor and drive initiatives</a:t>
            </a:r>
          </a:p>
          <a:p>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142</a:t>
            </a:fld>
            <a:endParaRPr lang="en-US" dirty="0"/>
          </a:p>
        </p:txBody>
      </p:sp>
    </p:spTree>
    <p:extLst>
      <p:ext uri="{BB962C8B-B14F-4D97-AF65-F5344CB8AC3E}">
        <p14:creationId xmlns:p14="http://schemas.microsoft.com/office/powerpoint/2010/main" val="23091287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9576" y="332656"/>
            <a:ext cx="7772400" cy="731168"/>
          </a:xfrm>
        </p:spPr>
        <p:txBody>
          <a:bodyPr/>
          <a:lstStyle/>
          <a:p>
            <a:r>
              <a:rPr lang="en-GB" dirty="0"/>
              <a:t>Reflections – Implications 2</a:t>
            </a:r>
          </a:p>
        </p:txBody>
      </p:sp>
      <p:sp>
        <p:nvSpPr>
          <p:cNvPr id="3" name="Content Placeholder 2"/>
          <p:cNvSpPr>
            <a:spLocks noGrp="1"/>
          </p:cNvSpPr>
          <p:nvPr>
            <p:ph idx="1"/>
          </p:nvPr>
        </p:nvSpPr>
        <p:spPr>
          <a:xfrm>
            <a:off x="767408" y="1268760"/>
            <a:ext cx="10585176" cy="4827240"/>
          </a:xfrm>
        </p:spPr>
        <p:txBody>
          <a:bodyPr/>
          <a:lstStyle/>
          <a:p>
            <a:r>
              <a:rPr lang="en-US" dirty="0"/>
              <a:t>Provisioning of information systems (e.g. SharePoint) to employees does not guarantee proper practice</a:t>
            </a:r>
          </a:p>
          <a:p>
            <a:pPr lvl="1"/>
            <a:r>
              <a:rPr lang="en-US" dirty="0"/>
              <a:t>Even adopting and continuous use of SharePoint does not mean there is good knowledge sharing</a:t>
            </a:r>
          </a:p>
          <a:p>
            <a:pPr lvl="2"/>
            <a:r>
              <a:rPr lang="en-US" dirty="0"/>
              <a:t>Employees used to use it for file sharing/cloud storage only</a:t>
            </a:r>
          </a:p>
          <a:p>
            <a:pPr lvl="1"/>
            <a:r>
              <a:rPr lang="en-US" dirty="0"/>
              <a:t>Need regular re-assessment on information systems usage to examine on-going practice; interventions may be needed to steer the usage back to the right track</a:t>
            </a:r>
          </a:p>
          <a:p>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143</a:t>
            </a:fld>
            <a:endParaRPr lang="en-US" dirty="0"/>
          </a:p>
        </p:txBody>
      </p:sp>
    </p:spTree>
    <p:extLst>
      <p:ext uri="{BB962C8B-B14F-4D97-AF65-F5344CB8AC3E}">
        <p14:creationId xmlns:p14="http://schemas.microsoft.com/office/powerpoint/2010/main" val="337450742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260648"/>
            <a:ext cx="7772400" cy="803176"/>
          </a:xfrm>
        </p:spPr>
        <p:txBody>
          <a:bodyPr/>
          <a:lstStyle/>
          <a:p>
            <a:r>
              <a:rPr lang="en-GB" dirty="0"/>
              <a:t>Reflection on Theory</a:t>
            </a:r>
          </a:p>
        </p:txBody>
      </p:sp>
      <p:sp>
        <p:nvSpPr>
          <p:cNvPr id="3" name="Content Placeholder 2"/>
          <p:cNvSpPr>
            <a:spLocks noGrp="1"/>
          </p:cNvSpPr>
          <p:nvPr>
            <p:ph idx="1"/>
          </p:nvPr>
        </p:nvSpPr>
        <p:spPr>
          <a:xfrm>
            <a:off x="720800" y="1249348"/>
            <a:ext cx="10703792" cy="4827240"/>
          </a:xfrm>
        </p:spPr>
        <p:txBody>
          <a:bodyPr/>
          <a:lstStyle/>
          <a:p>
            <a:r>
              <a:rPr lang="en-US" sz="2800" dirty="0"/>
              <a:t>PET as a predictive overarching focal theory to sustain change</a:t>
            </a:r>
          </a:p>
          <a:p>
            <a:pPr lvl="1"/>
            <a:r>
              <a:rPr lang="en-US" sz="2400" dirty="0"/>
              <a:t>The planned actions induce punctuation in the current equilibrium state of the organisation</a:t>
            </a:r>
          </a:p>
          <a:p>
            <a:pPr lvl="1"/>
            <a:r>
              <a:rPr lang="en-US" sz="2400" dirty="0"/>
              <a:t>A multidimensional set of changes, that is pervasive, implemented relatively quickly and expected to be sustained into the future</a:t>
            </a:r>
          </a:p>
          <a:p>
            <a:pPr lvl="3" indent="-330200">
              <a:tabLst>
                <a:tab pos="4127500" algn="l"/>
              </a:tabLst>
            </a:pPr>
            <a:r>
              <a:rPr lang="en-US" dirty="0"/>
              <a:t>Organisation structure: 	Role of the KO</a:t>
            </a:r>
          </a:p>
          <a:p>
            <a:pPr lvl="3" indent="-330200">
              <a:tabLst>
                <a:tab pos="4127500" algn="l"/>
              </a:tabLst>
            </a:pPr>
            <a:r>
              <a:rPr lang="en-US" dirty="0"/>
              <a:t>Technology:  	Revamp SharePoint rollout</a:t>
            </a:r>
          </a:p>
          <a:p>
            <a:pPr lvl="3" indent="-330200">
              <a:tabLst>
                <a:tab pos="4127500" algn="l"/>
              </a:tabLst>
            </a:pPr>
            <a:r>
              <a:rPr lang="en-US" dirty="0"/>
              <a:t>Management mindset:	Recognised KS is a journey rather than a one-time project	Accepted to invest resources for KS</a:t>
            </a:r>
          </a:p>
          <a:p>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144</a:t>
            </a:fld>
            <a:endParaRPr lang="en-US" dirty="0"/>
          </a:p>
        </p:txBody>
      </p:sp>
    </p:spTree>
    <p:extLst>
      <p:ext uri="{BB962C8B-B14F-4D97-AF65-F5344CB8AC3E}">
        <p14:creationId xmlns:p14="http://schemas.microsoft.com/office/powerpoint/2010/main" val="387194020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609600"/>
            <a:ext cx="7772400" cy="731168"/>
          </a:xfrm>
        </p:spPr>
        <p:txBody>
          <a:bodyPr/>
          <a:lstStyle/>
          <a:p>
            <a:r>
              <a:rPr lang="en-GB" dirty="0"/>
              <a:t>Conclusions </a:t>
            </a:r>
          </a:p>
        </p:txBody>
      </p:sp>
      <p:sp>
        <p:nvSpPr>
          <p:cNvPr id="3" name="Content Placeholder 2"/>
          <p:cNvSpPr>
            <a:spLocks noGrp="1"/>
          </p:cNvSpPr>
          <p:nvPr>
            <p:ph idx="1"/>
          </p:nvPr>
        </p:nvSpPr>
        <p:spPr>
          <a:xfrm>
            <a:off x="767408" y="1556792"/>
            <a:ext cx="10657184" cy="4539208"/>
          </a:xfrm>
        </p:spPr>
        <p:txBody>
          <a:bodyPr/>
          <a:lstStyle/>
          <a:p>
            <a:pPr marL="179387" indent="-330200"/>
            <a:r>
              <a:rPr lang="en-US" dirty="0"/>
              <a:t>Preliminary signs of PET predictions</a:t>
            </a:r>
          </a:p>
          <a:p>
            <a:pPr marL="706438" lvl="1" indent="-330200"/>
            <a:r>
              <a:rPr lang="en-US" dirty="0"/>
              <a:t>2 more KOs have been hired to expand the implementation to the whole Guangzhou gateway</a:t>
            </a:r>
          </a:p>
          <a:p>
            <a:pPr marL="706438" lvl="1" indent="-330200"/>
            <a:r>
              <a:rPr lang="en-US" dirty="0"/>
              <a:t>At the wrap-up meeting, the VP confirmed that Velox would take the collaboration project as a successful proof-of-concept and expand the implementation to all Velox’s gateways in China</a:t>
            </a:r>
            <a:endParaRPr lang="en-GB" dirty="0"/>
          </a:p>
        </p:txBody>
      </p:sp>
      <p:sp>
        <p:nvSpPr>
          <p:cNvPr id="4" name="Slide Number Placeholder 3"/>
          <p:cNvSpPr>
            <a:spLocks noGrp="1"/>
          </p:cNvSpPr>
          <p:nvPr>
            <p:ph type="sldNum" sz="quarter" idx="12"/>
          </p:nvPr>
        </p:nvSpPr>
        <p:spPr/>
        <p:txBody>
          <a:bodyPr/>
          <a:lstStyle/>
          <a:p>
            <a:pPr>
              <a:defRPr/>
            </a:pPr>
            <a:fld id="{BC2E41D8-B0AE-4F2D-8A64-0E958B718939}" type="slidenum">
              <a:rPr lang="en-US" smtClean="0"/>
              <a:pPr>
                <a:defRPr/>
              </a:pPr>
              <a:t>145</a:t>
            </a:fld>
            <a:endParaRPr lang="en-US" dirty="0"/>
          </a:p>
        </p:txBody>
      </p:sp>
    </p:spTree>
    <p:extLst>
      <p:ext uri="{BB962C8B-B14F-4D97-AF65-F5344CB8AC3E}">
        <p14:creationId xmlns:p14="http://schemas.microsoft.com/office/powerpoint/2010/main" val="371346115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052737"/>
            <a:ext cx="7772400" cy="2547714"/>
          </a:xfrm>
        </p:spPr>
        <p:txBody>
          <a:bodyPr/>
          <a:lstStyle/>
          <a:p>
            <a:r>
              <a:rPr lang="en-US" dirty="0"/>
              <a:t>Paper 2:</a:t>
            </a:r>
            <a:br>
              <a:rPr lang="en-US" dirty="0"/>
            </a:br>
            <a:r>
              <a:rPr lang="en-US" dirty="0"/>
              <a:t>Subverting Organisational IT Policy: A Case in China</a:t>
            </a:r>
            <a:endParaRPr lang="en-GB" dirty="0"/>
          </a:p>
        </p:txBody>
      </p:sp>
      <p:sp>
        <p:nvSpPr>
          <p:cNvPr id="3" name="Subtitle 2"/>
          <p:cNvSpPr>
            <a:spLocks noGrp="1"/>
          </p:cNvSpPr>
          <p:nvPr>
            <p:ph type="subTitle" idx="1"/>
          </p:nvPr>
        </p:nvSpPr>
        <p:spPr/>
        <p:txBody>
          <a:bodyPr/>
          <a:lstStyle/>
          <a:p>
            <a:r>
              <a:rPr lang="en-US" dirty="0">
                <a:solidFill>
                  <a:schemeClr val="tx1"/>
                </a:solidFill>
              </a:rPr>
              <a:t>Robert Davison, City University of Hong Kong</a:t>
            </a:r>
          </a:p>
          <a:p>
            <a:r>
              <a:rPr lang="en-US" dirty="0">
                <a:solidFill>
                  <a:schemeClr val="tx1"/>
                </a:solidFill>
              </a:rPr>
              <a:t>Carol Ou, Tilburg University</a:t>
            </a:r>
            <a:endParaRPr lang="en-GB" dirty="0">
              <a:solidFill>
                <a:schemeClr val="tx1"/>
              </a:solidFill>
            </a:endParaRPr>
          </a:p>
        </p:txBody>
      </p:sp>
      <p:sp>
        <p:nvSpPr>
          <p:cNvPr id="4" name="Slide Number Placeholder 3"/>
          <p:cNvSpPr>
            <a:spLocks noGrp="1"/>
          </p:cNvSpPr>
          <p:nvPr>
            <p:ph type="sldNum" sz="quarter" idx="12"/>
          </p:nvPr>
        </p:nvSpPr>
        <p:spPr/>
        <p:txBody>
          <a:bodyPr/>
          <a:lstStyle/>
          <a:p>
            <a:fld id="{F2154916-4C65-4B72-B6BF-F96118B0EE55}" type="slidenum">
              <a:rPr lang="en-GB" smtClean="0"/>
              <a:t>146</a:t>
            </a:fld>
            <a:endParaRPr lang="en-GB" dirty="0"/>
          </a:p>
        </p:txBody>
      </p:sp>
      <p:sp>
        <p:nvSpPr>
          <p:cNvPr id="5" name="TextBox 4"/>
          <p:cNvSpPr txBox="1"/>
          <p:nvPr/>
        </p:nvSpPr>
        <p:spPr>
          <a:xfrm>
            <a:off x="1271464" y="5805264"/>
            <a:ext cx="10441160" cy="461665"/>
          </a:xfrm>
          <a:prstGeom prst="rect">
            <a:avLst/>
          </a:prstGeom>
          <a:noFill/>
        </p:spPr>
        <p:txBody>
          <a:bodyPr wrap="square" rtlCol="0">
            <a:spAutoFit/>
          </a:bodyPr>
          <a:lstStyle/>
          <a:p>
            <a:pPr algn="ctr"/>
            <a:r>
              <a:rPr lang="en-HK" dirty="0"/>
              <a:t>Published in </a:t>
            </a:r>
            <a:r>
              <a:rPr lang="en-US" i="1" dirty="0"/>
              <a:t>Industrial Management and Data Systems</a:t>
            </a:r>
            <a:r>
              <a:rPr lang="en-US" dirty="0"/>
              <a:t> 118, 3, 570-588.</a:t>
            </a:r>
            <a:endParaRPr lang="en-GB" dirty="0"/>
          </a:p>
        </p:txBody>
      </p:sp>
    </p:spTree>
    <p:extLst>
      <p:ext uri="{BB962C8B-B14F-4D97-AF65-F5344CB8AC3E}">
        <p14:creationId xmlns:p14="http://schemas.microsoft.com/office/powerpoint/2010/main" val="391270346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GB" dirty="0"/>
          </a:p>
        </p:txBody>
      </p:sp>
      <p:sp>
        <p:nvSpPr>
          <p:cNvPr id="3" name="Content Placeholder 2"/>
          <p:cNvSpPr>
            <a:spLocks noGrp="1"/>
          </p:cNvSpPr>
          <p:nvPr>
            <p:ph idx="1"/>
          </p:nvPr>
        </p:nvSpPr>
        <p:spPr>
          <a:xfrm>
            <a:off x="695400" y="1600200"/>
            <a:ext cx="10582200" cy="4724400"/>
          </a:xfrm>
        </p:spPr>
        <p:txBody>
          <a:bodyPr>
            <a:normAutofit/>
          </a:bodyPr>
          <a:lstStyle/>
          <a:p>
            <a:r>
              <a:rPr lang="en-US" dirty="0"/>
              <a:t>Is this another story about the dark side of IS?</a:t>
            </a:r>
          </a:p>
          <a:p>
            <a:r>
              <a:rPr lang="en-US" dirty="0"/>
              <a:t>Some colleagues push back against dark side research and urge me to study the positives!</a:t>
            </a:r>
          </a:p>
          <a:p>
            <a:pPr lvl="1"/>
            <a:r>
              <a:rPr lang="en-US" dirty="0"/>
              <a:t>Still, resistance is recognized as a legitimate research topic</a:t>
            </a:r>
          </a:p>
          <a:p>
            <a:pPr lvl="1"/>
            <a:r>
              <a:rPr lang="en-US" dirty="0"/>
              <a:t>But, counter-productive work behaviour is seldom seen positively by anyone</a:t>
            </a:r>
          </a:p>
          <a:p>
            <a:pPr lvl="1"/>
            <a:r>
              <a:rPr lang="en-US" dirty="0"/>
              <a:t>Even though informal IS working practices that violate the organizational status quo are probably common, even as they are below the radar</a:t>
            </a:r>
          </a:p>
          <a:p>
            <a:pPr lvl="1"/>
            <a:endParaRPr lang="en-GB" dirty="0"/>
          </a:p>
        </p:txBody>
      </p:sp>
      <p:sp>
        <p:nvSpPr>
          <p:cNvPr id="4" name="Slide Number Placeholder 3"/>
          <p:cNvSpPr>
            <a:spLocks noGrp="1"/>
          </p:cNvSpPr>
          <p:nvPr>
            <p:ph type="sldNum" sz="quarter" idx="12"/>
          </p:nvPr>
        </p:nvSpPr>
        <p:spPr/>
        <p:txBody>
          <a:bodyPr/>
          <a:lstStyle/>
          <a:p>
            <a:fld id="{F2154916-4C65-4B72-B6BF-F96118B0EE55}" type="slidenum">
              <a:rPr lang="en-GB" smtClean="0"/>
              <a:t>147</a:t>
            </a:fld>
            <a:endParaRPr lang="en-GB" dirty="0"/>
          </a:p>
        </p:txBody>
      </p:sp>
    </p:spTree>
    <p:extLst>
      <p:ext uri="{BB962C8B-B14F-4D97-AF65-F5344CB8AC3E}">
        <p14:creationId xmlns:p14="http://schemas.microsoft.com/office/powerpoint/2010/main" val="379100073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Impact of Digital Natives</a:t>
            </a:r>
            <a:endParaRPr lang="en-GB" dirty="0"/>
          </a:p>
        </p:txBody>
      </p:sp>
      <p:sp>
        <p:nvSpPr>
          <p:cNvPr id="3" name="Content Placeholder 2"/>
          <p:cNvSpPr>
            <a:spLocks noGrp="1"/>
          </p:cNvSpPr>
          <p:nvPr>
            <p:ph idx="1"/>
          </p:nvPr>
        </p:nvSpPr>
        <p:spPr/>
        <p:txBody>
          <a:bodyPr>
            <a:normAutofit lnSpcReduction="10000"/>
          </a:bodyPr>
          <a:lstStyle/>
          <a:p>
            <a:r>
              <a:rPr lang="en-US" dirty="0"/>
              <a:t>Digital Natives are entering the workforce in droves</a:t>
            </a:r>
          </a:p>
          <a:p>
            <a:r>
              <a:rPr lang="en-US" dirty="0"/>
              <a:t>They bring with them their own idiosyncratic views about social media, about work and play, about technology more generally</a:t>
            </a:r>
          </a:p>
          <a:p>
            <a:r>
              <a:rPr lang="en-US" dirty="0"/>
              <a:t>These are often at variance with those prevalent in the organizational culture – and so the tensions that arise may lead to … resistance or subversion</a:t>
            </a:r>
          </a:p>
          <a:p>
            <a:r>
              <a:rPr lang="en-US" dirty="0"/>
              <a:t>Especially in conservative organizational cultures</a:t>
            </a:r>
            <a:endParaRPr lang="en-GB" dirty="0"/>
          </a:p>
        </p:txBody>
      </p:sp>
      <p:sp>
        <p:nvSpPr>
          <p:cNvPr id="4" name="Slide Number Placeholder 3"/>
          <p:cNvSpPr>
            <a:spLocks noGrp="1"/>
          </p:cNvSpPr>
          <p:nvPr>
            <p:ph type="sldNum" sz="quarter" idx="12"/>
          </p:nvPr>
        </p:nvSpPr>
        <p:spPr/>
        <p:txBody>
          <a:bodyPr/>
          <a:lstStyle/>
          <a:p>
            <a:fld id="{F2154916-4C65-4B72-B6BF-F96118B0EE55}" type="slidenum">
              <a:rPr lang="en-GB" smtClean="0"/>
              <a:t>148</a:t>
            </a:fld>
            <a:endParaRPr lang="en-GB" dirty="0"/>
          </a:p>
        </p:txBody>
      </p:sp>
    </p:spTree>
    <p:extLst>
      <p:ext uri="{BB962C8B-B14F-4D97-AF65-F5344CB8AC3E}">
        <p14:creationId xmlns:p14="http://schemas.microsoft.com/office/powerpoint/2010/main" val="117749376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Question &amp; Method</a:t>
            </a:r>
            <a:endParaRPr lang="en-GB" dirty="0"/>
          </a:p>
        </p:txBody>
      </p:sp>
      <p:sp>
        <p:nvSpPr>
          <p:cNvPr id="3" name="Content Placeholder 2"/>
          <p:cNvSpPr>
            <a:spLocks noGrp="1"/>
          </p:cNvSpPr>
          <p:nvPr>
            <p:ph idx="1"/>
          </p:nvPr>
        </p:nvSpPr>
        <p:spPr/>
        <p:txBody>
          <a:bodyPr>
            <a:normAutofit lnSpcReduction="10000"/>
          </a:bodyPr>
          <a:lstStyle/>
          <a:p>
            <a:r>
              <a:rPr lang="en-GB" dirty="0"/>
              <a:t>How and why </a:t>
            </a:r>
            <a:r>
              <a:rPr lang="en-US" dirty="0"/>
              <a:t>do employees subvert organizational IT policy at work?</a:t>
            </a:r>
          </a:p>
          <a:p>
            <a:r>
              <a:rPr lang="en-US" dirty="0"/>
              <a:t>Interpretive Case Study</a:t>
            </a:r>
          </a:p>
          <a:p>
            <a:pPr lvl="1"/>
            <a:r>
              <a:rPr lang="en-US" dirty="0"/>
              <a:t>Drawing on Alter’s tools for the analysis of Work Systems</a:t>
            </a:r>
          </a:p>
          <a:p>
            <a:pPr lvl="1"/>
            <a:r>
              <a:rPr lang="en-US" dirty="0"/>
              <a:t>Based primarily on interviews with Chinese employees of a global hotel chain</a:t>
            </a:r>
          </a:p>
          <a:p>
            <a:r>
              <a:rPr lang="en-US" dirty="0"/>
              <a:t>We created a story out of these interviews, structured around the instrumental theory of Work Systems</a:t>
            </a:r>
          </a:p>
          <a:p>
            <a:endParaRPr lang="en-GB" dirty="0"/>
          </a:p>
        </p:txBody>
      </p:sp>
      <p:sp>
        <p:nvSpPr>
          <p:cNvPr id="4" name="Slide Number Placeholder 3"/>
          <p:cNvSpPr>
            <a:spLocks noGrp="1"/>
          </p:cNvSpPr>
          <p:nvPr>
            <p:ph type="sldNum" sz="quarter" idx="12"/>
          </p:nvPr>
        </p:nvSpPr>
        <p:spPr/>
        <p:txBody>
          <a:bodyPr/>
          <a:lstStyle/>
          <a:p>
            <a:fld id="{F2154916-4C65-4B72-B6BF-F96118B0EE55}" type="slidenum">
              <a:rPr lang="en-GB" smtClean="0"/>
              <a:t>149</a:t>
            </a:fld>
            <a:endParaRPr lang="en-GB" dirty="0"/>
          </a:p>
        </p:txBody>
      </p:sp>
    </p:spTree>
    <p:extLst>
      <p:ext uri="{BB962C8B-B14F-4D97-AF65-F5344CB8AC3E}">
        <p14:creationId xmlns:p14="http://schemas.microsoft.com/office/powerpoint/2010/main" val="88139975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Literature Review</a:t>
            </a:r>
            <a:endParaRPr lang="en-GB" dirty="0"/>
          </a:p>
        </p:txBody>
      </p:sp>
      <p:sp>
        <p:nvSpPr>
          <p:cNvPr id="3" name="Content Placeholder 2"/>
          <p:cNvSpPr>
            <a:spLocks noGrp="1"/>
          </p:cNvSpPr>
          <p:nvPr>
            <p:ph idx="1"/>
          </p:nvPr>
        </p:nvSpPr>
        <p:spPr/>
        <p:txBody>
          <a:bodyPr>
            <a:normAutofit lnSpcReduction="10000"/>
          </a:bodyPr>
          <a:lstStyle/>
          <a:p>
            <a:r>
              <a:rPr lang="en-US" dirty="0"/>
              <a:t>IT Policy &amp; Governance</a:t>
            </a:r>
          </a:p>
          <a:p>
            <a:pPr lvl="1"/>
            <a:r>
              <a:rPr lang="en-US" dirty="0"/>
              <a:t>The need for control over corporate data, to avoid leakage or corruption</a:t>
            </a:r>
          </a:p>
          <a:p>
            <a:pPr lvl="1"/>
            <a:r>
              <a:rPr lang="en-US" dirty="0"/>
              <a:t>However, when IT Policy is imposed on employees, who are neither consulted nor involved, then considerable tensions may arise</a:t>
            </a:r>
          </a:p>
          <a:p>
            <a:pPr lvl="1"/>
            <a:r>
              <a:rPr lang="en-US" dirty="0"/>
              <a:t>IT Governance is part of the operating environment. However, policies apply to people who also live in a social environment where different norms may apply</a:t>
            </a:r>
          </a:p>
          <a:p>
            <a:pPr marL="457200" lvl="1" indent="0">
              <a:buNone/>
            </a:pPr>
            <a:endParaRPr lang="en-GB" dirty="0"/>
          </a:p>
        </p:txBody>
      </p:sp>
      <p:sp>
        <p:nvSpPr>
          <p:cNvPr id="4" name="Slide Number Placeholder 3"/>
          <p:cNvSpPr>
            <a:spLocks noGrp="1"/>
          </p:cNvSpPr>
          <p:nvPr>
            <p:ph type="sldNum" sz="quarter" idx="12"/>
          </p:nvPr>
        </p:nvSpPr>
        <p:spPr/>
        <p:txBody>
          <a:bodyPr/>
          <a:lstStyle/>
          <a:p>
            <a:fld id="{F2154916-4C65-4B72-B6BF-F96118B0EE55}" type="slidenum">
              <a:rPr lang="en-GB" smtClean="0"/>
              <a:t>150</a:t>
            </a:fld>
            <a:endParaRPr lang="en-GB" dirty="0"/>
          </a:p>
        </p:txBody>
      </p:sp>
    </p:spTree>
    <p:extLst>
      <p:ext uri="{BB962C8B-B14F-4D97-AF65-F5344CB8AC3E}">
        <p14:creationId xmlns:p14="http://schemas.microsoft.com/office/powerpoint/2010/main" val="106796291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Resistance &amp; Subversion</a:t>
            </a:r>
            <a:endParaRPr lang="en-GB" dirty="0"/>
          </a:p>
        </p:txBody>
      </p:sp>
      <p:sp>
        <p:nvSpPr>
          <p:cNvPr id="3" name="Content Placeholder 2"/>
          <p:cNvSpPr>
            <a:spLocks noGrp="1"/>
          </p:cNvSpPr>
          <p:nvPr>
            <p:ph idx="1"/>
          </p:nvPr>
        </p:nvSpPr>
        <p:spPr/>
        <p:txBody>
          <a:bodyPr>
            <a:normAutofit fontScale="92500"/>
          </a:bodyPr>
          <a:lstStyle/>
          <a:p>
            <a:r>
              <a:rPr lang="en-US" dirty="0"/>
              <a:t>Resistance is quite regularly encountered in the literature, but usually in the context of employees resisting the use of a particular technology, e.g. an ERP system.</a:t>
            </a:r>
          </a:p>
          <a:p>
            <a:pPr lvl="1"/>
            <a:r>
              <a:rPr lang="en-US" dirty="0"/>
              <a:t>Employees may resist so as to avoid control, supervision, monitoring.</a:t>
            </a:r>
          </a:p>
          <a:p>
            <a:pPr lvl="1"/>
            <a:r>
              <a:rPr lang="en-US" dirty="0"/>
              <a:t>Resistance can be positive, if it leads to new organizational routines</a:t>
            </a:r>
          </a:p>
          <a:p>
            <a:r>
              <a:rPr lang="en-US" dirty="0"/>
              <a:t>Subversion is rarely encountered. It implies undermining the power/authority of an institution, and the creation of a new status quo</a:t>
            </a:r>
          </a:p>
          <a:p>
            <a:endParaRPr lang="en-GB" dirty="0"/>
          </a:p>
        </p:txBody>
      </p:sp>
      <p:sp>
        <p:nvSpPr>
          <p:cNvPr id="4" name="Slide Number Placeholder 3"/>
          <p:cNvSpPr>
            <a:spLocks noGrp="1"/>
          </p:cNvSpPr>
          <p:nvPr>
            <p:ph type="sldNum" sz="quarter" idx="12"/>
          </p:nvPr>
        </p:nvSpPr>
        <p:spPr/>
        <p:txBody>
          <a:bodyPr/>
          <a:lstStyle/>
          <a:p>
            <a:fld id="{F2154916-4C65-4B72-B6BF-F96118B0EE55}" type="slidenum">
              <a:rPr lang="en-GB" smtClean="0"/>
              <a:t>151</a:t>
            </a:fld>
            <a:endParaRPr lang="en-GB" dirty="0"/>
          </a:p>
        </p:txBody>
      </p:sp>
    </p:spTree>
    <p:extLst>
      <p:ext uri="{BB962C8B-B14F-4D97-AF65-F5344CB8AC3E}">
        <p14:creationId xmlns:p14="http://schemas.microsoft.com/office/powerpoint/2010/main" val="276175387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Apathetic, Passive, Active or Aggressive?</a:t>
            </a:r>
            <a:endParaRPr lang="en-GB" sz="3600" dirty="0"/>
          </a:p>
        </p:txBody>
      </p:sp>
      <p:sp>
        <p:nvSpPr>
          <p:cNvPr id="3" name="Content Placeholder 2"/>
          <p:cNvSpPr>
            <a:spLocks noGrp="1"/>
          </p:cNvSpPr>
          <p:nvPr>
            <p:ph idx="1"/>
          </p:nvPr>
        </p:nvSpPr>
        <p:spPr/>
        <p:txBody>
          <a:bodyPr>
            <a:normAutofit fontScale="92500"/>
          </a:bodyPr>
          <a:lstStyle/>
          <a:p>
            <a:r>
              <a:rPr lang="en-US" dirty="0"/>
              <a:t>Resistance and Subversion behaviour comes in many forms. Employees may:</a:t>
            </a:r>
          </a:p>
          <a:p>
            <a:pPr lvl="1"/>
            <a:r>
              <a:rPr lang="en-US" dirty="0"/>
              <a:t>Be apathetic and resigned, reluctantly complying with expectations </a:t>
            </a:r>
          </a:p>
          <a:p>
            <a:pPr lvl="1"/>
            <a:r>
              <a:rPr lang="en-US" dirty="0"/>
              <a:t>Resist passively, taking short-cuts, failing to cooperate with requirements</a:t>
            </a:r>
          </a:p>
          <a:p>
            <a:pPr lvl="1"/>
            <a:r>
              <a:rPr lang="en-US" dirty="0"/>
              <a:t>Take more significant actions to ensure that they can work, yet still not harming the organization</a:t>
            </a:r>
          </a:p>
          <a:p>
            <a:pPr lvl="1"/>
            <a:r>
              <a:rPr lang="en-US" dirty="0"/>
              <a:t>Act aggressively, directly opposing or sabotaging current processes</a:t>
            </a:r>
            <a:endParaRPr lang="en-GB" dirty="0"/>
          </a:p>
        </p:txBody>
      </p:sp>
      <p:sp>
        <p:nvSpPr>
          <p:cNvPr id="4" name="Slide Number Placeholder 3"/>
          <p:cNvSpPr>
            <a:spLocks noGrp="1"/>
          </p:cNvSpPr>
          <p:nvPr>
            <p:ph type="sldNum" sz="quarter" idx="12"/>
          </p:nvPr>
        </p:nvSpPr>
        <p:spPr/>
        <p:txBody>
          <a:bodyPr/>
          <a:lstStyle/>
          <a:p>
            <a:fld id="{F2154916-4C65-4B72-B6BF-F96118B0EE55}" type="slidenum">
              <a:rPr lang="en-GB" smtClean="0"/>
              <a:t>152</a:t>
            </a:fld>
            <a:endParaRPr lang="en-GB" dirty="0"/>
          </a:p>
        </p:txBody>
      </p:sp>
    </p:spTree>
    <p:extLst>
      <p:ext uri="{BB962C8B-B14F-4D97-AF65-F5344CB8AC3E}">
        <p14:creationId xmlns:p14="http://schemas.microsoft.com/office/powerpoint/2010/main" val="237457028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Bricolage</a:t>
            </a:r>
            <a:endParaRPr lang="en-GB" dirty="0"/>
          </a:p>
        </p:txBody>
      </p:sp>
      <p:sp>
        <p:nvSpPr>
          <p:cNvPr id="3" name="Content Placeholder 2"/>
          <p:cNvSpPr>
            <a:spLocks noGrp="1"/>
          </p:cNvSpPr>
          <p:nvPr>
            <p:ph idx="1"/>
          </p:nvPr>
        </p:nvSpPr>
        <p:spPr/>
        <p:txBody>
          <a:bodyPr>
            <a:normAutofit fontScale="92500" lnSpcReduction="20000"/>
          </a:bodyPr>
          <a:lstStyle/>
          <a:p>
            <a:r>
              <a:rPr lang="en-US" dirty="0"/>
              <a:t>This is a concept first popularized by Levi-Strauss (1966)</a:t>
            </a:r>
          </a:p>
          <a:p>
            <a:r>
              <a:rPr lang="en-US" dirty="0"/>
              <a:t>Here we refer to employees who leverage whatever resources are available at hand in a problem-driven and spontaneous fashion</a:t>
            </a:r>
          </a:p>
          <a:p>
            <a:r>
              <a:rPr lang="en-US" dirty="0"/>
              <a:t>Employees who wish to resist may find that bricolage helps, as they develop alternative ways of working that violate corporate norms</a:t>
            </a:r>
          </a:p>
          <a:p>
            <a:r>
              <a:rPr lang="en-US" dirty="0"/>
              <a:t>This kind of behaviour is theoretically interesting because it is so different from mainstream accounts of technology use and adaptation often premised on voluntary situations</a:t>
            </a:r>
            <a:endParaRPr lang="en-GB" dirty="0"/>
          </a:p>
        </p:txBody>
      </p:sp>
      <p:sp>
        <p:nvSpPr>
          <p:cNvPr id="4" name="Slide Number Placeholder 3"/>
          <p:cNvSpPr>
            <a:spLocks noGrp="1"/>
          </p:cNvSpPr>
          <p:nvPr>
            <p:ph type="sldNum" sz="quarter" idx="12"/>
          </p:nvPr>
        </p:nvSpPr>
        <p:spPr/>
        <p:txBody>
          <a:bodyPr/>
          <a:lstStyle/>
          <a:p>
            <a:fld id="{F2154916-4C65-4B72-B6BF-F96118B0EE55}" type="slidenum">
              <a:rPr lang="en-GB" smtClean="0"/>
              <a:t>153</a:t>
            </a:fld>
            <a:endParaRPr lang="en-GB" dirty="0"/>
          </a:p>
        </p:txBody>
      </p:sp>
    </p:spTree>
    <p:extLst>
      <p:ext uri="{BB962C8B-B14F-4D97-AF65-F5344CB8AC3E}">
        <p14:creationId xmlns:p14="http://schemas.microsoft.com/office/powerpoint/2010/main" val="329405612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Context</a:t>
            </a:r>
            <a:endParaRPr lang="en-GB" dirty="0"/>
          </a:p>
        </p:txBody>
      </p:sp>
      <p:sp>
        <p:nvSpPr>
          <p:cNvPr id="3" name="Content Placeholder 2"/>
          <p:cNvSpPr>
            <a:spLocks noGrp="1"/>
          </p:cNvSpPr>
          <p:nvPr>
            <p:ph idx="1"/>
          </p:nvPr>
        </p:nvSpPr>
        <p:spPr/>
        <p:txBody>
          <a:bodyPr>
            <a:normAutofit fontScale="92500" lnSpcReduction="20000"/>
          </a:bodyPr>
          <a:lstStyle/>
          <a:p>
            <a:r>
              <a:rPr lang="en-US" dirty="0"/>
              <a:t>Ravine is a global hotel chain, with around 3700 properties in 100 countries</a:t>
            </a:r>
          </a:p>
          <a:p>
            <a:r>
              <a:rPr lang="en-US" dirty="0"/>
              <a:t>Ravine does not own hotels, instead providing a wealth of management-oriented services</a:t>
            </a:r>
          </a:p>
          <a:p>
            <a:pPr lvl="1"/>
            <a:r>
              <a:rPr lang="en-US" dirty="0"/>
              <a:t>These include various hotel management systems for reservations and (importantly) communications</a:t>
            </a:r>
          </a:p>
          <a:p>
            <a:pPr lvl="1"/>
            <a:r>
              <a:rPr lang="en-US" dirty="0"/>
              <a:t>All back-office communications are routed via a proxy server/firewall in regional HQ</a:t>
            </a:r>
          </a:p>
          <a:p>
            <a:r>
              <a:rPr lang="en-US" dirty="0"/>
              <a:t>In China, Ravine operates 150 hotel properties from one to five stars</a:t>
            </a:r>
            <a:endParaRPr lang="en-GB" dirty="0"/>
          </a:p>
        </p:txBody>
      </p:sp>
      <p:sp>
        <p:nvSpPr>
          <p:cNvPr id="4" name="Slide Number Placeholder 3"/>
          <p:cNvSpPr>
            <a:spLocks noGrp="1"/>
          </p:cNvSpPr>
          <p:nvPr>
            <p:ph type="sldNum" sz="quarter" idx="12"/>
          </p:nvPr>
        </p:nvSpPr>
        <p:spPr/>
        <p:txBody>
          <a:bodyPr/>
          <a:lstStyle/>
          <a:p>
            <a:fld id="{F2154916-4C65-4B72-B6BF-F96118B0EE55}" type="slidenum">
              <a:rPr lang="en-GB" smtClean="0"/>
              <a:t>154</a:t>
            </a:fld>
            <a:endParaRPr lang="en-GB" dirty="0"/>
          </a:p>
        </p:txBody>
      </p:sp>
    </p:spTree>
    <p:extLst>
      <p:ext uri="{BB962C8B-B14F-4D97-AF65-F5344CB8AC3E}">
        <p14:creationId xmlns:p14="http://schemas.microsoft.com/office/powerpoint/2010/main" val="1490016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Data Collection</a:t>
            </a:r>
          </a:p>
        </p:txBody>
      </p:sp>
      <p:sp>
        <p:nvSpPr>
          <p:cNvPr id="3" name="Content Placeholder 2"/>
          <p:cNvSpPr>
            <a:spLocks noGrp="1"/>
          </p:cNvSpPr>
          <p:nvPr>
            <p:ph idx="1"/>
          </p:nvPr>
        </p:nvSpPr>
        <p:spPr/>
        <p:txBody>
          <a:bodyPr>
            <a:normAutofit/>
          </a:bodyPr>
          <a:lstStyle/>
          <a:p>
            <a:r>
              <a:rPr lang="en-GB" dirty="0"/>
              <a:t>We interviewed 86 employees (at all levels) in over 20 hotel properties</a:t>
            </a:r>
          </a:p>
          <a:p>
            <a:pPr lvl="1"/>
            <a:r>
              <a:rPr lang="en-GB" dirty="0"/>
              <a:t>The data reported here focuses on a subset of the data – individuals who resisted Ravine’s IT policy through acts of bricolage that subverted the strict code of conduct</a:t>
            </a:r>
          </a:p>
          <a:p>
            <a:pPr lvl="1"/>
            <a:r>
              <a:rPr lang="en-GB" dirty="0"/>
              <a:t>Interviews were all undertaken in English, but not recorded owing to sensitivity</a:t>
            </a:r>
          </a:p>
          <a:p>
            <a:pPr lvl="1"/>
            <a:r>
              <a:rPr lang="en-GB" dirty="0"/>
              <a:t>Intensive note taking during and after interviews</a:t>
            </a:r>
          </a:p>
        </p:txBody>
      </p:sp>
      <p:sp>
        <p:nvSpPr>
          <p:cNvPr id="4" name="Slide Number Placeholder 3"/>
          <p:cNvSpPr>
            <a:spLocks noGrp="1"/>
          </p:cNvSpPr>
          <p:nvPr>
            <p:ph type="sldNum" sz="quarter" idx="12"/>
          </p:nvPr>
        </p:nvSpPr>
        <p:spPr/>
        <p:txBody>
          <a:bodyPr/>
          <a:lstStyle/>
          <a:p>
            <a:fld id="{F2154916-4C65-4B72-B6BF-F96118B0EE55}" type="slidenum">
              <a:rPr lang="en-GB" smtClean="0"/>
              <a:t>155</a:t>
            </a:fld>
            <a:endParaRPr lang="en-GB" dirty="0"/>
          </a:p>
        </p:txBody>
      </p:sp>
    </p:spTree>
    <p:extLst>
      <p:ext uri="{BB962C8B-B14F-4D97-AF65-F5344CB8AC3E}">
        <p14:creationId xmlns:p14="http://schemas.microsoft.com/office/powerpoint/2010/main" val="76659443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856" y="116632"/>
            <a:ext cx="10363200" cy="1143000"/>
          </a:xfrm>
        </p:spPr>
        <p:txBody>
          <a:bodyPr/>
          <a:lstStyle/>
          <a:p>
            <a:r>
              <a:rPr lang="en-GB" dirty="0"/>
              <a:t>Work Systems</a:t>
            </a:r>
          </a:p>
        </p:txBody>
      </p:sp>
      <p:sp>
        <p:nvSpPr>
          <p:cNvPr id="4" name="Slide Number Placeholder 3"/>
          <p:cNvSpPr>
            <a:spLocks noGrp="1"/>
          </p:cNvSpPr>
          <p:nvPr>
            <p:ph type="sldNum" sz="quarter" idx="12"/>
          </p:nvPr>
        </p:nvSpPr>
        <p:spPr/>
        <p:txBody>
          <a:bodyPr/>
          <a:lstStyle/>
          <a:p>
            <a:fld id="{F2154916-4C65-4B72-B6BF-F96118B0EE55}" type="slidenum">
              <a:rPr lang="en-GB" smtClean="0"/>
              <a:t>156</a:t>
            </a:fld>
            <a:endParaRPr lang="en-GB" dirty="0"/>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72439" y="1066800"/>
            <a:ext cx="8263891"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2912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762000"/>
          </a:xfrm>
        </p:spPr>
        <p:txBody>
          <a:bodyPr>
            <a:normAutofit/>
          </a:bodyPr>
          <a:lstStyle/>
          <a:p>
            <a:r>
              <a:rPr lang="en-GB" dirty="0"/>
              <a:t>Work Systems  </a:t>
            </a:r>
          </a:p>
        </p:txBody>
      </p:sp>
      <p:sp>
        <p:nvSpPr>
          <p:cNvPr id="3" name="Content Placeholder 2"/>
          <p:cNvSpPr>
            <a:spLocks noGrp="1"/>
          </p:cNvSpPr>
          <p:nvPr>
            <p:ph idx="1"/>
          </p:nvPr>
        </p:nvSpPr>
        <p:spPr>
          <a:xfrm>
            <a:off x="623392" y="942464"/>
            <a:ext cx="10801200" cy="5410200"/>
          </a:xfrm>
        </p:spPr>
        <p:txBody>
          <a:bodyPr>
            <a:normAutofit/>
          </a:bodyPr>
          <a:lstStyle/>
          <a:p>
            <a:r>
              <a:rPr lang="en-GB" dirty="0"/>
              <a:t>Alter’s Work Systems model provides a clear structure to analyse the various players and components in the situation</a:t>
            </a:r>
          </a:p>
          <a:p>
            <a:r>
              <a:rPr lang="en-GB" dirty="0"/>
              <a:t>It is useful to distinguish between customers (hotel guests) and participants (hotel employees)</a:t>
            </a:r>
          </a:p>
          <a:p>
            <a:pPr marL="285750" indent="-285750"/>
            <a:r>
              <a:rPr lang="en-GB" dirty="0"/>
              <a:t>It is helpful to list the complete sequence of processes and activities undertaken by participants and how these relate to customers</a:t>
            </a:r>
          </a:p>
          <a:p>
            <a:pPr marL="285750" indent="-285750"/>
            <a:r>
              <a:rPr lang="en-GB" dirty="0"/>
              <a:t>We evidenced the details with interview data from participants</a:t>
            </a:r>
            <a:endParaRPr lang="en-GB" sz="2800" dirty="0"/>
          </a:p>
          <a:p>
            <a:endParaRPr lang="en-GB" sz="2800" dirty="0"/>
          </a:p>
          <a:p>
            <a:endParaRPr lang="en-GB" sz="2800" dirty="0"/>
          </a:p>
          <a:p>
            <a:pPr marL="0" indent="0">
              <a:buNone/>
            </a:pPr>
            <a:endParaRPr lang="en-GB" dirty="0"/>
          </a:p>
        </p:txBody>
      </p:sp>
      <p:sp>
        <p:nvSpPr>
          <p:cNvPr id="4" name="Slide Number Placeholder 3"/>
          <p:cNvSpPr>
            <a:spLocks noGrp="1"/>
          </p:cNvSpPr>
          <p:nvPr>
            <p:ph type="sldNum" sz="quarter" idx="12"/>
          </p:nvPr>
        </p:nvSpPr>
        <p:spPr/>
        <p:txBody>
          <a:bodyPr/>
          <a:lstStyle/>
          <a:p>
            <a:fld id="{F2154916-4C65-4B72-B6BF-F96118B0EE55}" type="slidenum">
              <a:rPr lang="en-GB" smtClean="0"/>
              <a:t>157</a:t>
            </a:fld>
            <a:endParaRPr lang="en-GB" dirty="0"/>
          </a:p>
        </p:txBody>
      </p:sp>
    </p:spTree>
    <p:extLst>
      <p:ext uri="{BB962C8B-B14F-4D97-AF65-F5344CB8AC3E}">
        <p14:creationId xmlns:p14="http://schemas.microsoft.com/office/powerpoint/2010/main" val="213146401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WS1: Environment</a:t>
            </a:r>
          </a:p>
        </p:txBody>
      </p:sp>
      <p:sp>
        <p:nvSpPr>
          <p:cNvPr id="3" name="Content Placeholder 2"/>
          <p:cNvSpPr>
            <a:spLocks noGrp="1"/>
          </p:cNvSpPr>
          <p:nvPr>
            <p:ph idx="1"/>
          </p:nvPr>
        </p:nvSpPr>
        <p:spPr/>
        <p:txBody>
          <a:bodyPr>
            <a:normAutofit/>
          </a:bodyPr>
          <a:lstStyle/>
          <a:p>
            <a:r>
              <a:rPr lang="en-GB" dirty="0"/>
              <a:t>20 Ravine Hotels in China</a:t>
            </a:r>
          </a:p>
          <a:p>
            <a:pPr lvl="1"/>
            <a:r>
              <a:rPr lang="en-GB" dirty="0"/>
              <a:t>They range from 1 star to 5 stars.</a:t>
            </a:r>
          </a:p>
          <a:p>
            <a:r>
              <a:rPr lang="en-GB" dirty="0"/>
              <a:t>Social Environment</a:t>
            </a:r>
          </a:p>
          <a:p>
            <a:pPr lvl="1"/>
            <a:r>
              <a:rPr lang="en-GB" dirty="0"/>
              <a:t>Widespread use of social media for regular communication</a:t>
            </a:r>
          </a:p>
          <a:p>
            <a:pPr lvl="1"/>
            <a:r>
              <a:rPr lang="en-GB" dirty="0"/>
              <a:t>WeChat, Weibo, etc.</a:t>
            </a:r>
          </a:p>
          <a:p>
            <a:pPr marL="457200" lvl="1" indent="0">
              <a:buNone/>
            </a:pPr>
            <a:endParaRPr lang="en-GB" dirty="0"/>
          </a:p>
        </p:txBody>
      </p:sp>
      <p:sp>
        <p:nvSpPr>
          <p:cNvPr id="4" name="Slide Number Placeholder 3"/>
          <p:cNvSpPr>
            <a:spLocks noGrp="1"/>
          </p:cNvSpPr>
          <p:nvPr>
            <p:ph type="sldNum" sz="quarter" idx="12"/>
          </p:nvPr>
        </p:nvSpPr>
        <p:spPr/>
        <p:txBody>
          <a:bodyPr/>
          <a:lstStyle/>
          <a:p>
            <a:fld id="{F2154916-4C65-4B72-B6BF-F96118B0EE55}" type="slidenum">
              <a:rPr lang="en-GB" smtClean="0"/>
              <a:t>158</a:t>
            </a:fld>
            <a:endParaRPr lang="en-GB"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3490" y="4114800"/>
            <a:ext cx="367284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603392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WS2: Strategy</a:t>
            </a:r>
          </a:p>
        </p:txBody>
      </p:sp>
      <p:sp>
        <p:nvSpPr>
          <p:cNvPr id="3" name="Content Placeholder 2"/>
          <p:cNvSpPr>
            <a:spLocks noGrp="1"/>
          </p:cNvSpPr>
          <p:nvPr>
            <p:ph idx="1"/>
          </p:nvPr>
        </p:nvSpPr>
        <p:spPr/>
        <p:txBody>
          <a:bodyPr/>
          <a:lstStyle/>
          <a:p>
            <a:r>
              <a:rPr lang="en-GB" dirty="0"/>
              <a:t>Ravine’s Corporate Perspective</a:t>
            </a:r>
          </a:p>
          <a:p>
            <a:pPr lvl="1"/>
            <a:r>
              <a:rPr lang="en-GB" dirty="0"/>
              <a:t>All hotels run identical back-office systems</a:t>
            </a:r>
          </a:p>
          <a:p>
            <a:pPr lvl="1"/>
            <a:r>
              <a:rPr lang="en-GB" dirty="0"/>
              <a:t>Zero tolerance for malware</a:t>
            </a:r>
          </a:p>
          <a:p>
            <a:pPr lvl="1"/>
            <a:r>
              <a:rPr lang="en-GB" dirty="0"/>
              <a:t>All social media and file sharing is blocked</a:t>
            </a:r>
          </a:p>
          <a:p>
            <a:pPr lvl="1"/>
            <a:r>
              <a:rPr lang="en-GB" dirty="0"/>
              <a:t>Strategy is imposed top down on local hotel franchises via a global IT platform and local proxy server</a:t>
            </a:r>
          </a:p>
          <a:p>
            <a:pPr lvl="1"/>
            <a:r>
              <a:rPr lang="en-GB" dirty="0"/>
              <a:t>Local interests are not consulted or considered in the design of this platform</a:t>
            </a:r>
          </a:p>
        </p:txBody>
      </p:sp>
      <p:sp>
        <p:nvSpPr>
          <p:cNvPr id="4" name="Slide Number Placeholder 3"/>
          <p:cNvSpPr>
            <a:spLocks noGrp="1"/>
          </p:cNvSpPr>
          <p:nvPr>
            <p:ph type="sldNum" sz="quarter" idx="12"/>
          </p:nvPr>
        </p:nvSpPr>
        <p:spPr/>
        <p:txBody>
          <a:bodyPr/>
          <a:lstStyle/>
          <a:p>
            <a:fld id="{F2154916-4C65-4B72-B6BF-F96118B0EE55}" type="slidenum">
              <a:rPr lang="en-GB" smtClean="0"/>
              <a:t>159</a:t>
            </a:fld>
            <a:endParaRPr lang="en-GB"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01" y="762000"/>
            <a:ext cx="2102737" cy="1396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638457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WS3: Infrastructure</a:t>
            </a:r>
          </a:p>
        </p:txBody>
      </p:sp>
      <p:sp>
        <p:nvSpPr>
          <p:cNvPr id="3" name="Content Placeholder 2"/>
          <p:cNvSpPr>
            <a:spLocks noGrp="1"/>
          </p:cNvSpPr>
          <p:nvPr>
            <p:ph idx="1"/>
          </p:nvPr>
        </p:nvSpPr>
        <p:spPr/>
        <p:txBody>
          <a:bodyPr/>
          <a:lstStyle/>
          <a:p>
            <a:r>
              <a:rPr lang="en-GB" dirty="0"/>
              <a:t>Standard Internet for hotel back offices: 2Mbs</a:t>
            </a:r>
          </a:p>
          <a:p>
            <a:r>
              <a:rPr lang="en-GB" dirty="0"/>
              <a:t>Enhanced Internet for hotel guests</a:t>
            </a:r>
          </a:p>
          <a:p>
            <a:pPr lvl="1"/>
            <a:r>
              <a:rPr lang="en-GB" dirty="0"/>
              <a:t>100Mbs to 1Gbs</a:t>
            </a:r>
          </a:p>
          <a:p>
            <a:pPr lvl="1"/>
            <a:r>
              <a:rPr lang="en-GB" dirty="0"/>
              <a:t>Guest network is not restricted by Ravine at all</a:t>
            </a:r>
          </a:p>
          <a:p>
            <a:pPr lvl="2"/>
            <a:r>
              <a:rPr lang="en-GB" dirty="0"/>
              <a:t>VPN access outside China is possible through this network</a:t>
            </a:r>
          </a:p>
          <a:p>
            <a:pPr lvl="1"/>
            <a:r>
              <a:rPr lang="en-GB" dirty="0"/>
              <a:t>Guest network is restricted by Government policy</a:t>
            </a:r>
          </a:p>
        </p:txBody>
      </p:sp>
      <p:sp>
        <p:nvSpPr>
          <p:cNvPr id="4" name="Slide Number Placeholder 3"/>
          <p:cNvSpPr>
            <a:spLocks noGrp="1"/>
          </p:cNvSpPr>
          <p:nvPr>
            <p:ph type="sldNum" sz="quarter" idx="12"/>
          </p:nvPr>
        </p:nvSpPr>
        <p:spPr/>
        <p:txBody>
          <a:bodyPr/>
          <a:lstStyle/>
          <a:p>
            <a:fld id="{F2154916-4C65-4B72-B6BF-F96118B0EE55}" type="slidenum">
              <a:rPr lang="en-GB" smtClean="0"/>
              <a:t>160</a:t>
            </a:fld>
            <a:endParaRPr lang="en-GB"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3593" y="5157192"/>
            <a:ext cx="2102737" cy="1396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830264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WS4: Participants </a:t>
            </a:r>
          </a:p>
        </p:txBody>
      </p:sp>
      <p:sp>
        <p:nvSpPr>
          <p:cNvPr id="3" name="Content Placeholder 2"/>
          <p:cNvSpPr>
            <a:spLocks noGrp="1"/>
          </p:cNvSpPr>
          <p:nvPr>
            <p:ph idx="1"/>
          </p:nvPr>
        </p:nvSpPr>
        <p:spPr/>
        <p:txBody>
          <a:bodyPr/>
          <a:lstStyle/>
          <a:p>
            <a:r>
              <a:rPr lang="en-GB" dirty="0"/>
              <a:t>All employees at Ravine hotels, but in particular:</a:t>
            </a:r>
          </a:p>
          <a:p>
            <a:pPr lvl="1"/>
            <a:r>
              <a:rPr lang="en-GB" dirty="0"/>
              <a:t>Marketing</a:t>
            </a:r>
          </a:p>
          <a:p>
            <a:pPr lvl="1"/>
            <a:r>
              <a:rPr lang="en-GB" dirty="0"/>
              <a:t>Public Relations</a:t>
            </a:r>
          </a:p>
          <a:p>
            <a:pPr lvl="1"/>
            <a:r>
              <a:rPr lang="en-GB" dirty="0"/>
              <a:t>Sales</a:t>
            </a:r>
          </a:p>
          <a:p>
            <a:pPr lvl="1"/>
            <a:r>
              <a:rPr lang="en-GB" dirty="0"/>
              <a:t>HR</a:t>
            </a:r>
          </a:p>
          <a:p>
            <a:pPr lvl="1"/>
            <a:r>
              <a:rPr lang="en-GB" dirty="0"/>
              <a:t>General Manager + Assistants</a:t>
            </a:r>
          </a:p>
          <a:p>
            <a:pPr lvl="1"/>
            <a:r>
              <a:rPr lang="en-GB" dirty="0"/>
              <a:t>IT</a:t>
            </a:r>
          </a:p>
        </p:txBody>
      </p:sp>
      <p:sp>
        <p:nvSpPr>
          <p:cNvPr id="4" name="Slide Number Placeholder 3"/>
          <p:cNvSpPr>
            <a:spLocks noGrp="1"/>
          </p:cNvSpPr>
          <p:nvPr>
            <p:ph type="sldNum" sz="quarter" idx="12"/>
          </p:nvPr>
        </p:nvSpPr>
        <p:spPr/>
        <p:txBody>
          <a:bodyPr/>
          <a:lstStyle/>
          <a:p>
            <a:fld id="{F2154916-4C65-4B72-B6BF-F96118B0EE55}" type="slidenum">
              <a:rPr lang="en-GB" smtClean="0"/>
              <a:t>161</a:t>
            </a:fld>
            <a:endParaRPr lang="en-GB"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1" y="2895600"/>
            <a:ext cx="2102737" cy="1396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809250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WS5: Information</a:t>
            </a:r>
          </a:p>
        </p:txBody>
      </p:sp>
      <p:sp>
        <p:nvSpPr>
          <p:cNvPr id="3" name="Content Placeholder 2"/>
          <p:cNvSpPr>
            <a:spLocks noGrp="1"/>
          </p:cNvSpPr>
          <p:nvPr>
            <p:ph idx="1"/>
          </p:nvPr>
        </p:nvSpPr>
        <p:spPr/>
        <p:txBody>
          <a:bodyPr/>
          <a:lstStyle/>
          <a:p>
            <a:r>
              <a:rPr lang="en-GB" dirty="0"/>
              <a:t>Information sources that are employed when completing work</a:t>
            </a:r>
          </a:p>
          <a:p>
            <a:pPr lvl="1"/>
            <a:r>
              <a:rPr lang="en-GB" dirty="0"/>
              <a:t>Both external and internal (global or local) sources</a:t>
            </a:r>
          </a:p>
          <a:p>
            <a:pPr lvl="2"/>
            <a:r>
              <a:rPr lang="en-GB" dirty="0"/>
              <a:t>Corporate documents, websites</a:t>
            </a:r>
          </a:p>
          <a:p>
            <a:pPr lvl="1"/>
            <a:r>
              <a:rPr lang="en-GB" dirty="0"/>
              <a:t>Information about other Ravine hotels, as well as competitor practices</a:t>
            </a:r>
          </a:p>
          <a:p>
            <a:pPr lvl="1"/>
            <a:r>
              <a:rPr lang="en-GB" dirty="0"/>
              <a:t>Personal sources (guanxi) </a:t>
            </a:r>
          </a:p>
          <a:p>
            <a:pPr lvl="1"/>
            <a:r>
              <a:rPr lang="en-GB" dirty="0"/>
              <a:t>Transactive memory of who knows what</a:t>
            </a:r>
          </a:p>
        </p:txBody>
      </p:sp>
      <p:sp>
        <p:nvSpPr>
          <p:cNvPr id="4" name="Slide Number Placeholder 3"/>
          <p:cNvSpPr>
            <a:spLocks noGrp="1"/>
          </p:cNvSpPr>
          <p:nvPr>
            <p:ph type="sldNum" sz="quarter" idx="12"/>
          </p:nvPr>
        </p:nvSpPr>
        <p:spPr/>
        <p:txBody>
          <a:bodyPr/>
          <a:lstStyle/>
          <a:p>
            <a:fld id="{F2154916-4C65-4B72-B6BF-F96118B0EE55}" type="slidenum">
              <a:rPr lang="en-GB" smtClean="0"/>
              <a:t>162</a:t>
            </a:fld>
            <a:endParaRPr lang="en-GB"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3593" y="5157192"/>
            <a:ext cx="2102737" cy="1396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091588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WS6: Technologies</a:t>
            </a:r>
          </a:p>
        </p:txBody>
      </p:sp>
      <p:sp>
        <p:nvSpPr>
          <p:cNvPr id="3" name="Content Placeholder 2"/>
          <p:cNvSpPr>
            <a:spLocks noGrp="1"/>
          </p:cNvSpPr>
          <p:nvPr>
            <p:ph idx="1"/>
          </p:nvPr>
        </p:nvSpPr>
        <p:spPr/>
        <p:txBody>
          <a:bodyPr/>
          <a:lstStyle/>
          <a:p>
            <a:r>
              <a:rPr lang="en-GB" dirty="0"/>
              <a:t>Ravine provides basic Internet,  Telephones and Fax</a:t>
            </a:r>
          </a:p>
          <a:p>
            <a:r>
              <a:rPr lang="en-GB" dirty="0"/>
              <a:t>The preferred technologies are in the social media and file sharing arenas</a:t>
            </a:r>
          </a:p>
          <a:p>
            <a:pPr lvl="1"/>
            <a:r>
              <a:rPr lang="en-GB" dirty="0"/>
              <a:t>WeChat, Weibo, MSN, QQ, Skype, DropBox</a:t>
            </a:r>
          </a:p>
          <a:p>
            <a:r>
              <a:rPr lang="en-GB" dirty="0"/>
              <a:t>Ravine provides a guest network (wired and wifi) for hotel guests (customers) </a:t>
            </a:r>
          </a:p>
          <a:p>
            <a:pPr lvl="1"/>
            <a:r>
              <a:rPr lang="en-GB" dirty="0"/>
              <a:t>this is covertly used by participants</a:t>
            </a:r>
          </a:p>
        </p:txBody>
      </p:sp>
      <p:sp>
        <p:nvSpPr>
          <p:cNvPr id="4" name="Slide Number Placeholder 3"/>
          <p:cNvSpPr>
            <a:spLocks noGrp="1"/>
          </p:cNvSpPr>
          <p:nvPr>
            <p:ph type="sldNum" sz="quarter" idx="12"/>
          </p:nvPr>
        </p:nvSpPr>
        <p:spPr/>
        <p:txBody>
          <a:bodyPr/>
          <a:lstStyle/>
          <a:p>
            <a:fld id="{F2154916-4C65-4B72-B6BF-F96118B0EE55}" type="slidenum">
              <a:rPr lang="en-GB" smtClean="0"/>
              <a:t>163</a:t>
            </a:fld>
            <a:endParaRPr lang="en-GB"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7201" y="4876800"/>
            <a:ext cx="2102737" cy="1396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164868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WS7: Two Subversive Work Practices</a:t>
            </a:r>
          </a:p>
        </p:txBody>
      </p:sp>
      <p:sp>
        <p:nvSpPr>
          <p:cNvPr id="3" name="Content Placeholder 2"/>
          <p:cNvSpPr>
            <a:spLocks noGrp="1"/>
          </p:cNvSpPr>
          <p:nvPr>
            <p:ph idx="1"/>
          </p:nvPr>
        </p:nvSpPr>
        <p:spPr>
          <a:xfrm>
            <a:off x="839416" y="1600200"/>
            <a:ext cx="10438184" cy="4953000"/>
          </a:xfrm>
        </p:spPr>
        <p:txBody>
          <a:bodyPr>
            <a:normAutofit/>
          </a:bodyPr>
          <a:lstStyle/>
          <a:p>
            <a:pPr marL="0" indent="0">
              <a:buNone/>
            </a:pPr>
            <a:r>
              <a:rPr lang="en-GB" dirty="0"/>
              <a:t>1. Employees access their desired applications via the hotel’s guest network using personal devices (smart phones and tablets), though some may use notebooks or even the PCs located in the hotel’s executive lounge.</a:t>
            </a:r>
          </a:p>
          <a:p>
            <a:pPr marL="0" indent="0">
              <a:buNone/>
            </a:pPr>
            <a:r>
              <a:rPr lang="en-GB" dirty="0"/>
              <a:t>2. If the guest network is not available or cannot be accessed, employees may save the relevant files to USB, and then upload the same files to private microsites from home, informing their clients about the new content available on the microsite.</a:t>
            </a:r>
          </a:p>
        </p:txBody>
      </p:sp>
      <p:sp>
        <p:nvSpPr>
          <p:cNvPr id="4" name="Slide Number Placeholder 3"/>
          <p:cNvSpPr>
            <a:spLocks noGrp="1"/>
          </p:cNvSpPr>
          <p:nvPr>
            <p:ph type="sldNum" sz="quarter" idx="12"/>
          </p:nvPr>
        </p:nvSpPr>
        <p:spPr/>
        <p:txBody>
          <a:bodyPr/>
          <a:lstStyle/>
          <a:p>
            <a:fld id="{F2154916-4C65-4B72-B6BF-F96118B0EE55}" type="slidenum">
              <a:rPr lang="en-GB" smtClean="0"/>
              <a:t>164</a:t>
            </a:fld>
            <a:endParaRPr lang="en-GB"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86801" y="5811182"/>
            <a:ext cx="1117664" cy="742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767045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WS8: Products and Services</a:t>
            </a:r>
          </a:p>
        </p:txBody>
      </p:sp>
      <p:sp>
        <p:nvSpPr>
          <p:cNvPr id="3" name="Content Placeholder 2"/>
          <p:cNvSpPr>
            <a:spLocks noGrp="1"/>
          </p:cNvSpPr>
          <p:nvPr>
            <p:ph idx="1"/>
          </p:nvPr>
        </p:nvSpPr>
        <p:spPr>
          <a:xfrm>
            <a:off x="623392" y="1600201"/>
            <a:ext cx="10654208" cy="4525963"/>
          </a:xfrm>
        </p:spPr>
        <p:txBody>
          <a:bodyPr>
            <a:normAutofit/>
          </a:bodyPr>
          <a:lstStyle/>
          <a:p>
            <a:r>
              <a:rPr lang="en-GB" dirty="0"/>
              <a:t>Information materials for travel agents &amp; corporate clients:</a:t>
            </a:r>
          </a:p>
          <a:p>
            <a:pPr lvl="1"/>
            <a:r>
              <a:rPr lang="en-GB" dirty="0"/>
              <a:t>E-Brochures</a:t>
            </a:r>
          </a:p>
          <a:p>
            <a:pPr lvl="1"/>
            <a:r>
              <a:rPr lang="en-GB" dirty="0"/>
              <a:t>PowerPoint Shows</a:t>
            </a:r>
          </a:p>
          <a:p>
            <a:pPr lvl="1"/>
            <a:r>
              <a:rPr lang="en-GB" dirty="0"/>
              <a:t>PR Information about the hotel</a:t>
            </a:r>
          </a:p>
          <a:p>
            <a:r>
              <a:rPr lang="en-GB" dirty="0"/>
              <a:t>Routine communications with hotel guests, fans and followers.</a:t>
            </a:r>
          </a:p>
          <a:p>
            <a:r>
              <a:rPr lang="en-GB" dirty="0"/>
              <a:t>External relations with suppliers and government departments</a:t>
            </a:r>
          </a:p>
        </p:txBody>
      </p:sp>
      <p:sp>
        <p:nvSpPr>
          <p:cNvPr id="4" name="Slide Number Placeholder 3"/>
          <p:cNvSpPr>
            <a:spLocks noGrp="1"/>
          </p:cNvSpPr>
          <p:nvPr>
            <p:ph type="sldNum" sz="quarter" idx="12"/>
          </p:nvPr>
        </p:nvSpPr>
        <p:spPr/>
        <p:txBody>
          <a:bodyPr/>
          <a:lstStyle/>
          <a:p>
            <a:fld id="{F2154916-4C65-4B72-B6BF-F96118B0EE55}" type="slidenum">
              <a:rPr lang="en-GB" smtClean="0"/>
              <a:t>165</a:t>
            </a:fld>
            <a:endParaRPr lang="en-GB"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2224" y="5340424"/>
            <a:ext cx="2102737" cy="1396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86485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WS9: Customers</a:t>
            </a:r>
          </a:p>
        </p:txBody>
      </p:sp>
      <p:sp>
        <p:nvSpPr>
          <p:cNvPr id="3" name="Content Placeholder 2"/>
          <p:cNvSpPr>
            <a:spLocks noGrp="1"/>
          </p:cNvSpPr>
          <p:nvPr>
            <p:ph idx="1"/>
          </p:nvPr>
        </p:nvSpPr>
        <p:spPr/>
        <p:txBody>
          <a:bodyPr/>
          <a:lstStyle/>
          <a:p>
            <a:r>
              <a:rPr lang="en-GB" dirty="0"/>
              <a:t>Hotel clients (individual and corporate)</a:t>
            </a:r>
          </a:p>
          <a:p>
            <a:r>
              <a:rPr lang="en-GB" dirty="0"/>
              <a:t>Travel agents</a:t>
            </a:r>
          </a:p>
          <a:p>
            <a:r>
              <a:rPr lang="en-GB" dirty="0"/>
              <a:t>Hotel suppliers</a:t>
            </a:r>
          </a:p>
          <a:p>
            <a:r>
              <a:rPr lang="en-GB" dirty="0"/>
              <a:t>Hotel employees</a:t>
            </a:r>
          </a:p>
          <a:p>
            <a:r>
              <a:rPr lang="en-GB" dirty="0"/>
              <a:t>Hotel Fans/Followers</a:t>
            </a:r>
          </a:p>
          <a:p>
            <a:r>
              <a:rPr lang="en-GB" dirty="0"/>
              <a:t>Government Departments</a:t>
            </a:r>
          </a:p>
          <a:p>
            <a:r>
              <a:rPr lang="en-GB" dirty="0"/>
              <a:t>Personal (guanxi) contacts</a:t>
            </a:r>
          </a:p>
        </p:txBody>
      </p:sp>
      <p:sp>
        <p:nvSpPr>
          <p:cNvPr id="4" name="Slide Number Placeholder 3"/>
          <p:cNvSpPr>
            <a:spLocks noGrp="1"/>
          </p:cNvSpPr>
          <p:nvPr>
            <p:ph type="sldNum" sz="quarter" idx="12"/>
          </p:nvPr>
        </p:nvSpPr>
        <p:spPr/>
        <p:txBody>
          <a:bodyPr/>
          <a:lstStyle/>
          <a:p>
            <a:fld id="{F2154916-4C65-4B72-B6BF-F96118B0EE55}" type="slidenum">
              <a:rPr lang="en-GB" smtClean="0"/>
              <a:t>166</a:t>
            </a:fld>
            <a:endParaRPr lang="en-GB"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1132" y="2667000"/>
            <a:ext cx="3328511"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619792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Ravine’s Operating Environment</a:t>
            </a:r>
          </a:p>
        </p:txBody>
      </p:sp>
      <p:sp>
        <p:nvSpPr>
          <p:cNvPr id="3" name="Content Placeholder 2"/>
          <p:cNvSpPr>
            <a:spLocks noGrp="1"/>
          </p:cNvSpPr>
          <p:nvPr>
            <p:ph idx="1"/>
          </p:nvPr>
        </p:nvSpPr>
        <p:spPr>
          <a:xfrm>
            <a:off x="551384" y="1600201"/>
            <a:ext cx="10726216" cy="4525963"/>
          </a:xfrm>
        </p:spPr>
        <p:txBody>
          <a:bodyPr>
            <a:normAutofit lnSpcReduction="10000"/>
          </a:bodyPr>
          <a:lstStyle/>
          <a:p>
            <a:r>
              <a:rPr lang="en-GB" dirty="0"/>
              <a:t>Ravine provided hotels with very low Internet bandwidth (2 Mbps), with attachments limited to 2MB</a:t>
            </a:r>
          </a:p>
          <a:p>
            <a:r>
              <a:rPr lang="en-GB" dirty="0"/>
              <a:t>Many websites and services were blocked, including all social media and file sharing</a:t>
            </a:r>
          </a:p>
          <a:p>
            <a:r>
              <a:rPr lang="en-GB" dirty="0"/>
              <a:t>“Security is paramount. … All Ravine hotels operate standard software, globally. There is zero tolerance for malware and the risks that malware would bring” (Global VP IT)</a:t>
            </a:r>
          </a:p>
          <a:p>
            <a:r>
              <a:rPr lang="en-GB" dirty="0"/>
              <a:t>“There is no value in chatting. Social Media applications have no role to play in Ravine’s corporate culture” (Regional VP)</a:t>
            </a:r>
          </a:p>
        </p:txBody>
      </p:sp>
      <p:sp>
        <p:nvSpPr>
          <p:cNvPr id="4" name="Slide Number Placeholder 3"/>
          <p:cNvSpPr>
            <a:spLocks noGrp="1"/>
          </p:cNvSpPr>
          <p:nvPr>
            <p:ph type="sldNum" sz="quarter" idx="12"/>
          </p:nvPr>
        </p:nvSpPr>
        <p:spPr/>
        <p:txBody>
          <a:bodyPr/>
          <a:lstStyle/>
          <a:p>
            <a:fld id="{F2154916-4C65-4B72-B6BF-F96118B0EE55}" type="slidenum">
              <a:rPr lang="en-GB" smtClean="0"/>
              <a:t>167</a:t>
            </a:fld>
            <a:endParaRPr lang="en-GB" dirty="0"/>
          </a:p>
        </p:txBody>
      </p:sp>
    </p:spTree>
    <p:extLst>
      <p:ext uri="{BB962C8B-B14F-4D97-AF65-F5344CB8AC3E}">
        <p14:creationId xmlns:p14="http://schemas.microsoft.com/office/powerpoint/2010/main" val="65102165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Need for Unrestricted Access</a:t>
            </a:r>
          </a:p>
        </p:txBody>
      </p:sp>
      <p:sp>
        <p:nvSpPr>
          <p:cNvPr id="3" name="Content Placeholder 2"/>
          <p:cNvSpPr>
            <a:spLocks noGrp="1"/>
          </p:cNvSpPr>
          <p:nvPr>
            <p:ph idx="1"/>
          </p:nvPr>
        </p:nvSpPr>
        <p:spPr/>
        <p:txBody>
          <a:bodyPr/>
          <a:lstStyle/>
          <a:p>
            <a:r>
              <a:rPr lang="en-GB" dirty="0"/>
              <a:t>Certain hotel employees, notably those in Sales, Marketing, PR and Communications, genuinely need fast and uncensored Internet access</a:t>
            </a:r>
          </a:p>
          <a:p>
            <a:r>
              <a:rPr lang="en-GB" dirty="0"/>
              <a:t>In the current climate, such facilities do not exist (officially)</a:t>
            </a:r>
          </a:p>
          <a:p>
            <a:r>
              <a:rPr lang="en-GB" dirty="0"/>
              <a:t>As a result, work slows down and colossal amounts of time are wasted</a:t>
            </a:r>
          </a:p>
        </p:txBody>
      </p:sp>
      <p:sp>
        <p:nvSpPr>
          <p:cNvPr id="4" name="Slide Number Placeholder 3"/>
          <p:cNvSpPr>
            <a:spLocks noGrp="1"/>
          </p:cNvSpPr>
          <p:nvPr>
            <p:ph type="sldNum" sz="quarter" idx="12"/>
          </p:nvPr>
        </p:nvSpPr>
        <p:spPr/>
        <p:txBody>
          <a:bodyPr/>
          <a:lstStyle/>
          <a:p>
            <a:fld id="{F2154916-4C65-4B72-B6BF-F96118B0EE55}" type="slidenum">
              <a:rPr lang="en-GB" smtClean="0"/>
              <a:t>168</a:t>
            </a:fld>
            <a:endParaRPr lang="en-GB" dirty="0"/>
          </a:p>
        </p:txBody>
      </p:sp>
    </p:spTree>
    <p:extLst>
      <p:ext uri="{BB962C8B-B14F-4D97-AF65-F5344CB8AC3E}">
        <p14:creationId xmlns:p14="http://schemas.microsoft.com/office/powerpoint/2010/main" val="297895392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Complaints!</a:t>
            </a:r>
          </a:p>
        </p:txBody>
      </p:sp>
      <p:sp>
        <p:nvSpPr>
          <p:cNvPr id="3" name="Content Placeholder 2"/>
          <p:cNvSpPr>
            <a:spLocks noGrp="1"/>
          </p:cNvSpPr>
          <p:nvPr>
            <p:ph idx="1"/>
          </p:nvPr>
        </p:nvSpPr>
        <p:spPr/>
        <p:txBody>
          <a:bodyPr>
            <a:normAutofit/>
          </a:bodyPr>
          <a:lstStyle/>
          <a:p>
            <a:r>
              <a:rPr lang="en-GB" dirty="0"/>
              <a:t>“The Sales Manager sends 10-15 emails, each with a 2 MB attachment, every afternoon. It slows down the whole network because we only have a 2 Mbps line to the Shanghai office for all emails” (ITD GZ)</a:t>
            </a:r>
          </a:p>
          <a:p>
            <a:r>
              <a:rPr lang="en-GB" dirty="0"/>
              <a:t>“A two minute task can take two hours. I simply cannot afford to waste so much time for so little work done. There has to be a better way”. (MCM GZ)</a:t>
            </a:r>
          </a:p>
        </p:txBody>
      </p:sp>
      <p:sp>
        <p:nvSpPr>
          <p:cNvPr id="4" name="Slide Number Placeholder 3"/>
          <p:cNvSpPr>
            <a:spLocks noGrp="1"/>
          </p:cNvSpPr>
          <p:nvPr>
            <p:ph type="sldNum" sz="quarter" idx="12"/>
          </p:nvPr>
        </p:nvSpPr>
        <p:spPr/>
        <p:txBody>
          <a:bodyPr/>
          <a:lstStyle/>
          <a:p>
            <a:fld id="{F2154916-4C65-4B72-B6BF-F96118B0EE55}" type="slidenum">
              <a:rPr lang="en-GB" smtClean="0"/>
              <a:t>169</a:t>
            </a:fld>
            <a:endParaRPr lang="en-GB" dirty="0"/>
          </a:p>
        </p:txBody>
      </p:sp>
    </p:spTree>
    <p:extLst>
      <p:ext uri="{BB962C8B-B14F-4D97-AF65-F5344CB8AC3E}">
        <p14:creationId xmlns:p14="http://schemas.microsoft.com/office/powerpoint/2010/main" val="172174907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Need for Social Media</a:t>
            </a:r>
          </a:p>
        </p:txBody>
      </p:sp>
      <p:sp>
        <p:nvSpPr>
          <p:cNvPr id="3" name="Content Placeholder 2"/>
          <p:cNvSpPr>
            <a:spLocks noGrp="1"/>
          </p:cNvSpPr>
          <p:nvPr>
            <p:ph idx="1"/>
          </p:nvPr>
        </p:nvSpPr>
        <p:spPr/>
        <p:txBody>
          <a:bodyPr>
            <a:normAutofit fontScale="92500" lnSpcReduction="10000"/>
          </a:bodyPr>
          <a:lstStyle/>
          <a:p>
            <a:r>
              <a:rPr lang="en-GB" dirty="0"/>
              <a:t>“Without QQ I cannot work. I use QQ to contact many external parties, such as travel agents and government departments. These people refuse to use email and it is very hard to get hold of them on the phone.” [PRM Wuhan]</a:t>
            </a:r>
          </a:p>
          <a:p>
            <a:r>
              <a:rPr lang="en-GB" dirty="0"/>
              <a:t>“I have several hundred work-related contacts on MSN, especially corporate clients, travel agents and ticketing consolidators. It is particularly useful that I can quickly identify if a person is online or not and hence available to talk”. [SD Shanghai]</a:t>
            </a:r>
          </a:p>
        </p:txBody>
      </p:sp>
      <p:sp>
        <p:nvSpPr>
          <p:cNvPr id="4" name="Slide Number Placeholder 3"/>
          <p:cNvSpPr>
            <a:spLocks noGrp="1"/>
          </p:cNvSpPr>
          <p:nvPr>
            <p:ph type="sldNum" sz="quarter" idx="12"/>
          </p:nvPr>
        </p:nvSpPr>
        <p:spPr/>
        <p:txBody>
          <a:bodyPr/>
          <a:lstStyle/>
          <a:p>
            <a:fld id="{F2154916-4C65-4B72-B6BF-F96118B0EE55}" type="slidenum">
              <a:rPr lang="en-GB" smtClean="0"/>
              <a:t>170</a:t>
            </a:fld>
            <a:endParaRPr lang="en-GB" dirty="0"/>
          </a:p>
        </p:txBody>
      </p:sp>
    </p:spTree>
    <p:extLst>
      <p:ext uri="{BB962C8B-B14F-4D97-AF65-F5344CB8AC3E}">
        <p14:creationId xmlns:p14="http://schemas.microsoft.com/office/powerpoint/2010/main" val="239575354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Need to Subvert</a:t>
            </a:r>
          </a:p>
        </p:txBody>
      </p:sp>
      <p:sp>
        <p:nvSpPr>
          <p:cNvPr id="3" name="Content Placeholder 2"/>
          <p:cNvSpPr>
            <a:spLocks noGrp="1"/>
          </p:cNvSpPr>
          <p:nvPr>
            <p:ph idx="1"/>
          </p:nvPr>
        </p:nvSpPr>
        <p:spPr/>
        <p:txBody>
          <a:bodyPr>
            <a:normAutofit lnSpcReduction="10000"/>
          </a:bodyPr>
          <a:lstStyle/>
          <a:p>
            <a:r>
              <a:rPr lang="en-GB" dirty="0"/>
              <a:t>Given the limited infrastructure and restrictive IT policy, employees create innovative solutions (bricolage) that ensure access to bandwidth and applications</a:t>
            </a:r>
          </a:p>
          <a:p>
            <a:r>
              <a:rPr lang="en-GB" dirty="0"/>
              <a:t>These solutions have the full support, even connivance, of hotel GMs who are as much victims of the same policies</a:t>
            </a:r>
          </a:p>
          <a:p>
            <a:r>
              <a:rPr lang="en-GB" dirty="0"/>
              <a:t>“Social media is part of life. We can’t block it. But we hope to encourage employees to use it responsibly”. (GM Suzhou)</a:t>
            </a:r>
          </a:p>
          <a:p>
            <a:endParaRPr lang="en-GB" dirty="0"/>
          </a:p>
        </p:txBody>
      </p:sp>
      <p:sp>
        <p:nvSpPr>
          <p:cNvPr id="4" name="Slide Number Placeholder 3"/>
          <p:cNvSpPr>
            <a:spLocks noGrp="1"/>
          </p:cNvSpPr>
          <p:nvPr>
            <p:ph type="sldNum" sz="quarter" idx="12"/>
          </p:nvPr>
        </p:nvSpPr>
        <p:spPr/>
        <p:txBody>
          <a:bodyPr/>
          <a:lstStyle/>
          <a:p>
            <a:fld id="{F2154916-4C65-4B72-B6BF-F96118B0EE55}" type="slidenum">
              <a:rPr lang="en-GB" smtClean="0"/>
              <a:t>171</a:t>
            </a:fld>
            <a:endParaRPr lang="en-GB" dirty="0"/>
          </a:p>
        </p:txBody>
      </p:sp>
    </p:spTree>
    <p:extLst>
      <p:ext uri="{BB962C8B-B14F-4D97-AF65-F5344CB8AC3E}">
        <p14:creationId xmlns:p14="http://schemas.microsoft.com/office/powerpoint/2010/main" val="344015936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Evidence of Subversion</a:t>
            </a:r>
          </a:p>
        </p:txBody>
      </p:sp>
      <p:sp>
        <p:nvSpPr>
          <p:cNvPr id="3" name="Content Placeholder 2"/>
          <p:cNvSpPr>
            <a:spLocks noGrp="1"/>
          </p:cNvSpPr>
          <p:nvPr>
            <p:ph idx="1"/>
          </p:nvPr>
        </p:nvSpPr>
        <p:spPr>
          <a:xfrm>
            <a:off x="623392" y="1600200"/>
            <a:ext cx="10654208" cy="4953000"/>
          </a:xfrm>
        </p:spPr>
        <p:txBody>
          <a:bodyPr>
            <a:normAutofit fontScale="92500"/>
          </a:bodyPr>
          <a:lstStyle/>
          <a:p>
            <a:pPr marL="0" indent="0">
              <a:buNone/>
            </a:pPr>
            <a:r>
              <a:rPr lang="en-GB" dirty="0"/>
              <a:t>1. HRM, Macau: “It is easy to tap into the guest network with a notebook, tablet or smart phone in order to access these resources, but the same method cannot be used to access corporate systems”.</a:t>
            </a:r>
          </a:p>
          <a:p>
            <a:pPr marL="0" indent="0">
              <a:buNone/>
            </a:pPr>
            <a:r>
              <a:rPr lang="en-GB" dirty="0"/>
              <a:t>2. MM, GZ: “I use the guest network to send large files”.</a:t>
            </a:r>
          </a:p>
          <a:p>
            <a:pPr marL="0" indent="0">
              <a:buNone/>
            </a:pPr>
            <a:r>
              <a:rPr lang="en-GB" dirty="0"/>
              <a:t>3. MCM, GZ: “My job is to communicate, but there are no tools to achieve this, so I have no choice but to use private, self-funded resources. I have set up an offshore microsite so as to communicate with different customers”.</a:t>
            </a:r>
          </a:p>
          <a:p>
            <a:pPr marL="0" indent="0">
              <a:buNone/>
            </a:pPr>
            <a:r>
              <a:rPr lang="en-GB" dirty="0"/>
              <a:t>4. MCM, BJ: “I use the guest network for microblog marketing on Weibo”.</a:t>
            </a:r>
          </a:p>
        </p:txBody>
      </p:sp>
      <p:sp>
        <p:nvSpPr>
          <p:cNvPr id="4" name="Slide Number Placeholder 3"/>
          <p:cNvSpPr>
            <a:spLocks noGrp="1"/>
          </p:cNvSpPr>
          <p:nvPr>
            <p:ph type="sldNum" sz="quarter" idx="12"/>
          </p:nvPr>
        </p:nvSpPr>
        <p:spPr/>
        <p:txBody>
          <a:bodyPr/>
          <a:lstStyle/>
          <a:p>
            <a:fld id="{F2154916-4C65-4B72-B6BF-F96118B0EE55}" type="slidenum">
              <a:rPr lang="en-GB" smtClean="0"/>
              <a:t>172</a:t>
            </a:fld>
            <a:endParaRPr lang="en-GB" dirty="0"/>
          </a:p>
        </p:txBody>
      </p:sp>
    </p:spTree>
    <p:extLst>
      <p:ext uri="{BB962C8B-B14F-4D97-AF65-F5344CB8AC3E}">
        <p14:creationId xmlns:p14="http://schemas.microsoft.com/office/powerpoint/2010/main" val="196424758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Discussion</a:t>
            </a:r>
          </a:p>
        </p:txBody>
      </p:sp>
      <p:sp>
        <p:nvSpPr>
          <p:cNvPr id="3" name="Content Placeholder 2"/>
          <p:cNvSpPr>
            <a:spLocks noGrp="1"/>
          </p:cNvSpPr>
          <p:nvPr>
            <p:ph idx="1"/>
          </p:nvPr>
        </p:nvSpPr>
        <p:spPr/>
        <p:txBody>
          <a:bodyPr>
            <a:normAutofit lnSpcReduction="10000"/>
          </a:bodyPr>
          <a:lstStyle/>
          <a:p>
            <a:r>
              <a:rPr lang="en-GB" dirty="0"/>
              <a:t>Employee subversion of the IT policy appears to be common in Ravine</a:t>
            </a:r>
          </a:p>
          <a:p>
            <a:r>
              <a:rPr lang="en-GB" dirty="0"/>
              <a:t>However, instead of resisting new IT, these employees want more new IT!</a:t>
            </a:r>
          </a:p>
          <a:p>
            <a:r>
              <a:rPr lang="en-GB" dirty="0"/>
              <a:t>Dissatisfied with the limited applications available, they subvert organizational control procedures</a:t>
            </a:r>
          </a:p>
          <a:p>
            <a:r>
              <a:rPr lang="en-GB" dirty="0"/>
              <a:t>In a socially driven world, it is not surprising that employees seek socially-enabling technologies</a:t>
            </a:r>
          </a:p>
        </p:txBody>
      </p:sp>
      <p:sp>
        <p:nvSpPr>
          <p:cNvPr id="4" name="Slide Number Placeholder 3"/>
          <p:cNvSpPr>
            <a:spLocks noGrp="1"/>
          </p:cNvSpPr>
          <p:nvPr>
            <p:ph type="sldNum" sz="quarter" idx="12"/>
          </p:nvPr>
        </p:nvSpPr>
        <p:spPr/>
        <p:txBody>
          <a:bodyPr/>
          <a:lstStyle/>
          <a:p>
            <a:fld id="{F2154916-4C65-4B72-B6BF-F96118B0EE55}" type="slidenum">
              <a:rPr lang="en-GB" smtClean="0"/>
              <a:t>173</a:t>
            </a:fld>
            <a:endParaRPr lang="en-GB" dirty="0"/>
          </a:p>
        </p:txBody>
      </p:sp>
    </p:spTree>
    <p:extLst>
      <p:ext uri="{BB962C8B-B14F-4D97-AF65-F5344CB8AC3E}">
        <p14:creationId xmlns:p14="http://schemas.microsoft.com/office/powerpoint/2010/main" val="118206655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Towards Two Propositions</a:t>
            </a:r>
          </a:p>
        </p:txBody>
      </p:sp>
      <p:sp>
        <p:nvSpPr>
          <p:cNvPr id="3" name="Content Placeholder 2"/>
          <p:cNvSpPr>
            <a:spLocks noGrp="1"/>
          </p:cNvSpPr>
          <p:nvPr>
            <p:ph idx="1"/>
          </p:nvPr>
        </p:nvSpPr>
        <p:spPr/>
        <p:txBody>
          <a:bodyPr>
            <a:normAutofit/>
          </a:bodyPr>
          <a:lstStyle/>
          <a:p>
            <a:r>
              <a:rPr lang="en-US" dirty="0"/>
              <a:t>The tension between social work integration and organizational control culture leads to employee subversion and workarounds.</a:t>
            </a:r>
          </a:p>
          <a:p>
            <a:r>
              <a:rPr lang="en-US" dirty="0"/>
              <a:t>The level of employees’ digital fluency moderates the influence of such a tension on subversion and workarounds.  </a:t>
            </a:r>
          </a:p>
          <a:p>
            <a:endParaRPr lang="en-US" dirty="0"/>
          </a:p>
          <a:p>
            <a:endParaRPr lang="en-US" dirty="0"/>
          </a:p>
        </p:txBody>
      </p:sp>
      <p:sp>
        <p:nvSpPr>
          <p:cNvPr id="4" name="Slide Number Placeholder 3"/>
          <p:cNvSpPr>
            <a:spLocks noGrp="1"/>
          </p:cNvSpPr>
          <p:nvPr>
            <p:ph type="sldNum" sz="quarter" idx="12"/>
          </p:nvPr>
        </p:nvSpPr>
        <p:spPr/>
        <p:txBody>
          <a:bodyPr/>
          <a:lstStyle/>
          <a:p>
            <a:fld id="{F2154916-4C65-4B72-B6BF-F96118B0EE55}" type="slidenum">
              <a:rPr lang="en-GB" smtClean="0"/>
              <a:t>174</a:t>
            </a:fld>
            <a:endParaRPr lang="en-GB" dirty="0"/>
          </a:p>
        </p:txBody>
      </p:sp>
    </p:spTree>
    <p:extLst>
      <p:ext uri="{BB962C8B-B14F-4D97-AF65-F5344CB8AC3E}">
        <p14:creationId xmlns:p14="http://schemas.microsoft.com/office/powerpoint/2010/main" val="57639701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Implications</a:t>
            </a:r>
          </a:p>
        </p:txBody>
      </p:sp>
      <p:sp>
        <p:nvSpPr>
          <p:cNvPr id="3" name="Content Placeholder 2"/>
          <p:cNvSpPr>
            <a:spLocks noGrp="1"/>
          </p:cNvSpPr>
          <p:nvPr>
            <p:ph idx="1"/>
          </p:nvPr>
        </p:nvSpPr>
        <p:spPr/>
        <p:txBody>
          <a:bodyPr>
            <a:normAutofit lnSpcReduction="10000"/>
          </a:bodyPr>
          <a:lstStyle/>
          <a:p>
            <a:r>
              <a:rPr lang="en-GB" dirty="0"/>
              <a:t>Although our immediate findings are limited to this hotel chain, we suggest that subversion of IT policy deserves more attention</a:t>
            </a:r>
          </a:p>
          <a:p>
            <a:r>
              <a:rPr lang="en-GB" dirty="0"/>
              <a:t>Digital natives are very likely to find themselves in similar situations – and perhaps to create similar solutions</a:t>
            </a:r>
          </a:p>
          <a:p>
            <a:r>
              <a:rPr lang="en-GB" dirty="0"/>
              <a:t>Digital natives bring new attitudes, new skills</a:t>
            </a:r>
          </a:p>
          <a:p>
            <a:r>
              <a:rPr lang="en-GB" dirty="0"/>
              <a:t>Work and play, online and offline are not clearly demarcated. Social is work. </a:t>
            </a:r>
          </a:p>
        </p:txBody>
      </p:sp>
      <p:sp>
        <p:nvSpPr>
          <p:cNvPr id="4" name="Slide Number Placeholder 3"/>
          <p:cNvSpPr>
            <a:spLocks noGrp="1"/>
          </p:cNvSpPr>
          <p:nvPr>
            <p:ph type="sldNum" sz="quarter" idx="12"/>
          </p:nvPr>
        </p:nvSpPr>
        <p:spPr/>
        <p:txBody>
          <a:bodyPr/>
          <a:lstStyle/>
          <a:p>
            <a:fld id="{F2154916-4C65-4B72-B6BF-F96118B0EE55}" type="slidenum">
              <a:rPr lang="en-GB" smtClean="0"/>
              <a:t>175</a:t>
            </a:fld>
            <a:endParaRPr lang="en-GB" dirty="0"/>
          </a:p>
        </p:txBody>
      </p:sp>
    </p:spTree>
    <p:extLst>
      <p:ext uri="{BB962C8B-B14F-4D97-AF65-F5344CB8AC3E}">
        <p14:creationId xmlns:p14="http://schemas.microsoft.com/office/powerpoint/2010/main" val="410345568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Organizational Reactions</a:t>
            </a:r>
          </a:p>
        </p:txBody>
      </p:sp>
      <p:sp>
        <p:nvSpPr>
          <p:cNvPr id="3" name="Content Placeholder 2"/>
          <p:cNvSpPr>
            <a:spLocks noGrp="1"/>
          </p:cNvSpPr>
          <p:nvPr>
            <p:ph idx="1"/>
          </p:nvPr>
        </p:nvSpPr>
        <p:spPr/>
        <p:txBody>
          <a:bodyPr/>
          <a:lstStyle/>
          <a:p>
            <a:r>
              <a:rPr lang="en-GB" dirty="0"/>
              <a:t>Runaway bricolage could be very destructive – organizations need to manage it</a:t>
            </a:r>
          </a:p>
          <a:p>
            <a:r>
              <a:rPr lang="en-GB" dirty="0"/>
              <a:t>Subversive practices need not be destructive – they may bring new skills, new opportunities, if corporate executives are willing to listen – and modify their policies and codes of conduct</a:t>
            </a:r>
          </a:p>
        </p:txBody>
      </p:sp>
      <p:sp>
        <p:nvSpPr>
          <p:cNvPr id="4" name="Slide Number Placeholder 3"/>
          <p:cNvSpPr>
            <a:spLocks noGrp="1"/>
          </p:cNvSpPr>
          <p:nvPr>
            <p:ph type="sldNum" sz="quarter" idx="12"/>
          </p:nvPr>
        </p:nvSpPr>
        <p:spPr/>
        <p:txBody>
          <a:bodyPr/>
          <a:lstStyle/>
          <a:p>
            <a:fld id="{F2154916-4C65-4B72-B6BF-F96118B0EE55}" type="slidenum">
              <a:rPr lang="en-GB" smtClean="0"/>
              <a:t>176</a:t>
            </a:fld>
            <a:endParaRPr lang="en-GB" dirty="0"/>
          </a:p>
        </p:txBody>
      </p:sp>
    </p:spTree>
    <p:extLst>
      <p:ext uri="{BB962C8B-B14F-4D97-AF65-F5344CB8AC3E}">
        <p14:creationId xmlns:p14="http://schemas.microsoft.com/office/powerpoint/2010/main" val="17324086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533400"/>
            <a:ext cx="7772400" cy="2743200"/>
          </a:xfrm>
        </p:spPr>
        <p:txBody>
          <a:bodyPr>
            <a:normAutofit fontScale="90000"/>
          </a:bodyPr>
          <a:lstStyle/>
          <a:p>
            <a:br>
              <a:rPr lang="en-GB" b="1" dirty="0"/>
            </a:br>
            <a:r>
              <a:rPr lang="en-GB" dirty="0"/>
              <a:t>Paper 3:</a:t>
            </a:r>
            <a:br>
              <a:rPr lang="en-GB" dirty="0"/>
            </a:br>
            <a:r>
              <a:rPr lang="en-GB" dirty="0"/>
              <a:t>Context is King! Considering Particularism in Research Design and Reporting</a:t>
            </a:r>
            <a:br>
              <a:rPr lang="en-GB" dirty="0"/>
            </a:br>
            <a:endParaRPr lang="en-GB" dirty="0"/>
          </a:p>
        </p:txBody>
      </p:sp>
      <p:sp>
        <p:nvSpPr>
          <p:cNvPr id="3" name="Subtitle 2"/>
          <p:cNvSpPr>
            <a:spLocks noGrp="1"/>
          </p:cNvSpPr>
          <p:nvPr>
            <p:ph type="subTitle" idx="1"/>
          </p:nvPr>
        </p:nvSpPr>
        <p:spPr>
          <a:xfrm>
            <a:off x="2895600" y="3429001"/>
            <a:ext cx="6400800" cy="2209493"/>
          </a:xfrm>
        </p:spPr>
        <p:txBody>
          <a:bodyPr/>
          <a:lstStyle/>
          <a:p>
            <a:r>
              <a:rPr lang="en-US" altLang="en-US" dirty="0">
                <a:solidFill>
                  <a:schemeClr val="tx1"/>
                </a:solidFill>
              </a:rPr>
              <a:t>Robert M Davison &amp;</a:t>
            </a:r>
          </a:p>
          <a:p>
            <a:r>
              <a:rPr lang="en-US" altLang="en-US" dirty="0">
                <a:solidFill>
                  <a:schemeClr val="tx1"/>
                </a:solidFill>
              </a:rPr>
              <a:t>Maris G Martinsons</a:t>
            </a:r>
          </a:p>
          <a:p>
            <a:r>
              <a:rPr lang="en-US" altLang="en-US" dirty="0">
                <a:solidFill>
                  <a:schemeClr val="tx1"/>
                </a:solidFill>
              </a:rPr>
              <a:t>City University of Hong Kong</a:t>
            </a:r>
          </a:p>
        </p:txBody>
      </p:sp>
      <p:sp>
        <p:nvSpPr>
          <p:cNvPr id="4" name="TextBox 3"/>
          <p:cNvSpPr txBox="1"/>
          <p:nvPr/>
        </p:nvSpPr>
        <p:spPr>
          <a:xfrm>
            <a:off x="2895600" y="5638494"/>
            <a:ext cx="6553200" cy="830997"/>
          </a:xfrm>
          <a:prstGeom prst="rect">
            <a:avLst/>
          </a:prstGeom>
          <a:noFill/>
        </p:spPr>
        <p:txBody>
          <a:bodyPr wrap="square" rtlCol="0">
            <a:spAutoFit/>
          </a:bodyPr>
          <a:lstStyle/>
          <a:p>
            <a:pPr algn="ctr"/>
            <a:r>
              <a:rPr lang="en-GB" dirty="0"/>
              <a:t>Published in the Journal of Information Technology 31, 3, 241-249</a:t>
            </a:r>
          </a:p>
        </p:txBody>
      </p:sp>
      <p:sp>
        <p:nvSpPr>
          <p:cNvPr id="5" name="Slide Number Placeholder 4"/>
          <p:cNvSpPr>
            <a:spLocks noGrp="1"/>
          </p:cNvSpPr>
          <p:nvPr>
            <p:ph type="sldNum" sz="quarter" idx="12"/>
          </p:nvPr>
        </p:nvSpPr>
        <p:spPr/>
        <p:txBody>
          <a:bodyPr/>
          <a:lstStyle/>
          <a:p>
            <a:fld id="{CC3AC0ED-8073-4F67-8C3F-4053D8D5C962}" type="slidenum">
              <a:rPr lang="en-GB" smtClean="0"/>
              <a:t>177</a:t>
            </a:fld>
            <a:endParaRPr lang="en-GB" dirty="0"/>
          </a:p>
        </p:txBody>
      </p:sp>
    </p:spTree>
    <p:extLst>
      <p:ext uri="{BB962C8B-B14F-4D97-AF65-F5344CB8AC3E}">
        <p14:creationId xmlns:p14="http://schemas.microsoft.com/office/powerpoint/2010/main" val="157919840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GB" dirty="0"/>
          </a:p>
        </p:txBody>
      </p:sp>
      <p:sp>
        <p:nvSpPr>
          <p:cNvPr id="3" name="Content Placeholder 2"/>
          <p:cNvSpPr>
            <a:spLocks noGrp="1"/>
          </p:cNvSpPr>
          <p:nvPr>
            <p:ph idx="1"/>
          </p:nvPr>
        </p:nvSpPr>
        <p:spPr>
          <a:xfrm>
            <a:off x="551384" y="1600200"/>
            <a:ext cx="11161240" cy="4953000"/>
          </a:xfrm>
        </p:spPr>
        <p:txBody>
          <a:bodyPr>
            <a:normAutofit/>
          </a:bodyPr>
          <a:lstStyle/>
          <a:p>
            <a:r>
              <a:rPr lang="en-US" dirty="0"/>
              <a:t>IS research is typically situated in a context</a:t>
            </a:r>
          </a:p>
          <a:p>
            <a:pPr lvl="1"/>
            <a:r>
              <a:rPr lang="en-US" dirty="0"/>
              <a:t>Societal, Human, Organisational, Geographical</a:t>
            </a:r>
          </a:p>
          <a:p>
            <a:r>
              <a:rPr lang="en-US" dirty="0"/>
              <a:t>Context is important because it </a:t>
            </a:r>
          </a:p>
          <a:p>
            <a:pPr lvl="1"/>
            <a:r>
              <a:rPr lang="en-US" dirty="0"/>
              <a:t>helps readers make sense of the research </a:t>
            </a:r>
          </a:p>
          <a:p>
            <a:pPr lvl="1"/>
            <a:r>
              <a:rPr lang="en-US" dirty="0"/>
              <a:t>identifies the extent to which the results of research may reasonably be extrapolated</a:t>
            </a:r>
          </a:p>
          <a:p>
            <a:r>
              <a:rPr lang="en-US" dirty="0"/>
              <a:t>Most research contexts are quite limited, so shouldn’t the validity of findings also be limited?</a:t>
            </a:r>
          </a:p>
          <a:p>
            <a:pPr lvl="1"/>
            <a:r>
              <a:rPr lang="en-US" dirty="0"/>
              <a:t>Just how far can validity reasonably extend?</a:t>
            </a:r>
            <a:endParaRPr lang="en-GB" dirty="0"/>
          </a:p>
        </p:txBody>
      </p:sp>
      <p:sp>
        <p:nvSpPr>
          <p:cNvPr id="4" name="Slide Number Placeholder 3"/>
          <p:cNvSpPr>
            <a:spLocks noGrp="1"/>
          </p:cNvSpPr>
          <p:nvPr>
            <p:ph type="sldNum" sz="quarter" idx="12"/>
          </p:nvPr>
        </p:nvSpPr>
        <p:spPr/>
        <p:txBody>
          <a:bodyPr/>
          <a:lstStyle/>
          <a:p>
            <a:fld id="{CC3AC0ED-8073-4F67-8C3F-4053D8D5C962}" type="slidenum">
              <a:rPr lang="en-GB" smtClean="0"/>
              <a:t>178</a:t>
            </a:fld>
            <a:endParaRPr lang="en-GB" dirty="0"/>
          </a:p>
        </p:txBody>
      </p:sp>
    </p:spTree>
    <p:extLst>
      <p:ext uri="{BB962C8B-B14F-4D97-AF65-F5344CB8AC3E}">
        <p14:creationId xmlns:p14="http://schemas.microsoft.com/office/powerpoint/2010/main" val="84970688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Generalization</a:t>
            </a:r>
            <a:endParaRPr lang="en-GB" dirty="0"/>
          </a:p>
        </p:txBody>
      </p:sp>
      <p:sp>
        <p:nvSpPr>
          <p:cNvPr id="3" name="Content Placeholder 2"/>
          <p:cNvSpPr>
            <a:spLocks noGrp="1"/>
          </p:cNvSpPr>
          <p:nvPr>
            <p:ph idx="1"/>
          </p:nvPr>
        </p:nvSpPr>
        <p:spPr/>
        <p:txBody>
          <a:bodyPr>
            <a:normAutofit/>
          </a:bodyPr>
          <a:lstStyle/>
          <a:p>
            <a:r>
              <a:rPr lang="en-US" dirty="0"/>
              <a:t>Extensions of validity are often referred to as generalization</a:t>
            </a:r>
          </a:p>
          <a:p>
            <a:r>
              <a:rPr lang="en-GB" dirty="0"/>
              <a:t>Seddon and Scheepers (2012) suggest that generalization is the: </a:t>
            </a:r>
          </a:p>
          <a:p>
            <a:pPr lvl="1"/>
            <a:r>
              <a:rPr lang="en-GB" dirty="0"/>
              <a:t>“act of arguing, by induction, that there is a reasonable expectation that a knowledge claim already believed to be true in one or more settings is also true in other clearly defined settings”</a:t>
            </a:r>
          </a:p>
        </p:txBody>
      </p:sp>
      <p:sp>
        <p:nvSpPr>
          <p:cNvPr id="4" name="Slide Number Placeholder 3"/>
          <p:cNvSpPr>
            <a:spLocks noGrp="1"/>
          </p:cNvSpPr>
          <p:nvPr>
            <p:ph type="sldNum" sz="quarter" idx="12"/>
          </p:nvPr>
        </p:nvSpPr>
        <p:spPr/>
        <p:txBody>
          <a:bodyPr/>
          <a:lstStyle/>
          <a:p>
            <a:fld id="{CC3AC0ED-8073-4F67-8C3F-4053D8D5C962}" type="slidenum">
              <a:rPr lang="en-GB" smtClean="0"/>
              <a:t>179</a:t>
            </a:fld>
            <a:endParaRPr lang="en-GB" dirty="0"/>
          </a:p>
        </p:txBody>
      </p:sp>
    </p:spTree>
    <p:extLst>
      <p:ext uri="{BB962C8B-B14F-4D97-AF65-F5344CB8AC3E}">
        <p14:creationId xmlns:p14="http://schemas.microsoft.com/office/powerpoint/2010/main" val="276316958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‘Generalizing Generalizability’</a:t>
            </a:r>
            <a:endParaRPr lang="en-GB" dirty="0"/>
          </a:p>
        </p:txBody>
      </p:sp>
      <p:sp>
        <p:nvSpPr>
          <p:cNvPr id="3" name="Content Placeholder 2"/>
          <p:cNvSpPr>
            <a:spLocks noGrp="1"/>
          </p:cNvSpPr>
          <p:nvPr>
            <p:ph idx="1"/>
          </p:nvPr>
        </p:nvSpPr>
        <p:spPr/>
        <p:txBody>
          <a:bodyPr/>
          <a:lstStyle/>
          <a:p>
            <a:r>
              <a:rPr lang="en-GB" dirty="0"/>
              <a:t>Lee and Baskerville (2003, 2012) observe that generalization operates in a number of ways:</a:t>
            </a:r>
          </a:p>
          <a:p>
            <a:pPr lvl="1"/>
            <a:r>
              <a:rPr lang="en-GB" dirty="0"/>
              <a:t>from a context to a different context; </a:t>
            </a:r>
          </a:p>
          <a:p>
            <a:pPr lvl="1"/>
            <a:r>
              <a:rPr lang="en-GB" dirty="0"/>
              <a:t>from a context to a new theory that the researchers develop; </a:t>
            </a:r>
          </a:p>
          <a:p>
            <a:pPr lvl="1"/>
            <a:r>
              <a:rPr lang="en-GB" dirty="0"/>
              <a:t>from a context to an existing theory that the researchers broaden with their new findings</a:t>
            </a:r>
          </a:p>
          <a:p>
            <a:pPr lvl="1"/>
            <a:r>
              <a:rPr lang="en-GB" dirty="0"/>
              <a:t>from a theory back to a context </a:t>
            </a:r>
          </a:p>
        </p:txBody>
      </p:sp>
      <p:sp>
        <p:nvSpPr>
          <p:cNvPr id="4" name="Slide Number Placeholder 3"/>
          <p:cNvSpPr>
            <a:spLocks noGrp="1"/>
          </p:cNvSpPr>
          <p:nvPr>
            <p:ph type="sldNum" sz="quarter" idx="12"/>
          </p:nvPr>
        </p:nvSpPr>
        <p:spPr/>
        <p:txBody>
          <a:bodyPr/>
          <a:lstStyle/>
          <a:p>
            <a:fld id="{CC3AC0ED-8073-4F67-8C3F-4053D8D5C962}" type="slidenum">
              <a:rPr lang="en-GB" smtClean="0"/>
              <a:t>180</a:t>
            </a:fld>
            <a:endParaRPr lang="en-GB" dirty="0"/>
          </a:p>
        </p:txBody>
      </p:sp>
    </p:spTree>
    <p:extLst>
      <p:ext uri="{BB962C8B-B14F-4D97-AF65-F5344CB8AC3E}">
        <p14:creationId xmlns:p14="http://schemas.microsoft.com/office/powerpoint/2010/main" val="114557354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92162"/>
          </a:xfrm>
        </p:spPr>
        <p:txBody>
          <a:bodyPr/>
          <a:lstStyle/>
          <a:p>
            <a:r>
              <a:rPr lang="en-US" dirty="0"/>
              <a:t>For Example…</a:t>
            </a:r>
            <a:endParaRPr lang="en-GB" dirty="0"/>
          </a:p>
        </p:txBody>
      </p:sp>
      <p:sp>
        <p:nvSpPr>
          <p:cNvPr id="3" name="Content Placeholder 2"/>
          <p:cNvSpPr>
            <a:spLocks noGrp="1"/>
          </p:cNvSpPr>
          <p:nvPr>
            <p:ph idx="1"/>
          </p:nvPr>
        </p:nvSpPr>
        <p:spPr>
          <a:xfrm>
            <a:off x="695400" y="1143000"/>
            <a:ext cx="10873208" cy="5334000"/>
          </a:xfrm>
        </p:spPr>
        <p:txBody>
          <a:bodyPr>
            <a:normAutofit fontScale="92500" lnSpcReduction="20000"/>
          </a:bodyPr>
          <a:lstStyle/>
          <a:p>
            <a:r>
              <a:rPr lang="en-US" dirty="0"/>
              <a:t>How can IT support the decision making processes and propensities of Hong Kong bankers?</a:t>
            </a:r>
          </a:p>
          <a:p>
            <a:r>
              <a:rPr lang="en-US" dirty="0"/>
              <a:t>Lets assume that we studied a representative sample of them already</a:t>
            </a:r>
          </a:p>
          <a:p>
            <a:pPr lvl="1"/>
            <a:r>
              <a:rPr lang="en-US" dirty="0"/>
              <a:t>We can probably be reasonably certain that our findings can be generalized to other Hong Kong bankers.</a:t>
            </a:r>
          </a:p>
          <a:p>
            <a:pPr lvl="1"/>
            <a:r>
              <a:rPr lang="en-US" dirty="0"/>
              <a:t>We could also generalize to a theory that was specific to this population.</a:t>
            </a:r>
          </a:p>
          <a:p>
            <a:pPr lvl="1"/>
            <a:r>
              <a:rPr lang="en-US" dirty="0"/>
              <a:t>But what about Australian bankers?  Fijian bankers?  Congolese bankers? Russian Bankers? Chinese bankers?</a:t>
            </a:r>
          </a:p>
          <a:p>
            <a:pPr lvl="1"/>
            <a:r>
              <a:rPr lang="en-US" dirty="0"/>
              <a:t>And how about Swedish miners or Nepalese janitors or Colombian narcotrafficantes or American politicians or Singaporean students?</a:t>
            </a:r>
          </a:p>
          <a:p>
            <a:r>
              <a:rPr lang="en-US" dirty="0"/>
              <a:t>How far can one reasonably generalize beyond the immediate context?</a:t>
            </a:r>
            <a:endParaRPr lang="en-GB" dirty="0"/>
          </a:p>
        </p:txBody>
      </p:sp>
      <p:sp>
        <p:nvSpPr>
          <p:cNvPr id="4" name="Slide Number Placeholder 3"/>
          <p:cNvSpPr>
            <a:spLocks noGrp="1"/>
          </p:cNvSpPr>
          <p:nvPr>
            <p:ph type="sldNum" sz="quarter" idx="12"/>
          </p:nvPr>
        </p:nvSpPr>
        <p:spPr/>
        <p:txBody>
          <a:bodyPr/>
          <a:lstStyle/>
          <a:p>
            <a:fld id="{CC3AC0ED-8073-4F67-8C3F-4053D8D5C962}" type="slidenum">
              <a:rPr lang="en-GB" smtClean="0"/>
              <a:t>181</a:t>
            </a:fld>
            <a:endParaRPr lang="en-GB" dirty="0"/>
          </a:p>
        </p:txBody>
      </p:sp>
    </p:spTree>
    <p:extLst>
      <p:ext uri="{BB962C8B-B14F-4D97-AF65-F5344CB8AC3E}">
        <p14:creationId xmlns:p14="http://schemas.microsoft.com/office/powerpoint/2010/main" val="350673227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Boundary Conditions </a:t>
            </a:r>
            <a:endParaRPr lang="en-GB" dirty="0"/>
          </a:p>
        </p:txBody>
      </p:sp>
      <p:sp>
        <p:nvSpPr>
          <p:cNvPr id="3" name="Content Placeholder 2"/>
          <p:cNvSpPr>
            <a:spLocks noGrp="1"/>
          </p:cNvSpPr>
          <p:nvPr>
            <p:ph idx="1"/>
          </p:nvPr>
        </p:nvSpPr>
        <p:spPr/>
        <p:txBody>
          <a:bodyPr/>
          <a:lstStyle/>
          <a:p>
            <a:r>
              <a:rPr lang="en-GB" dirty="0"/>
              <a:t>To what extent can we plausibly generalize from one occupational group or societal culture to another? </a:t>
            </a:r>
          </a:p>
          <a:p>
            <a:r>
              <a:rPr lang="en-GB" dirty="0"/>
              <a:t>To what extent are the findings of a study strictly limited to the original context? </a:t>
            </a:r>
          </a:p>
          <a:p>
            <a:r>
              <a:rPr lang="en-GB" dirty="0"/>
              <a:t>These questions highlight the importance of boundary conditions, and therefore context.</a:t>
            </a:r>
          </a:p>
          <a:p>
            <a:endParaRPr lang="en-GB" dirty="0"/>
          </a:p>
        </p:txBody>
      </p:sp>
      <p:sp>
        <p:nvSpPr>
          <p:cNvPr id="4" name="Slide Number Placeholder 3"/>
          <p:cNvSpPr>
            <a:spLocks noGrp="1"/>
          </p:cNvSpPr>
          <p:nvPr>
            <p:ph type="sldNum" sz="quarter" idx="12"/>
          </p:nvPr>
        </p:nvSpPr>
        <p:spPr/>
        <p:txBody>
          <a:bodyPr/>
          <a:lstStyle/>
          <a:p>
            <a:fld id="{CC3AC0ED-8073-4F67-8C3F-4053D8D5C962}" type="slidenum">
              <a:rPr lang="en-GB" smtClean="0"/>
              <a:t>182</a:t>
            </a:fld>
            <a:endParaRPr lang="en-GB" dirty="0"/>
          </a:p>
        </p:txBody>
      </p:sp>
    </p:spTree>
    <p:extLst>
      <p:ext uri="{BB962C8B-B14F-4D97-AF65-F5344CB8AC3E}">
        <p14:creationId xmlns:p14="http://schemas.microsoft.com/office/powerpoint/2010/main" val="260336525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Scope of Research Designs</a:t>
            </a:r>
            <a:endParaRPr lang="en-GB" dirty="0"/>
          </a:p>
        </p:txBody>
      </p:sp>
      <p:sp>
        <p:nvSpPr>
          <p:cNvPr id="3" name="Content Placeholder 2"/>
          <p:cNvSpPr>
            <a:spLocks noGrp="1"/>
          </p:cNvSpPr>
          <p:nvPr>
            <p:ph idx="1"/>
          </p:nvPr>
        </p:nvSpPr>
        <p:spPr/>
        <p:txBody>
          <a:bodyPr>
            <a:normAutofit lnSpcReduction="10000"/>
          </a:bodyPr>
          <a:lstStyle/>
          <a:p>
            <a:r>
              <a:rPr lang="en-GB" dirty="0"/>
              <a:t>All research designs are implicitly or explicitly bounded </a:t>
            </a:r>
          </a:p>
          <a:p>
            <a:r>
              <a:rPr lang="en-US" dirty="0"/>
              <a:t>Boundaries include the physical and professional contexts, the societal culture, perhaps gender and orientation</a:t>
            </a:r>
          </a:p>
          <a:p>
            <a:r>
              <a:rPr lang="en-US" dirty="0"/>
              <a:t>Contemporary IS research designs tend to involve very specific contexts, yet the contextual details are seldom explored in any detail</a:t>
            </a:r>
          </a:p>
          <a:p>
            <a:pPr lvl="1"/>
            <a:r>
              <a:rPr lang="en-US" dirty="0"/>
              <a:t>If anything the context is seen as an unavoidable limitation, not an asset</a:t>
            </a:r>
            <a:endParaRPr lang="en-GB" dirty="0"/>
          </a:p>
        </p:txBody>
      </p:sp>
      <p:sp>
        <p:nvSpPr>
          <p:cNvPr id="4" name="Slide Number Placeholder 3"/>
          <p:cNvSpPr>
            <a:spLocks noGrp="1"/>
          </p:cNvSpPr>
          <p:nvPr>
            <p:ph type="sldNum" sz="quarter" idx="12"/>
          </p:nvPr>
        </p:nvSpPr>
        <p:spPr/>
        <p:txBody>
          <a:bodyPr/>
          <a:lstStyle/>
          <a:p>
            <a:fld id="{CC3AC0ED-8073-4F67-8C3F-4053D8D5C962}" type="slidenum">
              <a:rPr lang="en-GB" smtClean="0"/>
              <a:t>183</a:t>
            </a:fld>
            <a:endParaRPr lang="en-GB" dirty="0"/>
          </a:p>
        </p:txBody>
      </p:sp>
    </p:spTree>
    <p:extLst>
      <p:ext uri="{BB962C8B-B14F-4D97-AF65-F5344CB8AC3E}">
        <p14:creationId xmlns:p14="http://schemas.microsoft.com/office/powerpoint/2010/main" val="287630358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Cases of Contextual Ambiguity</a:t>
            </a:r>
          </a:p>
        </p:txBody>
      </p:sp>
      <p:sp>
        <p:nvSpPr>
          <p:cNvPr id="3" name="Content Placeholder 2"/>
          <p:cNvSpPr>
            <a:spLocks noGrp="1"/>
          </p:cNvSpPr>
          <p:nvPr>
            <p:ph idx="1"/>
          </p:nvPr>
        </p:nvSpPr>
        <p:spPr/>
        <p:txBody>
          <a:bodyPr>
            <a:normAutofit lnSpcReduction="10000"/>
          </a:bodyPr>
          <a:lstStyle/>
          <a:p>
            <a:pPr lvl="0"/>
            <a:r>
              <a:rPr lang="en-GB" dirty="0"/>
              <a:t>“We were unable to obtain access to managers, so we asked students at a major mid-Atlantic university to undertake managerial tasks, before surveying them on their preferences”</a:t>
            </a:r>
          </a:p>
          <a:p>
            <a:pPr lvl="0"/>
            <a:r>
              <a:rPr lang="en-GB" dirty="0"/>
              <a:t>“We interviewed employees at a large industrial concern in the South West about their use of ERP systems”</a:t>
            </a:r>
          </a:p>
          <a:p>
            <a:r>
              <a:rPr lang="en-GB" dirty="0"/>
              <a:t>“We studied a large, global logistics firm, which operates in all 50 US states and 81 other countries”</a:t>
            </a:r>
          </a:p>
        </p:txBody>
      </p:sp>
      <p:sp>
        <p:nvSpPr>
          <p:cNvPr id="4" name="Slide Number Placeholder 3"/>
          <p:cNvSpPr>
            <a:spLocks noGrp="1"/>
          </p:cNvSpPr>
          <p:nvPr>
            <p:ph type="sldNum" sz="quarter" idx="12"/>
          </p:nvPr>
        </p:nvSpPr>
        <p:spPr/>
        <p:txBody>
          <a:bodyPr/>
          <a:lstStyle/>
          <a:p>
            <a:fld id="{CC3AC0ED-8073-4F67-8C3F-4053D8D5C962}" type="slidenum">
              <a:rPr lang="en-GB" smtClean="0"/>
              <a:t>184</a:t>
            </a:fld>
            <a:endParaRPr lang="en-GB" dirty="0"/>
          </a:p>
        </p:txBody>
      </p:sp>
    </p:spTree>
    <p:extLst>
      <p:ext uri="{BB962C8B-B14F-4D97-AF65-F5344CB8AC3E}">
        <p14:creationId xmlns:p14="http://schemas.microsoft.com/office/powerpoint/2010/main" val="145940616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Theories and Contextual Deficiencies</a:t>
            </a:r>
            <a:endParaRPr lang="en-GB" dirty="0"/>
          </a:p>
        </p:txBody>
      </p:sp>
      <p:sp>
        <p:nvSpPr>
          <p:cNvPr id="3" name="Content Placeholder 2"/>
          <p:cNvSpPr>
            <a:spLocks noGrp="1"/>
          </p:cNvSpPr>
          <p:nvPr>
            <p:ph idx="1"/>
          </p:nvPr>
        </p:nvSpPr>
        <p:spPr/>
        <p:txBody>
          <a:bodyPr>
            <a:normAutofit/>
          </a:bodyPr>
          <a:lstStyle/>
          <a:p>
            <a:r>
              <a:rPr lang="en-US" dirty="0"/>
              <a:t>Researchers tend to </a:t>
            </a:r>
          </a:p>
          <a:p>
            <a:pPr lvl="1"/>
            <a:r>
              <a:rPr lang="en-US" dirty="0"/>
              <a:t>borrow theories from other disciplines </a:t>
            </a:r>
          </a:p>
          <a:p>
            <a:pPr lvl="1"/>
            <a:r>
              <a:rPr lang="en-US" dirty="0"/>
              <a:t>assume that these theories are universal</a:t>
            </a:r>
          </a:p>
          <a:p>
            <a:pPr lvl="1"/>
            <a:r>
              <a:rPr lang="en-US" dirty="0"/>
              <a:t>ignore any contextual or boundary condition specificities</a:t>
            </a:r>
          </a:p>
          <a:p>
            <a:pPr lvl="1"/>
            <a:r>
              <a:rPr lang="en-GB" dirty="0"/>
              <a:t>assert that the theoretically-informed results from their study will equally apply in other contexts </a:t>
            </a:r>
          </a:p>
          <a:p>
            <a:pPr lvl="1"/>
            <a:r>
              <a:rPr lang="en-US" dirty="0"/>
              <a:t>ignore local indigenous characteristics, even as theory testing is </a:t>
            </a:r>
            <a:r>
              <a:rPr lang="en-GB" dirty="0"/>
              <a:t>constrained to a very local set of circumstances.</a:t>
            </a:r>
            <a:endParaRPr lang="en-US" dirty="0"/>
          </a:p>
        </p:txBody>
      </p:sp>
      <p:sp>
        <p:nvSpPr>
          <p:cNvPr id="4" name="Slide Number Placeholder 3"/>
          <p:cNvSpPr>
            <a:spLocks noGrp="1"/>
          </p:cNvSpPr>
          <p:nvPr>
            <p:ph type="sldNum" sz="quarter" idx="12"/>
          </p:nvPr>
        </p:nvSpPr>
        <p:spPr/>
        <p:txBody>
          <a:bodyPr/>
          <a:lstStyle/>
          <a:p>
            <a:fld id="{CC3AC0ED-8073-4F67-8C3F-4053D8D5C962}" type="slidenum">
              <a:rPr lang="en-GB" smtClean="0"/>
              <a:t>185</a:t>
            </a:fld>
            <a:endParaRPr lang="en-GB" dirty="0"/>
          </a:p>
        </p:txBody>
      </p:sp>
    </p:spTree>
    <p:extLst>
      <p:ext uri="{BB962C8B-B14F-4D97-AF65-F5344CB8AC3E}">
        <p14:creationId xmlns:p14="http://schemas.microsoft.com/office/powerpoint/2010/main" val="133833636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p:spPr>
        <p:txBody>
          <a:bodyPr/>
          <a:lstStyle/>
          <a:p>
            <a:r>
              <a:rPr lang="en-US" dirty="0"/>
              <a:t>Deficient Example 1</a:t>
            </a:r>
            <a:endParaRPr lang="en-GB" dirty="0"/>
          </a:p>
        </p:txBody>
      </p:sp>
      <p:sp>
        <p:nvSpPr>
          <p:cNvPr id="3" name="Content Placeholder 2"/>
          <p:cNvSpPr>
            <a:spLocks noGrp="1"/>
          </p:cNvSpPr>
          <p:nvPr>
            <p:ph idx="1"/>
          </p:nvPr>
        </p:nvSpPr>
        <p:spPr>
          <a:xfrm>
            <a:off x="695400" y="1219200"/>
            <a:ext cx="10729192" cy="5410200"/>
          </a:xfrm>
        </p:spPr>
        <p:txBody>
          <a:bodyPr>
            <a:normAutofit/>
          </a:bodyPr>
          <a:lstStyle/>
          <a:p>
            <a:r>
              <a:rPr lang="en-GB" dirty="0"/>
              <a:t>Ng and Chua (2006) studied trust in cooperative behaviour in social dilemmas</a:t>
            </a:r>
          </a:p>
          <a:p>
            <a:r>
              <a:rPr lang="en-GB" dirty="0"/>
              <a:t>They drew on a predominantly Western literature and tested the theoretical model with a Singaporean undergraduate student population</a:t>
            </a:r>
          </a:p>
          <a:p>
            <a:r>
              <a:rPr lang="en-GB" dirty="0"/>
              <a:t>They ignored constructs specific to the Singaporean context that might usefully have informed the theorising.</a:t>
            </a:r>
          </a:p>
        </p:txBody>
      </p:sp>
      <p:sp>
        <p:nvSpPr>
          <p:cNvPr id="4" name="Slide Number Placeholder 3"/>
          <p:cNvSpPr>
            <a:spLocks noGrp="1"/>
          </p:cNvSpPr>
          <p:nvPr>
            <p:ph type="sldNum" sz="quarter" idx="12"/>
          </p:nvPr>
        </p:nvSpPr>
        <p:spPr/>
        <p:txBody>
          <a:bodyPr/>
          <a:lstStyle/>
          <a:p>
            <a:fld id="{CC3AC0ED-8073-4F67-8C3F-4053D8D5C962}" type="slidenum">
              <a:rPr lang="en-GB" smtClean="0"/>
              <a:t>186</a:t>
            </a:fld>
            <a:endParaRPr lang="en-GB" dirty="0"/>
          </a:p>
        </p:txBody>
      </p:sp>
    </p:spTree>
    <p:extLst>
      <p:ext uri="{BB962C8B-B14F-4D97-AF65-F5344CB8AC3E}">
        <p14:creationId xmlns:p14="http://schemas.microsoft.com/office/powerpoint/2010/main" val="39243533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Deficient Example 2</a:t>
            </a:r>
            <a:endParaRPr lang="en-GB" dirty="0"/>
          </a:p>
        </p:txBody>
      </p:sp>
      <p:sp>
        <p:nvSpPr>
          <p:cNvPr id="3" name="Content Placeholder 2"/>
          <p:cNvSpPr>
            <a:spLocks noGrp="1"/>
          </p:cNvSpPr>
          <p:nvPr>
            <p:ph idx="1"/>
          </p:nvPr>
        </p:nvSpPr>
        <p:spPr/>
        <p:txBody>
          <a:bodyPr/>
          <a:lstStyle/>
          <a:p>
            <a:r>
              <a:rPr lang="en-GB" dirty="0"/>
              <a:t>Zhong et al. (2012) investigated the applicability of transactive memory systems to knowledge sharing by virtual teams in China.</a:t>
            </a:r>
          </a:p>
          <a:p>
            <a:r>
              <a:rPr lang="en-GB" dirty="0"/>
              <a:t>Again, they drew primarily on the Western literature.</a:t>
            </a:r>
          </a:p>
          <a:p>
            <a:r>
              <a:rPr lang="en-GB" dirty="0"/>
              <a:t>They failed to model any China-specific cultural factors that could plausibly have influenced team member behaviour. </a:t>
            </a:r>
          </a:p>
          <a:p>
            <a:endParaRPr lang="en-GB" dirty="0"/>
          </a:p>
        </p:txBody>
      </p:sp>
      <p:sp>
        <p:nvSpPr>
          <p:cNvPr id="4" name="Slide Number Placeholder 3"/>
          <p:cNvSpPr>
            <a:spLocks noGrp="1"/>
          </p:cNvSpPr>
          <p:nvPr>
            <p:ph type="sldNum" sz="quarter" idx="12"/>
          </p:nvPr>
        </p:nvSpPr>
        <p:spPr/>
        <p:txBody>
          <a:bodyPr/>
          <a:lstStyle/>
          <a:p>
            <a:fld id="{CC3AC0ED-8073-4F67-8C3F-4053D8D5C962}" type="slidenum">
              <a:rPr lang="en-GB" smtClean="0"/>
              <a:t>187</a:t>
            </a:fld>
            <a:endParaRPr lang="en-GB" dirty="0"/>
          </a:p>
        </p:txBody>
      </p:sp>
    </p:spTree>
    <p:extLst>
      <p:ext uri="{BB962C8B-B14F-4D97-AF65-F5344CB8AC3E}">
        <p14:creationId xmlns:p14="http://schemas.microsoft.com/office/powerpoint/2010/main" val="257844426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Etic Tests of Theory</a:t>
            </a:r>
            <a:endParaRPr lang="en-GB" dirty="0"/>
          </a:p>
        </p:txBody>
      </p:sp>
      <p:sp>
        <p:nvSpPr>
          <p:cNvPr id="3" name="Content Placeholder 2"/>
          <p:cNvSpPr>
            <a:spLocks noGrp="1"/>
          </p:cNvSpPr>
          <p:nvPr>
            <p:ph idx="1"/>
          </p:nvPr>
        </p:nvSpPr>
        <p:spPr>
          <a:xfrm>
            <a:off x="551384" y="1600200"/>
            <a:ext cx="10873208" cy="5029200"/>
          </a:xfrm>
        </p:spPr>
        <p:txBody>
          <a:bodyPr>
            <a:normAutofit lnSpcReduction="10000"/>
          </a:bodyPr>
          <a:lstStyle/>
          <a:p>
            <a:r>
              <a:rPr lang="en-US" dirty="0"/>
              <a:t>The aforementioned two studies </a:t>
            </a:r>
            <a:r>
              <a:rPr lang="en-GB" dirty="0"/>
              <a:t>make useful contributions. </a:t>
            </a:r>
          </a:p>
          <a:p>
            <a:r>
              <a:rPr lang="en-GB" dirty="0"/>
              <a:t>However, the lack of indigenous characteristics that might also have helped explain the nature of cooperative behaviour and knowledge exchange arrangements in the particular contexts of Singapore and China is troubling.</a:t>
            </a:r>
          </a:p>
          <a:p>
            <a:r>
              <a:rPr lang="en-US" dirty="0"/>
              <a:t>If nothing else, it is a missed opportunity to study the middle ground between particular and universal contexts</a:t>
            </a:r>
          </a:p>
          <a:p>
            <a:r>
              <a:rPr lang="en-US" dirty="0"/>
              <a:t>Further, these indigenous constructs, once identified, could be later tested in other contexts and so their own generalizability extended</a:t>
            </a:r>
            <a:endParaRPr lang="en-GB" dirty="0"/>
          </a:p>
        </p:txBody>
      </p:sp>
      <p:sp>
        <p:nvSpPr>
          <p:cNvPr id="4" name="Slide Number Placeholder 3"/>
          <p:cNvSpPr>
            <a:spLocks noGrp="1"/>
          </p:cNvSpPr>
          <p:nvPr>
            <p:ph type="sldNum" sz="quarter" idx="12"/>
          </p:nvPr>
        </p:nvSpPr>
        <p:spPr/>
        <p:txBody>
          <a:bodyPr/>
          <a:lstStyle/>
          <a:p>
            <a:fld id="{CC3AC0ED-8073-4F67-8C3F-4053D8D5C962}" type="slidenum">
              <a:rPr lang="en-GB" smtClean="0"/>
              <a:t>188</a:t>
            </a:fld>
            <a:endParaRPr lang="en-GB" dirty="0"/>
          </a:p>
        </p:txBody>
      </p:sp>
    </p:spTree>
    <p:extLst>
      <p:ext uri="{BB962C8B-B14F-4D97-AF65-F5344CB8AC3E}">
        <p14:creationId xmlns:p14="http://schemas.microsoft.com/office/powerpoint/2010/main" val="252192641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Contrast, Emically…</a:t>
            </a:r>
            <a:endParaRPr lang="en-GB" dirty="0"/>
          </a:p>
        </p:txBody>
      </p:sp>
      <p:sp>
        <p:nvSpPr>
          <p:cNvPr id="3" name="Content Placeholder 2"/>
          <p:cNvSpPr>
            <a:spLocks noGrp="1"/>
          </p:cNvSpPr>
          <p:nvPr>
            <p:ph idx="1"/>
          </p:nvPr>
        </p:nvSpPr>
        <p:spPr>
          <a:xfrm>
            <a:off x="767408" y="1600200"/>
            <a:ext cx="10657184" cy="5029200"/>
          </a:xfrm>
        </p:spPr>
        <p:txBody>
          <a:bodyPr>
            <a:normAutofit fontScale="92500"/>
          </a:bodyPr>
          <a:lstStyle/>
          <a:p>
            <a:r>
              <a:rPr lang="en-GB" dirty="0"/>
              <a:t>Young et al. (2012) drew extensively on the Chinese concept of face to examine how Taiwanese teachers contribute to knowledge portals.</a:t>
            </a:r>
          </a:p>
          <a:p>
            <a:r>
              <a:rPr lang="en-GB" dirty="0"/>
              <a:t>They found that teachers were reluctant to contribute due to a fear of the negative gaze that they might receive from other people. </a:t>
            </a:r>
          </a:p>
          <a:p>
            <a:r>
              <a:rPr lang="en-GB" dirty="0"/>
              <a:t>‘Face’ is by no means an exclusively Chinese concept, but it is an important driver of behaviour in the Chinese context – and likely elsewhere. </a:t>
            </a:r>
          </a:p>
          <a:p>
            <a:r>
              <a:rPr lang="en-GB" dirty="0"/>
              <a:t>Further studies on the impact of face (and other indigenous factors) are desirable.</a:t>
            </a:r>
          </a:p>
          <a:p>
            <a:endParaRPr lang="en-GB" dirty="0"/>
          </a:p>
        </p:txBody>
      </p:sp>
      <p:sp>
        <p:nvSpPr>
          <p:cNvPr id="4" name="Slide Number Placeholder 3"/>
          <p:cNvSpPr>
            <a:spLocks noGrp="1"/>
          </p:cNvSpPr>
          <p:nvPr>
            <p:ph type="sldNum" sz="quarter" idx="12"/>
          </p:nvPr>
        </p:nvSpPr>
        <p:spPr/>
        <p:txBody>
          <a:bodyPr/>
          <a:lstStyle/>
          <a:p>
            <a:fld id="{CC3AC0ED-8073-4F67-8C3F-4053D8D5C962}" type="slidenum">
              <a:rPr lang="en-GB" smtClean="0"/>
              <a:t>189</a:t>
            </a:fld>
            <a:endParaRPr lang="en-GB" dirty="0"/>
          </a:p>
        </p:txBody>
      </p:sp>
    </p:spTree>
    <p:extLst>
      <p:ext uri="{BB962C8B-B14F-4D97-AF65-F5344CB8AC3E}">
        <p14:creationId xmlns:p14="http://schemas.microsoft.com/office/powerpoint/2010/main" val="276436662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Population Contexts Matter Too</a:t>
            </a:r>
          </a:p>
        </p:txBody>
      </p:sp>
      <p:sp>
        <p:nvSpPr>
          <p:cNvPr id="3" name="Content Placeholder 2"/>
          <p:cNvSpPr>
            <a:spLocks noGrp="1"/>
          </p:cNvSpPr>
          <p:nvPr>
            <p:ph idx="1"/>
          </p:nvPr>
        </p:nvSpPr>
        <p:spPr>
          <a:xfrm>
            <a:off x="695400" y="1600200"/>
            <a:ext cx="10945216" cy="4876800"/>
          </a:xfrm>
        </p:spPr>
        <p:txBody>
          <a:bodyPr>
            <a:normAutofit/>
          </a:bodyPr>
          <a:lstStyle/>
          <a:p>
            <a:r>
              <a:rPr lang="en-GB" dirty="0"/>
              <a:t>IS researchers often use one population as a proxy for another</a:t>
            </a:r>
          </a:p>
          <a:p>
            <a:pPr lvl="1"/>
            <a:r>
              <a:rPr lang="en-GB" dirty="0"/>
              <a:t>Students are the most common proxies for the general population</a:t>
            </a:r>
          </a:p>
          <a:p>
            <a:pPr lvl="2"/>
            <a:r>
              <a:rPr lang="en-GB" b="1" dirty="0"/>
              <a:t>Technology Use </a:t>
            </a:r>
            <a:r>
              <a:rPr lang="en-GB" dirty="0"/>
              <a:t>(Lowry et al., 2010)</a:t>
            </a:r>
          </a:p>
          <a:p>
            <a:pPr lvl="2"/>
            <a:r>
              <a:rPr lang="en-GB" b="1" dirty="0"/>
              <a:t>E-Commerce Behaviour</a:t>
            </a:r>
            <a:r>
              <a:rPr lang="en-GB" dirty="0"/>
              <a:t> (Ou and Sia, 2010)</a:t>
            </a:r>
          </a:p>
          <a:p>
            <a:pPr lvl="2"/>
            <a:r>
              <a:rPr lang="en-GB" b="1" dirty="0"/>
              <a:t>Managers</a:t>
            </a:r>
            <a:r>
              <a:rPr lang="en-GB" dirty="0"/>
              <a:t> (Speier and Morris, 2003)</a:t>
            </a:r>
          </a:p>
          <a:p>
            <a:pPr lvl="1"/>
            <a:r>
              <a:rPr lang="en-GB" dirty="0"/>
              <a:t>But students who lack work experience are bound to approach tasks very differently to seasoned managers</a:t>
            </a:r>
          </a:p>
        </p:txBody>
      </p:sp>
      <p:sp>
        <p:nvSpPr>
          <p:cNvPr id="4" name="Slide Number Placeholder 3"/>
          <p:cNvSpPr>
            <a:spLocks noGrp="1"/>
          </p:cNvSpPr>
          <p:nvPr>
            <p:ph type="sldNum" sz="quarter" idx="12"/>
          </p:nvPr>
        </p:nvSpPr>
        <p:spPr/>
        <p:txBody>
          <a:bodyPr/>
          <a:lstStyle/>
          <a:p>
            <a:fld id="{CC3AC0ED-8073-4F67-8C3F-4053D8D5C962}" type="slidenum">
              <a:rPr lang="en-GB" smtClean="0"/>
              <a:t>190</a:t>
            </a:fld>
            <a:endParaRPr lang="en-GB" dirty="0"/>
          </a:p>
        </p:txBody>
      </p:sp>
    </p:spTree>
    <p:extLst>
      <p:ext uri="{BB962C8B-B14F-4D97-AF65-F5344CB8AC3E}">
        <p14:creationId xmlns:p14="http://schemas.microsoft.com/office/powerpoint/2010/main" val="232487553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If You MUST Use Students…</a:t>
            </a:r>
          </a:p>
        </p:txBody>
      </p:sp>
      <p:sp>
        <p:nvSpPr>
          <p:cNvPr id="3" name="Content Placeholder 2"/>
          <p:cNvSpPr>
            <a:spLocks noGrp="1"/>
          </p:cNvSpPr>
          <p:nvPr>
            <p:ph idx="1"/>
          </p:nvPr>
        </p:nvSpPr>
        <p:spPr/>
        <p:txBody>
          <a:bodyPr/>
          <a:lstStyle/>
          <a:p>
            <a:r>
              <a:rPr lang="en-GB" dirty="0"/>
              <a:t>Then the research MUST be designed to “live in the students’ worlds” (Lee &amp; Dennis, 2012)</a:t>
            </a:r>
          </a:p>
          <a:p>
            <a:pPr lvl="1"/>
            <a:r>
              <a:rPr lang="en-GB" dirty="0"/>
              <a:t>where “students compose the population of interest” (ibid.)</a:t>
            </a:r>
          </a:p>
          <a:p>
            <a:pPr lvl="1"/>
            <a:r>
              <a:rPr lang="en-GB" dirty="0"/>
              <a:t>or otherwise </a:t>
            </a:r>
            <a:r>
              <a:rPr lang="en-GB" b="1" u="sng" dirty="0"/>
              <a:t>closely</a:t>
            </a:r>
            <a:r>
              <a:rPr lang="en-GB" u="sng" dirty="0"/>
              <a:t> </a:t>
            </a:r>
            <a:r>
              <a:rPr lang="en-GB" dirty="0"/>
              <a:t>resemble the “population of interest … on theoretically relevant variables” (Gordon et al., 1987).</a:t>
            </a:r>
          </a:p>
        </p:txBody>
      </p:sp>
      <p:sp>
        <p:nvSpPr>
          <p:cNvPr id="4" name="Slide Number Placeholder 3"/>
          <p:cNvSpPr>
            <a:spLocks noGrp="1"/>
          </p:cNvSpPr>
          <p:nvPr>
            <p:ph type="sldNum" sz="quarter" idx="12"/>
          </p:nvPr>
        </p:nvSpPr>
        <p:spPr/>
        <p:txBody>
          <a:bodyPr/>
          <a:lstStyle/>
          <a:p>
            <a:fld id="{CC3AC0ED-8073-4F67-8C3F-4053D8D5C962}" type="slidenum">
              <a:rPr lang="en-GB" smtClean="0"/>
              <a:t>191</a:t>
            </a:fld>
            <a:endParaRPr lang="en-GB" dirty="0"/>
          </a:p>
        </p:txBody>
      </p:sp>
    </p:spTree>
    <p:extLst>
      <p:ext uri="{BB962C8B-B14F-4D97-AF65-F5344CB8AC3E}">
        <p14:creationId xmlns:p14="http://schemas.microsoft.com/office/powerpoint/2010/main" val="344743416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Limitations are Inadequate</a:t>
            </a:r>
          </a:p>
        </p:txBody>
      </p:sp>
      <p:sp>
        <p:nvSpPr>
          <p:cNvPr id="3" name="Content Placeholder 2"/>
          <p:cNvSpPr>
            <a:spLocks noGrp="1"/>
          </p:cNvSpPr>
          <p:nvPr>
            <p:ph idx="1"/>
          </p:nvPr>
        </p:nvSpPr>
        <p:spPr>
          <a:xfrm>
            <a:off x="767408" y="1600200"/>
            <a:ext cx="10441160" cy="4756150"/>
          </a:xfrm>
        </p:spPr>
        <p:txBody>
          <a:bodyPr>
            <a:normAutofit/>
          </a:bodyPr>
          <a:lstStyle/>
          <a:p>
            <a:r>
              <a:rPr lang="en-GB" dirty="0"/>
              <a:t>Most researchers bewail their own failings with standard boilerplate as a form of self-flagellation (!), acknowledging</a:t>
            </a:r>
          </a:p>
          <a:p>
            <a:pPr lvl="1"/>
            <a:r>
              <a:rPr lang="en-GB" dirty="0"/>
              <a:t>the impoverishment of their data sampling </a:t>
            </a:r>
          </a:p>
          <a:p>
            <a:pPr lvl="1"/>
            <a:r>
              <a:rPr lang="en-GB" dirty="0"/>
              <a:t>or the limitations of their theoretical models </a:t>
            </a:r>
          </a:p>
          <a:p>
            <a:r>
              <a:rPr lang="en-GB" dirty="0"/>
              <a:t>and exhort future researchers to be more inclusive </a:t>
            </a:r>
          </a:p>
          <a:p>
            <a:pPr lvl="1"/>
            <a:r>
              <a:rPr lang="en-GB" dirty="0"/>
              <a:t>But they never are… the limitations perpetuate</a:t>
            </a:r>
          </a:p>
          <a:p>
            <a:pPr lvl="1"/>
            <a:r>
              <a:rPr lang="en-HK" dirty="0"/>
              <a:t>See my editorial – “The limitations of limitations”</a:t>
            </a:r>
            <a:endParaRPr lang="en-GB" dirty="0"/>
          </a:p>
        </p:txBody>
      </p:sp>
      <p:sp>
        <p:nvSpPr>
          <p:cNvPr id="4" name="Slide Number Placeholder 3"/>
          <p:cNvSpPr>
            <a:spLocks noGrp="1"/>
          </p:cNvSpPr>
          <p:nvPr>
            <p:ph type="sldNum" sz="quarter" idx="12"/>
          </p:nvPr>
        </p:nvSpPr>
        <p:spPr/>
        <p:txBody>
          <a:bodyPr/>
          <a:lstStyle/>
          <a:p>
            <a:fld id="{CC3AC0ED-8073-4F67-8C3F-4053D8D5C962}" type="slidenum">
              <a:rPr lang="en-GB" smtClean="0"/>
              <a:t>192</a:t>
            </a:fld>
            <a:endParaRPr lang="en-GB" dirty="0"/>
          </a:p>
        </p:txBody>
      </p:sp>
    </p:spTree>
    <p:extLst>
      <p:ext uri="{BB962C8B-B14F-4D97-AF65-F5344CB8AC3E}">
        <p14:creationId xmlns:p14="http://schemas.microsoft.com/office/powerpoint/2010/main" val="284029805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Limitations as Opportunities</a:t>
            </a:r>
          </a:p>
        </p:txBody>
      </p:sp>
      <p:sp>
        <p:nvSpPr>
          <p:cNvPr id="3" name="Content Placeholder 2"/>
          <p:cNvSpPr>
            <a:spLocks noGrp="1"/>
          </p:cNvSpPr>
          <p:nvPr>
            <p:ph idx="1"/>
          </p:nvPr>
        </p:nvSpPr>
        <p:spPr>
          <a:xfrm>
            <a:off x="839416" y="1600201"/>
            <a:ext cx="10585176" cy="4525963"/>
          </a:xfrm>
        </p:spPr>
        <p:txBody>
          <a:bodyPr>
            <a:normAutofit/>
          </a:bodyPr>
          <a:lstStyle/>
          <a:p>
            <a:r>
              <a:rPr lang="en-GB" dirty="0"/>
              <a:t>Instead, why not build the indigenous circumstances into the research design?</a:t>
            </a:r>
          </a:p>
          <a:p>
            <a:r>
              <a:rPr lang="en-GB" dirty="0"/>
              <a:t>Contextual differences are significant and have the potential to lead to new findings, new insights</a:t>
            </a:r>
          </a:p>
          <a:p>
            <a:r>
              <a:rPr lang="en-GB" dirty="0"/>
              <a:t>Few populations are homogeneous in a world of refugees and migrations</a:t>
            </a:r>
          </a:p>
          <a:p>
            <a:r>
              <a:rPr lang="en-GB" dirty="0"/>
              <a:t>Particularistic research that shuns the universalistic formulae and limitations has much to offer – celebrate the diversity!</a:t>
            </a:r>
          </a:p>
        </p:txBody>
      </p:sp>
      <p:sp>
        <p:nvSpPr>
          <p:cNvPr id="4" name="Slide Number Placeholder 3"/>
          <p:cNvSpPr>
            <a:spLocks noGrp="1"/>
          </p:cNvSpPr>
          <p:nvPr>
            <p:ph type="sldNum" sz="quarter" idx="12"/>
          </p:nvPr>
        </p:nvSpPr>
        <p:spPr/>
        <p:txBody>
          <a:bodyPr/>
          <a:lstStyle/>
          <a:p>
            <a:fld id="{CC3AC0ED-8073-4F67-8C3F-4053D8D5C962}" type="slidenum">
              <a:rPr lang="en-GB" smtClean="0"/>
              <a:t>193</a:t>
            </a:fld>
            <a:endParaRPr lang="en-GB" dirty="0"/>
          </a:p>
        </p:txBody>
      </p:sp>
    </p:spTree>
    <p:extLst>
      <p:ext uri="{BB962C8B-B14F-4D97-AF65-F5344CB8AC3E}">
        <p14:creationId xmlns:p14="http://schemas.microsoft.com/office/powerpoint/2010/main" val="395973393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Rules Vs Relationships</a:t>
            </a:r>
          </a:p>
        </p:txBody>
      </p:sp>
      <p:sp>
        <p:nvSpPr>
          <p:cNvPr id="3" name="Content Placeholder 2"/>
          <p:cNvSpPr>
            <a:spLocks noGrp="1"/>
          </p:cNvSpPr>
          <p:nvPr>
            <p:ph idx="1"/>
          </p:nvPr>
        </p:nvSpPr>
        <p:spPr/>
        <p:txBody>
          <a:bodyPr>
            <a:normAutofit fontScale="92500"/>
          </a:bodyPr>
          <a:lstStyle/>
          <a:p>
            <a:r>
              <a:rPr lang="en-GB" dirty="0"/>
              <a:t>Martinsons (2008) distinguishes between rule- and relationship- based societies in his theory-building work in e-commerce</a:t>
            </a:r>
          </a:p>
          <a:p>
            <a:pPr lvl="1">
              <a:buFont typeface="Wingdings" panose="05000000000000000000" pitchFamily="2" charset="2"/>
              <a:buChar char="§"/>
            </a:pPr>
            <a:r>
              <a:rPr lang="en-GB" dirty="0"/>
              <a:t>Rule-based – Universal</a:t>
            </a:r>
          </a:p>
          <a:p>
            <a:pPr lvl="1">
              <a:buFont typeface="Wingdings" panose="05000000000000000000" pitchFamily="2" charset="2"/>
              <a:buChar char="§"/>
            </a:pPr>
            <a:r>
              <a:rPr lang="en-GB" dirty="0"/>
              <a:t>Relationship-based – Particular</a:t>
            </a:r>
          </a:p>
          <a:p>
            <a:r>
              <a:rPr lang="en-GB" dirty="0"/>
              <a:t>Western societies tend to be more rule oriented, but this is not universal</a:t>
            </a:r>
          </a:p>
          <a:p>
            <a:r>
              <a:rPr lang="en-GB" dirty="0"/>
              <a:t>In China, while there are rules, there are also a lot of relationships (guanxi)</a:t>
            </a:r>
          </a:p>
        </p:txBody>
      </p:sp>
      <p:sp>
        <p:nvSpPr>
          <p:cNvPr id="4" name="Slide Number Placeholder 3"/>
          <p:cNvSpPr>
            <a:spLocks noGrp="1"/>
          </p:cNvSpPr>
          <p:nvPr>
            <p:ph type="sldNum" sz="quarter" idx="12"/>
          </p:nvPr>
        </p:nvSpPr>
        <p:spPr/>
        <p:txBody>
          <a:bodyPr/>
          <a:lstStyle/>
          <a:p>
            <a:fld id="{CC3AC0ED-8073-4F67-8C3F-4053D8D5C962}" type="slidenum">
              <a:rPr lang="en-GB" smtClean="0"/>
              <a:t>194</a:t>
            </a:fld>
            <a:endParaRPr lang="en-GB" dirty="0"/>
          </a:p>
        </p:txBody>
      </p:sp>
    </p:spTree>
    <p:extLst>
      <p:ext uri="{BB962C8B-B14F-4D97-AF65-F5344CB8AC3E}">
        <p14:creationId xmlns:p14="http://schemas.microsoft.com/office/powerpoint/2010/main" val="138052862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Guanxi</a:t>
            </a:r>
          </a:p>
        </p:txBody>
      </p:sp>
      <p:sp>
        <p:nvSpPr>
          <p:cNvPr id="3" name="Content Placeholder 2"/>
          <p:cNvSpPr>
            <a:spLocks noGrp="1"/>
          </p:cNvSpPr>
          <p:nvPr>
            <p:ph idx="1"/>
          </p:nvPr>
        </p:nvSpPr>
        <p:spPr>
          <a:xfrm>
            <a:off x="623392" y="1371600"/>
            <a:ext cx="10873208" cy="5105400"/>
          </a:xfrm>
        </p:spPr>
        <p:txBody>
          <a:bodyPr>
            <a:normAutofit/>
          </a:bodyPr>
          <a:lstStyle/>
          <a:p>
            <a:r>
              <a:rPr lang="en-GB" dirty="0"/>
              <a:t>Ou et al. (2014) suggest that guanxi plays a significant role in Chinese consumer behaviour</a:t>
            </a:r>
          </a:p>
          <a:p>
            <a:r>
              <a:rPr lang="en-GB" dirty="0"/>
              <a:t>In my own work (Davison et al. 2013), I document how guanxi restricts and shapes  knowledge exchange activities in Chinese professional service firms</a:t>
            </a:r>
          </a:p>
          <a:p>
            <a:r>
              <a:rPr lang="en-GB" dirty="0"/>
              <a:t>Meanwhile, Sue-Chan and Dasborough (2006) provide initial evidence that guanxi is not restricted to Chinese contexts, documenting its influence in Australian personnel decisions</a:t>
            </a:r>
          </a:p>
        </p:txBody>
      </p:sp>
      <p:sp>
        <p:nvSpPr>
          <p:cNvPr id="4" name="Slide Number Placeholder 3"/>
          <p:cNvSpPr>
            <a:spLocks noGrp="1"/>
          </p:cNvSpPr>
          <p:nvPr>
            <p:ph type="sldNum" sz="quarter" idx="12"/>
          </p:nvPr>
        </p:nvSpPr>
        <p:spPr/>
        <p:txBody>
          <a:bodyPr/>
          <a:lstStyle/>
          <a:p>
            <a:fld id="{CC3AC0ED-8073-4F67-8C3F-4053D8D5C962}" type="slidenum">
              <a:rPr lang="en-GB" smtClean="0"/>
              <a:t>195</a:t>
            </a:fld>
            <a:endParaRPr lang="en-GB" dirty="0"/>
          </a:p>
        </p:txBody>
      </p:sp>
    </p:spTree>
    <p:extLst>
      <p:ext uri="{BB962C8B-B14F-4D97-AF65-F5344CB8AC3E}">
        <p14:creationId xmlns:p14="http://schemas.microsoft.com/office/powerpoint/2010/main" val="175935589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Are Western Theories Sufficient?</a:t>
            </a:r>
          </a:p>
        </p:txBody>
      </p:sp>
      <p:sp>
        <p:nvSpPr>
          <p:cNvPr id="3" name="Content Placeholder 2"/>
          <p:cNvSpPr>
            <a:spLocks noGrp="1"/>
          </p:cNvSpPr>
          <p:nvPr>
            <p:ph idx="1"/>
          </p:nvPr>
        </p:nvSpPr>
        <p:spPr/>
        <p:txBody>
          <a:bodyPr>
            <a:normAutofit/>
          </a:bodyPr>
          <a:lstStyle/>
          <a:p>
            <a:r>
              <a:rPr lang="en-GB" dirty="0"/>
              <a:t>Or we do need more particularistic theories – and how could we develop them?</a:t>
            </a:r>
          </a:p>
          <a:p>
            <a:pPr lvl="1"/>
            <a:r>
              <a:rPr lang="en-GB" dirty="0"/>
              <a:t>We can run etic tests of Western theories in non-Western contexts</a:t>
            </a:r>
          </a:p>
          <a:p>
            <a:pPr lvl="1"/>
            <a:r>
              <a:rPr lang="en-GB" dirty="0"/>
              <a:t>We can also develop new non-Western theory emically, drawing on phenomena/constructs that are unique to an indigenous context</a:t>
            </a:r>
          </a:p>
          <a:p>
            <a:pPr lvl="1"/>
            <a:r>
              <a:rPr lang="en-GB" dirty="0"/>
              <a:t>Examples of the latter are rare in IS but more common in Anthropology (Malinowski, 1922; Descola, 1996)</a:t>
            </a:r>
          </a:p>
        </p:txBody>
      </p:sp>
      <p:sp>
        <p:nvSpPr>
          <p:cNvPr id="4" name="Slide Number Placeholder 3"/>
          <p:cNvSpPr>
            <a:spLocks noGrp="1"/>
          </p:cNvSpPr>
          <p:nvPr>
            <p:ph type="sldNum" sz="quarter" idx="12"/>
          </p:nvPr>
        </p:nvSpPr>
        <p:spPr/>
        <p:txBody>
          <a:bodyPr/>
          <a:lstStyle/>
          <a:p>
            <a:fld id="{CC3AC0ED-8073-4F67-8C3F-4053D8D5C962}" type="slidenum">
              <a:rPr lang="en-GB" smtClean="0"/>
              <a:t>196</a:t>
            </a:fld>
            <a:endParaRPr lang="en-GB" dirty="0"/>
          </a:p>
        </p:txBody>
      </p:sp>
    </p:spTree>
    <p:extLst>
      <p:ext uri="{BB962C8B-B14F-4D97-AF65-F5344CB8AC3E}">
        <p14:creationId xmlns:p14="http://schemas.microsoft.com/office/powerpoint/2010/main" val="215843500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44562"/>
          </a:xfrm>
        </p:spPr>
        <p:txBody>
          <a:bodyPr/>
          <a:lstStyle/>
          <a:p>
            <a:r>
              <a:rPr lang="en-GB" dirty="0"/>
              <a:t>Convergence or Divergence?</a:t>
            </a:r>
          </a:p>
        </p:txBody>
      </p:sp>
      <p:sp>
        <p:nvSpPr>
          <p:cNvPr id="3" name="Content Placeholder 2"/>
          <p:cNvSpPr>
            <a:spLocks noGrp="1"/>
          </p:cNvSpPr>
          <p:nvPr>
            <p:ph idx="1"/>
          </p:nvPr>
        </p:nvSpPr>
        <p:spPr>
          <a:xfrm>
            <a:off x="767408" y="1371600"/>
            <a:ext cx="10657184" cy="5105400"/>
          </a:xfrm>
        </p:spPr>
        <p:txBody>
          <a:bodyPr>
            <a:normAutofit/>
          </a:bodyPr>
          <a:lstStyle/>
          <a:p>
            <a:r>
              <a:rPr lang="en-GB" dirty="0"/>
              <a:t>A universal set of norms</a:t>
            </a:r>
          </a:p>
          <a:p>
            <a:pPr lvl="1"/>
            <a:r>
              <a:rPr lang="en-GB" dirty="0"/>
              <a:t>The flat world hypothesis?</a:t>
            </a:r>
          </a:p>
          <a:p>
            <a:pPr lvl="1"/>
            <a:r>
              <a:rPr lang="en-GB" dirty="0"/>
              <a:t>A single set of methods and a single epistemological </a:t>
            </a:r>
            <a:r>
              <a:rPr lang="en-GB" i="1" dirty="0"/>
              <a:t>weltanschauung</a:t>
            </a:r>
            <a:r>
              <a:rPr lang="en-GB" dirty="0"/>
              <a:t>?</a:t>
            </a:r>
          </a:p>
          <a:p>
            <a:r>
              <a:rPr lang="en-GB" dirty="0"/>
              <a:t>Or heightened particularism, with multiple villages?</a:t>
            </a:r>
          </a:p>
          <a:p>
            <a:pPr lvl="1"/>
            <a:r>
              <a:rPr lang="en-GB" dirty="0"/>
              <a:t>the behaviours of American, European and Japanese professionals tend to more strongly reflect their idiosyncratic national values when they are on expatriate assignments (Schneider and Barsoux, 2003)</a:t>
            </a:r>
          </a:p>
        </p:txBody>
      </p:sp>
      <p:sp>
        <p:nvSpPr>
          <p:cNvPr id="4" name="Slide Number Placeholder 3"/>
          <p:cNvSpPr>
            <a:spLocks noGrp="1"/>
          </p:cNvSpPr>
          <p:nvPr>
            <p:ph type="sldNum" sz="quarter" idx="12"/>
          </p:nvPr>
        </p:nvSpPr>
        <p:spPr/>
        <p:txBody>
          <a:bodyPr/>
          <a:lstStyle/>
          <a:p>
            <a:fld id="{CC3AC0ED-8073-4F67-8C3F-4053D8D5C962}" type="slidenum">
              <a:rPr lang="en-GB" smtClean="0"/>
              <a:t>197</a:t>
            </a:fld>
            <a:endParaRPr lang="en-GB" dirty="0"/>
          </a:p>
        </p:txBody>
      </p:sp>
    </p:spTree>
    <p:extLst>
      <p:ext uri="{BB962C8B-B14F-4D97-AF65-F5344CB8AC3E}">
        <p14:creationId xmlns:p14="http://schemas.microsoft.com/office/powerpoint/2010/main" val="372520056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Convergence Suggests Acceptance of a Single Hegemony</a:t>
            </a:r>
          </a:p>
        </p:txBody>
      </p:sp>
      <p:sp>
        <p:nvSpPr>
          <p:cNvPr id="3" name="Content Placeholder 2"/>
          <p:cNvSpPr>
            <a:spLocks noGrp="1"/>
          </p:cNvSpPr>
          <p:nvPr>
            <p:ph idx="1"/>
          </p:nvPr>
        </p:nvSpPr>
        <p:spPr/>
        <p:txBody>
          <a:bodyPr>
            <a:normAutofit/>
          </a:bodyPr>
          <a:lstStyle/>
          <a:p>
            <a:r>
              <a:rPr lang="en-GB" dirty="0"/>
              <a:t>But this seems unlikely in a polycentric world</a:t>
            </a:r>
          </a:p>
          <a:p>
            <a:pPr lvl="1"/>
            <a:r>
              <a:rPr lang="en-GB" dirty="0"/>
              <a:t>Many countries are increasingly unwilling to bend to ‘global’ norms or expectations</a:t>
            </a:r>
          </a:p>
          <a:p>
            <a:pPr lvl="1"/>
            <a:r>
              <a:rPr lang="en-GB" dirty="0"/>
              <a:t>Social media spawns new movements that transcend governments</a:t>
            </a:r>
          </a:p>
          <a:p>
            <a:pPr lvl="1"/>
            <a:r>
              <a:rPr lang="en-GB" dirty="0"/>
              <a:t>Although English (and other languages) may be a lingua franca at work, at home people switch to their own language</a:t>
            </a:r>
          </a:p>
        </p:txBody>
      </p:sp>
      <p:sp>
        <p:nvSpPr>
          <p:cNvPr id="4" name="Slide Number Placeholder 3"/>
          <p:cNvSpPr>
            <a:spLocks noGrp="1"/>
          </p:cNvSpPr>
          <p:nvPr>
            <p:ph type="sldNum" sz="quarter" idx="12"/>
          </p:nvPr>
        </p:nvSpPr>
        <p:spPr/>
        <p:txBody>
          <a:bodyPr/>
          <a:lstStyle/>
          <a:p>
            <a:fld id="{CC3AC0ED-8073-4F67-8C3F-4053D8D5C962}" type="slidenum">
              <a:rPr lang="en-GB" smtClean="0"/>
              <a:t>198</a:t>
            </a:fld>
            <a:endParaRPr lang="en-GB" dirty="0"/>
          </a:p>
        </p:txBody>
      </p:sp>
    </p:spTree>
    <p:extLst>
      <p:ext uri="{BB962C8B-B14F-4D97-AF65-F5344CB8AC3E}">
        <p14:creationId xmlns:p14="http://schemas.microsoft.com/office/powerpoint/2010/main" val="21965730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Where to Play? Where to Win?</a:t>
            </a:r>
          </a:p>
        </p:txBody>
      </p:sp>
      <p:sp>
        <p:nvSpPr>
          <p:cNvPr id="3" name="Content Placeholder 2"/>
          <p:cNvSpPr>
            <a:spLocks noGrp="1"/>
          </p:cNvSpPr>
          <p:nvPr>
            <p:ph idx="1"/>
          </p:nvPr>
        </p:nvSpPr>
        <p:spPr>
          <a:xfrm>
            <a:off x="914400" y="2276872"/>
            <a:ext cx="10801200" cy="4876800"/>
          </a:xfrm>
        </p:spPr>
        <p:txBody>
          <a:bodyPr>
            <a:noAutofit/>
          </a:bodyPr>
          <a:lstStyle/>
          <a:p>
            <a:r>
              <a:rPr lang="en-GB" dirty="0"/>
              <a:t>Researchers need to assess</a:t>
            </a:r>
          </a:p>
          <a:p>
            <a:pPr lvl="1">
              <a:buFont typeface="Wingdings" panose="05000000000000000000" pitchFamily="2" charset="2"/>
              <a:buChar char="§"/>
            </a:pPr>
            <a:r>
              <a:rPr lang="en-GB" dirty="0"/>
              <a:t>Where to play – the context</a:t>
            </a:r>
          </a:p>
          <a:p>
            <a:pPr lvl="1">
              <a:buFont typeface="Wingdings" panose="05000000000000000000" pitchFamily="2" charset="2"/>
              <a:buChar char="§"/>
            </a:pPr>
            <a:r>
              <a:rPr lang="en-GB" dirty="0"/>
              <a:t>What to discover – but does anyone care?</a:t>
            </a:r>
          </a:p>
          <a:p>
            <a:pPr lvl="1">
              <a:buFont typeface="Wingdings" panose="05000000000000000000" pitchFamily="2" charset="2"/>
              <a:buChar char="§"/>
            </a:pPr>
            <a:r>
              <a:rPr lang="en-GB" dirty="0"/>
              <a:t>Where to publish – in a top journal or a local conference?</a:t>
            </a:r>
          </a:p>
          <a:p>
            <a:pPr lvl="1">
              <a:buFont typeface="Wingdings" panose="05000000000000000000" pitchFamily="2" charset="2"/>
              <a:buChar char="§"/>
            </a:pPr>
            <a:r>
              <a:rPr lang="en-GB" dirty="0"/>
              <a:t>Whom to influence and how – your readership?</a:t>
            </a:r>
          </a:p>
        </p:txBody>
      </p:sp>
      <p:sp>
        <p:nvSpPr>
          <p:cNvPr id="4" name="Slide Number Placeholder 3"/>
          <p:cNvSpPr>
            <a:spLocks noGrp="1"/>
          </p:cNvSpPr>
          <p:nvPr>
            <p:ph type="sldNum" sz="quarter" idx="12"/>
          </p:nvPr>
        </p:nvSpPr>
        <p:spPr/>
        <p:txBody>
          <a:bodyPr/>
          <a:lstStyle/>
          <a:p>
            <a:fld id="{CC3AC0ED-8073-4F67-8C3F-4053D8D5C962}" type="slidenum">
              <a:rPr lang="en-GB" smtClean="0"/>
              <a:t>199</a:t>
            </a:fld>
            <a:endParaRPr lang="en-GB" dirty="0"/>
          </a:p>
        </p:txBody>
      </p:sp>
    </p:spTree>
    <p:extLst>
      <p:ext uri="{BB962C8B-B14F-4D97-AF65-F5344CB8AC3E}">
        <p14:creationId xmlns:p14="http://schemas.microsoft.com/office/powerpoint/2010/main" val="4238743539"/>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Choice of Context</a:t>
            </a:r>
          </a:p>
        </p:txBody>
      </p:sp>
      <p:sp>
        <p:nvSpPr>
          <p:cNvPr id="3" name="Content Placeholder 2"/>
          <p:cNvSpPr>
            <a:spLocks noGrp="1"/>
          </p:cNvSpPr>
          <p:nvPr>
            <p:ph idx="1"/>
          </p:nvPr>
        </p:nvSpPr>
        <p:spPr>
          <a:xfrm>
            <a:off x="695400" y="1600200"/>
            <a:ext cx="10873208" cy="4876800"/>
          </a:xfrm>
        </p:spPr>
        <p:txBody>
          <a:bodyPr>
            <a:normAutofit/>
          </a:bodyPr>
          <a:lstStyle/>
          <a:p>
            <a:r>
              <a:rPr lang="en-GB" dirty="0"/>
              <a:t>Significantly affects the later impact of research</a:t>
            </a:r>
          </a:p>
          <a:p>
            <a:r>
              <a:rPr lang="en-GB" dirty="0"/>
              <a:t>Should be linked closely to the research question and method, not just a matter of convenience</a:t>
            </a:r>
          </a:p>
          <a:p>
            <a:r>
              <a:rPr lang="en-GB" dirty="0"/>
              <a:t>Managers need to ensure that their policies and practices fit their cultural and institutional contexts</a:t>
            </a:r>
          </a:p>
          <a:p>
            <a:pPr lvl="1"/>
            <a:r>
              <a:rPr lang="en-GB" dirty="0"/>
              <a:t>What role do we play in testing theories and developing prescriptive recommendations for practice?</a:t>
            </a:r>
          </a:p>
          <a:p>
            <a:pPr lvl="1"/>
            <a:r>
              <a:rPr lang="en-GB" dirty="0"/>
              <a:t>Studies of what works in the US, Australia … may not be relevant in Iraq, China</a:t>
            </a:r>
          </a:p>
        </p:txBody>
      </p:sp>
      <p:sp>
        <p:nvSpPr>
          <p:cNvPr id="4" name="Slide Number Placeholder 3"/>
          <p:cNvSpPr>
            <a:spLocks noGrp="1"/>
          </p:cNvSpPr>
          <p:nvPr>
            <p:ph type="sldNum" sz="quarter" idx="12"/>
          </p:nvPr>
        </p:nvSpPr>
        <p:spPr/>
        <p:txBody>
          <a:bodyPr/>
          <a:lstStyle/>
          <a:p>
            <a:fld id="{CC3AC0ED-8073-4F67-8C3F-4053D8D5C962}" type="slidenum">
              <a:rPr lang="en-GB" smtClean="0"/>
              <a:t>200</a:t>
            </a:fld>
            <a:endParaRPr lang="en-GB" dirty="0"/>
          </a:p>
        </p:txBody>
      </p:sp>
    </p:spTree>
    <p:extLst>
      <p:ext uri="{BB962C8B-B14F-4D97-AF65-F5344CB8AC3E}">
        <p14:creationId xmlns:p14="http://schemas.microsoft.com/office/powerpoint/2010/main" val="304617619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Experimentally Controlled Contexts</a:t>
            </a:r>
          </a:p>
        </p:txBody>
      </p:sp>
      <p:sp>
        <p:nvSpPr>
          <p:cNvPr id="3" name="Content Placeholder 2"/>
          <p:cNvSpPr>
            <a:spLocks noGrp="1"/>
          </p:cNvSpPr>
          <p:nvPr>
            <p:ph idx="1"/>
          </p:nvPr>
        </p:nvSpPr>
        <p:spPr/>
        <p:txBody>
          <a:bodyPr>
            <a:normAutofit/>
          </a:bodyPr>
          <a:lstStyle/>
          <a:p>
            <a:r>
              <a:rPr lang="en-GB" dirty="0"/>
              <a:t>Are problematic because they usually:</a:t>
            </a:r>
          </a:p>
          <a:p>
            <a:pPr lvl="1"/>
            <a:r>
              <a:rPr lang="en-GB" dirty="0"/>
              <a:t>Limit the plausibility of the research design</a:t>
            </a:r>
          </a:p>
          <a:p>
            <a:pPr lvl="1"/>
            <a:r>
              <a:rPr lang="en-GB" dirty="0"/>
              <a:t>Exclude (or ignore) cultural and institutional constraints</a:t>
            </a:r>
          </a:p>
          <a:p>
            <a:pPr lvl="1"/>
            <a:r>
              <a:rPr lang="en-GB" dirty="0"/>
              <a:t>Have very limited credibility with, or relevance for, practitioners</a:t>
            </a:r>
          </a:p>
          <a:p>
            <a:pPr lvl="1"/>
            <a:r>
              <a:rPr lang="en-GB" dirty="0"/>
              <a:t>So, when I see “We studied how undergrad students tackled decision choice problems in a lab experiment. … This research has significant implications for managerial decision making …” !!</a:t>
            </a:r>
          </a:p>
        </p:txBody>
      </p:sp>
      <p:sp>
        <p:nvSpPr>
          <p:cNvPr id="4" name="Slide Number Placeholder 3"/>
          <p:cNvSpPr>
            <a:spLocks noGrp="1"/>
          </p:cNvSpPr>
          <p:nvPr>
            <p:ph type="sldNum" sz="quarter" idx="12"/>
          </p:nvPr>
        </p:nvSpPr>
        <p:spPr/>
        <p:txBody>
          <a:bodyPr/>
          <a:lstStyle/>
          <a:p>
            <a:fld id="{CC3AC0ED-8073-4F67-8C3F-4053D8D5C962}" type="slidenum">
              <a:rPr lang="en-GB" smtClean="0"/>
              <a:t>201</a:t>
            </a:fld>
            <a:endParaRPr lang="en-GB" dirty="0"/>
          </a:p>
        </p:txBody>
      </p:sp>
    </p:spTree>
    <p:extLst>
      <p:ext uri="{BB962C8B-B14F-4D97-AF65-F5344CB8AC3E}">
        <p14:creationId xmlns:p14="http://schemas.microsoft.com/office/powerpoint/2010/main" val="42645361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Contextual Research Opportunities</a:t>
            </a:r>
          </a:p>
        </p:txBody>
      </p:sp>
      <p:sp>
        <p:nvSpPr>
          <p:cNvPr id="3" name="Content Placeholder 2"/>
          <p:cNvSpPr>
            <a:spLocks noGrp="1"/>
          </p:cNvSpPr>
          <p:nvPr>
            <p:ph idx="1"/>
          </p:nvPr>
        </p:nvSpPr>
        <p:spPr/>
        <p:txBody>
          <a:bodyPr>
            <a:normAutofit/>
          </a:bodyPr>
          <a:lstStyle/>
          <a:p>
            <a:r>
              <a:rPr lang="en-GB" dirty="0"/>
              <a:t>Multinational Virtual Teams</a:t>
            </a:r>
          </a:p>
          <a:p>
            <a:r>
              <a:rPr lang="en-GB" dirty="0"/>
              <a:t>Joint Ventures</a:t>
            </a:r>
          </a:p>
          <a:p>
            <a:r>
              <a:rPr lang="en-GB" dirty="0"/>
              <a:t>Cross-Cultural Alliances</a:t>
            </a:r>
          </a:p>
          <a:p>
            <a:r>
              <a:rPr lang="en-GB" dirty="0"/>
              <a:t>Newly immigrant populations</a:t>
            </a:r>
          </a:p>
          <a:p>
            <a:endParaRPr lang="en-GB" dirty="0"/>
          </a:p>
          <a:p>
            <a:r>
              <a:rPr lang="en-GB" dirty="0"/>
              <a:t>All of these commonly experience cultural and contextual barriers to effectiveness … so are worth studying</a:t>
            </a:r>
          </a:p>
        </p:txBody>
      </p:sp>
      <p:sp>
        <p:nvSpPr>
          <p:cNvPr id="4" name="Slide Number Placeholder 3"/>
          <p:cNvSpPr>
            <a:spLocks noGrp="1"/>
          </p:cNvSpPr>
          <p:nvPr>
            <p:ph type="sldNum" sz="quarter" idx="12"/>
          </p:nvPr>
        </p:nvSpPr>
        <p:spPr/>
        <p:txBody>
          <a:bodyPr/>
          <a:lstStyle/>
          <a:p>
            <a:fld id="{CC3AC0ED-8073-4F67-8C3F-4053D8D5C962}" type="slidenum">
              <a:rPr lang="en-GB" smtClean="0"/>
              <a:t>202</a:t>
            </a:fld>
            <a:endParaRPr lang="en-GB" dirty="0"/>
          </a:p>
        </p:txBody>
      </p:sp>
    </p:spTree>
    <p:extLst>
      <p:ext uri="{BB962C8B-B14F-4D97-AF65-F5344CB8AC3E}">
        <p14:creationId xmlns:p14="http://schemas.microsoft.com/office/powerpoint/2010/main" val="68375153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a:t>Sarker &amp; Sahay (2004) studied a distributed US-NO software development team</a:t>
            </a:r>
          </a:p>
        </p:txBody>
      </p:sp>
      <p:sp>
        <p:nvSpPr>
          <p:cNvPr id="3" name="Content Placeholder 2"/>
          <p:cNvSpPr>
            <a:spLocks noGrp="1"/>
          </p:cNvSpPr>
          <p:nvPr>
            <p:ph idx="1"/>
          </p:nvPr>
        </p:nvSpPr>
        <p:spPr/>
        <p:txBody>
          <a:bodyPr>
            <a:normAutofit fontScale="92500"/>
          </a:bodyPr>
          <a:lstStyle/>
          <a:p>
            <a:r>
              <a:rPr lang="en-GB" dirty="0"/>
              <a:t>Language caused more divergence among team members than anything else: </a:t>
            </a:r>
          </a:p>
          <a:p>
            <a:pPr lvl="1"/>
            <a:r>
              <a:rPr lang="en-GB" dirty="0"/>
              <a:t>Norwegian team members, when under pressure, tended to switch from English to Norwegian</a:t>
            </a:r>
          </a:p>
          <a:p>
            <a:pPr lvl="1"/>
            <a:r>
              <a:rPr lang="en-GB" dirty="0"/>
              <a:t>This frustrated American team members who did not speak Norwegian</a:t>
            </a:r>
          </a:p>
          <a:p>
            <a:r>
              <a:rPr lang="en-GB" dirty="0"/>
              <a:t>Language is the basis of fierce national pride</a:t>
            </a:r>
          </a:p>
          <a:p>
            <a:pPr lvl="1"/>
            <a:r>
              <a:rPr lang="en-GB" dirty="0"/>
              <a:t>Linguistic convergence to English? Or Chinese?</a:t>
            </a:r>
          </a:p>
          <a:p>
            <a:pPr lvl="1"/>
            <a:r>
              <a:rPr lang="en-GB" dirty="0"/>
              <a:t>And don’t use Google Translate!</a:t>
            </a:r>
          </a:p>
        </p:txBody>
      </p:sp>
      <p:sp>
        <p:nvSpPr>
          <p:cNvPr id="4" name="Slide Number Placeholder 3"/>
          <p:cNvSpPr>
            <a:spLocks noGrp="1"/>
          </p:cNvSpPr>
          <p:nvPr>
            <p:ph type="sldNum" sz="quarter" idx="12"/>
          </p:nvPr>
        </p:nvSpPr>
        <p:spPr/>
        <p:txBody>
          <a:bodyPr/>
          <a:lstStyle/>
          <a:p>
            <a:fld id="{CC3AC0ED-8073-4F67-8C3F-4053D8D5C962}" type="slidenum">
              <a:rPr lang="en-GB" smtClean="0"/>
              <a:t>203</a:t>
            </a:fld>
            <a:endParaRPr lang="en-GB" dirty="0"/>
          </a:p>
        </p:txBody>
      </p:sp>
    </p:spTree>
    <p:extLst>
      <p:ext uri="{BB962C8B-B14F-4D97-AF65-F5344CB8AC3E}">
        <p14:creationId xmlns:p14="http://schemas.microsoft.com/office/powerpoint/2010/main" val="105606462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Concluding Thoughts</a:t>
            </a:r>
          </a:p>
        </p:txBody>
      </p:sp>
      <p:sp>
        <p:nvSpPr>
          <p:cNvPr id="3" name="Content Placeholder 2"/>
          <p:cNvSpPr>
            <a:spLocks noGrp="1"/>
          </p:cNvSpPr>
          <p:nvPr>
            <p:ph idx="1"/>
          </p:nvPr>
        </p:nvSpPr>
        <p:spPr/>
        <p:txBody>
          <a:bodyPr>
            <a:normAutofit/>
          </a:bodyPr>
          <a:lstStyle/>
          <a:p>
            <a:r>
              <a:rPr lang="en-GB" dirty="0"/>
              <a:t>Unrealistic to ignore context</a:t>
            </a:r>
          </a:p>
          <a:p>
            <a:r>
              <a:rPr lang="en-GB" dirty="0"/>
              <a:t>Naïve, even irresponsible, to think we can reach theoretical convergence and universal findings (in the social sciences)</a:t>
            </a:r>
          </a:p>
          <a:p>
            <a:r>
              <a:rPr lang="en-GB" dirty="0"/>
              <a:t>Validity depends extensively on context</a:t>
            </a:r>
          </a:p>
          <a:p>
            <a:r>
              <a:rPr lang="en-GB" dirty="0"/>
              <a:t>Context imposes boundary conditions on theories</a:t>
            </a:r>
          </a:p>
          <a:p>
            <a:r>
              <a:rPr lang="en-GB" dirty="0"/>
              <a:t>We need to make plausible interpretations of reality in our work</a:t>
            </a:r>
          </a:p>
        </p:txBody>
      </p:sp>
      <p:sp>
        <p:nvSpPr>
          <p:cNvPr id="4" name="Slide Number Placeholder 3"/>
          <p:cNvSpPr>
            <a:spLocks noGrp="1"/>
          </p:cNvSpPr>
          <p:nvPr>
            <p:ph type="sldNum" sz="quarter" idx="12"/>
          </p:nvPr>
        </p:nvSpPr>
        <p:spPr/>
        <p:txBody>
          <a:bodyPr/>
          <a:lstStyle/>
          <a:p>
            <a:fld id="{CC3AC0ED-8073-4F67-8C3F-4053D8D5C962}" type="slidenum">
              <a:rPr lang="en-GB" smtClean="0"/>
              <a:t>204</a:t>
            </a:fld>
            <a:endParaRPr lang="en-GB" dirty="0"/>
          </a:p>
        </p:txBody>
      </p:sp>
    </p:spTree>
    <p:extLst>
      <p:ext uri="{BB962C8B-B14F-4D97-AF65-F5344CB8AC3E}">
        <p14:creationId xmlns:p14="http://schemas.microsoft.com/office/powerpoint/2010/main" val="428011022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10363200" cy="1143000"/>
          </a:xfrm>
        </p:spPr>
        <p:txBody>
          <a:bodyPr>
            <a:normAutofit/>
          </a:bodyPr>
          <a:lstStyle/>
          <a:p>
            <a:r>
              <a:rPr lang="en-GB" dirty="0"/>
              <a:t>Where to Play … if you want to Win?</a:t>
            </a:r>
          </a:p>
        </p:txBody>
      </p:sp>
      <p:sp>
        <p:nvSpPr>
          <p:cNvPr id="3" name="Content Placeholder 2"/>
          <p:cNvSpPr>
            <a:spLocks noGrp="1"/>
          </p:cNvSpPr>
          <p:nvPr>
            <p:ph idx="1"/>
          </p:nvPr>
        </p:nvSpPr>
        <p:spPr>
          <a:xfrm>
            <a:off x="623392" y="1447800"/>
            <a:ext cx="10945216" cy="5105400"/>
          </a:xfrm>
        </p:spPr>
        <p:txBody>
          <a:bodyPr>
            <a:normAutofit/>
          </a:bodyPr>
          <a:lstStyle/>
          <a:p>
            <a:r>
              <a:rPr lang="en-GB" sz="3600" dirty="0"/>
              <a:t>Ask this question at the outset, because it will affect research design, theory development and data collection</a:t>
            </a:r>
          </a:p>
          <a:p>
            <a:r>
              <a:rPr lang="en-GB" sz="3600" dirty="0"/>
              <a:t>Too often the playpen is one of convenience, with little genuine contribution or impact achievable, no matter what the question</a:t>
            </a:r>
          </a:p>
          <a:p>
            <a:pPr lvl="1"/>
            <a:r>
              <a:rPr lang="en-GB" sz="3200" dirty="0"/>
              <a:t>The wrong context may be a fatal flaw</a:t>
            </a:r>
          </a:p>
        </p:txBody>
      </p:sp>
      <p:sp>
        <p:nvSpPr>
          <p:cNvPr id="4" name="Slide Number Placeholder 3"/>
          <p:cNvSpPr>
            <a:spLocks noGrp="1"/>
          </p:cNvSpPr>
          <p:nvPr>
            <p:ph type="sldNum" sz="quarter" idx="12"/>
          </p:nvPr>
        </p:nvSpPr>
        <p:spPr/>
        <p:txBody>
          <a:bodyPr/>
          <a:lstStyle/>
          <a:p>
            <a:fld id="{CC3AC0ED-8073-4F67-8C3F-4053D8D5C962}" type="slidenum">
              <a:rPr lang="en-GB" smtClean="0"/>
              <a:t>205</a:t>
            </a:fld>
            <a:endParaRPr lang="en-GB" dirty="0"/>
          </a:p>
        </p:txBody>
      </p:sp>
    </p:spTree>
    <p:extLst>
      <p:ext uri="{BB962C8B-B14F-4D97-AF65-F5344CB8AC3E}">
        <p14:creationId xmlns:p14="http://schemas.microsoft.com/office/powerpoint/2010/main" val="324750836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Contextually Rich Descriptions</a:t>
            </a:r>
          </a:p>
        </p:txBody>
      </p:sp>
      <p:sp>
        <p:nvSpPr>
          <p:cNvPr id="3" name="Content Placeholder 2"/>
          <p:cNvSpPr>
            <a:spLocks noGrp="1"/>
          </p:cNvSpPr>
          <p:nvPr>
            <p:ph idx="1"/>
          </p:nvPr>
        </p:nvSpPr>
        <p:spPr/>
        <p:txBody>
          <a:bodyPr>
            <a:normAutofit/>
          </a:bodyPr>
          <a:lstStyle/>
          <a:p>
            <a:r>
              <a:rPr lang="en-US" dirty="0"/>
              <a:t>Research is incomplete if it is not described completely, so descriptions of context must be as precise as possible</a:t>
            </a:r>
          </a:p>
          <a:p>
            <a:pPr lvl="1"/>
            <a:r>
              <a:rPr lang="en-GB" dirty="0"/>
              <a:t>Authors must be transparent</a:t>
            </a:r>
          </a:p>
          <a:p>
            <a:pPr lvl="1"/>
            <a:r>
              <a:rPr lang="en-GB" dirty="0"/>
              <a:t>Reviewers and editors must learn to demand</a:t>
            </a:r>
          </a:p>
          <a:p>
            <a:pPr lvl="1"/>
            <a:r>
              <a:rPr lang="en-GB" dirty="0"/>
              <a:t>Readers will then be in a position to assess</a:t>
            </a:r>
          </a:p>
          <a:p>
            <a:r>
              <a:rPr lang="en-HK" dirty="0"/>
              <a:t>Who are you writing for? </a:t>
            </a:r>
          </a:p>
          <a:p>
            <a:pPr lvl="1"/>
            <a:r>
              <a:rPr lang="en-HK" dirty="0"/>
              <a:t>Probably people who are not familiar with your context, so …</a:t>
            </a:r>
            <a:endParaRPr lang="en-GB" dirty="0"/>
          </a:p>
        </p:txBody>
      </p:sp>
      <p:sp>
        <p:nvSpPr>
          <p:cNvPr id="4" name="Slide Number Placeholder 3"/>
          <p:cNvSpPr>
            <a:spLocks noGrp="1"/>
          </p:cNvSpPr>
          <p:nvPr>
            <p:ph type="sldNum" sz="quarter" idx="12"/>
          </p:nvPr>
        </p:nvSpPr>
        <p:spPr/>
        <p:txBody>
          <a:bodyPr/>
          <a:lstStyle/>
          <a:p>
            <a:fld id="{CC3AC0ED-8073-4F67-8C3F-4053D8D5C962}" type="slidenum">
              <a:rPr lang="en-GB" smtClean="0"/>
              <a:t>206</a:t>
            </a:fld>
            <a:endParaRPr lang="en-GB" dirty="0"/>
          </a:p>
        </p:txBody>
      </p:sp>
    </p:spTree>
    <p:extLst>
      <p:ext uri="{BB962C8B-B14F-4D97-AF65-F5344CB8AC3E}">
        <p14:creationId xmlns:p14="http://schemas.microsoft.com/office/powerpoint/2010/main" val="354777585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Particularism</a:t>
            </a:r>
          </a:p>
        </p:txBody>
      </p:sp>
      <p:sp>
        <p:nvSpPr>
          <p:cNvPr id="3" name="Content Placeholder 2"/>
          <p:cNvSpPr>
            <a:spLocks noGrp="1"/>
          </p:cNvSpPr>
          <p:nvPr>
            <p:ph idx="1"/>
          </p:nvPr>
        </p:nvSpPr>
        <p:spPr/>
        <p:txBody>
          <a:bodyPr>
            <a:normAutofit lnSpcReduction="10000"/>
          </a:bodyPr>
          <a:lstStyle/>
          <a:p>
            <a:r>
              <a:rPr lang="en-GB" dirty="0"/>
              <a:t>To some degree, we must accept particularism in our research</a:t>
            </a:r>
          </a:p>
          <a:p>
            <a:pPr lvl="1"/>
            <a:r>
              <a:rPr lang="en-GB" dirty="0"/>
              <a:t>This will necessarily limit the generalisability of our theories and research designs</a:t>
            </a:r>
          </a:p>
          <a:p>
            <a:pPr lvl="1"/>
            <a:r>
              <a:rPr lang="en-GB" dirty="0"/>
              <a:t>I hope to see a more pluralistic approach to research, integrating different perspectives and including cultural contexts where there are new constructs and relationships to be explored</a:t>
            </a:r>
          </a:p>
          <a:p>
            <a:pPr lvl="1"/>
            <a:r>
              <a:rPr lang="en-GB" dirty="0"/>
              <a:t>As a journal editor, I see a responsibility to guide this process, not just to hope for it.</a:t>
            </a:r>
          </a:p>
        </p:txBody>
      </p:sp>
      <p:sp>
        <p:nvSpPr>
          <p:cNvPr id="4" name="Slide Number Placeholder 3"/>
          <p:cNvSpPr>
            <a:spLocks noGrp="1"/>
          </p:cNvSpPr>
          <p:nvPr>
            <p:ph type="sldNum" sz="quarter" idx="12"/>
          </p:nvPr>
        </p:nvSpPr>
        <p:spPr/>
        <p:txBody>
          <a:bodyPr/>
          <a:lstStyle/>
          <a:p>
            <a:fld id="{CC3AC0ED-8073-4F67-8C3F-4053D8D5C962}" type="slidenum">
              <a:rPr lang="en-GB" smtClean="0"/>
              <a:t>207</a:t>
            </a:fld>
            <a:endParaRPr lang="en-GB" dirty="0"/>
          </a:p>
        </p:txBody>
      </p:sp>
    </p:spTree>
    <p:extLst>
      <p:ext uri="{BB962C8B-B14F-4D97-AF65-F5344CB8AC3E}">
        <p14:creationId xmlns:p14="http://schemas.microsoft.com/office/powerpoint/2010/main" val="28971052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563562"/>
          </a:xfrm>
        </p:spPr>
        <p:txBody>
          <a:bodyPr>
            <a:normAutofit fontScale="90000"/>
          </a:bodyPr>
          <a:lstStyle/>
          <a:p>
            <a:r>
              <a:rPr lang="en-GB" dirty="0"/>
              <a:t>References 1</a:t>
            </a:r>
          </a:p>
        </p:txBody>
      </p:sp>
      <p:sp>
        <p:nvSpPr>
          <p:cNvPr id="3" name="Content Placeholder 2"/>
          <p:cNvSpPr>
            <a:spLocks noGrp="1"/>
          </p:cNvSpPr>
          <p:nvPr>
            <p:ph idx="1"/>
          </p:nvPr>
        </p:nvSpPr>
        <p:spPr>
          <a:xfrm>
            <a:off x="1752600" y="914400"/>
            <a:ext cx="8686800" cy="5791200"/>
          </a:xfrm>
        </p:spPr>
        <p:txBody>
          <a:bodyPr>
            <a:noAutofit/>
          </a:bodyPr>
          <a:lstStyle/>
          <a:p>
            <a:pPr marL="176213" indent="-176213">
              <a:buNone/>
            </a:pPr>
            <a:r>
              <a:rPr lang="en-GB" sz="1600" dirty="0">
                <a:latin typeface="Arial" panose="020B0604020202020204" pitchFamily="34" charset="0"/>
                <a:cs typeface="Arial" panose="020B0604020202020204" pitchFamily="34" charset="0"/>
              </a:rPr>
              <a:t>Davison, R.M., Ou, C.X.J. &amp; Martinsons, M.G. (2013) Information Technology to Support Informal Knowledge Sharing, </a:t>
            </a:r>
            <a:r>
              <a:rPr lang="en-GB" sz="1600" i="1" dirty="0">
                <a:latin typeface="Arial" panose="020B0604020202020204" pitchFamily="34" charset="0"/>
                <a:cs typeface="Arial" panose="020B0604020202020204" pitchFamily="34" charset="0"/>
              </a:rPr>
              <a:t>Information Systems Journal</a:t>
            </a:r>
            <a:r>
              <a:rPr lang="en-GB" sz="1600" dirty="0">
                <a:latin typeface="Arial" panose="020B0604020202020204" pitchFamily="34" charset="0"/>
                <a:cs typeface="Arial" panose="020B0604020202020204" pitchFamily="34" charset="0"/>
              </a:rPr>
              <a:t> 23(1): 89-109.</a:t>
            </a:r>
          </a:p>
          <a:p>
            <a:pPr marL="176213" indent="-176213">
              <a:buNone/>
            </a:pPr>
            <a:r>
              <a:rPr lang="en-GB" sz="1600" dirty="0">
                <a:latin typeface="Arial" panose="020B0604020202020204" pitchFamily="34" charset="0"/>
                <a:cs typeface="Arial" panose="020B0604020202020204" pitchFamily="34" charset="0"/>
              </a:rPr>
              <a:t>Descola, P. (1996) The Spears of Twilight (Les Lances du Crépuscule), New York: The Free Press.</a:t>
            </a:r>
          </a:p>
          <a:p>
            <a:pPr marL="176213" indent="-176213">
              <a:buNone/>
            </a:pPr>
            <a:r>
              <a:rPr lang="en-GB" sz="1600" dirty="0">
                <a:latin typeface="Arial" panose="020B0604020202020204" pitchFamily="34" charset="0"/>
                <a:cs typeface="Arial" panose="020B0604020202020204" pitchFamily="34" charset="0"/>
              </a:rPr>
              <a:t>Gordon, M.E., Slade, L.A. and Schmitt, N. (1987) Student Guinea Pigs: Porcine predictors and particularistic phenomena, </a:t>
            </a:r>
            <a:r>
              <a:rPr lang="en-GB" sz="1600" i="1" dirty="0">
                <a:latin typeface="Arial" panose="020B0604020202020204" pitchFamily="34" charset="0"/>
                <a:cs typeface="Arial" panose="020B0604020202020204" pitchFamily="34" charset="0"/>
              </a:rPr>
              <a:t>Academy of Management Review</a:t>
            </a:r>
            <a:r>
              <a:rPr lang="en-GB" sz="1600" dirty="0">
                <a:latin typeface="Arial" panose="020B0604020202020204" pitchFamily="34" charset="0"/>
                <a:cs typeface="Arial" panose="020B0604020202020204" pitchFamily="34" charset="0"/>
              </a:rPr>
              <a:t> 12(1): 160-163.</a:t>
            </a:r>
          </a:p>
          <a:p>
            <a:pPr marL="176213" indent="-176213">
              <a:buNone/>
            </a:pPr>
            <a:r>
              <a:rPr lang="en-GB" sz="1600" dirty="0">
                <a:latin typeface="Arial" panose="020B0604020202020204" pitchFamily="34" charset="0"/>
                <a:cs typeface="Arial" panose="020B0604020202020204" pitchFamily="34" charset="0"/>
              </a:rPr>
              <a:t>Lee, A.S. &amp; Baskerville, R.L. (2003) Generalizing Generalizability in Information Systems Research, </a:t>
            </a:r>
            <a:r>
              <a:rPr lang="en-GB" sz="1600" i="1" dirty="0">
                <a:latin typeface="Arial" panose="020B0604020202020204" pitchFamily="34" charset="0"/>
                <a:cs typeface="Arial" panose="020B0604020202020204" pitchFamily="34" charset="0"/>
              </a:rPr>
              <a:t>Information Systems Research</a:t>
            </a:r>
            <a:r>
              <a:rPr lang="en-GB" sz="1600" dirty="0">
                <a:latin typeface="Arial" panose="020B0604020202020204" pitchFamily="34" charset="0"/>
                <a:cs typeface="Arial" panose="020B0604020202020204" pitchFamily="34" charset="0"/>
              </a:rPr>
              <a:t> 14(3): 221-243.</a:t>
            </a:r>
          </a:p>
          <a:p>
            <a:pPr marL="176213" indent="-176213">
              <a:buNone/>
            </a:pPr>
            <a:r>
              <a:rPr lang="en-GB" sz="1600" dirty="0">
                <a:latin typeface="Arial" panose="020B0604020202020204" pitchFamily="34" charset="0"/>
                <a:cs typeface="Arial" panose="020B0604020202020204" pitchFamily="34" charset="0"/>
              </a:rPr>
              <a:t>Lee, A.S. &amp; Baskerville, R.L. (2012) Conceptualizing Generalizability: New contributions and a reply, </a:t>
            </a:r>
            <a:r>
              <a:rPr lang="en-GB" sz="1600" i="1" dirty="0">
                <a:latin typeface="Arial" panose="020B0604020202020204" pitchFamily="34" charset="0"/>
                <a:cs typeface="Arial" panose="020B0604020202020204" pitchFamily="34" charset="0"/>
              </a:rPr>
              <a:t>MIS Quarterly</a:t>
            </a:r>
            <a:r>
              <a:rPr lang="en-GB" sz="1600" dirty="0">
                <a:latin typeface="Arial" panose="020B0604020202020204" pitchFamily="34" charset="0"/>
                <a:cs typeface="Arial" panose="020B0604020202020204" pitchFamily="34" charset="0"/>
              </a:rPr>
              <a:t> 36(3): 749-761.</a:t>
            </a:r>
          </a:p>
          <a:p>
            <a:pPr marL="176213" indent="-176213">
              <a:buNone/>
            </a:pPr>
            <a:r>
              <a:rPr lang="en-GB" sz="1600" dirty="0">
                <a:latin typeface="Arial" panose="020B0604020202020204" pitchFamily="34" charset="0"/>
                <a:cs typeface="Arial" panose="020B0604020202020204" pitchFamily="34" charset="0"/>
              </a:rPr>
              <a:t>Lee, A.S. &amp; Dennis, A.R. (2012) A Hermeneutic Interpretation of a Controlled Laboratory Experiment: A case study of decision making with a group support system, </a:t>
            </a:r>
            <a:r>
              <a:rPr lang="en-GB" sz="1600" i="1" dirty="0">
                <a:latin typeface="Arial" panose="020B0604020202020204" pitchFamily="34" charset="0"/>
                <a:cs typeface="Arial" panose="020B0604020202020204" pitchFamily="34" charset="0"/>
              </a:rPr>
              <a:t>Information Systems Journal</a:t>
            </a:r>
            <a:r>
              <a:rPr lang="en-GB" sz="1600" dirty="0">
                <a:latin typeface="Arial" panose="020B0604020202020204" pitchFamily="34" charset="0"/>
                <a:cs typeface="Arial" panose="020B0604020202020204" pitchFamily="34" charset="0"/>
              </a:rPr>
              <a:t> 22(1): 3-27.</a:t>
            </a:r>
          </a:p>
          <a:p>
            <a:pPr marL="176213" indent="-176213">
              <a:buNone/>
            </a:pPr>
            <a:r>
              <a:rPr lang="en-GB" sz="1600" dirty="0">
                <a:latin typeface="Arial" panose="020B0604020202020204" pitchFamily="34" charset="0"/>
                <a:cs typeface="Arial" panose="020B0604020202020204" pitchFamily="34" charset="0"/>
              </a:rPr>
              <a:t>Lowry, P.B., Zhang, D.S., Zhou, L and Fu, X.L. (2010) Effects of Culture, Social Presence and Group Composition on Trust in Technology-Supported Decision Making Groups, </a:t>
            </a:r>
            <a:r>
              <a:rPr lang="en-GB" sz="1600" i="1" dirty="0">
                <a:latin typeface="Arial" panose="020B0604020202020204" pitchFamily="34" charset="0"/>
                <a:cs typeface="Arial" panose="020B0604020202020204" pitchFamily="34" charset="0"/>
              </a:rPr>
              <a:t>Information Systems Journal</a:t>
            </a:r>
            <a:r>
              <a:rPr lang="en-GB" sz="1600" dirty="0">
                <a:latin typeface="Arial" panose="020B0604020202020204" pitchFamily="34" charset="0"/>
                <a:cs typeface="Arial" panose="020B0604020202020204" pitchFamily="34" charset="0"/>
              </a:rPr>
              <a:t> 20(3): 297-315.</a:t>
            </a:r>
          </a:p>
          <a:p>
            <a:pPr marL="176213" indent="-176213">
              <a:buNone/>
            </a:pPr>
            <a:r>
              <a:rPr lang="en-GB" sz="1600" dirty="0">
                <a:latin typeface="Arial" panose="020B0604020202020204" pitchFamily="34" charset="0"/>
                <a:cs typeface="Arial" panose="020B0604020202020204" pitchFamily="34" charset="0"/>
              </a:rPr>
              <a:t>Malinowski, B. (1922) Argonauts of the Western Pacific. London: Routledge.</a:t>
            </a:r>
          </a:p>
          <a:p>
            <a:pPr marL="176213" indent="-176213">
              <a:buNone/>
            </a:pPr>
            <a:r>
              <a:rPr lang="en-GB" sz="1600" dirty="0">
                <a:latin typeface="Arial" panose="020B0604020202020204" pitchFamily="34" charset="0"/>
                <a:cs typeface="Arial" panose="020B0604020202020204" pitchFamily="34" charset="0"/>
              </a:rPr>
              <a:t>Martinsons, M.G. (2008) Relationship-Based E-Commerce: Theory and evidence from China, </a:t>
            </a:r>
            <a:r>
              <a:rPr lang="en-GB" sz="1600" i="1" dirty="0">
                <a:latin typeface="Arial" panose="020B0604020202020204" pitchFamily="34" charset="0"/>
                <a:cs typeface="Arial" panose="020B0604020202020204" pitchFamily="34" charset="0"/>
              </a:rPr>
              <a:t>Information Systems Journal </a:t>
            </a:r>
            <a:r>
              <a:rPr lang="en-GB" sz="1600" dirty="0">
                <a:latin typeface="Arial" panose="020B0604020202020204" pitchFamily="34" charset="0"/>
                <a:cs typeface="Arial" panose="020B0604020202020204" pitchFamily="34" charset="0"/>
              </a:rPr>
              <a:t>18(4): 331-356.</a:t>
            </a:r>
          </a:p>
        </p:txBody>
      </p:sp>
      <p:sp>
        <p:nvSpPr>
          <p:cNvPr id="4" name="Slide Number Placeholder 3"/>
          <p:cNvSpPr>
            <a:spLocks noGrp="1"/>
          </p:cNvSpPr>
          <p:nvPr>
            <p:ph type="sldNum" sz="quarter" idx="12"/>
          </p:nvPr>
        </p:nvSpPr>
        <p:spPr/>
        <p:txBody>
          <a:bodyPr/>
          <a:lstStyle/>
          <a:p>
            <a:fld id="{CC3AC0ED-8073-4F67-8C3F-4053D8D5C962}" type="slidenum">
              <a:rPr lang="en-GB" smtClean="0"/>
              <a:t>208</a:t>
            </a:fld>
            <a:endParaRPr lang="en-GB" dirty="0"/>
          </a:p>
        </p:txBody>
      </p:sp>
    </p:spTree>
    <p:extLst>
      <p:ext uri="{BB962C8B-B14F-4D97-AF65-F5344CB8AC3E}">
        <p14:creationId xmlns:p14="http://schemas.microsoft.com/office/powerpoint/2010/main" val="252284541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792162"/>
          </a:xfrm>
        </p:spPr>
        <p:txBody>
          <a:bodyPr/>
          <a:lstStyle/>
          <a:p>
            <a:r>
              <a:rPr lang="en-GB" dirty="0"/>
              <a:t>References 2</a:t>
            </a:r>
          </a:p>
        </p:txBody>
      </p:sp>
      <p:sp>
        <p:nvSpPr>
          <p:cNvPr id="3" name="Content Placeholder 2"/>
          <p:cNvSpPr>
            <a:spLocks noGrp="1"/>
          </p:cNvSpPr>
          <p:nvPr>
            <p:ph idx="1"/>
          </p:nvPr>
        </p:nvSpPr>
        <p:spPr>
          <a:xfrm>
            <a:off x="1752600" y="1066800"/>
            <a:ext cx="8763000" cy="5638800"/>
          </a:xfrm>
        </p:spPr>
        <p:txBody>
          <a:bodyPr>
            <a:normAutofit fontScale="25000" lnSpcReduction="20000"/>
          </a:bodyPr>
          <a:lstStyle/>
          <a:p>
            <a:pPr marL="176213" indent="-176213">
              <a:buNone/>
            </a:pPr>
            <a:r>
              <a:rPr lang="en-GB" sz="6400" dirty="0">
                <a:latin typeface="Arial" panose="020B0604020202020204" pitchFamily="34" charset="0"/>
                <a:cs typeface="Arial" panose="020B0604020202020204" pitchFamily="34" charset="0"/>
              </a:rPr>
              <a:t>Ng, K.Y. and Chua, R.Y.J. (2006) Do I Contribute More When I Trust More? Differential effects of cognition- and affect-based trust, </a:t>
            </a:r>
            <a:r>
              <a:rPr lang="en-GB" sz="6400" i="1" dirty="0">
                <a:latin typeface="Arial" panose="020B0604020202020204" pitchFamily="34" charset="0"/>
                <a:cs typeface="Arial" panose="020B0604020202020204" pitchFamily="34" charset="0"/>
              </a:rPr>
              <a:t>Management and Organization Review</a:t>
            </a:r>
            <a:r>
              <a:rPr lang="en-GB" sz="6400" dirty="0">
                <a:latin typeface="Arial" panose="020B0604020202020204" pitchFamily="34" charset="0"/>
                <a:cs typeface="Arial" panose="020B0604020202020204" pitchFamily="34" charset="0"/>
              </a:rPr>
              <a:t> 2(1): 43-66.</a:t>
            </a:r>
          </a:p>
          <a:p>
            <a:pPr marL="176213" indent="-176213">
              <a:buNone/>
            </a:pPr>
            <a:r>
              <a:rPr lang="en-GB" sz="6400" dirty="0">
                <a:latin typeface="Arial" panose="020B0604020202020204" pitchFamily="34" charset="0"/>
                <a:cs typeface="Arial" panose="020B0604020202020204" pitchFamily="34" charset="0"/>
              </a:rPr>
              <a:t>Ou, C.X.J., Pavlou, P.A. &amp; Davison, R.M. (2014) Swift Guanxi in Online Marketplaces: The role of computer-mediated-communication technologies, </a:t>
            </a:r>
            <a:r>
              <a:rPr lang="en-GB" sz="6400" i="1" dirty="0">
                <a:latin typeface="Arial" panose="020B0604020202020204" pitchFamily="34" charset="0"/>
                <a:cs typeface="Arial" panose="020B0604020202020204" pitchFamily="34" charset="0"/>
              </a:rPr>
              <a:t>Management Information Systems Quarterly</a:t>
            </a:r>
            <a:r>
              <a:rPr lang="en-GB" sz="6400" dirty="0">
                <a:latin typeface="Arial" panose="020B0604020202020204" pitchFamily="34" charset="0"/>
                <a:cs typeface="Arial" panose="020B0604020202020204" pitchFamily="34" charset="0"/>
              </a:rPr>
              <a:t> 38(1): 209-230 + A1-A24.</a:t>
            </a:r>
          </a:p>
          <a:p>
            <a:pPr marL="176213" indent="-176213">
              <a:buNone/>
            </a:pPr>
            <a:r>
              <a:rPr lang="en-GB" sz="6400" dirty="0">
                <a:latin typeface="Arial" panose="020B0604020202020204" pitchFamily="34" charset="0"/>
                <a:cs typeface="Arial" panose="020B0604020202020204" pitchFamily="34" charset="0"/>
              </a:rPr>
              <a:t>Ou, C.X.J. and Sia, C.L. (2010) Consumer Trust and Distrust: An issue of website design, </a:t>
            </a:r>
            <a:r>
              <a:rPr lang="en-GB" sz="6400" i="1" dirty="0">
                <a:latin typeface="Arial" panose="020B0604020202020204" pitchFamily="34" charset="0"/>
                <a:cs typeface="Arial" panose="020B0604020202020204" pitchFamily="34" charset="0"/>
              </a:rPr>
              <a:t>International Journal of Human Computer Studies</a:t>
            </a:r>
            <a:r>
              <a:rPr lang="en-GB" sz="6400" dirty="0">
                <a:latin typeface="Arial" panose="020B0604020202020204" pitchFamily="34" charset="0"/>
                <a:cs typeface="Arial" panose="020B0604020202020204" pitchFamily="34" charset="0"/>
              </a:rPr>
              <a:t> 68(12): 913-934.</a:t>
            </a:r>
          </a:p>
          <a:p>
            <a:pPr marL="176213" indent="-176213">
              <a:buNone/>
            </a:pPr>
            <a:r>
              <a:rPr lang="en-GB" sz="6400" dirty="0">
                <a:latin typeface="Arial" panose="020B0604020202020204" pitchFamily="34" charset="0"/>
                <a:cs typeface="Arial" panose="020B0604020202020204" pitchFamily="34" charset="0"/>
              </a:rPr>
              <a:t>Sarker, S. &amp; Sahay, S. (2004) Implications of Space and Time for Distributed Work: An interpretive study of US-Norwegian systems development teams, </a:t>
            </a:r>
            <a:r>
              <a:rPr lang="en-GB" sz="6400" i="1" dirty="0">
                <a:latin typeface="Arial" panose="020B0604020202020204" pitchFamily="34" charset="0"/>
                <a:cs typeface="Arial" panose="020B0604020202020204" pitchFamily="34" charset="0"/>
              </a:rPr>
              <a:t>European Journal of Information Systems</a:t>
            </a:r>
            <a:r>
              <a:rPr lang="en-GB" sz="6400" dirty="0">
                <a:latin typeface="Arial" panose="020B0604020202020204" pitchFamily="34" charset="0"/>
                <a:cs typeface="Arial" panose="020B0604020202020204" pitchFamily="34" charset="0"/>
              </a:rPr>
              <a:t> 13(1): 3-20.</a:t>
            </a:r>
          </a:p>
          <a:p>
            <a:pPr marL="176213" indent="-176213">
              <a:buNone/>
            </a:pPr>
            <a:r>
              <a:rPr lang="en-GB" sz="6400" dirty="0">
                <a:latin typeface="Arial" panose="020B0604020202020204" pitchFamily="34" charset="0"/>
                <a:cs typeface="Arial" panose="020B0604020202020204" pitchFamily="34" charset="0"/>
              </a:rPr>
              <a:t>Schneider, S.C. and Barsoux, J.L. (2003) </a:t>
            </a:r>
            <a:r>
              <a:rPr lang="en-US" sz="6400" dirty="0">
                <a:latin typeface="Arial" panose="020B0604020202020204" pitchFamily="34" charset="0"/>
                <a:cs typeface="Arial" panose="020B0604020202020204" pitchFamily="34" charset="0"/>
              </a:rPr>
              <a:t>Managing Across Cultures, </a:t>
            </a:r>
            <a:r>
              <a:rPr lang="en-GB" sz="6400" dirty="0">
                <a:latin typeface="Arial" panose="020B0604020202020204" pitchFamily="34" charset="0"/>
                <a:cs typeface="Arial" panose="020B0604020202020204" pitchFamily="34" charset="0"/>
              </a:rPr>
              <a:t>Harlow, UK: Financial Times/Prentice Hall.</a:t>
            </a:r>
          </a:p>
          <a:p>
            <a:pPr marL="176213" indent="-176213">
              <a:buNone/>
            </a:pPr>
            <a:r>
              <a:rPr lang="en-GB" sz="6400" dirty="0">
                <a:latin typeface="Arial" panose="020B0604020202020204" pitchFamily="34" charset="0"/>
                <a:cs typeface="Arial" panose="020B0604020202020204" pitchFamily="34" charset="0"/>
              </a:rPr>
              <a:t>Seddon, P. &amp; Scheepers, R. (2012) Towards the Improved Treatment of Generalization of Knowledge Claims in IS Research: Drawing general conclusions from samples, </a:t>
            </a:r>
            <a:r>
              <a:rPr lang="en-GB" sz="6400" i="1" dirty="0">
                <a:latin typeface="Arial" panose="020B0604020202020204" pitchFamily="34" charset="0"/>
                <a:cs typeface="Arial" panose="020B0604020202020204" pitchFamily="34" charset="0"/>
              </a:rPr>
              <a:t>European Journal of Information Systems</a:t>
            </a:r>
            <a:r>
              <a:rPr lang="en-GB" sz="6400" dirty="0">
                <a:latin typeface="Arial" panose="020B0604020202020204" pitchFamily="34" charset="0"/>
                <a:cs typeface="Arial" panose="020B0604020202020204" pitchFamily="34" charset="0"/>
              </a:rPr>
              <a:t> 21(1): 6-21.</a:t>
            </a:r>
          </a:p>
          <a:p>
            <a:pPr marL="176213" indent="-176213">
              <a:buNone/>
            </a:pPr>
            <a:r>
              <a:rPr lang="en-GB" sz="6400" dirty="0">
                <a:latin typeface="Arial" panose="020B0604020202020204" pitchFamily="34" charset="0"/>
                <a:cs typeface="Arial" panose="020B0604020202020204" pitchFamily="34" charset="0"/>
              </a:rPr>
              <a:t>Speier, C. and Morris, M.G. (2003) The Influence of Query Interface Design on Decision-Making Performance, </a:t>
            </a:r>
            <a:r>
              <a:rPr lang="en-GB" sz="6400" i="1" dirty="0">
                <a:latin typeface="Arial" panose="020B0604020202020204" pitchFamily="34" charset="0"/>
                <a:cs typeface="Arial" panose="020B0604020202020204" pitchFamily="34" charset="0"/>
              </a:rPr>
              <a:t>MIS Quarterly</a:t>
            </a:r>
            <a:r>
              <a:rPr lang="en-GB" sz="6400" dirty="0">
                <a:latin typeface="Arial" panose="020B0604020202020204" pitchFamily="34" charset="0"/>
                <a:cs typeface="Arial" panose="020B0604020202020204" pitchFamily="34" charset="0"/>
              </a:rPr>
              <a:t> 27(3): 397-423.</a:t>
            </a:r>
          </a:p>
          <a:p>
            <a:pPr marL="176213" indent="-176213">
              <a:buNone/>
            </a:pPr>
            <a:r>
              <a:rPr lang="en-US" sz="6400" dirty="0">
                <a:latin typeface="Arial" panose="020B0604020202020204" pitchFamily="34" charset="0"/>
                <a:cs typeface="Arial" panose="020B0604020202020204" pitchFamily="34" charset="0"/>
              </a:rPr>
              <a:t>Sue-Chan, C. &amp; Dasborough, M.T. (2006) The Influence of Relation-Based and Rule-Based Regulations on Hiring Decisions in the Australian and Hong Kong Chinese Cultural Contexts, </a:t>
            </a:r>
            <a:r>
              <a:rPr lang="en-US" sz="6400" i="1" dirty="0">
                <a:latin typeface="Arial" panose="020B0604020202020204" pitchFamily="34" charset="0"/>
                <a:cs typeface="Arial" panose="020B0604020202020204" pitchFamily="34" charset="0"/>
              </a:rPr>
              <a:t>International Journal of Human Resource Management</a:t>
            </a:r>
            <a:r>
              <a:rPr lang="en-US" sz="6400" b="1" i="1" dirty="0">
                <a:latin typeface="Arial" panose="020B0604020202020204" pitchFamily="34" charset="0"/>
                <a:cs typeface="Arial" panose="020B0604020202020204" pitchFamily="34" charset="0"/>
              </a:rPr>
              <a:t> </a:t>
            </a:r>
            <a:r>
              <a:rPr lang="en-US" sz="6400" dirty="0">
                <a:latin typeface="Arial" panose="020B0604020202020204" pitchFamily="34" charset="0"/>
                <a:cs typeface="Arial" panose="020B0604020202020204" pitchFamily="34" charset="0"/>
              </a:rPr>
              <a:t>17(7): 1267-1292.</a:t>
            </a:r>
            <a:endParaRPr lang="en-GB" sz="6400" dirty="0">
              <a:latin typeface="Arial" panose="020B0604020202020204" pitchFamily="34" charset="0"/>
              <a:cs typeface="Arial" panose="020B0604020202020204" pitchFamily="34" charset="0"/>
            </a:endParaRPr>
          </a:p>
          <a:p>
            <a:pPr marL="176213" indent="-176213">
              <a:buNone/>
            </a:pPr>
            <a:r>
              <a:rPr lang="en-GB" sz="6400" dirty="0">
                <a:latin typeface="Arial" panose="020B0604020202020204" pitchFamily="34" charset="0"/>
                <a:cs typeface="Arial" panose="020B0604020202020204" pitchFamily="34" charset="0"/>
              </a:rPr>
              <a:t>Young, M.L., Kuo, F.Y. &amp; Myers, M.D. (2012) To Share or not to Share: A critical research perspective on knowledge management systems, </a:t>
            </a:r>
            <a:r>
              <a:rPr lang="en-GB" sz="6400" i="1" dirty="0">
                <a:latin typeface="Arial" panose="020B0604020202020204" pitchFamily="34" charset="0"/>
                <a:cs typeface="Arial" panose="020B0604020202020204" pitchFamily="34" charset="0"/>
              </a:rPr>
              <a:t>European Journal of Information Systems</a:t>
            </a:r>
            <a:r>
              <a:rPr lang="en-GB" sz="6400" dirty="0">
                <a:latin typeface="Arial" panose="020B0604020202020204" pitchFamily="34" charset="0"/>
                <a:cs typeface="Arial" panose="020B0604020202020204" pitchFamily="34" charset="0"/>
              </a:rPr>
              <a:t> 21(5): 496-511. </a:t>
            </a:r>
          </a:p>
          <a:p>
            <a:pPr marL="176213" indent="-176213">
              <a:buNone/>
            </a:pPr>
            <a:r>
              <a:rPr lang="en-GB" sz="6400" dirty="0">
                <a:latin typeface="Arial" panose="020B0604020202020204" pitchFamily="34" charset="0"/>
                <a:cs typeface="Arial" panose="020B0604020202020204" pitchFamily="34" charset="0"/>
              </a:rPr>
              <a:t>Zhong, X.P., Huang, Q., Davison, R.M., Yang, X. and Chen, H.P. (2012) Empowering Teams through Social Network Ties, </a:t>
            </a:r>
            <a:r>
              <a:rPr lang="en-GB" sz="6400" i="1" dirty="0">
                <a:latin typeface="Arial" panose="020B0604020202020204" pitchFamily="34" charset="0"/>
                <a:cs typeface="Arial" panose="020B0604020202020204" pitchFamily="34" charset="0"/>
              </a:rPr>
              <a:t>International Journal of Information Management</a:t>
            </a:r>
            <a:r>
              <a:rPr lang="en-GB" sz="6400" dirty="0">
                <a:latin typeface="Arial" panose="020B0604020202020204" pitchFamily="34" charset="0"/>
                <a:cs typeface="Arial" panose="020B0604020202020204" pitchFamily="34" charset="0"/>
              </a:rPr>
              <a:t> 32(3): 209-220.</a:t>
            </a:r>
          </a:p>
          <a:p>
            <a:pPr marL="176213" indent="-176213">
              <a:buNone/>
            </a:pPr>
            <a:endParaRPr lang="en-GB" sz="4900" dirty="0"/>
          </a:p>
          <a:p>
            <a:pPr marL="176213" indent="-176213">
              <a:buNone/>
            </a:pPr>
            <a:endParaRPr lang="en-GB" sz="4900" dirty="0"/>
          </a:p>
          <a:p>
            <a:endParaRPr lang="en-GB" dirty="0"/>
          </a:p>
        </p:txBody>
      </p:sp>
      <p:sp>
        <p:nvSpPr>
          <p:cNvPr id="4" name="Slide Number Placeholder 3"/>
          <p:cNvSpPr>
            <a:spLocks noGrp="1"/>
          </p:cNvSpPr>
          <p:nvPr>
            <p:ph type="sldNum" sz="quarter" idx="12"/>
          </p:nvPr>
        </p:nvSpPr>
        <p:spPr/>
        <p:txBody>
          <a:bodyPr/>
          <a:lstStyle/>
          <a:p>
            <a:fld id="{CC3AC0ED-8073-4F67-8C3F-4053D8D5C962}" type="slidenum">
              <a:rPr lang="en-GB" smtClean="0"/>
              <a:t>209</a:t>
            </a:fld>
            <a:endParaRPr lang="en-GB" dirty="0"/>
          </a:p>
        </p:txBody>
      </p:sp>
    </p:spTree>
    <p:extLst>
      <p:ext uri="{BB962C8B-B14F-4D97-AF65-F5344CB8AC3E}">
        <p14:creationId xmlns:p14="http://schemas.microsoft.com/office/powerpoint/2010/main" val="21049588"/>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2209800" y="260648"/>
            <a:ext cx="7772400" cy="2881840"/>
          </a:xfrm>
        </p:spPr>
        <p:txBody>
          <a:bodyPr>
            <a:noAutofit/>
          </a:bodyPr>
          <a:lstStyle/>
          <a:p>
            <a:r>
              <a:rPr lang="en-GB" sz="3600" dirty="0">
                <a:solidFill>
                  <a:schemeClr val="tx1"/>
                </a:solidFill>
              </a:rPr>
              <a:t>Paper 4:</a:t>
            </a:r>
            <a:br>
              <a:rPr lang="en-GB" sz="3600" dirty="0">
                <a:solidFill>
                  <a:schemeClr val="tx1"/>
                </a:solidFill>
              </a:rPr>
            </a:br>
            <a:r>
              <a:rPr lang="en-GB" sz="3200" dirty="0">
                <a:solidFill>
                  <a:schemeClr val="tx1"/>
                </a:solidFill>
              </a:rPr>
              <a:t>Adopted Globally but Unusable Locally: What Workarounds Reveal about Adoption, Resistance, Compliance and Non-Compliance</a:t>
            </a:r>
            <a:endParaRPr lang="en-GB" sz="1800" dirty="0">
              <a:solidFill>
                <a:schemeClr val="tx1"/>
              </a:solidFill>
            </a:endParaRPr>
          </a:p>
        </p:txBody>
      </p:sp>
      <p:sp>
        <p:nvSpPr>
          <p:cNvPr id="3" name="Subtitle 2"/>
          <p:cNvSpPr>
            <a:spLocks noGrp="1"/>
          </p:cNvSpPr>
          <p:nvPr>
            <p:ph type="subTitle" sz="quarter" idx="1"/>
          </p:nvPr>
        </p:nvSpPr>
        <p:spPr>
          <a:xfrm>
            <a:off x="2552700" y="3068960"/>
            <a:ext cx="7086600" cy="2228088"/>
          </a:xfrm>
        </p:spPr>
        <p:txBody>
          <a:bodyPr>
            <a:normAutofit/>
          </a:bodyPr>
          <a:lstStyle/>
          <a:p>
            <a:r>
              <a:rPr lang="en-HK" sz="2800" dirty="0"/>
              <a:t>Robert Davison, City Univ of Hong Kong</a:t>
            </a:r>
          </a:p>
          <a:p>
            <a:r>
              <a:rPr lang="en-HK" sz="2800" dirty="0"/>
              <a:t>Louie Wong, City Univ of Hong Kong</a:t>
            </a:r>
          </a:p>
          <a:p>
            <a:r>
              <a:rPr lang="en-HK" sz="2800" dirty="0"/>
              <a:t>Steve Alter, U of San Francisco</a:t>
            </a:r>
          </a:p>
          <a:p>
            <a:r>
              <a:rPr lang="en-HK" sz="2800" dirty="0"/>
              <a:t>Carol Ou, Tilburg University</a:t>
            </a:r>
            <a:endParaRPr lang="en-GB" sz="2800" dirty="0"/>
          </a:p>
        </p:txBody>
      </p:sp>
      <p:sp>
        <p:nvSpPr>
          <p:cNvPr id="5" name="Slide Number Placeholder 4"/>
          <p:cNvSpPr>
            <a:spLocks noGrp="1"/>
          </p:cNvSpPr>
          <p:nvPr>
            <p:ph type="sldNum" sz="quarter" idx="12"/>
          </p:nvPr>
        </p:nvSpPr>
        <p:spPr/>
        <p:txBody>
          <a:bodyPr/>
          <a:lstStyle/>
          <a:p>
            <a:pPr>
              <a:defRPr/>
            </a:pPr>
            <a:fld id="{0E2FFBD4-EF9C-4439-8FC9-400167B9C0E7}" type="slidenum">
              <a:rPr lang="en-US" smtClean="0"/>
              <a:pPr>
                <a:defRPr/>
              </a:pPr>
              <a:t>210</a:t>
            </a:fld>
            <a:endParaRPr lang="en-US" dirty="0"/>
          </a:p>
        </p:txBody>
      </p:sp>
      <p:sp>
        <p:nvSpPr>
          <p:cNvPr id="4" name="TextBox 3">
            <a:extLst>
              <a:ext uri="{FF2B5EF4-FFF2-40B4-BE49-F238E27FC236}">
                <a16:creationId xmlns:a16="http://schemas.microsoft.com/office/drawing/2014/main" id="{A5FBFBE7-D2A0-42E5-A579-A1F090C9E94C}"/>
              </a:ext>
            </a:extLst>
          </p:cNvPr>
          <p:cNvSpPr txBox="1"/>
          <p:nvPr/>
        </p:nvSpPr>
        <p:spPr>
          <a:xfrm>
            <a:off x="2351584" y="5661248"/>
            <a:ext cx="7772400" cy="461665"/>
          </a:xfrm>
          <a:prstGeom prst="rect">
            <a:avLst/>
          </a:prstGeom>
          <a:noFill/>
        </p:spPr>
        <p:txBody>
          <a:bodyPr wrap="square" rtlCol="0">
            <a:spAutoFit/>
          </a:bodyPr>
          <a:lstStyle/>
          <a:p>
            <a:r>
              <a:rPr lang="en-HK" dirty="0"/>
              <a:t>Published in Information &amp; Management </a:t>
            </a:r>
            <a:r>
              <a:rPr lang="en-US" dirty="0"/>
              <a:t>58, 8, 103530, 1-12</a:t>
            </a:r>
            <a:r>
              <a:rPr lang="en-HK" dirty="0"/>
              <a:t> </a:t>
            </a:r>
          </a:p>
        </p:txBody>
      </p:sp>
    </p:spTree>
    <p:extLst>
      <p:ext uri="{BB962C8B-B14F-4D97-AF65-F5344CB8AC3E}">
        <p14:creationId xmlns:p14="http://schemas.microsoft.com/office/powerpoint/2010/main" val="41960758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Motivation</a:t>
            </a:r>
            <a:endParaRPr lang="en-GB" dirty="0">
              <a:solidFill>
                <a:srgbClr val="00B050"/>
              </a:solidFill>
            </a:endParaRPr>
          </a:p>
        </p:txBody>
      </p:sp>
      <p:sp>
        <p:nvSpPr>
          <p:cNvPr id="3" name="Content Placeholder 2"/>
          <p:cNvSpPr>
            <a:spLocks noGrp="1"/>
          </p:cNvSpPr>
          <p:nvPr>
            <p:ph idx="1"/>
          </p:nvPr>
        </p:nvSpPr>
        <p:spPr/>
        <p:txBody>
          <a:bodyPr>
            <a:normAutofit/>
          </a:bodyPr>
          <a:lstStyle/>
          <a:p>
            <a:r>
              <a:rPr lang="en-HK" sz="3200" dirty="0"/>
              <a:t>What happens when employees are required to use a corporate system that inadequately supports their work needs?</a:t>
            </a:r>
          </a:p>
          <a:p>
            <a:pPr lvl="1"/>
            <a:r>
              <a:rPr lang="en-HK" sz="2800" dirty="0"/>
              <a:t>Do they try their best in the circumstances?</a:t>
            </a:r>
          </a:p>
          <a:p>
            <a:pPr lvl="1"/>
            <a:r>
              <a:rPr lang="en-HK" sz="2800" dirty="0"/>
              <a:t>Do they fail to get their work done?</a:t>
            </a:r>
          </a:p>
          <a:p>
            <a:pPr lvl="1"/>
            <a:r>
              <a:rPr lang="en-HK" sz="2800" dirty="0"/>
              <a:t>Do they find some other way to work, even if this means breaking the rules?</a:t>
            </a:r>
            <a:endParaRPr lang="en-GB" sz="2800" dirty="0"/>
          </a:p>
        </p:txBody>
      </p:sp>
      <p:sp>
        <p:nvSpPr>
          <p:cNvPr id="6" name="Slide Number Placeholder 5"/>
          <p:cNvSpPr>
            <a:spLocks noGrp="1"/>
          </p:cNvSpPr>
          <p:nvPr>
            <p:ph type="sldNum" sz="quarter" idx="12"/>
          </p:nvPr>
        </p:nvSpPr>
        <p:spPr/>
        <p:txBody>
          <a:bodyPr/>
          <a:lstStyle/>
          <a:p>
            <a:pPr>
              <a:defRPr/>
            </a:pPr>
            <a:fld id="{21C2BA6D-FEAB-4533-A585-52E9DA43A3AB}" type="slidenum">
              <a:rPr lang="en-US" smtClean="0"/>
              <a:pPr>
                <a:defRPr/>
              </a:pPr>
              <a:t>211</a:t>
            </a:fld>
            <a:endParaRPr lang="en-US" dirty="0"/>
          </a:p>
        </p:txBody>
      </p:sp>
    </p:spTree>
    <p:extLst>
      <p:ext uri="{BB962C8B-B14F-4D97-AF65-F5344CB8AC3E}">
        <p14:creationId xmlns:p14="http://schemas.microsoft.com/office/powerpoint/2010/main" val="376660677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Introduction</a:t>
            </a:r>
            <a:endParaRPr lang="en-GB" dirty="0">
              <a:solidFill>
                <a:srgbClr val="00B050"/>
              </a:solidFill>
            </a:endParaRPr>
          </a:p>
        </p:txBody>
      </p:sp>
      <p:sp>
        <p:nvSpPr>
          <p:cNvPr id="3" name="Content Placeholder 2"/>
          <p:cNvSpPr>
            <a:spLocks noGrp="1"/>
          </p:cNvSpPr>
          <p:nvPr>
            <p:ph idx="1"/>
          </p:nvPr>
        </p:nvSpPr>
        <p:spPr/>
        <p:txBody>
          <a:bodyPr>
            <a:normAutofit/>
          </a:bodyPr>
          <a:lstStyle/>
          <a:p>
            <a:r>
              <a:rPr lang="en-HK" sz="3200" dirty="0"/>
              <a:t>In organisations, employees usually have little choice about system use. They have to comply with corporate expectations and governance requirements</a:t>
            </a:r>
          </a:p>
          <a:p>
            <a:r>
              <a:rPr lang="en-HK" sz="3200" dirty="0"/>
              <a:t>Standardisation and efficiency outweigh individual preferences</a:t>
            </a:r>
          </a:p>
          <a:p>
            <a:r>
              <a:rPr lang="en-HK" sz="3200" dirty="0"/>
              <a:t>But is not just usefulness and ease-of-use!</a:t>
            </a:r>
          </a:p>
          <a:p>
            <a:r>
              <a:rPr lang="en-HK" sz="3200" dirty="0"/>
              <a:t>We need a deeper understanding of work practices</a:t>
            </a:r>
            <a:endParaRPr lang="en-GB" sz="3200" dirty="0"/>
          </a:p>
        </p:txBody>
      </p:sp>
      <p:sp>
        <p:nvSpPr>
          <p:cNvPr id="6" name="Slide Number Placeholder 5"/>
          <p:cNvSpPr>
            <a:spLocks noGrp="1"/>
          </p:cNvSpPr>
          <p:nvPr>
            <p:ph type="sldNum" sz="quarter" idx="12"/>
          </p:nvPr>
        </p:nvSpPr>
        <p:spPr/>
        <p:txBody>
          <a:bodyPr/>
          <a:lstStyle/>
          <a:p>
            <a:pPr>
              <a:defRPr/>
            </a:pPr>
            <a:fld id="{21C2BA6D-FEAB-4533-A585-52E9DA43A3AB}" type="slidenum">
              <a:rPr lang="en-US" smtClean="0"/>
              <a:pPr>
                <a:defRPr/>
              </a:pPr>
              <a:t>212</a:t>
            </a:fld>
            <a:endParaRPr lang="en-US" dirty="0"/>
          </a:p>
        </p:txBody>
      </p:sp>
    </p:spTree>
    <p:extLst>
      <p:ext uri="{BB962C8B-B14F-4D97-AF65-F5344CB8AC3E}">
        <p14:creationId xmlns:p14="http://schemas.microsoft.com/office/powerpoint/2010/main" val="2310812965"/>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Non-Compliance</a:t>
            </a:r>
            <a:endParaRPr lang="en-GB" dirty="0">
              <a:solidFill>
                <a:srgbClr val="00B050"/>
              </a:solidFill>
            </a:endParaRPr>
          </a:p>
        </p:txBody>
      </p:sp>
      <p:sp>
        <p:nvSpPr>
          <p:cNvPr id="3" name="Content Placeholder 2"/>
          <p:cNvSpPr>
            <a:spLocks noGrp="1"/>
          </p:cNvSpPr>
          <p:nvPr>
            <p:ph idx="1"/>
          </p:nvPr>
        </p:nvSpPr>
        <p:spPr/>
        <p:txBody>
          <a:bodyPr>
            <a:normAutofit/>
          </a:bodyPr>
          <a:lstStyle/>
          <a:p>
            <a:r>
              <a:rPr lang="en-HK" sz="3200" dirty="0"/>
              <a:t>If employees break the rules, they are in a state of non-compliance</a:t>
            </a:r>
          </a:p>
          <a:p>
            <a:r>
              <a:rPr lang="en-HK" sz="3200" dirty="0"/>
              <a:t>These non-compliant practices may, in time, become part of local organisational routines</a:t>
            </a:r>
          </a:p>
          <a:p>
            <a:r>
              <a:rPr lang="en-HK" sz="3200" dirty="0"/>
              <a:t>Paradoxically, non-compliant behaviour can benefit the organisation</a:t>
            </a:r>
          </a:p>
          <a:p>
            <a:r>
              <a:rPr lang="en-HK" sz="3200" dirty="0"/>
              <a:t>But non-compliant behaviour is seldom reported</a:t>
            </a:r>
            <a:endParaRPr lang="en-GB" sz="3200" dirty="0"/>
          </a:p>
        </p:txBody>
      </p:sp>
      <p:sp>
        <p:nvSpPr>
          <p:cNvPr id="6" name="Slide Number Placeholder 5"/>
          <p:cNvSpPr>
            <a:spLocks noGrp="1"/>
          </p:cNvSpPr>
          <p:nvPr>
            <p:ph type="sldNum" sz="quarter" idx="12"/>
          </p:nvPr>
        </p:nvSpPr>
        <p:spPr/>
        <p:txBody>
          <a:bodyPr/>
          <a:lstStyle/>
          <a:p>
            <a:pPr>
              <a:defRPr/>
            </a:pPr>
            <a:fld id="{21C2BA6D-FEAB-4533-A585-52E9DA43A3AB}" type="slidenum">
              <a:rPr lang="en-US" smtClean="0"/>
              <a:pPr>
                <a:defRPr/>
              </a:pPr>
              <a:t>213</a:t>
            </a:fld>
            <a:endParaRPr lang="en-US" dirty="0"/>
          </a:p>
        </p:txBody>
      </p:sp>
    </p:spTree>
    <p:extLst>
      <p:ext uri="{BB962C8B-B14F-4D97-AF65-F5344CB8AC3E}">
        <p14:creationId xmlns:p14="http://schemas.microsoft.com/office/powerpoint/2010/main" val="3445962120"/>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Context &amp; Method</a:t>
            </a:r>
            <a:endParaRPr lang="en-GB" dirty="0">
              <a:solidFill>
                <a:srgbClr val="00B050"/>
              </a:solidFill>
            </a:endParaRPr>
          </a:p>
        </p:txBody>
      </p:sp>
      <p:sp>
        <p:nvSpPr>
          <p:cNvPr id="3" name="Content Placeholder 2"/>
          <p:cNvSpPr>
            <a:spLocks noGrp="1"/>
          </p:cNvSpPr>
          <p:nvPr>
            <p:ph idx="1"/>
          </p:nvPr>
        </p:nvSpPr>
        <p:spPr/>
        <p:txBody>
          <a:bodyPr>
            <a:normAutofit/>
          </a:bodyPr>
          <a:lstStyle/>
          <a:p>
            <a:r>
              <a:rPr lang="en-HK" sz="3200" dirty="0"/>
              <a:t>Scatex, a global, Europe-HQed retailer of home furnishings; 200k employees</a:t>
            </a:r>
          </a:p>
          <a:p>
            <a:r>
              <a:rPr lang="en-HK" sz="3200" dirty="0"/>
              <a:t>MS Navision, an ERP software, was mandatorily rolled out to all operating locations from 2010-2016</a:t>
            </a:r>
          </a:p>
          <a:p>
            <a:r>
              <a:rPr lang="en-HK" sz="3200" dirty="0"/>
              <a:t>In 2017-2018, we interviewed </a:t>
            </a:r>
            <a:r>
              <a:rPr lang="en-HK" dirty="0"/>
              <a:t>31</a:t>
            </a:r>
            <a:r>
              <a:rPr lang="en-HK" sz="3200" dirty="0"/>
              <a:t> employees (out of 299) in the warehouse about their use/non-use of Navision</a:t>
            </a:r>
          </a:p>
        </p:txBody>
      </p:sp>
      <p:sp>
        <p:nvSpPr>
          <p:cNvPr id="6" name="Slide Number Placeholder 5"/>
          <p:cNvSpPr>
            <a:spLocks noGrp="1"/>
          </p:cNvSpPr>
          <p:nvPr>
            <p:ph type="sldNum" sz="quarter" idx="12"/>
          </p:nvPr>
        </p:nvSpPr>
        <p:spPr/>
        <p:txBody>
          <a:bodyPr/>
          <a:lstStyle/>
          <a:p>
            <a:pPr>
              <a:defRPr/>
            </a:pPr>
            <a:fld id="{21C2BA6D-FEAB-4533-A585-52E9DA43A3AB}" type="slidenum">
              <a:rPr lang="en-US" smtClean="0"/>
              <a:pPr>
                <a:defRPr/>
              </a:pPr>
              <a:t>214</a:t>
            </a:fld>
            <a:endParaRPr lang="en-US" dirty="0"/>
          </a:p>
        </p:txBody>
      </p:sp>
    </p:spTree>
    <p:extLst>
      <p:ext uri="{BB962C8B-B14F-4D97-AF65-F5344CB8AC3E}">
        <p14:creationId xmlns:p14="http://schemas.microsoft.com/office/powerpoint/2010/main" val="121071641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Problems with Navision</a:t>
            </a:r>
            <a:endParaRPr lang="en-GB" dirty="0">
              <a:solidFill>
                <a:srgbClr val="00B050"/>
              </a:solidFill>
            </a:endParaRPr>
          </a:p>
        </p:txBody>
      </p:sp>
      <p:sp>
        <p:nvSpPr>
          <p:cNvPr id="3" name="Content Placeholder 2"/>
          <p:cNvSpPr>
            <a:spLocks noGrp="1"/>
          </p:cNvSpPr>
          <p:nvPr>
            <p:ph idx="1"/>
          </p:nvPr>
        </p:nvSpPr>
        <p:spPr/>
        <p:txBody>
          <a:bodyPr/>
          <a:lstStyle/>
          <a:p>
            <a:r>
              <a:rPr lang="en-HK" sz="3600" dirty="0"/>
              <a:t>Change of process logic</a:t>
            </a:r>
          </a:p>
          <a:p>
            <a:pPr lvl="1"/>
            <a:r>
              <a:rPr lang="en-HK" sz="3200" dirty="0"/>
              <a:t>The new ERP software does not fit the </a:t>
            </a:r>
            <a:r>
              <a:rPr lang="en-HK" sz="3200" dirty="0">
                <a:solidFill>
                  <a:srgbClr val="FF0000"/>
                </a:solidFill>
              </a:rPr>
              <a:t>local</a:t>
            </a:r>
            <a:r>
              <a:rPr lang="en-HK" sz="3200" dirty="0"/>
              <a:t> work arrangements; instead, it fits the </a:t>
            </a:r>
            <a:r>
              <a:rPr lang="en-HK" sz="3200" dirty="0">
                <a:solidFill>
                  <a:srgbClr val="FF0000"/>
                </a:solidFill>
              </a:rPr>
              <a:t>global</a:t>
            </a:r>
            <a:r>
              <a:rPr lang="en-HK" sz="3200" dirty="0"/>
              <a:t> environment</a:t>
            </a:r>
          </a:p>
          <a:p>
            <a:pPr lvl="1"/>
            <a:r>
              <a:rPr lang="en-HK" sz="3200" dirty="0"/>
              <a:t>E.g.: instant picking and delay picking</a:t>
            </a:r>
          </a:p>
          <a:p>
            <a:pPr lvl="1"/>
            <a:r>
              <a:rPr lang="en-HK" sz="3200" dirty="0"/>
              <a:t>E.g.: data analysis</a:t>
            </a:r>
          </a:p>
          <a:p>
            <a:pPr lvl="1"/>
            <a:r>
              <a:rPr lang="en-HK" sz="3200" dirty="0"/>
              <a:t>E.g.: delivery rescheduling</a:t>
            </a:r>
          </a:p>
          <a:p>
            <a:pPr lvl="1"/>
            <a:endParaRPr lang="en-GB" dirty="0"/>
          </a:p>
        </p:txBody>
      </p:sp>
      <p:sp>
        <p:nvSpPr>
          <p:cNvPr id="6" name="Slide Number Placeholder 5"/>
          <p:cNvSpPr>
            <a:spLocks noGrp="1"/>
          </p:cNvSpPr>
          <p:nvPr>
            <p:ph type="sldNum" sz="quarter" idx="12"/>
          </p:nvPr>
        </p:nvSpPr>
        <p:spPr/>
        <p:txBody>
          <a:bodyPr/>
          <a:lstStyle/>
          <a:p>
            <a:pPr>
              <a:defRPr/>
            </a:pPr>
            <a:fld id="{21C2BA6D-FEAB-4533-A585-52E9DA43A3AB}" type="slidenum">
              <a:rPr lang="en-US" smtClean="0"/>
              <a:pPr>
                <a:defRPr/>
              </a:pPr>
              <a:t>215</a:t>
            </a:fld>
            <a:endParaRPr lang="en-US" dirty="0"/>
          </a:p>
        </p:txBody>
      </p:sp>
    </p:spTree>
    <p:extLst>
      <p:ext uri="{BB962C8B-B14F-4D97-AF65-F5344CB8AC3E}">
        <p14:creationId xmlns:p14="http://schemas.microsoft.com/office/powerpoint/2010/main" val="712163244"/>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10363200" cy="609600"/>
          </a:xfrm>
        </p:spPr>
        <p:txBody>
          <a:bodyPr/>
          <a:lstStyle/>
          <a:p>
            <a:r>
              <a:rPr lang="en-HK" dirty="0">
                <a:solidFill>
                  <a:schemeClr val="accent6"/>
                </a:solidFill>
                <a:cs typeface="Times New Roman" panose="02020603050405020304" pitchFamily="18" charset="0"/>
              </a:rPr>
              <a:t>The Instant Picking Problem</a:t>
            </a:r>
            <a:endParaRPr lang="en-GB" dirty="0">
              <a:solidFill>
                <a:schemeClr val="accent6"/>
              </a:solidFill>
              <a:cs typeface="Times New Roman" panose="02020603050405020304" pitchFamily="18" charset="0"/>
            </a:endParaRPr>
          </a:p>
        </p:txBody>
      </p:sp>
      <p:sp>
        <p:nvSpPr>
          <p:cNvPr id="3" name="Content Placeholder 2"/>
          <p:cNvSpPr>
            <a:spLocks noGrp="1"/>
          </p:cNvSpPr>
          <p:nvPr>
            <p:ph idx="1"/>
          </p:nvPr>
        </p:nvSpPr>
        <p:spPr>
          <a:xfrm>
            <a:off x="914400" y="1066800"/>
            <a:ext cx="10363200" cy="5181600"/>
          </a:xfrm>
        </p:spPr>
        <p:txBody>
          <a:bodyPr>
            <a:noAutofit/>
          </a:bodyPr>
          <a:lstStyle/>
          <a:p>
            <a:r>
              <a:rPr lang="en-HK" sz="2800" dirty="0">
                <a:cs typeface="Times New Roman" panose="02020603050405020304" pitchFamily="18" charset="0"/>
              </a:rPr>
              <a:t>The ERP process logic assumes that when a customer buys a product, it is removed from the warehouse and taken directly by the customer or shipped by an in-house delivery team</a:t>
            </a:r>
          </a:p>
          <a:p>
            <a:r>
              <a:rPr lang="en-HK" sz="2800" dirty="0">
                <a:cs typeface="Times New Roman" panose="02020603050405020304" pitchFamily="18" charset="0"/>
              </a:rPr>
              <a:t>In Hong Kong this is impossible because there is inadequate storage space in the warehouse &amp; the outsourced delivery teams cannot do instant delivery</a:t>
            </a:r>
          </a:p>
          <a:p>
            <a:pPr lvl="1"/>
            <a:r>
              <a:rPr lang="en-HK" sz="2400" dirty="0">
                <a:cs typeface="Times New Roman" panose="02020603050405020304" pitchFamily="18" charset="0"/>
              </a:rPr>
              <a:t>Instead, goods may wait up to 9 days before delivery</a:t>
            </a:r>
          </a:p>
          <a:p>
            <a:pPr lvl="1"/>
            <a:r>
              <a:rPr lang="en-HK" sz="2400" dirty="0">
                <a:cs typeface="Times New Roman" panose="02020603050405020304" pitchFamily="18" charset="0"/>
              </a:rPr>
              <a:t>Therefore, to-be-delivered goods are left on the warehouse shelf</a:t>
            </a:r>
          </a:p>
          <a:p>
            <a:r>
              <a:rPr lang="en-HK" sz="2800" dirty="0">
                <a:cs typeface="Times New Roman" panose="02020603050405020304" pitchFamily="18" charset="0"/>
              </a:rPr>
              <a:t>The retail store updates its database to reflect the sale, but the warehouse does not update its database until the item is delivered, causing database discrepancies</a:t>
            </a:r>
            <a:endParaRPr lang="en-GB" sz="2800" dirty="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t>216</a:t>
            </a:fld>
            <a:endParaRPr lang="en-GB" dirty="0"/>
          </a:p>
        </p:txBody>
      </p:sp>
    </p:spTree>
    <p:extLst>
      <p:ext uri="{BB962C8B-B14F-4D97-AF65-F5344CB8AC3E}">
        <p14:creationId xmlns:p14="http://schemas.microsoft.com/office/powerpoint/2010/main" val="952222514"/>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solidFill>
              </a:rPr>
              <a:t>Global vs Local</a:t>
            </a:r>
          </a:p>
        </p:txBody>
      </p:sp>
      <p:sp>
        <p:nvSpPr>
          <p:cNvPr id="19" name="Content Placeholder 18"/>
          <p:cNvSpPr>
            <a:spLocks noGrp="1"/>
          </p:cNvSpPr>
          <p:nvPr>
            <p:ph idx="1"/>
          </p:nvPr>
        </p:nvSpPr>
        <p:spPr>
          <a:xfrm>
            <a:off x="838200" y="1825625"/>
            <a:ext cx="6165427" cy="4351338"/>
          </a:xfrm>
        </p:spPr>
        <p:txBody>
          <a:bodyPr/>
          <a:lstStyle/>
          <a:p>
            <a:r>
              <a:rPr lang="en-US" dirty="0">
                <a:solidFill>
                  <a:srgbClr val="FF0000"/>
                </a:solidFill>
              </a:rPr>
              <a:t>Global</a:t>
            </a:r>
            <a:r>
              <a:rPr lang="en-US" dirty="0"/>
              <a:t> Assumptions</a:t>
            </a:r>
          </a:p>
          <a:p>
            <a:pPr lvl="1"/>
            <a:r>
              <a:rPr lang="en-US" dirty="0"/>
              <a:t>Spacious store</a:t>
            </a:r>
          </a:p>
          <a:p>
            <a:pPr lvl="1"/>
            <a:r>
              <a:rPr lang="en-US" dirty="0"/>
              <a:t>Each store manages it’s own warehouse</a:t>
            </a:r>
          </a:p>
          <a:p>
            <a:pPr lvl="1"/>
            <a:r>
              <a:rPr lang="en-US" dirty="0"/>
              <a:t>“Instant picking” is normal</a:t>
            </a:r>
          </a:p>
          <a:p>
            <a:pPr lvl="1"/>
            <a:r>
              <a:rPr lang="en-US" dirty="0"/>
              <a:t>The majority of customers pick up their purchased products by themselves</a:t>
            </a:r>
          </a:p>
        </p:txBody>
      </p:sp>
      <p:sp>
        <p:nvSpPr>
          <p:cNvPr id="4" name="Slide Number Placeholder 3"/>
          <p:cNvSpPr>
            <a:spLocks noGrp="1"/>
          </p:cNvSpPr>
          <p:nvPr>
            <p:ph type="sldNum" sz="quarter" idx="12"/>
          </p:nvPr>
        </p:nvSpPr>
        <p:spPr/>
        <p:txBody>
          <a:bodyPr/>
          <a:lstStyle/>
          <a:p>
            <a:fld id="{6AF0AD86-52F9-42B8-A4EC-EC048E40522C}" type="slidenum">
              <a:rPr lang="en-GB" smtClean="0"/>
              <a:t>217</a:t>
            </a:fld>
            <a:endParaRPr lang="en-GB" dirty="0"/>
          </a:p>
        </p:txBody>
      </p:sp>
      <p:grpSp>
        <p:nvGrpSpPr>
          <p:cNvPr id="22" name="Group 21"/>
          <p:cNvGrpSpPr/>
          <p:nvPr/>
        </p:nvGrpSpPr>
        <p:grpSpPr>
          <a:xfrm>
            <a:off x="7003627" y="2015807"/>
            <a:ext cx="4131734" cy="3402859"/>
            <a:chOff x="6654799" y="2914638"/>
            <a:chExt cx="4131734" cy="2590986"/>
          </a:xfrm>
        </p:grpSpPr>
        <p:grpSp>
          <p:nvGrpSpPr>
            <p:cNvPr id="20" name="Group 19"/>
            <p:cNvGrpSpPr/>
            <p:nvPr/>
          </p:nvGrpSpPr>
          <p:grpSpPr>
            <a:xfrm>
              <a:off x="6654799" y="3189144"/>
              <a:ext cx="4131734" cy="2316480"/>
              <a:chOff x="978746" y="1859280"/>
              <a:chExt cx="4131734" cy="2316480"/>
            </a:xfrm>
          </p:grpSpPr>
          <p:sp>
            <p:nvSpPr>
              <p:cNvPr id="5" name="Rectangle 4"/>
              <p:cNvSpPr/>
              <p:nvPr/>
            </p:nvSpPr>
            <p:spPr>
              <a:xfrm>
                <a:off x="1320800" y="2120053"/>
                <a:ext cx="1083734" cy="179493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Retail Area</a:t>
                </a:r>
              </a:p>
            </p:txBody>
          </p:sp>
          <p:sp>
            <p:nvSpPr>
              <p:cNvPr id="6" name="Rectangle 5"/>
              <p:cNvSpPr/>
              <p:nvPr/>
            </p:nvSpPr>
            <p:spPr>
              <a:xfrm>
                <a:off x="2404533" y="2120053"/>
                <a:ext cx="1280160" cy="1794934"/>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Warehouse Area</a:t>
                </a:r>
              </a:p>
            </p:txBody>
          </p:sp>
          <p:sp>
            <p:nvSpPr>
              <p:cNvPr id="7" name="Rectangle 6"/>
              <p:cNvSpPr/>
              <p:nvPr/>
            </p:nvSpPr>
            <p:spPr>
              <a:xfrm>
                <a:off x="3684693" y="2120053"/>
                <a:ext cx="1097280" cy="179493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Customer Pickup Area</a:t>
                </a:r>
              </a:p>
            </p:txBody>
          </p:sp>
          <p:sp>
            <p:nvSpPr>
              <p:cNvPr id="8" name="Rounded Rectangle 7"/>
              <p:cNvSpPr/>
              <p:nvPr/>
            </p:nvSpPr>
            <p:spPr>
              <a:xfrm>
                <a:off x="978746" y="1859280"/>
                <a:ext cx="4131734" cy="23164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extBox 20"/>
            <p:cNvSpPr txBox="1"/>
            <p:nvPr/>
          </p:nvSpPr>
          <p:spPr>
            <a:xfrm>
              <a:off x="7281333" y="2914638"/>
              <a:ext cx="3050130" cy="369332"/>
            </a:xfrm>
            <a:prstGeom prst="rect">
              <a:avLst/>
            </a:prstGeom>
            <a:noFill/>
          </p:spPr>
          <p:txBody>
            <a:bodyPr wrap="none" rtlCol="0">
              <a:spAutoFit/>
            </a:bodyPr>
            <a:lstStyle/>
            <a:p>
              <a:r>
                <a:rPr lang="en-US" dirty="0"/>
                <a:t>An instance of the ERP system</a:t>
              </a:r>
            </a:p>
          </p:txBody>
        </p:sp>
      </p:grpSp>
    </p:spTree>
    <p:extLst>
      <p:ext uri="{BB962C8B-B14F-4D97-AF65-F5344CB8AC3E}">
        <p14:creationId xmlns:p14="http://schemas.microsoft.com/office/powerpoint/2010/main" val="184654590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solidFill>
              </a:rPr>
              <a:t>Global vs Local</a:t>
            </a:r>
          </a:p>
        </p:txBody>
      </p:sp>
      <p:sp>
        <p:nvSpPr>
          <p:cNvPr id="6" name="Content Placeholder 5"/>
          <p:cNvSpPr>
            <a:spLocks noGrp="1"/>
          </p:cNvSpPr>
          <p:nvPr>
            <p:ph idx="1"/>
          </p:nvPr>
        </p:nvSpPr>
        <p:spPr>
          <a:xfrm>
            <a:off x="649224" y="1825625"/>
            <a:ext cx="4884589" cy="4351338"/>
          </a:xfrm>
        </p:spPr>
        <p:txBody>
          <a:bodyPr>
            <a:normAutofit fontScale="92500" lnSpcReduction="20000"/>
          </a:bodyPr>
          <a:lstStyle/>
          <a:p>
            <a:pPr lvl="0"/>
            <a:r>
              <a:rPr lang="en-US" dirty="0">
                <a:solidFill>
                  <a:schemeClr val="tx2"/>
                </a:solidFill>
              </a:rPr>
              <a:t>Local Reality</a:t>
            </a:r>
          </a:p>
          <a:p>
            <a:pPr lvl="1"/>
            <a:r>
              <a:rPr lang="en-US" dirty="0">
                <a:solidFill>
                  <a:schemeClr val="tx2"/>
                </a:solidFill>
              </a:rPr>
              <a:t>Less spacious stores</a:t>
            </a:r>
          </a:p>
          <a:p>
            <a:pPr lvl="1"/>
            <a:r>
              <a:rPr lang="en-US" dirty="0">
                <a:solidFill>
                  <a:schemeClr val="tx2"/>
                </a:solidFill>
              </a:rPr>
              <a:t>Each store has limited storage space for small items and needs to coordinate deliveries with the consolidated warehouse</a:t>
            </a:r>
          </a:p>
          <a:p>
            <a:pPr lvl="1"/>
            <a:r>
              <a:rPr lang="en-US" dirty="0">
                <a:solidFill>
                  <a:schemeClr val="tx2"/>
                </a:solidFill>
              </a:rPr>
              <a:t>The majority of customers request delivery services</a:t>
            </a:r>
          </a:p>
          <a:p>
            <a:pPr lvl="1"/>
            <a:r>
              <a:rPr lang="en-US" dirty="0">
                <a:solidFill>
                  <a:schemeClr val="tx2"/>
                </a:solidFill>
              </a:rPr>
              <a:t>3</a:t>
            </a:r>
            <a:r>
              <a:rPr lang="en-US" baseline="30000" dirty="0">
                <a:solidFill>
                  <a:schemeClr val="tx2"/>
                </a:solidFill>
              </a:rPr>
              <a:t>rd</a:t>
            </a:r>
            <a:r>
              <a:rPr lang="en-US" dirty="0">
                <a:solidFill>
                  <a:schemeClr val="tx2"/>
                </a:solidFill>
              </a:rPr>
              <a:t> party contractors are involved in delivery services</a:t>
            </a:r>
          </a:p>
          <a:p>
            <a:pPr lvl="1"/>
            <a:r>
              <a:rPr lang="en-US" dirty="0">
                <a:solidFill>
                  <a:schemeClr val="tx2"/>
                </a:solidFill>
              </a:rPr>
              <a:t>“Delay picking” is required</a:t>
            </a:r>
          </a:p>
          <a:p>
            <a:endParaRPr lang="en-US" dirty="0">
              <a:solidFill>
                <a:schemeClr val="tx2"/>
              </a:solidFill>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t>218</a:t>
            </a:fld>
            <a:endParaRPr lang="en-GB" dirty="0"/>
          </a:p>
        </p:txBody>
      </p:sp>
      <p:sp>
        <p:nvSpPr>
          <p:cNvPr id="38" name="TextBox 37"/>
          <p:cNvSpPr txBox="1"/>
          <p:nvPr/>
        </p:nvSpPr>
        <p:spPr>
          <a:xfrm>
            <a:off x="9025788" y="1874852"/>
            <a:ext cx="2031390" cy="276999"/>
          </a:xfrm>
          <a:prstGeom prst="rect">
            <a:avLst/>
          </a:prstGeom>
          <a:noFill/>
        </p:spPr>
        <p:txBody>
          <a:bodyPr wrap="none" rtlCol="0">
            <a:spAutoFit/>
          </a:bodyPr>
          <a:lstStyle/>
          <a:p>
            <a:r>
              <a:rPr lang="en-US" sz="1200" dirty="0"/>
              <a:t>5 instances of the ERP system</a:t>
            </a:r>
          </a:p>
        </p:txBody>
      </p:sp>
      <p:pic>
        <p:nvPicPr>
          <p:cNvPr id="8" name="Picture 7"/>
          <p:cNvPicPr>
            <a:picLocks noChangeAspect="1"/>
          </p:cNvPicPr>
          <p:nvPr/>
        </p:nvPicPr>
        <p:blipFill>
          <a:blip r:embed="rId2"/>
          <a:stretch>
            <a:fillRect/>
          </a:stretch>
        </p:blipFill>
        <p:spPr>
          <a:xfrm>
            <a:off x="5533813" y="2105472"/>
            <a:ext cx="6335991" cy="3706267"/>
          </a:xfrm>
          <a:prstGeom prst="rect">
            <a:avLst/>
          </a:prstGeom>
          <a:solidFill>
            <a:schemeClr val="accent1"/>
          </a:solidFill>
        </p:spPr>
      </p:pic>
    </p:spTree>
    <p:extLst>
      <p:ext uri="{BB962C8B-B14F-4D97-AF65-F5344CB8AC3E}">
        <p14:creationId xmlns:p14="http://schemas.microsoft.com/office/powerpoint/2010/main" val="3011397724"/>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chemeClr val="accent6"/>
                </a:solidFill>
                <a:cs typeface="Times New Roman" panose="02020603050405020304" pitchFamily="18" charset="0"/>
              </a:rPr>
              <a:t>Database Updates and Analysis</a:t>
            </a:r>
            <a:endParaRPr lang="en-GB" dirty="0">
              <a:solidFill>
                <a:schemeClr val="accent6"/>
              </a:solidFill>
              <a:cs typeface="Times New Roman" panose="02020603050405020304" pitchFamily="18" charset="0"/>
            </a:endParaRPr>
          </a:p>
        </p:txBody>
      </p:sp>
      <p:sp>
        <p:nvSpPr>
          <p:cNvPr id="3" name="Content Placeholder 2"/>
          <p:cNvSpPr>
            <a:spLocks noGrp="1"/>
          </p:cNvSpPr>
          <p:nvPr>
            <p:ph idx="1"/>
          </p:nvPr>
        </p:nvSpPr>
        <p:spPr>
          <a:xfrm>
            <a:off x="838200" y="1825624"/>
            <a:ext cx="10515600" cy="4721479"/>
          </a:xfrm>
        </p:spPr>
        <p:txBody>
          <a:bodyPr>
            <a:normAutofit lnSpcReduction="10000"/>
          </a:bodyPr>
          <a:lstStyle/>
          <a:p>
            <a:r>
              <a:rPr lang="en-HK" sz="3200" dirty="0">
                <a:cs typeface="Times New Roman" panose="02020603050405020304" pitchFamily="18" charset="0"/>
              </a:rPr>
              <a:t>There is no automatic (real-time) updating of databases</a:t>
            </a:r>
          </a:p>
          <a:p>
            <a:pPr lvl="1"/>
            <a:r>
              <a:rPr lang="en-HK" sz="2800" dirty="0">
                <a:cs typeface="Times New Roman" panose="02020603050405020304" pitchFamily="18" charset="0"/>
              </a:rPr>
              <a:t>If there are 10 items in the warehouse and someone places an order for 5 at one retail outlet, the databases of the other retail outlets will not be updated for several hours</a:t>
            </a:r>
          </a:p>
          <a:p>
            <a:pPr lvl="1"/>
            <a:r>
              <a:rPr lang="en-HK" sz="2800" dirty="0">
                <a:cs typeface="Times New Roman" panose="02020603050405020304" pitchFamily="18" charset="0"/>
              </a:rPr>
              <a:t>Potentially more than 5 items could be ordered by other customers before the update happens</a:t>
            </a:r>
          </a:p>
          <a:p>
            <a:r>
              <a:rPr lang="en-HK" sz="3200" dirty="0">
                <a:cs typeface="Times New Roman" panose="02020603050405020304" pitchFamily="18" charset="0"/>
              </a:rPr>
              <a:t>The ERP has very little capability for data analysis functions such as: sorting, forecasting, delivery management, report generation, etc.</a:t>
            </a:r>
          </a:p>
          <a:p>
            <a:pPr lvl="1"/>
            <a:r>
              <a:rPr lang="en-HK" sz="2800" dirty="0">
                <a:cs typeface="Times New Roman" panose="02020603050405020304" pitchFamily="18" charset="0"/>
              </a:rPr>
              <a:t>This makes it very hard for employees to complete their work tasks</a:t>
            </a:r>
          </a:p>
        </p:txBody>
      </p:sp>
      <p:sp>
        <p:nvSpPr>
          <p:cNvPr id="4" name="Slide Number Placeholder 3"/>
          <p:cNvSpPr>
            <a:spLocks noGrp="1"/>
          </p:cNvSpPr>
          <p:nvPr>
            <p:ph type="sldNum" sz="quarter" idx="12"/>
          </p:nvPr>
        </p:nvSpPr>
        <p:spPr/>
        <p:txBody>
          <a:bodyPr/>
          <a:lstStyle/>
          <a:p>
            <a:fld id="{6AF0AD86-52F9-42B8-A4EC-EC048E40522C}" type="slidenum">
              <a:rPr lang="en-GB" smtClean="0"/>
              <a:t>219</a:t>
            </a:fld>
            <a:endParaRPr lang="en-GB" dirty="0"/>
          </a:p>
        </p:txBody>
      </p:sp>
    </p:spTree>
    <p:extLst>
      <p:ext uri="{BB962C8B-B14F-4D97-AF65-F5344CB8AC3E}">
        <p14:creationId xmlns:p14="http://schemas.microsoft.com/office/powerpoint/2010/main" val="180989587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chemeClr val="accent6"/>
                </a:solidFill>
                <a:cs typeface="Times New Roman" panose="02020603050405020304" pitchFamily="18" charset="0"/>
              </a:rPr>
              <a:t>Delivery Rescheduling </a:t>
            </a:r>
            <a:endParaRPr lang="en-GB" dirty="0">
              <a:solidFill>
                <a:schemeClr val="accent6"/>
              </a:solidFill>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GB" dirty="0">
                <a:cs typeface="Times New Roman" panose="02020603050405020304" pitchFamily="18" charset="0"/>
              </a:rPr>
              <a:t>A more serious problem relates to delivery rescheduling. </a:t>
            </a:r>
          </a:p>
          <a:p>
            <a:r>
              <a:rPr lang="en-GB" dirty="0">
                <a:cs typeface="Times New Roman" panose="02020603050405020304" pitchFamily="18" charset="0"/>
              </a:rPr>
              <a:t>An extreme weather event in Hong Kong, such as a typhoon, causes all deliveries for several hours or days to be cancelled and rescheduled. </a:t>
            </a:r>
          </a:p>
          <a:p>
            <a:r>
              <a:rPr lang="en-GB" dirty="0">
                <a:cs typeface="Times New Roman" panose="02020603050405020304" pitchFamily="18" charset="0"/>
              </a:rPr>
              <a:t>Since the ERP does not permit batch rescheduling, each delivery must be rescheduled individually for each customer, which is very time consuming if there are hundreds of orders. </a:t>
            </a:r>
          </a:p>
          <a:p>
            <a:r>
              <a:rPr lang="en-GB" dirty="0">
                <a:cs typeface="Times New Roman" panose="02020603050405020304" pitchFamily="18" charset="0"/>
              </a:rPr>
              <a:t>With the old ERP this could be done in 2-3 hours but with the new system it takes more than 3 days.</a:t>
            </a:r>
          </a:p>
        </p:txBody>
      </p:sp>
      <p:sp>
        <p:nvSpPr>
          <p:cNvPr id="4" name="Slide Number Placeholder 3"/>
          <p:cNvSpPr>
            <a:spLocks noGrp="1"/>
          </p:cNvSpPr>
          <p:nvPr>
            <p:ph type="sldNum" sz="quarter" idx="12"/>
          </p:nvPr>
        </p:nvSpPr>
        <p:spPr/>
        <p:txBody>
          <a:bodyPr/>
          <a:lstStyle/>
          <a:p>
            <a:fld id="{6AF0AD86-52F9-42B8-A4EC-EC048E40522C}" type="slidenum">
              <a:rPr lang="en-GB" smtClean="0"/>
              <a:t>220</a:t>
            </a:fld>
            <a:endParaRPr lang="en-GB" dirty="0"/>
          </a:p>
        </p:txBody>
      </p:sp>
    </p:spTree>
    <p:extLst>
      <p:ext uri="{BB962C8B-B14F-4D97-AF65-F5344CB8AC3E}">
        <p14:creationId xmlns:p14="http://schemas.microsoft.com/office/powerpoint/2010/main" val="252602988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4451"/>
          </a:xfrm>
        </p:spPr>
        <p:txBody>
          <a:bodyPr/>
          <a:lstStyle/>
          <a:p>
            <a:r>
              <a:rPr lang="en-HK" dirty="0">
                <a:solidFill>
                  <a:schemeClr val="accent6"/>
                </a:solidFill>
                <a:cs typeface="Times New Roman" panose="02020603050405020304" pitchFamily="18" charset="0"/>
              </a:rPr>
              <a:t>Workarounds 1</a:t>
            </a:r>
            <a:endParaRPr lang="en-GB" dirty="0">
              <a:solidFill>
                <a:schemeClr val="accent6"/>
              </a:solidFill>
              <a:cs typeface="Times New Roman" panose="02020603050405020304" pitchFamily="18" charset="0"/>
            </a:endParaRPr>
          </a:p>
        </p:txBody>
      </p:sp>
      <p:sp>
        <p:nvSpPr>
          <p:cNvPr id="3" name="Content Placeholder 2"/>
          <p:cNvSpPr>
            <a:spLocks noGrp="1"/>
          </p:cNvSpPr>
          <p:nvPr>
            <p:ph idx="1"/>
          </p:nvPr>
        </p:nvSpPr>
        <p:spPr>
          <a:xfrm>
            <a:off x="838200" y="1179576"/>
            <a:ext cx="10515600" cy="5257800"/>
          </a:xfrm>
        </p:spPr>
        <p:txBody>
          <a:bodyPr>
            <a:normAutofit lnSpcReduction="10000"/>
          </a:bodyPr>
          <a:lstStyle/>
          <a:p>
            <a:r>
              <a:rPr lang="en-HK" sz="3200" dirty="0">
                <a:cs typeface="Times New Roman" panose="02020603050405020304" pitchFamily="18" charset="0"/>
              </a:rPr>
              <a:t>We identified a variety of problems in Scatex, but remarkably there is a single solution to all of them: Excel.</a:t>
            </a:r>
          </a:p>
          <a:p>
            <a:pPr lvl="1"/>
            <a:r>
              <a:rPr lang="en-HK" sz="2800" dirty="0">
                <a:cs typeface="Times New Roman" panose="02020603050405020304" pitchFamily="18" charset="0"/>
              </a:rPr>
              <a:t>“</a:t>
            </a:r>
            <a:r>
              <a:rPr lang="en-GB" sz="2800" dirty="0">
                <a:cs typeface="Times New Roman" panose="02020603050405020304" pitchFamily="18" charset="0"/>
              </a:rPr>
              <a:t>Navision is unable to support local work practices that are necessitated by local circumstances”</a:t>
            </a:r>
          </a:p>
          <a:p>
            <a:pPr lvl="1"/>
            <a:r>
              <a:rPr lang="en-HK" sz="2800" dirty="0">
                <a:cs typeface="Times New Roman" panose="02020603050405020304" pitchFamily="18" charset="0"/>
              </a:rPr>
              <a:t>“</a:t>
            </a:r>
            <a:r>
              <a:rPr lang="en-GB" sz="2800" dirty="0">
                <a:cs typeface="Times New Roman" panose="02020603050405020304" pitchFamily="18" charset="0"/>
              </a:rPr>
              <a:t>Basically 100% of my work requires workarounds”</a:t>
            </a:r>
          </a:p>
          <a:p>
            <a:pPr lvl="1"/>
            <a:r>
              <a:rPr lang="en-GB" sz="2800" dirty="0">
                <a:cs typeface="Times New Roman" panose="02020603050405020304" pitchFamily="18" charset="0"/>
              </a:rPr>
              <a:t>“We use Excel to manage deliveries. Excel enables us to acquire the data for delivery that is sent to the delivery contractor. … After gathering and sorting delivery information in Excel, we can determine the number of delivery vans required, the number of items to be delivered, the places to go, the payment to the drivers. Excel is used to handle all these arrangements. Without Excel there is no way to undertake the delivery of goods”</a:t>
            </a:r>
            <a:endParaRPr lang="en-HK" sz="2800" dirty="0">
              <a:latin typeface="Times New Roman" panose="02020603050405020304" pitchFamily="18" charset="0"/>
              <a:cs typeface="Times New Roman" panose="02020603050405020304" pitchFamily="18" charset="0"/>
            </a:endParaRPr>
          </a:p>
          <a:p>
            <a:pPr lvl="1"/>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t>221</a:t>
            </a:fld>
            <a:endParaRPr lang="en-GB" dirty="0"/>
          </a:p>
        </p:txBody>
      </p:sp>
    </p:spTree>
    <p:extLst>
      <p:ext uri="{BB962C8B-B14F-4D97-AF65-F5344CB8AC3E}">
        <p14:creationId xmlns:p14="http://schemas.microsoft.com/office/powerpoint/2010/main" val="335816986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59003"/>
          </a:xfrm>
        </p:spPr>
        <p:txBody>
          <a:bodyPr>
            <a:normAutofit fontScale="90000"/>
          </a:bodyPr>
          <a:lstStyle/>
          <a:p>
            <a:r>
              <a:rPr lang="en-HK" dirty="0">
                <a:solidFill>
                  <a:schemeClr val="accent6"/>
                </a:solidFill>
                <a:cs typeface="Times New Roman" panose="02020603050405020304" pitchFamily="18" charset="0"/>
              </a:rPr>
              <a:t>Workarounds 2</a:t>
            </a:r>
            <a:endParaRPr lang="en-GB" dirty="0">
              <a:solidFill>
                <a:schemeClr val="accent6"/>
              </a:solidFill>
              <a:cs typeface="Times New Roman" panose="02020603050405020304" pitchFamily="18" charset="0"/>
            </a:endParaRPr>
          </a:p>
        </p:txBody>
      </p:sp>
      <p:sp>
        <p:nvSpPr>
          <p:cNvPr id="3" name="Content Placeholder 2"/>
          <p:cNvSpPr>
            <a:spLocks noGrp="1"/>
          </p:cNvSpPr>
          <p:nvPr>
            <p:ph idx="1"/>
          </p:nvPr>
        </p:nvSpPr>
        <p:spPr>
          <a:xfrm>
            <a:off x="838200" y="1024128"/>
            <a:ext cx="10515600" cy="5152835"/>
          </a:xfrm>
        </p:spPr>
        <p:txBody>
          <a:bodyPr>
            <a:normAutofit fontScale="92500" lnSpcReduction="10000"/>
          </a:bodyPr>
          <a:lstStyle/>
          <a:p>
            <a:r>
              <a:rPr lang="en-GB" sz="3200" dirty="0">
                <a:cs typeface="Times New Roman" panose="02020603050405020304" pitchFamily="18" charset="0"/>
              </a:rPr>
              <a:t>“Every day we do our work in Excel rather than using Navision. We use Excel to integrate the information from Navision. We download the data from Navision to Excel, where we do the analysis. Most of the daily job routines involve Excel. … this workaround has become part of the regular work routine”</a:t>
            </a:r>
          </a:p>
          <a:p>
            <a:r>
              <a:rPr lang="en-HK" sz="3200" dirty="0">
                <a:cs typeface="Times New Roman" panose="02020603050405020304" pitchFamily="18" charset="0"/>
              </a:rPr>
              <a:t>The ERP only allows data export in xml, so employees export, clean in Excel and then analyse as they need</a:t>
            </a:r>
          </a:p>
          <a:p>
            <a:pPr lvl="1"/>
            <a:r>
              <a:rPr lang="en-HK" sz="2800" dirty="0">
                <a:cs typeface="Times New Roman" panose="02020603050405020304" pitchFamily="18" charset="0"/>
              </a:rPr>
              <a:t>But when they finish analysing, they cannot upload the results to ERP</a:t>
            </a:r>
          </a:p>
          <a:p>
            <a:pPr lvl="1"/>
            <a:r>
              <a:rPr lang="en-HK" sz="2800" dirty="0">
                <a:cs typeface="Times New Roman" panose="02020603050405020304" pitchFamily="18" charset="0"/>
              </a:rPr>
              <a:t>So they share the analyses by email, by USB drive, by WhatsApp</a:t>
            </a:r>
          </a:p>
          <a:p>
            <a:pPr lvl="1"/>
            <a:r>
              <a:rPr lang="en-HK" sz="2800" dirty="0">
                <a:cs typeface="Times New Roman" panose="02020603050405020304" pitchFamily="18" charset="0"/>
              </a:rPr>
              <a:t>For global managers, this local analysis is invisible </a:t>
            </a:r>
          </a:p>
          <a:p>
            <a:pPr lvl="1"/>
            <a:r>
              <a:rPr lang="en-HK" sz="2800" dirty="0">
                <a:cs typeface="Times New Roman" panose="02020603050405020304" pitchFamily="18" charset="0"/>
              </a:rPr>
              <a:t>All the Excel analysis is non-compliant yet essential</a:t>
            </a:r>
          </a:p>
          <a:p>
            <a:endParaRPr lang="en-HK" sz="3200" dirty="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latin typeface="Times New Roman" panose="02020603050405020304" pitchFamily="18" charset="0"/>
                <a:cs typeface="Times New Roman" panose="02020603050405020304" pitchFamily="18" charset="0"/>
              </a:rPr>
              <a:t>222</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1770294"/>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Non-Compliant Routines</a:t>
            </a:r>
            <a:endParaRPr lang="en-GB" dirty="0">
              <a:solidFill>
                <a:srgbClr val="00B050"/>
              </a:solidFill>
            </a:endParaRPr>
          </a:p>
        </p:txBody>
      </p:sp>
      <p:sp>
        <p:nvSpPr>
          <p:cNvPr id="3" name="Content Placeholder 2"/>
          <p:cNvSpPr>
            <a:spLocks noGrp="1"/>
          </p:cNvSpPr>
          <p:nvPr>
            <p:ph idx="1"/>
          </p:nvPr>
        </p:nvSpPr>
        <p:spPr/>
        <p:txBody>
          <a:bodyPr>
            <a:normAutofit/>
          </a:bodyPr>
          <a:lstStyle/>
          <a:p>
            <a:r>
              <a:rPr lang="en-HK" sz="3200" dirty="0"/>
              <a:t>The employees make no attempt to hide the workarounds from each other or their managers</a:t>
            </a:r>
          </a:p>
          <a:p>
            <a:r>
              <a:rPr lang="en-HK" sz="3200" dirty="0"/>
              <a:t>These are not ‘shadow systems’</a:t>
            </a:r>
          </a:p>
          <a:p>
            <a:r>
              <a:rPr lang="en-HK" sz="3200" dirty="0"/>
              <a:t>They are collectively developed, shared, enhanced</a:t>
            </a:r>
          </a:p>
          <a:p>
            <a:r>
              <a:rPr lang="en-HK" sz="3200" dirty="0"/>
              <a:t>Within the warehouse, everyone knows about them,  but perhaps not in HQ</a:t>
            </a:r>
            <a:endParaRPr lang="en-GB" sz="3200" dirty="0"/>
          </a:p>
        </p:txBody>
      </p:sp>
      <p:sp>
        <p:nvSpPr>
          <p:cNvPr id="6" name="Slide Number Placeholder 5"/>
          <p:cNvSpPr>
            <a:spLocks noGrp="1"/>
          </p:cNvSpPr>
          <p:nvPr>
            <p:ph type="sldNum" sz="quarter" idx="12"/>
          </p:nvPr>
        </p:nvSpPr>
        <p:spPr/>
        <p:txBody>
          <a:bodyPr/>
          <a:lstStyle/>
          <a:p>
            <a:pPr>
              <a:defRPr/>
            </a:pPr>
            <a:fld id="{21C2BA6D-FEAB-4533-A585-52E9DA43A3AB}" type="slidenum">
              <a:rPr lang="en-US" smtClean="0"/>
              <a:pPr>
                <a:defRPr/>
              </a:pPr>
              <a:t>223</a:t>
            </a:fld>
            <a:endParaRPr lang="en-US" dirty="0"/>
          </a:p>
        </p:txBody>
      </p:sp>
    </p:spTree>
    <p:extLst>
      <p:ext uri="{BB962C8B-B14F-4D97-AF65-F5344CB8AC3E}">
        <p14:creationId xmlns:p14="http://schemas.microsoft.com/office/powerpoint/2010/main" val="132837808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10363200" cy="762000"/>
          </a:xfrm>
        </p:spPr>
        <p:txBody>
          <a:bodyPr/>
          <a:lstStyle/>
          <a:p>
            <a:r>
              <a:rPr lang="en-HK" dirty="0">
                <a:solidFill>
                  <a:srgbClr val="FF0000"/>
                </a:solidFill>
              </a:rPr>
              <a:t>Reflections</a:t>
            </a:r>
            <a:endParaRPr lang="en-GB" dirty="0">
              <a:solidFill>
                <a:srgbClr val="FF0000"/>
              </a:solidFill>
            </a:endParaRPr>
          </a:p>
        </p:txBody>
      </p:sp>
      <p:sp>
        <p:nvSpPr>
          <p:cNvPr id="3" name="Content Placeholder 2"/>
          <p:cNvSpPr>
            <a:spLocks noGrp="1"/>
          </p:cNvSpPr>
          <p:nvPr>
            <p:ph idx="1"/>
          </p:nvPr>
        </p:nvSpPr>
        <p:spPr>
          <a:xfrm>
            <a:off x="914400" y="1295400"/>
            <a:ext cx="10363200" cy="4648200"/>
          </a:xfrm>
        </p:spPr>
        <p:txBody>
          <a:bodyPr/>
          <a:lstStyle/>
          <a:p>
            <a:r>
              <a:rPr lang="en-HK" dirty="0">
                <a:latin typeface="Tahoma" panose="020B0604030504040204" pitchFamily="34" charset="0"/>
                <a:ea typeface="Tahoma" panose="020B0604030504040204" pitchFamily="34" charset="0"/>
                <a:cs typeface="Tahoma" panose="020B0604030504040204" pitchFamily="34" charset="0"/>
              </a:rPr>
              <a:t>In the Hong Kong warehouse, there is a well-developed set of working practices</a:t>
            </a:r>
          </a:p>
          <a:p>
            <a:r>
              <a:rPr lang="en-HK" dirty="0">
                <a:latin typeface="Tahoma" panose="020B0604030504040204" pitchFamily="34" charset="0"/>
                <a:ea typeface="Tahoma" panose="020B0604030504040204" pitchFamily="34" charset="0"/>
                <a:cs typeface="Tahoma" panose="020B0604030504040204" pitchFamily="34" charset="0"/>
              </a:rPr>
              <a:t>These are </a:t>
            </a:r>
            <a:r>
              <a:rPr lang="en-HK" dirty="0">
                <a:solidFill>
                  <a:srgbClr val="FF0000"/>
                </a:solidFill>
                <a:latin typeface="Tahoma" panose="020B0604030504040204" pitchFamily="34" charset="0"/>
                <a:ea typeface="Tahoma" panose="020B0604030504040204" pitchFamily="34" charset="0"/>
                <a:cs typeface="Tahoma" panose="020B0604030504040204" pitchFamily="34" charset="0"/>
              </a:rPr>
              <a:t>not</a:t>
            </a:r>
            <a:r>
              <a:rPr lang="en-HK" dirty="0">
                <a:latin typeface="Tahoma" panose="020B0604030504040204" pitchFamily="34" charset="0"/>
                <a:ea typeface="Tahoma" panose="020B0604030504040204" pitchFamily="34" charset="0"/>
                <a:cs typeface="Tahoma" panose="020B0604030504040204" pitchFamily="34" charset="0"/>
              </a:rPr>
              <a:t> supported by the new ERP software</a:t>
            </a:r>
          </a:p>
          <a:p>
            <a:r>
              <a:rPr lang="en-HK" dirty="0">
                <a:latin typeface="Tahoma" panose="020B0604030504040204" pitchFamily="34" charset="0"/>
                <a:ea typeface="Tahoma" panose="020B0604030504040204" pitchFamily="34" charset="0"/>
                <a:cs typeface="Tahoma" panose="020B0604030504040204" pitchFamily="34" charset="0"/>
              </a:rPr>
              <a:t>The intended impact of the innovation was not realised as expected by management</a:t>
            </a:r>
          </a:p>
          <a:p>
            <a:r>
              <a:rPr lang="en-HK" dirty="0">
                <a:latin typeface="Tahoma" panose="020B0604030504040204" pitchFamily="34" charset="0"/>
                <a:ea typeface="Tahoma" panose="020B0604030504040204" pitchFamily="34" charset="0"/>
                <a:cs typeface="Tahoma" panose="020B0604030504040204" pitchFamily="34" charset="0"/>
              </a:rPr>
              <a:t>The </a:t>
            </a:r>
            <a:r>
              <a:rPr lang="en-HK" dirty="0">
                <a:solidFill>
                  <a:srgbClr val="FF0000"/>
                </a:solidFill>
                <a:latin typeface="Tahoma" panose="020B0604030504040204" pitchFamily="34" charset="0"/>
                <a:ea typeface="Tahoma" panose="020B0604030504040204" pitchFamily="34" charset="0"/>
                <a:cs typeface="Tahoma" panose="020B0604030504040204" pitchFamily="34" charset="0"/>
              </a:rPr>
              <a:t>local </a:t>
            </a:r>
            <a:r>
              <a:rPr lang="en-HK" dirty="0">
                <a:latin typeface="Tahoma" panose="020B0604030504040204" pitchFamily="34" charset="0"/>
                <a:ea typeface="Tahoma" panose="020B0604030504040204" pitchFamily="34" charset="0"/>
                <a:cs typeface="Tahoma" panose="020B0604030504040204" pitchFamily="34" charset="0"/>
              </a:rPr>
              <a:t>characteristics of work are distinct, and require suitable IS support</a:t>
            </a:r>
          </a:p>
          <a:p>
            <a:pPr lvl="1"/>
            <a:r>
              <a:rPr lang="en-HK" dirty="0">
                <a:latin typeface="Tahoma" panose="020B0604030504040204" pitchFamily="34" charset="0"/>
                <a:ea typeface="Tahoma" panose="020B0604030504040204" pitchFamily="34" charset="0"/>
                <a:cs typeface="Tahoma" panose="020B0604030504040204" pitchFamily="34" charset="0"/>
              </a:rPr>
              <a:t>Even within the same global organisation and among people doing the same work</a:t>
            </a:r>
            <a:endParaRPr lang="en-GB"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224</a:t>
            </a:fld>
            <a:endParaRPr lang="en-US" dirty="0"/>
          </a:p>
        </p:txBody>
      </p:sp>
    </p:spTree>
    <p:extLst>
      <p:ext uri="{BB962C8B-B14F-4D97-AF65-F5344CB8AC3E}">
        <p14:creationId xmlns:p14="http://schemas.microsoft.com/office/powerpoint/2010/main" val="268890565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709" y="457200"/>
            <a:ext cx="10363200" cy="609600"/>
          </a:xfrm>
        </p:spPr>
        <p:txBody>
          <a:bodyPr/>
          <a:lstStyle/>
          <a:p>
            <a:r>
              <a:rPr lang="en-HK" dirty="0">
                <a:solidFill>
                  <a:srgbClr val="FF0000"/>
                </a:solidFill>
              </a:rPr>
              <a:t>Drivers and Barriers of/to Change</a:t>
            </a:r>
            <a:endParaRPr lang="en-GB" dirty="0">
              <a:solidFill>
                <a:srgbClr val="FF0000"/>
              </a:solidFill>
            </a:endParaRPr>
          </a:p>
        </p:txBody>
      </p:sp>
      <p:sp>
        <p:nvSpPr>
          <p:cNvPr id="3" name="Content Placeholder 2"/>
          <p:cNvSpPr>
            <a:spLocks noGrp="1"/>
          </p:cNvSpPr>
          <p:nvPr>
            <p:ph idx="1"/>
          </p:nvPr>
        </p:nvSpPr>
        <p:spPr>
          <a:xfrm>
            <a:off x="914400" y="1066800"/>
            <a:ext cx="10363200" cy="4876800"/>
          </a:xfrm>
        </p:spPr>
        <p:txBody>
          <a:bodyPr/>
          <a:lstStyle/>
          <a:p>
            <a:r>
              <a:rPr lang="en-HK" sz="2800" dirty="0">
                <a:latin typeface="Tahoma" panose="020B0604030504040204" pitchFamily="34" charset="0"/>
                <a:ea typeface="Tahoma" panose="020B0604030504040204" pitchFamily="34" charset="0"/>
                <a:cs typeface="Tahoma" panose="020B0604030504040204" pitchFamily="34" charset="0"/>
              </a:rPr>
              <a:t>In Scatex’s Hong Kong operations, we could not identify any drivers of the IT change! </a:t>
            </a:r>
          </a:p>
          <a:p>
            <a:pPr lvl="1"/>
            <a:r>
              <a:rPr lang="en-HK" sz="2400" dirty="0">
                <a:latin typeface="Tahoma" panose="020B0604030504040204" pitchFamily="34" charset="0"/>
                <a:ea typeface="Tahoma" panose="020B0604030504040204" pitchFamily="34" charset="0"/>
                <a:cs typeface="Tahoma" panose="020B0604030504040204" pitchFamily="34" charset="0"/>
              </a:rPr>
              <a:t>No one we talked to had anything good to say about Navision</a:t>
            </a:r>
          </a:p>
          <a:p>
            <a:pPr lvl="1"/>
            <a:r>
              <a:rPr lang="en-HK" sz="2400" dirty="0">
                <a:latin typeface="Tahoma" panose="020B0604030504040204" pitchFamily="34" charset="0"/>
                <a:ea typeface="Tahoma" panose="020B0604030504040204" pitchFamily="34" charset="0"/>
                <a:cs typeface="Tahoma" panose="020B0604030504040204" pitchFamily="34" charset="0"/>
              </a:rPr>
              <a:t>Navision did not make anyone’s life easier or improve their job</a:t>
            </a:r>
          </a:p>
          <a:p>
            <a:r>
              <a:rPr lang="en-HK" sz="2800" dirty="0">
                <a:latin typeface="Tahoma" panose="020B0604030504040204" pitchFamily="34" charset="0"/>
                <a:ea typeface="Tahoma" panose="020B0604030504040204" pitchFamily="34" charset="0"/>
                <a:cs typeface="Tahoma" panose="020B0604030504040204" pitchFamily="34" charset="0"/>
              </a:rPr>
              <a:t>However, we found lots of barriers!</a:t>
            </a:r>
          </a:p>
          <a:p>
            <a:pPr lvl="1"/>
            <a:r>
              <a:rPr lang="en-HK" sz="2400" dirty="0">
                <a:latin typeface="Tahoma" panose="020B0604030504040204" pitchFamily="34" charset="0"/>
                <a:ea typeface="Tahoma" panose="020B0604030504040204" pitchFamily="34" charset="0"/>
                <a:cs typeface="Tahoma" panose="020B0604030504040204" pitchFamily="34" charset="0"/>
              </a:rPr>
              <a:t>Everyone was unhappy and told us how the new software made it more difficult for them to complete their work</a:t>
            </a:r>
          </a:p>
          <a:p>
            <a:r>
              <a:rPr lang="en-HK" sz="2800" dirty="0">
                <a:latin typeface="Tahoma" panose="020B0604030504040204" pitchFamily="34" charset="0"/>
                <a:ea typeface="Tahoma" panose="020B0604030504040204" pitchFamily="34" charset="0"/>
                <a:cs typeface="Tahoma" panose="020B0604030504040204" pitchFamily="34" charset="0"/>
              </a:rPr>
              <a:t>The innovation was externally motivated, experienced problematic implementation, required employees to accept a new and impoverished working environment, and consequently led to the development of workarounds that became institutionalised</a:t>
            </a:r>
            <a:endParaRPr lang="en-GB" sz="2800"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225</a:t>
            </a:fld>
            <a:endParaRPr lang="en-US" dirty="0"/>
          </a:p>
        </p:txBody>
      </p:sp>
    </p:spTree>
    <p:extLst>
      <p:ext uri="{BB962C8B-B14F-4D97-AF65-F5344CB8AC3E}">
        <p14:creationId xmlns:p14="http://schemas.microsoft.com/office/powerpoint/2010/main" val="139986682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latin typeface="+mn-lt"/>
                <a:cs typeface="Times New Roman" panose="02020603050405020304" pitchFamily="18" charset="0"/>
              </a:rPr>
              <a:t>Catalysts and Compliance</a:t>
            </a:r>
            <a:endParaRPr lang="en-GB" dirty="0">
              <a:solidFill>
                <a:srgbClr val="00B050"/>
              </a:solidFill>
              <a:latin typeface="+mn-lt"/>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HK" dirty="0">
                <a:ea typeface="Tahoma" panose="020B0604030504040204" pitchFamily="34" charset="0"/>
                <a:cs typeface="Tahoma" panose="020B0604030504040204" pitchFamily="34" charset="0"/>
              </a:rPr>
              <a:t>The extent to which an innovation is </a:t>
            </a:r>
            <a:r>
              <a:rPr lang="en-HK" dirty="0">
                <a:solidFill>
                  <a:srgbClr val="FF0000"/>
                </a:solidFill>
                <a:ea typeface="Tahoma" panose="020B0604030504040204" pitchFamily="34" charset="0"/>
                <a:cs typeface="Tahoma" panose="020B0604030504040204" pitchFamily="34" charset="0"/>
              </a:rPr>
              <a:t>needed</a:t>
            </a:r>
            <a:r>
              <a:rPr lang="en-HK" dirty="0">
                <a:ea typeface="Tahoma" panose="020B0604030504040204" pitchFamily="34" charset="0"/>
                <a:cs typeface="Tahoma" panose="020B0604030504040204" pitchFamily="34" charset="0"/>
              </a:rPr>
              <a:t>, </a:t>
            </a:r>
            <a:r>
              <a:rPr lang="en-HK" dirty="0">
                <a:solidFill>
                  <a:srgbClr val="FF0000"/>
                </a:solidFill>
                <a:ea typeface="Tahoma" panose="020B0604030504040204" pitchFamily="34" charset="0"/>
                <a:cs typeface="Tahoma" panose="020B0604030504040204" pitchFamily="34" charset="0"/>
              </a:rPr>
              <a:t>understood</a:t>
            </a:r>
            <a:r>
              <a:rPr lang="en-HK" dirty="0">
                <a:ea typeface="Tahoma" panose="020B0604030504040204" pitchFamily="34" charset="0"/>
                <a:cs typeface="Tahoma" panose="020B0604030504040204" pitchFamily="34" charset="0"/>
              </a:rPr>
              <a:t> and </a:t>
            </a:r>
            <a:r>
              <a:rPr lang="en-HK" dirty="0">
                <a:solidFill>
                  <a:srgbClr val="FF0000"/>
                </a:solidFill>
                <a:ea typeface="Tahoma" panose="020B0604030504040204" pitchFamily="34" charset="0"/>
                <a:cs typeface="Tahoma" panose="020B0604030504040204" pitchFamily="34" charset="0"/>
              </a:rPr>
              <a:t>liked</a:t>
            </a:r>
            <a:r>
              <a:rPr lang="en-HK" dirty="0">
                <a:ea typeface="Tahoma" panose="020B0604030504040204" pitchFamily="34" charset="0"/>
                <a:cs typeface="Tahoma" panose="020B0604030504040204" pitchFamily="34" charset="0"/>
              </a:rPr>
              <a:t> is critical to that innovation’s success</a:t>
            </a:r>
          </a:p>
          <a:p>
            <a:pPr lvl="1"/>
            <a:r>
              <a:rPr lang="en-HK" dirty="0">
                <a:ea typeface="Tahoma" panose="020B0604030504040204" pitchFamily="34" charset="0"/>
                <a:cs typeface="Tahoma" panose="020B0604030504040204" pitchFamily="34" charset="0"/>
              </a:rPr>
              <a:t>In Scatex, Navision was not needed; the rationale for its adoption was not understood; it was universally disliked</a:t>
            </a:r>
          </a:p>
          <a:p>
            <a:pPr lvl="1"/>
            <a:r>
              <a:rPr lang="en-HK" dirty="0">
                <a:ea typeface="Tahoma" panose="020B0604030504040204" pitchFamily="34" charset="0"/>
                <a:cs typeface="Tahoma" panose="020B0604030504040204" pitchFamily="34" charset="0"/>
              </a:rPr>
              <a:t>Although it could be used in certain job functions (sales, procurement, stock management, accounting) it did not improve the work here</a:t>
            </a:r>
          </a:p>
          <a:p>
            <a:pPr lvl="1"/>
            <a:r>
              <a:rPr lang="en-HK" dirty="0">
                <a:ea typeface="Tahoma" panose="020B0604030504040204" pitchFamily="34" charset="0"/>
                <a:cs typeface="Tahoma" panose="020B0604030504040204" pitchFamily="34" charset="0"/>
              </a:rPr>
              <a:t>So the rejection by employees was hardly surprising</a:t>
            </a:r>
          </a:p>
        </p:txBody>
      </p:sp>
      <p:sp>
        <p:nvSpPr>
          <p:cNvPr id="4" name="Slide Number Placeholder 3"/>
          <p:cNvSpPr>
            <a:spLocks noGrp="1"/>
          </p:cNvSpPr>
          <p:nvPr>
            <p:ph type="sldNum" sz="quarter" idx="12"/>
          </p:nvPr>
        </p:nvSpPr>
        <p:spPr/>
        <p:txBody>
          <a:bodyPr/>
          <a:lstStyle/>
          <a:p>
            <a:fld id="{6AF0AD86-52F9-42B8-A4EC-EC048E40522C}" type="slidenum">
              <a:rPr lang="en-GB" smtClean="0">
                <a:latin typeface="+mn-lt"/>
                <a:cs typeface="Times New Roman" panose="02020603050405020304" pitchFamily="18" charset="0"/>
              </a:rPr>
              <a:t>226</a:t>
            </a:fld>
            <a:endParaRPr lang="en-GB" dirty="0">
              <a:latin typeface="+mn-lt"/>
              <a:cs typeface="Times New Roman" panose="02020603050405020304" pitchFamily="18" charset="0"/>
            </a:endParaRPr>
          </a:p>
        </p:txBody>
      </p:sp>
    </p:spTree>
    <p:extLst>
      <p:ext uri="{BB962C8B-B14F-4D97-AF65-F5344CB8AC3E}">
        <p14:creationId xmlns:p14="http://schemas.microsoft.com/office/powerpoint/2010/main" val="181326607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Catalysts and Compliance</a:t>
            </a:r>
            <a:endParaRPr lang="en-GB" dirty="0">
              <a:solidFill>
                <a:srgbClr val="00B050"/>
              </a:solidFill>
            </a:endParaRPr>
          </a:p>
        </p:txBody>
      </p:sp>
      <p:sp>
        <p:nvSpPr>
          <p:cNvPr id="3" name="Content Placeholder 2"/>
          <p:cNvSpPr>
            <a:spLocks noGrp="1"/>
          </p:cNvSpPr>
          <p:nvPr>
            <p:ph idx="1"/>
          </p:nvPr>
        </p:nvSpPr>
        <p:spPr/>
        <p:txBody>
          <a:bodyPr/>
          <a:lstStyle/>
          <a:p>
            <a:r>
              <a:rPr lang="en-HK" dirty="0">
                <a:latin typeface="Tahoma" panose="020B0604030504040204" pitchFamily="34" charset="0"/>
                <a:ea typeface="Tahoma" panose="020B0604030504040204" pitchFamily="34" charset="0"/>
                <a:cs typeface="Tahoma" panose="020B0604030504040204" pitchFamily="34" charset="0"/>
              </a:rPr>
              <a:t>Employees spoke as though their primary duty was to their customers, not to their managers or Scatex-Global</a:t>
            </a:r>
          </a:p>
          <a:p>
            <a:r>
              <a:rPr lang="en-HK" dirty="0">
                <a:latin typeface="Tahoma" panose="020B0604030504040204" pitchFamily="34" charset="0"/>
                <a:ea typeface="Tahoma" panose="020B0604030504040204" pitchFamily="34" charset="0"/>
                <a:cs typeface="Tahoma" panose="020B0604030504040204" pitchFamily="34" charset="0"/>
              </a:rPr>
              <a:t>Employees demonstrated a desire to comply with local work norms rather than comply with corporate expectations regarding the ERP</a:t>
            </a:r>
            <a:endParaRPr lang="en-GB"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227</a:t>
            </a:fld>
            <a:endParaRPr lang="en-US" dirty="0"/>
          </a:p>
        </p:txBody>
      </p:sp>
    </p:spTree>
    <p:extLst>
      <p:ext uri="{BB962C8B-B14F-4D97-AF65-F5344CB8AC3E}">
        <p14:creationId xmlns:p14="http://schemas.microsoft.com/office/powerpoint/2010/main" val="3683678774"/>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10363200" cy="1066800"/>
          </a:xfrm>
        </p:spPr>
        <p:txBody>
          <a:bodyPr/>
          <a:lstStyle/>
          <a:p>
            <a:r>
              <a:rPr lang="en-HK" dirty="0">
                <a:solidFill>
                  <a:schemeClr val="accent6">
                    <a:lumMod val="60000"/>
                    <a:lumOff val="40000"/>
                  </a:schemeClr>
                </a:solidFill>
              </a:rPr>
              <a:t>Coordination 1 - Communicate Workarounds Among Colleagues</a:t>
            </a:r>
            <a:endParaRPr lang="en-GB" dirty="0">
              <a:solidFill>
                <a:schemeClr val="accent6">
                  <a:lumMod val="60000"/>
                  <a:lumOff val="40000"/>
                </a:schemeClr>
              </a:solidFill>
            </a:endParaRPr>
          </a:p>
        </p:txBody>
      </p:sp>
      <p:sp>
        <p:nvSpPr>
          <p:cNvPr id="3" name="Content Placeholder 2"/>
          <p:cNvSpPr>
            <a:spLocks noGrp="1"/>
          </p:cNvSpPr>
          <p:nvPr>
            <p:ph idx="1"/>
          </p:nvPr>
        </p:nvSpPr>
        <p:spPr>
          <a:xfrm>
            <a:off x="914400" y="1676400"/>
            <a:ext cx="10668000" cy="4267200"/>
          </a:xfrm>
        </p:spPr>
        <p:txBody>
          <a:bodyPr/>
          <a:lstStyle/>
          <a:p>
            <a:pPr lvl="1"/>
            <a:r>
              <a:rPr lang="en-US" i="1" dirty="0"/>
              <a:t>We communicate the workarounds with other colleagues, so everybody knows that if we face these problems, we can use Excel as a supplementary workaround to support our work. (JA)</a:t>
            </a:r>
            <a:endParaRPr lang="en-GB" dirty="0"/>
          </a:p>
          <a:p>
            <a:pPr lvl="1"/>
            <a:r>
              <a:rPr lang="en-US" i="1" dirty="0"/>
              <a:t>We communicate within our groups for workarounds. We discuss how can we avoid the mistakes and use Excel to undertake manual work. (IL)</a:t>
            </a:r>
            <a:endParaRPr lang="en-HK" dirty="0"/>
          </a:p>
          <a:p>
            <a:pPr lvl="1"/>
            <a:endParaRPr lang="en-HK" dirty="0"/>
          </a:p>
          <a:p>
            <a:endParaRPr lang="en-GB" dirty="0"/>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228</a:t>
            </a:fld>
            <a:endParaRPr lang="en-US" dirty="0"/>
          </a:p>
        </p:txBody>
      </p:sp>
    </p:spTree>
    <p:extLst>
      <p:ext uri="{BB962C8B-B14F-4D97-AF65-F5344CB8AC3E}">
        <p14:creationId xmlns:p14="http://schemas.microsoft.com/office/powerpoint/2010/main" val="43756542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chemeClr val="accent6">
                    <a:lumMod val="60000"/>
                    <a:lumOff val="40000"/>
                  </a:schemeClr>
                </a:solidFill>
              </a:rPr>
              <a:t>Coordination 2 - Develop Consensus About Workaround Application</a:t>
            </a:r>
            <a:endParaRPr lang="en-GB" dirty="0">
              <a:solidFill>
                <a:schemeClr val="accent6">
                  <a:lumMod val="60000"/>
                  <a:lumOff val="40000"/>
                </a:schemeClr>
              </a:solidFill>
            </a:endParaRPr>
          </a:p>
        </p:txBody>
      </p:sp>
      <p:sp>
        <p:nvSpPr>
          <p:cNvPr id="3" name="Content Placeholder 2"/>
          <p:cNvSpPr>
            <a:spLocks noGrp="1"/>
          </p:cNvSpPr>
          <p:nvPr>
            <p:ph idx="1"/>
          </p:nvPr>
        </p:nvSpPr>
        <p:spPr/>
        <p:txBody>
          <a:bodyPr/>
          <a:lstStyle/>
          <a:p>
            <a:pPr lvl="1"/>
            <a:r>
              <a:rPr lang="en-US" i="1" dirty="0"/>
              <a:t>Workarounds are the result of consensus among all of us. (CH)</a:t>
            </a:r>
            <a:endParaRPr lang="en-GB" dirty="0"/>
          </a:p>
          <a:p>
            <a:pPr lvl="1"/>
            <a:r>
              <a:rPr lang="en-US" i="1" dirty="0"/>
              <a:t>This workaround has been adopted across several departments because logistics are critical to many different departments. We all agreed that if we have problems, we will use this workaround. (DW)</a:t>
            </a:r>
            <a:endParaRPr lang="en-GB" dirty="0"/>
          </a:p>
          <a:p>
            <a:endParaRPr lang="en-GB" sz="3600"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229</a:t>
            </a:fld>
            <a:endParaRPr lang="en-US" dirty="0"/>
          </a:p>
        </p:txBody>
      </p:sp>
    </p:spTree>
    <p:extLst>
      <p:ext uri="{BB962C8B-B14F-4D97-AF65-F5344CB8AC3E}">
        <p14:creationId xmlns:p14="http://schemas.microsoft.com/office/powerpoint/2010/main" val="692703698"/>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chemeClr val="accent6">
                    <a:lumMod val="60000"/>
                    <a:lumOff val="40000"/>
                  </a:schemeClr>
                </a:solidFill>
              </a:rPr>
              <a:t>Coordination 3 - Discuss Workaround Design and Improvement</a:t>
            </a:r>
            <a:endParaRPr lang="en-GB" dirty="0">
              <a:solidFill>
                <a:schemeClr val="accent6">
                  <a:lumMod val="60000"/>
                  <a:lumOff val="40000"/>
                </a:schemeClr>
              </a:solidFill>
            </a:endParaRPr>
          </a:p>
        </p:txBody>
      </p:sp>
      <p:sp>
        <p:nvSpPr>
          <p:cNvPr id="3" name="Content Placeholder 2"/>
          <p:cNvSpPr>
            <a:spLocks noGrp="1"/>
          </p:cNvSpPr>
          <p:nvPr>
            <p:ph idx="1"/>
          </p:nvPr>
        </p:nvSpPr>
        <p:spPr/>
        <p:txBody>
          <a:bodyPr>
            <a:normAutofit/>
          </a:bodyPr>
          <a:lstStyle/>
          <a:p>
            <a:pPr lvl="1"/>
            <a:r>
              <a:rPr lang="en-US" i="1" dirty="0"/>
              <a:t>We decide the workaround with our team. When there is a problem, we will have a meeting to discuss how to tackle the problem and minimize the impact. If the workaround provides a good solution we will try to execute it. If the impact is not good, we will see how to improve it. (IY)</a:t>
            </a:r>
            <a:endParaRPr lang="en-GB" dirty="0"/>
          </a:p>
          <a:p>
            <a:pPr lvl="1"/>
            <a:r>
              <a:rPr lang="en-US" i="1" dirty="0"/>
              <a:t>All super users are doing testing together and we know the problems, so we discuss them together, create workarounds and use them as part of our standard work practice. (PC)</a:t>
            </a:r>
            <a:endParaRPr lang="en-HK" dirty="0"/>
          </a:p>
        </p:txBody>
      </p:sp>
    </p:spTree>
    <p:extLst>
      <p:ext uri="{BB962C8B-B14F-4D97-AF65-F5344CB8AC3E}">
        <p14:creationId xmlns:p14="http://schemas.microsoft.com/office/powerpoint/2010/main" val="1579253921"/>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990600"/>
          </a:xfrm>
        </p:spPr>
        <p:txBody>
          <a:bodyPr/>
          <a:lstStyle/>
          <a:p>
            <a:r>
              <a:rPr lang="en-HK" dirty="0">
                <a:solidFill>
                  <a:schemeClr val="accent6">
                    <a:lumMod val="60000"/>
                    <a:lumOff val="40000"/>
                  </a:schemeClr>
                </a:solidFill>
              </a:rPr>
              <a:t>Persistence 1 - Standardise and Document Workarounds</a:t>
            </a:r>
            <a:endParaRPr lang="en-GB" dirty="0">
              <a:solidFill>
                <a:schemeClr val="accent6">
                  <a:lumMod val="60000"/>
                  <a:lumOff val="40000"/>
                </a:schemeClr>
              </a:solidFill>
            </a:endParaRPr>
          </a:p>
        </p:txBody>
      </p:sp>
      <p:sp>
        <p:nvSpPr>
          <p:cNvPr id="3" name="Content Placeholder 2"/>
          <p:cNvSpPr>
            <a:spLocks noGrp="1"/>
          </p:cNvSpPr>
          <p:nvPr>
            <p:ph idx="1"/>
          </p:nvPr>
        </p:nvSpPr>
        <p:spPr>
          <a:xfrm>
            <a:off x="914400" y="1905000"/>
            <a:ext cx="10363200" cy="4038600"/>
          </a:xfrm>
        </p:spPr>
        <p:txBody>
          <a:bodyPr/>
          <a:lstStyle/>
          <a:p>
            <a:pPr lvl="1"/>
            <a:r>
              <a:rPr lang="en-US" i="1" dirty="0"/>
              <a:t>After information gathering and sorting in Excel, we can accomplish the arrangement of delivery, the forecasting of the number of delivery vans needed. Those processes are a workaround designed by ourselves. … If we employ a new colleague, we have standard operating procedures for workarounds, so even if I leave the company my colleague can accomplish these tasks. (MS)</a:t>
            </a:r>
          </a:p>
          <a:p>
            <a:pPr lvl="1"/>
            <a:r>
              <a:rPr lang="en-US" i="1" dirty="0"/>
              <a:t>We have a training manual for workarounds that we study individually (TC)</a:t>
            </a:r>
            <a:endParaRPr lang="en-GB" dirty="0"/>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231</a:t>
            </a:fld>
            <a:endParaRPr lang="en-US" dirty="0"/>
          </a:p>
        </p:txBody>
      </p:sp>
    </p:spTree>
    <p:extLst>
      <p:ext uri="{BB962C8B-B14F-4D97-AF65-F5344CB8AC3E}">
        <p14:creationId xmlns:p14="http://schemas.microsoft.com/office/powerpoint/2010/main" val="1727517871"/>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609600"/>
          </a:xfrm>
        </p:spPr>
        <p:txBody>
          <a:bodyPr/>
          <a:lstStyle/>
          <a:p>
            <a:r>
              <a:rPr lang="en-HK" dirty="0">
                <a:solidFill>
                  <a:schemeClr val="accent6">
                    <a:lumMod val="60000"/>
                    <a:lumOff val="40000"/>
                  </a:schemeClr>
                </a:solidFill>
              </a:rPr>
              <a:t>Persistence 2 - Regular Use of Workarounds</a:t>
            </a:r>
            <a:endParaRPr lang="en-GB" dirty="0">
              <a:solidFill>
                <a:schemeClr val="accent6">
                  <a:lumMod val="60000"/>
                  <a:lumOff val="40000"/>
                </a:schemeClr>
              </a:solidFill>
            </a:endParaRPr>
          </a:p>
        </p:txBody>
      </p:sp>
      <p:sp>
        <p:nvSpPr>
          <p:cNvPr id="3" name="Content Placeholder 2"/>
          <p:cNvSpPr>
            <a:spLocks noGrp="1"/>
          </p:cNvSpPr>
          <p:nvPr>
            <p:ph idx="1"/>
          </p:nvPr>
        </p:nvSpPr>
        <p:spPr>
          <a:xfrm>
            <a:off x="914400" y="1219200"/>
            <a:ext cx="10363200" cy="4724400"/>
          </a:xfrm>
        </p:spPr>
        <p:txBody>
          <a:bodyPr/>
          <a:lstStyle/>
          <a:p>
            <a:pPr lvl="1"/>
            <a:r>
              <a:rPr lang="en-US" i="1" dirty="0"/>
              <a:t>We do workarounds every day because Navision cannot fit our work process needs (NF)</a:t>
            </a:r>
            <a:endParaRPr lang="en-GB" dirty="0"/>
          </a:p>
          <a:p>
            <a:pPr lvl="1"/>
            <a:r>
              <a:rPr lang="en-US" i="1" dirty="0"/>
              <a:t>Navision does not provide for the delivery of goods. Therefore we use Excel to manage the delivery process. Without Excel, there is no way to undertake the delivery of goods (MS)</a:t>
            </a:r>
            <a:endParaRPr lang="en-GB" dirty="0"/>
          </a:p>
          <a:p>
            <a:pPr lvl="1"/>
            <a:r>
              <a:rPr lang="en-US" i="1" dirty="0"/>
              <a:t>Every day we do our work on Excel not in Navision. Excel supports many workarounds because Navision cannot support those functions. We have reported this situation to our superiors for 1.5 years but nothing has changed and so this workaround has become a central component in our regular work process (LT)</a:t>
            </a:r>
            <a:endParaRPr lang="en-GB" dirty="0"/>
          </a:p>
          <a:p>
            <a:pPr lvl="1"/>
            <a:endParaRPr lang="en-HK" sz="2400" dirty="0"/>
          </a:p>
          <a:p>
            <a:endParaRPr lang="en-GB" sz="2800" dirty="0"/>
          </a:p>
        </p:txBody>
      </p:sp>
    </p:spTree>
    <p:extLst>
      <p:ext uri="{BB962C8B-B14F-4D97-AF65-F5344CB8AC3E}">
        <p14:creationId xmlns:p14="http://schemas.microsoft.com/office/powerpoint/2010/main" val="374254099"/>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10363200" cy="762000"/>
          </a:xfrm>
        </p:spPr>
        <p:txBody>
          <a:bodyPr/>
          <a:lstStyle/>
          <a:p>
            <a:r>
              <a:rPr lang="en-HK" dirty="0">
                <a:solidFill>
                  <a:srgbClr val="FF0000"/>
                </a:solidFill>
                <a:latin typeface="+mn-lt"/>
                <a:cs typeface="Times New Roman" panose="02020603050405020304" pitchFamily="18" charset="0"/>
              </a:rPr>
              <a:t>Implications I</a:t>
            </a:r>
            <a:endParaRPr lang="en-GB" dirty="0">
              <a:solidFill>
                <a:srgbClr val="FF0000"/>
              </a:solidFill>
              <a:latin typeface="+mn-lt"/>
              <a:cs typeface="Times New Roman" panose="02020603050405020304" pitchFamily="18" charset="0"/>
            </a:endParaRPr>
          </a:p>
        </p:txBody>
      </p:sp>
      <p:sp>
        <p:nvSpPr>
          <p:cNvPr id="3" name="Content Placeholder 2"/>
          <p:cNvSpPr>
            <a:spLocks noGrp="1"/>
          </p:cNvSpPr>
          <p:nvPr>
            <p:ph idx="1"/>
          </p:nvPr>
        </p:nvSpPr>
        <p:spPr>
          <a:xfrm>
            <a:off x="914400" y="1295400"/>
            <a:ext cx="10363200" cy="4648200"/>
          </a:xfrm>
        </p:spPr>
        <p:txBody>
          <a:bodyPr/>
          <a:lstStyle/>
          <a:p>
            <a:r>
              <a:rPr lang="en-HK" sz="2800" dirty="0">
                <a:ea typeface="Tahoma" panose="020B0604030504040204" pitchFamily="34" charset="0"/>
                <a:cs typeface="Tahoma" panose="020B0604030504040204" pitchFamily="34" charset="0"/>
              </a:rPr>
              <a:t>We were puzzled why Scatex’s HQ paid so little attention to </a:t>
            </a:r>
            <a:r>
              <a:rPr lang="en-HK" sz="2800" dirty="0">
                <a:solidFill>
                  <a:srgbClr val="FF0000"/>
                </a:solidFill>
                <a:ea typeface="Tahoma" panose="020B0604030504040204" pitchFamily="34" charset="0"/>
                <a:cs typeface="Tahoma" panose="020B0604030504040204" pitchFamily="34" charset="0"/>
              </a:rPr>
              <a:t>local</a:t>
            </a:r>
            <a:r>
              <a:rPr lang="en-HK" sz="2800" dirty="0">
                <a:ea typeface="Tahoma" panose="020B0604030504040204" pitchFamily="34" charset="0"/>
                <a:cs typeface="Tahoma" panose="020B0604030504040204" pitchFamily="34" charset="0"/>
              </a:rPr>
              <a:t> value considerations</a:t>
            </a:r>
          </a:p>
          <a:p>
            <a:pPr lvl="1"/>
            <a:r>
              <a:rPr lang="en-HK" sz="2400" dirty="0">
                <a:ea typeface="Tahoma" panose="020B0604030504040204" pitchFamily="34" charset="0"/>
                <a:cs typeface="Tahoma" panose="020B0604030504040204" pitchFamily="34" charset="0"/>
              </a:rPr>
              <a:t>It is well recognised that the ‘business value of IT’ is important</a:t>
            </a:r>
          </a:p>
          <a:p>
            <a:pPr lvl="1"/>
            <a:r>
              <a:rPr lang="en-HK" sz="2400" dirty="0">
                <a:ea typeface="Tahoma" panose="020B0604030504040204" pitchFamily="34" charset="0"/>
                <a:cs typeface="Tahoma" panose="020B0604030504040204" pitchFamily="34" charset="0"/>
              </a:rPr>
              <a:t>Value is achieved when people work effectively and efficiently</a:t>
            </a:r>
          </a:p>
          <a:p>
            <a:pPr lvl="1"/>
            <a:r>
              <a:rPr lang="en-HK" sz="2400" dirty="0">
                <a:ea typeface="Tahoma" panose="020B0604030504040204" pitchFamily="34" charset="0"/>
                <a:cs typeface="Tahoma" panose="020B0604030504040204" pitchFamily="34" charset="0"/>
              </a:rPr>
              <a:t>We perceive a disconnect between global HQ and local employees</a:t>
            </a:r>
          </a:p>
          <a:p>
            <a:pPr lvl="1"/>
            <a:r>
              <a:rPr lang="en-HK" sz="2400" dirty="0">
                <a:ea typeface="Tahoma" panose="020B0604030504040204" pitchFamily="34" charset="0"/>
                <a:cs typeface="Tahoma" panose="020B0604030504040204" pitchFamily="34" charset="0"/>
              </a:rPr>
              <a:t>Different stakeholders have different needs</a:t>
            </a:r>
          </a:p>
          <a:p>
            <a:r>
              <a:rPr lang="en-HK" sz="2800" dirty="0">
                <a:ea typeface="Tahoma" panose="020B0604030504040204" pitchFamily="34" charset="0"/>
                <a:cs typeface="Tahoma" panose="020B0604030504040204" pitchFamily="34" charset="0"/>
              </a:rPr>
              <a:t>Innovations are only meaningful in the application context</a:t>
            </a:r>
          </a:p>
          <a:p>
            <a:pPr lvl="1"/>
            <a:r>
              <a:rPr lang="en-HK" sz="2400" dirty="0">
                <a:ea typeface="Tahoma" panose="020B0604030504040204" pitchFamily="34" charset="0"/>
                <a:cs typeface="Tahoma" panose="020B0604030504040204" pitchFamily="34" charset="0"/>
              </a:rPr>
              <a:t>Thus, innovation makes sense only if it adds value in the local context</a:t>
            </a:r>
          </a:p>
          <a:p>
            <a:pPr lvl="1"/>
            <a:r>
              <a:rPr lang="en-HK" sz="2400" dirty="0">
                <a:ea typeface="Tahoma" panose="020B0604030504040204" pitchFamily="34" charset="0"/>
                <a:cs typeface="Tahoma" panose="020B0604030504040204" pitchFamily="34" charset="0"/>
              </a:rPr>
              <a:t>Innovation has to be much more than initial adoption: long-term value-adding use is also essential</a:t>
            </a:r>
            <a:endParaRPr lang="en-GB"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latin typeface="+mn-lt"/>
                <a:cs typeface="Times New Roman" panose="02020603050405020304" pitchFamily="18" charset="0"/>
              </a:rPr>
              <a:t>233</a:t>
            </a:fld>
            <a:endParaRPr lang="en-GB" dirty="0">
              <a:latin typeface="+mn-lt"/>
              <a:cs typeface="Times New Roman" panose="02020603050405020304" pitchFamily="18" charset="0"/>
            </a:endParaRPr>
          </a:p>
        </p:txBody>
      </p:sp>
    </p:spTree>
    <p:extLst>
      <p:ext uri="{BB962C8B-B14F-4D97-AF65-F5344CB8AC3E}">
        <p14:creationId xmlns:p14="http://schemas.microsoft.com/office/powerpoint/2010/main" val="883163791"/>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10363200" cy="685800"/>
          </a:xfrm>
        </p:spPr>
        <p:txBody>
          <a:bodyPr/>
          <a:lstStyle/>
          <a:p>
            <a:r>
              <a:rPr lang="en-HK"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Implications II</a:t>
            </a:r>
            <a:endParaRPr lang="en-GB" dirty="0">
              <a:solidFill>
                <a:srgbClr val="FF0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3" name="Content Placeholder 2"/>
          <p:cNvSpPr>
            <a:spLocks noGrp="1"/>
          </p:cNvSpPr>
          <p:nvPr>
            <p:ph idx="1"/>
          </p:nvPr>
        </p:nvSpPr>
        <p:spPr>
          <a:xfrm>
            <a:off x="838200" y="1295400"/>
            <a:ext cx="10515600" cy="5060949"/>
          </a:xfrm>
        </p:spPr>
        <p:txBody>
          <a:bodyPr>
            <a:normAutofit fontScale="92500" lnSpcReduction="10000"/>
          </a:bodyPr>
          <a:lstStyle/>
          <a:p>
            <a:r>
              <a:rPr lang="en-HK" dirty="0">
                <a:latin typeface="Tahoma" panose="020B0604030504040204" pitchFamily="34" charset="0"/>
                <a:ea typeface="Tahoma" panose="020B0604030504040204" pitchFamily="34" charset="0"/>
                <a:cs typeface="Tahoma" panose="020B0604030504040204" pitchFamily="34" charset="0"/>
              </a:rPr>
              <a:t>Compliance is not a topic that has attracted much attention</a:t>
            </a:r>
          </a:p>
          <a:p>
            <a:pPr lvl="1"/>
            <a:r>
              <a:rPr lang="en-HK" dirty="0">
                <a:latin typeface="Tahoma" panose="020B0604030504040204" pitchFamily="34" charset="0"/>
                <a:ea typeface="Tahoma" panose="020B0604030504040204" pitchFamily="34" charset="0"/>
                <a:cs typeface="Tahoma" panose="020B0604030504040204" pitchFamily="34" charset="0"/>
              </a:rPr>
              <a:t>We suspect that there are many instances where employees are not compliant with corporate expectations regarding technology usage</a:t>
            </a:r>
          </a:p>
          <a:p>
            <a:r>
              <a:rPr lang="en-HK" dirty="0">
                <a:latin typeface="Tahoma" panose="020B0604030504040204" pitchFamily="34" charset="0"/>
                <a:ea typeface="Tahoma" panose="020B0604030504040204" pitchFamily="34" charset="0"/>
                <a:cs typeface="Tahoma" panose="020B0604030504040204" pitchFamily="34" charset="0"/>
              </a:rPr>
              <a:t>We need to find ways to bring compliance and non-compliance into the technology adoption discourse</a:t>
            </a:r>
          </a:p>
          <a:p>
            <a:pPr lvl="1"/>
            <a:r>
              <a:rPr lang="en-HK" dirty="0">
                <a:latin typeface="Tahoma" panose="020B0604030504040204" pitchFamily="34" charset="0"/>
                <a:ea typeface="Tahoma" panose="020B0604030504040204" pitchFamily="34" charset="0"/>
                <a:cs typeface="Tahoma" panose="020B0604030504040204" pitchFamily="34" charset="0"/>
              </a:rPr>
              <a:t>We need to recognise that non-compliance can be beneficial </a:t>
            </a:r>
          </a:p>
          <a:p>
            <a:pPr lvl="1"/>
            <a:r>
              <a:rPr lang="en-HK" dirty="0">
                <a:latin typeface="Tahoma" panose="020B0604030504040204" pitchFamily="34" charset="0"/>
                <a:ea typeface="Tahoma" panose="020B0604030504040204" pitchFamily="34" charset="0"/>
                <a:cs typeface="Tahoma" panose="020B0604030504040204" pitchFamily="34" charset="0"/>
              </a:rPr>
              <a:t>There may not be a single ‘truth’ operating in the organisation</a:t>
            </a:r>
          </a:p>
          <a:p>
            <a:pPr lvl="1"/>
            <a:r>
              <a:rPr lang="en-HK" dirty="0">
                <a:latin typeface="Tahoma" panose="020B0604030504040204" pitchFamily="34" charset="0"/>
                <a:ea typeface="Tahoma" panose="020B0604030504040204" pitchFamily="34" charset="0"/>
                <a:cs typeface="Tahoma" panose="020B0604030504040204" pitchFamily="34" charset="0"/>
              </a:rPr>
              <a:t>We don’t have to assume that the (global) CIO is right!</a:t>
            </a:r>
          </a:p>
          <a:p>
            <a:pPr lvl="1"/>
            <a:r>
              <a:rPr lang="en-HK" dirty="0">
                <a:latin typeface="Tahoma" panose="020B0604030504040204" pitchFamily="34" charset="0"/>
                <a:ea typeface="Tahoma" panose="020B0604030504040204" pitchFamily="34" charset="0"/>
                <a:cs typeface="Tahoma" panose="020B0604030504040204" pitchFamily="34" charset="0"/>
              </a:rPr>
              <a:t>A global best practice can be a local disaster</a:t>
            </a:r>
            <a:endParaRPr lang="en-GB"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latin typeface="Tahoma" panose="020B0604030504040204" pitchFamily="34" charset="0"/>
                <a:ea typeface="Tahoma" panose="020B0604030504040204" pitchFamily="34" charset="0"/>
                <a:cs typeface="Tahoma" panose="020B0604030504040204" pitchFamily="34" charset="0"/>
              </a:rPr>
              <a:t>234</a:t>
            </a:fld>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3494132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FF0000"/>
                </a:solidFill>
              </a:rPr>
              <a:t>Implications III</a:t>
            </a:r>
            <a:endParaRPr lang="en-GB" dirty="0">
              <a:solidFill>
                <a:srgbClr val="FF0000"/>
              </a:solidFill>
            </a:endParaRPr>
          </a:p>
        </p:txBody>
      </p:sp>
      <p:sp>
        <p:nvSpPr>
          <p:cNvPr id="3" name="Content Placeholder 2"/>
          <p:cNvSpPr>
            <a:spLocks noGrp="1"/>
          </p:cNvSpPr>
          <p:nvPr>
            <p:ph idx="1"/>
          </p:nvPr>
        </p:nvSpPr>
        <p:spPr/>
        <p:txBody>
          <a:bodyPr/>
          <a:lstStyle/>
          <a:p>
            <a:r>
              <a:rPr lang="en-HK" dirty="0"/>
              <a:t>Coordination of workarounds has not been explored previously in the literature</a:t>
            </a:r>
          </a:p>
          <a:p>
            <a:pPr lvl="1"/>
            <a:r>
              <a:rPr lang="en-HK" dirty="0"/>
              <a:t>It is usually assumed that employees choose to workaround as individuals, not as teams and not in a coordinated way</a:t>
            </a:r>
          </a:p>
          <a:p>
            <a:r>
              <a:rPr lang="en-HK" dirty="0"/>
              <a:t>Workarounds are thus also assumed to be temporary, not persistent</a:t>
            </a:r>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235</a:t>
            </a:fld>
            <a:endParaRPr lang="en-US" dirty="0"/>
          </a:p>
        </p:txBody>
      </p:sp>
    </p:spTree>
    <p:extLst>
      <p:ext uri="{BB962C8B-B14F-4D97-AF65-F5344CB8AC3E}">
        <p14:creationId xmlns:p14="http://schemas.microsoft.com/office/powerpoint/2010/main" val="1592822496"/>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FF0000"/>
                </a:solidFill>
                <a:latin typeface="+mn-lt"/>
              </a:rPr>
              <a:t>Non-Compliance Perspectives</a:t>
            </a:r>
            <a:endParaRPr lang="en-GB" dirty="0">
              <a:solidFill>
                <a:srgbClr val="FF0000"/>
              </a:solidFill>
              <a:latin typeface="+mn-lt"/>
            </a:endParaRPr>
          </a:p>
        </p:txBody>
      </p:sp>
      <p:sp>
        <p:nvSpPr>
          <p:cNvPr id="3" name="Content Placeholder 2"/>
          <p:cNvSpPr>
            <a:spLocks noGrp="1"/>
          </p:cNvSpPr>
          <p:nvPr>
            <p:ph idx="1"/>
          </p:nvPr>
        </p:nvSpPr>
        <p:spPr/>
        <p:txBody>
          <a:bodyPr/>
          <a:lstStyle/>
          <a:p>
            <a:r>
              <a:rPr lang="en-US" dirty="0">
                <a:cs typeface="Times New Roman" panose="02020603050405020304" pitchFamily="18" charset="0"/>
              </a:rPr>
              <a:t>The corporate perspective (effectiveness, efficiency, profit)</a:t>
            </a:r>
          </a:p>
          <a:p>
            <a:r>
              <a:rPr lang="en-US" dirty="0">
                <a:cs typeface="Times New Roman" panose="02020603050405020304" pitchFamily="18" charset="0"/>
              </a:rPr>
              <a:t>The employee perspective (getting the job done)</a:t>
            </a:r>
          </a:p>
          <a:p>
            <a:r>
              <a:rPr lang="en-US" dirty="0">
                <a:cs typeface="Times New Roman" panose="02020603050405020304" pitchFamily="18" charset="0"/>
              </a:rPr>
              <a:t>The customer perspective (being satisfied with services rendered)</a:t>
            </a:r>
          </a:p>
          <a:p>
            <a:r>
              <a:rPr lang="en-US" dirty="0">
                <a:cs typeface="Times New Roman" panose="02020603050405020304" pitchFamily="18" charset="0"/>
              </a:rPr>
              <a:t>The security perspective (protecting the organisation from harm)</a:t>
            </a:r>
          </a:p>
          <a:p>
            <a:pPr lvl="1"/>
            <a:r>
              <a:rPr lang="en-US" dirty="0">
                <a:cs typeface="Times New Roman" panose="02020603050405020304" pitchFamily="18" charset="0"/>
              </a:rPr>
              <a:t>Non-compliance might benefit all stakeholders (except the CSO)</a:t>
            </a:r>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latin typeface="+mn-lt"/>
              </a:rPr>
              <a:pPr>
                <a:defRPr/>
              </a:pPr>
              <a:t>236</a:t>
            </a:fld>
            <a:endParaRPr lang="en-US" dirty="0">
              <a:latin typeface="+mn-lt"/>
            </a:endParaRPr>
          </a:p>
        </p:txBody>
      </p:sp>
    </p:spTree>
    <p:extLst>
      <p:ext uri="{BB962C8B-B14F-4D97-AF65-F5344CB8AC3E}">
        <p14:creationId xmlns:p14="http://schemas.microsoft.com/office/powerpoint/2010/main" val="351363124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10515600" cy="603504"/>
          </a:xfrm>
        </p:spPr>
        <p:txBody>
          <a:bodyPr/>
          <a:lstStyle/>
          <a:p>
            <a:r>
              <a:rPr lang="en-HK" dirty="0">
                <a:solidFill>
                  <a:schemeClr val="accent6"/>
                </a:solidFill>
                <a:cs typeface="Times New Roman" panose="02020603050405020304" pitchFamily="18" charset="0"/>
              </a:rPr>
              <a:t>Conclusion</a:t>
            </a:r>
            <a:endParaRPr lang="en-GB" dirty="0">
              <a:solidFill>
                <a:schemeClr val="accent6"/>
              </a:solidFill>
              <a:cs typeface="Times New Roman" panose="02020603050405020304" pitchFamily="18" charset="0"/>
            </a:endParaRPr>
          </a:p>
        </p:txBody>
      </p:sp>
      <p:sp>
        <p:nvSpPr>
          <p:cNvPr id="3" name="Content Placeholder 2"/>
          <p:cNvSpPr>
            <a:spLocks noGrp="1"/>
          </p:cNvSpPr>
          <p:nvPr>
            <p:ph idx="1"/>
          </p:nvPr>
        </p:nvSpPr>
        <p:spPr>
          <a:xfrm>
            <a:off x="838200" y="1170432"/>
            <a:ext cx="10515600" cy="5321807"/>
          </a:xfrm>
        </p:spPr>
        <p:txBody>
          <a:bodyPr>
            <a:normAutofit/>
          </a:bodyPr>
          <a:lstStyle/>
          <a:p>
            <a:r>
              <a:rPr lang="en-HK" dirty="0">
                <a:cs typeface="Times New Roman" panose="02020603050405020304" pitchFamily="18" charset="0"/>
              </a:rPr>
              <a:t>IS innovation may prevented employees from completing their work, achieving business objectives, creating value and satisfying their customers</a:t>
            </a:r>
          </a:p>
          <a:p>
            <a:pPr lvl="1"/>
            <a:r>
              <a:rPr lang="en-HK" dirty="0">
                <a:cs typeface="Times New Roman" panose="02020603050405020304" pitchFamily="18" charset="0"/>
              </a:rPr>
              <a:t>Employees may have no choice but to develop workarounds</a:t>
            </a:r>
          </a:p>
          <a:p>
            <a:pPr lvl="1"/>
            <a:r>
              <a:rPr lang="en-HK" dirty="0">
                <a:cs typeface="Times New Roman" panose="02020603050405020304" pitchFamily="18" charset="0"/>
              </a:rPr>
              <a:t>Workarounds may create value that the ERP cannot create</a:t>
            </a:r>
          </a:p>
          <a:p>
            <a:r>
              <a:rPr lang="en-HK" dirty="0">
                <a:cs typeface="Times New Roman" panose="02020603050405020304" pitchFamily="18" charset="0"/>
              </a:rPr>
              <a:t>IS innovations do not always add value</a:t>
            </a:r>
          </a:p>
          <a:p>
            <a:pPr lvl="1"/>
            <a:r>
              <a:rPr lang="en-HK" dirty="0">
                <a:cs typeface="Times New Roman" panose="02020603050405020304" pitchFamily="18" charset="0"/>
              </a:rPr>
              <a:t>They are seldom perfect when first adopted</a:t>
            </a:r>
          </a:p>
          <a:p>
            <a:pPr lvl="1"/>
            <a:r>
              <a:rPr lang="en-HK" dirty="0">
                <a:cs typeface="Times New Roman" panose="02020603050405020304" pitchFamily="18" charset="0"/>
              </a:rPr>
              <a:t>They can disrupt working processes </a:t>
            </a:r>
          </a:p>
          <a:p>
            <a:pPr lvl="1"/>
            <a:r>
              <a:rPr lang="en-HK" dirty="0">
                <a:cs typeface="Times New Roman" panose="02020603050405020304" pitchFamily="18" charset="0"/>
              </a:rPr>
              <a:t>They often need modification</a:t>
            </a:r>
          </a:p>
          <a:p>
            <a:r>
              <a:rPr lang="en-HK" dirty="0">
                <a:cs typeface="Times New Roman" panose="02020603050405020304" pitchFamily="18" charset="0"/>
              </a:rPr>
              <a:t>ERP Readiness?</a:t>
            </a:r>
            <a:endParaRPr lang="en-GB" dirty="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latin typeface="Times New Roman" panose="02020603050405020304" pitchFamily="18" charset="0"/>
                <a:cs typeface="Times New Roman" panose="02020603050405020304" pitchFamily="18" charset="0"/>
              </a:rPr>
              <a:t>237</a:t>
            </a:fld>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7606759"/>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1869</TotalTime>
  <Words>16993</Words>
  <Application>Microsoft Office PowerPoint</Application>
  <PresentationFormat>Widescreen</PresentationFormat>
  <Paragraphs>1699</Paragraphs>
  <Slides>237</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237</vt:i4>
      </vt:variant>
    </vt:vector>
  </HeadingPairs>
  <TitlesOfParts>
    <vt:vector size="246" baseType="lpstr">
      <vt:lpstr>Arial Unicode MS</vt:lpstr>
      <vt:lpstr>ＭＳ 明朝</vt:lpstr>
      <vt:lpstr>新細明體</vt:lpstr>
      <vt:lpstr>Arial</vt:lpstr>
      <vt:lpstr>Calibri</vt:lpstr>
      <vt:lpstr>Tahoma</vt:lpstr>
      <vt:lpstr>Times New Roman</vt:lpstr>
      <vt:lpstr>Wingdings</vt:lpstr>
      <vt:lpstr>Default Design</vt:lpstr>
      <vt:lpstr>FB8002D Methodology for Applied Business Research II</vt:lpstr>
      <vt:lpstr>A Little Background</vt:lpstr>
      <vt:lpstr>Current Work @ CityU</vt:lpstr>
      <vt:lpstr>Prior Experience Supervising DBA Students</vt:lpstr>
      <vt:lpstr>Our (Rough) Agenda</vt:lpstr>
      <vt:lpstr>Five Papers</vt:lpstr>
      <vt:lpstr>The Research Process I</vt:lpstr>
      <vt:lpstr>The Research Process II</vt:lpstr>
      <vt:lpstr>The Research Process III</vt:lpstr>
      <vt:lpstr>The Research Process IV</vt:lpstr>
      <vt:lpstr>The Research Process V</vt:lpstr>
      <vt:lpstr>Who Cares?</vt:lpstr>
      <vt:lpstr>The Research Process VI</vt:lpstr>
      <vt:lpstr>The Research Process VII</vt:lpstr>
      <vt:lpstr>The Research Process VIII</vt:lpstr>
      <vt:lpstr>The Research Process IX</vt:lpstr>
      <vt:lpstr>The Critical Role of Theory</vt:lpstr>
      <vt:lpstr>Academic Definitions of Theory</vt:lpstr>
      <vt:lpstr>The Purpose of Theory</vt:lpstr>
      <vt:lpstr>The Research Process X</vt:lpstr>
      <vt:lpstr>Access Issues</vt:lpstr>
      <vt:lpstr>The Collection &amp; Analysis of Qualitative Data</vt:lpstr>
      <vt:lpstr>Interview Protocols</vt:lpstr>
      <vt:lpstr>For Example 1</vt:lpstr>
      <vt:lpstr>For Example 2</vt:lpstr>
      <vt:lpstr>For Example 3</vt:lpstr>
      <vt:lpstr>For Example 4</vt:lpstr>
      <vt:lpstr>Notes and Observations</vt:lpstr>
      <vt:lpstr>Documents</vt:lpstr>
      <vt:lpstr>For Example</vt:lpstr>
      <vt:lpstr>User-Generated Data</vt:lpstr>
      <vt:lpstr>Data Coding &amp; Sources</vt:lpstr>
      <vt:lpstr>What to Look For?</vt:lpstr>
      <vt:lpstr>Themes</vt:lpstr>
      <vt:lpstr>Metaphors</vt:lpstr>
      <vt:lpstr>Metaphors 1</vt:lpstr>
      <vt:lpstr>Metaphors 2</vt:lpstr>
      <vt:lpstr>Interpretation of Metaphors</vt:lpstr>
      <vt:lpstr>Application of Metaphorical Analysis</vt:lpstr>
      <vt:lpstr>Translations</vt:lpstr>
      <vt:lpstr>Translations and Transcriptions</vt:lpstr>
      <vt:lpstr>If You Analyse Qualitative Data Carefully</vt:lpstr>
      <vt:lpstr>Roles of the Qualitative Researcher</vt:lpstr>
      <vt:lpstr>The Research Process XI</vt:lpstr>
      <vt:lpstr>Origins</vt:lpstr>
      <vt:lpstr>In Information Systems</vt:lpstr>
      <vt:lpstr>Studying and Observing Organisations 1</vt:lpstr>
      <vt:lpstr>Studying and Observing Organisations 2</vt:lpstr>
      <vt:lpstr>Studying and Observing Organisations 3</vt:lpstr>
      <vt:lpstr>Seven Principles for Interpretive (Hermeneutic) IS Research</vt:lpstr>
      <vt:lpstr>The Fundamental Principle of the Hermeneutic Circle</vt:lpstr>
      <vt:lpstr>The Principle of Contextualisation</vt:lpstr>
      <vt:lpstr>The Principle of Interaction between the Researcher and Subjects</vt:lpstr>
      <vt:lpstr>The Principle of Abstraction and Generalisation</vt:lpstr>
      <vt:lpstr>The Principle of Dialogical Reasoning</vt:lpstr>
      <vt:lpstr>The Principle of Multiple Interpretations</vt:lpstr>
      <vt:lpstr>The Principle of Suspicion</vt:lpstr>
      <vt:lpstr>Legal and Ethical Issues</vt:lpstr>
      <vt:lpstr>Ethnography</vt:lpstr>
      <vt:lpstr>Definition &amp; Distinction</vt:lpstr>
      <vt:lpstr>Benefits</vt:lpstr>
      <vt:lpstr>For Example</vt:lpstr>
      <vt:lpstr>Limitations</vt:lpstr>
      <vt:lpstr>Practical Guidance 1</vt:lpstr>
      <vt:lpstr>Practical Guidance 2</vt:lpstr>
      <vt:lpstr>A Case Study…</vt:lpstr>
      <vt:lpstr>Key Components</vt:lpstr>
      <vt:lpstr>Single Case Design</vt:lpstr>
      <vt:lpstr>Multiple Case Design 1</vt:lpstr>
      <vt:lpstr>Multiple Case Design 2</vt:lpstr>
      <vt:lpstr>Conducting Case Studies 1</vt:lpstr>
      <vt:lpstr>Conducting Case Studies 2</vt:lpstr>
      <vt:lpstr>Case Study Protocol</vt:lpstr>
      <vt:lpstr>Sources of Evidence</vt:lpstr>
      <vt:lpstr>Documents, Archives &amp; Artifacts</vt:lpstr>
      <vt:lpstr>Interviews</vt:lpstr>
      <vt:lpstr>Direct Observations</vt:lpstr>
      <vt:lpstr>Participant Observations</vt:lpstr>
      <vt:lpstr>Principles of Data Collection 1</vt:lpstr>
      <vt:lpstr>Principles of Data Collection 2</vt:lpstr>
      <vt:lpstr>Principles of Data Collection 3</vt:lpstr>
      <vt:lpstr>Analyzing Case Study Evidence</vt:lpstr>
      <vt:lpstr>Modes of Analysis</vt:lpstr>
      <vt:lpstr>Case Study Report Writing</vt:lpstr>
      <vt:lpstr>Standards of Excellence</vt:lpstr>
      <vt:lpstr>The Research Process XII:  Action Research </vt:lpstr>
      <vt:lpstr>Two Demanding Masters</vt:lpstr>
      <vt:lpstr>Epistemology</vt:lpstr>
      <vt:lpstr>Canonical AR is…</vt:lpstr>
      <vt:lpstr>Canonical AR Projects</vt:lpstr>
      <vt:lpstr>Principles &amp; Criteria</vt:lpstr>
      <vt:lpstr>1. Researcher-Client Agreement</vt:lpstr>
      <vt:lpstr>RCA Criteria</vt:lpstr>
      <vt:lpstr>2. Cyclical Process Model</vt:lpstr>
      <vt:lpstr>CAR – Cyclical Process Model</vt:lpstr>
      <vt:lpstr>CPM Criteria</vt:lpstr>
      <vt:lpstr>CPM Criteria</vt:lpstr>
      <vt:lpstr>3. Theory</vt:lpstr>
      <vt:lpstr>Theory</vt:lpstr>
      <vt:lpstr>Instrumental Theory</vt:lpstr>
      <vt:lpstr>Focal Theory</vt:lpstr>
      <vt:lpstr>Theory &amp; Consequences </vt:lpstr>
      <vt:lpstr>Theory Criteria</vt:lpstr>
      <vt:lpstr>Theory Criteria</vt:lpstr>
      <vt:lpstr>4. Change through Action</vt:lpstr>
      <vt:lpstr>Change through Action Criteria</vt:lpstr>
      <vt:lpstr>5. Learning through Reflection</vt:lpstr>
      <vt:lpstr>Learning through Reflection Criteria</vt:lpstr>
      <vt:lpstr>The Research Process XIII</vt:lpstr>
      <vt:lpstr>The Research Process XIV</vt:lpstr>
      <vt:lpstr>Analysis &amp; Reflection</vt:lpstr>
      <vt:lpstr>Contributions &amp; Limitations</vt:lpstr>
      <vt:lpstr>Paper 1</vt:lpstr>
      <vt:lpstr>Introduction</vt:lpstr>
      <vt:lpstr>Velox</vt:lpstr>
      <vt:lpstr>The Nature of Work</vt:lpstr>
      <vt:lpstr>Research Approach</vt:lpstr>
      <vt:lpstr>Initial Work</vt:lpstr>
      <vt:lpstr>Timelines</vt:lpstr>
      <vt:lpstr>Cycle 1</vt:lpstr>
      <vt:lpstr>Cycle 2</vt:lpstr>
      <vt:lpstr>Cycle 2 continued</vt:lpstr>
      <vt:lpstr>Instrumental Theory</vt:lpstr>
      <vt:lpstr>WST Analysis 1</vt:lpstr>
      <vt:lpstr>WST Analysis 2</vt:lpstr>
      <vt:lpstr>WST Analysis 3</vt:lpstr>
      <vt:lpstr>WST Analysis 4</vt:lpstr>
      <vt:lpstr>Work Done in the Work System 1</vt:lpstr>
      <vt:lpstr>Work Done in the Work System 2</vt:lpstr>
      <vt:lpstr>Interview Data</vt:lpstr>
      <vt:lpstr>Interview Data</vt:lpstr>
      <vt:lpstr>Interview Data</vt:lpstr>
      <vt:lpstr>Results of Diagnosis 1</vt:lpstr>
      <vt:lpstr>Results of Diagnosis 2</vt:lpstr>
      <vt:lpstr>Validation of Results</vt:lpstr>
      <vt:lpstr>Theory and Theorising</vt:lpstr>
      <vt:lpstr>Action Plans 1</vt:lpstr>
      <vt:lpstr>Action Plans 2</vt:lpstr>
      <vt:lpstr>Implementation</vt:lpstr>
      <vt:lpstr>Evaluation 1</vt:lpstr>
      <vt:lpstr>Evaluation 2</vt:lpstr>
      <vt:lpstr>Reflections – Implications 1</vt:lpstr>
      <vt:lpstr>Reflections – Implications 2</vt:lpstr>
      <vt:lpstr>Reflection on Theory</vt:lpstr>
      <vt:lpstr>Conclusions </vt:lpstr>
      <vt:lpstr>Paper 2: Subverting Organisational IT Policy: A Case in China</vt:lpstr>
      <vt:lpstr>Introduction</vt:lpstr>
      <vt:lpstr>The Impact of Digital Natives</vt:lpstr>
      <vt:lpstr>Research Question &amp; Method</vt:lpstr>
      <vt:lpstr>Literature Review</vt:lpstr>
      <vt:lpstr>Resistance &amp; Subversion</vt:lpstr>
      <vt:lpstr>Apathetic, Passive, Active or Aggressive?</vt:lpstr>
      <vt:lpstr>Bricolage</vt:lpstr>
      <vt:lpstr>Research Context</vt:lpstr>
      <vt:lpstr>Data Collection</vt:lpstr>
      <vt:lpstr>Work Systems</vt:lpstr>
      <vt:lpstr>Work Systems  </vt:lpstr>
      <vt:lpstr>WS1: Environment</vt:lpstr>
      <vt:lpstr>WS2: Strategy</vt:lpstr>
      <vt:lpstr>WS3: Infrastructure</vt:lpstr>
      <vt:lpstr>WS4: Participants </vt:lpstr>
      <vt:lpstr>WS5: Information</vt:lpstr>
      <vt:lpstr>WS6: Technologies</vt:lpstr>
      <vt:lpstr>WS7: Two Subversive Work Practices</vt:lpstr>
      <vt:lpstr>WS8: Products and Services</vt:lpstr>
      <vt:lpstr>WS9: Customers</vt:lpstr>
      <vt:lpstr>Ravine’s Operating Environment</vt:lpstr>
      <vt:lpstr>Need for Unrestricted Access</vt:lpstr>
      <vt:lpstr>Complaints!</vt:lpstr>
      <vt:lpstr>Need for Social Media</vt:lpstr>
      <vt:lpstr>The Need to Subvert</vt:lpstr>
      <vt:lpstr>Evidence of Subversion</vt:lpstr>
      <vt:lpstr>Discussion</vt:lpstr>
      <vt:lpstr>Towards Two Propositions</vt:lpstr>
      <vt:lpstr>Implications</vt:lpstr>
      <vt:lpstr>Organizational Reactions</vt:lpstr>
      <vt:lpstr> Paper 3: Context is King! Considering Particularism in Research Design and Reporting </vt:lpstr>
      <vt:lpstr>Introduction</vt:lpstr>
      <vt:lpstr>Generalization</vt:lpstr>
      <vt:lpstr>‘Generalizing Generalizability’</vt:lpstr>
      <vt:lpstr>For Example…</vt:lpstr>
      <vt:lpstr>Boundary Conditions </vt:lpstr>
      <vt:lpstr>The Scope of Research Designs</vt:lpstr>
      <vt:lpstr>Cases of Contextual Ambiguity</vt:lpstr>
      <vt:lpstr>Theories and Contextual Deficiencies</vt:lpstr>
      <vt:lpstr>Deficient Example 1</vt:lpstr>
      <vt:lpstr>Deficient Example 2</vt:lpstr>
      <vt:lpstr>As Etic Tests of Theory</vt:lpstr>
      <vt:lpstr>In Contrast, Emically…</vt:lpstr>
      <vt:lpstr>Population Contexts Matter Too</vt:lpstr>
      <vt:lpstr>If You MUST Use Students…</vt:lpstr>
      <vt:lpstr>Limitations are Inadequate</vt:lpstr>
      <vt:lpstr>Limitations as Opportunities</vt:lpstr>
      <vt:lpstr>Rules Vs Relationships</vt:lpstr>
      <vt:lpstr>Guanxi</vt:lpstr>
      <vt:lpstr>Are Western Theories Sufficient?</vt:lpstr>
      <vt:lpstr>Convergence or Divergence?</vt:lpstr>
      <vt:lpstr>Convergence Suggests Acceptance of a Single Hegemony</vt:lpstr>
      <vt:lpstr>Where to Play? Where to Win?</vt:lpstr>
      <vt:lpstr>The Choice of Context</vt:lpstr>
      <vt:lpstr>Experimentally Controlled Contexts</vt:lpstr>
      <vt:lpstr>Contextual Research Opportunities</vt:lpstr>
      <vt:lpstr>Sarker &amp; Sahay (2004) studied a distributed US-NO software development team</vt:lpstr>
      <vt:lpstr>Concluding Thoughts</vt:lpstr>
      <vt:lpstr>Where to Play … if you want to Win?</vt:lpstr>
      <vt:lpstr>Contextually Rich Descriptions</vt:lpstr>
      <vt:lpstr>Particularism</vt:lpstr>
      <vt:lpstr>References 1</vt:lpstr>
      <vt:lpstr>References 2</vt:lpstr>
      <vt:lpstr>Paper 4: Adopted Globally but Unusable Locally: What Workarounds Reveal about Adoption, Resistance, Compliance and Non-Compliance</vt:lpstr>
      <vt:lpstr>Motivation</vt:lpstr>
      <vt:lpstr>Introduction</vt:lpstr>
      <vt:lpstr>Non-Compliance</vt:lpstr>
      <vt:lpstr>Context &amp; Method</vt:lpstr>
      <vt:lpstr>Problems with Navision</vt:lpstr>
      <vt:lpstr>The Instant Picking Problem</vt:lpstr>
      <vt:lpstr>Global vs Local</vt:lpstr>
      <vt:lpstr>Global vs Local</vt:lpstr>
      <vt:lpstr>Database Updates and Analysis</vt:lpstr>
      <vt:lpstr>Delivery Rescheduling </vt:lpstr>
      <vt:lpstr>Workarounds 1</vt:lpstr>
      <vt:lpstr>Workarounds 2</vt:lpstr>
      <vt:lpstr>Non-Compliant Routines</vt:lpstr>
      <vt:lpstr>Reflections</vt:lpstr>
      <vt:lpstr>Drivers and Barriers of/to Change</vt:lpstr>
      <vt:lpstr>Catalysts and Compliance</vt:lpstr>
      <vt:lpstr>Catalysts and Compliance</vt:lpstr>
      <vt:lpstr>Coordination 1 - Communicate Workarounds Among Colleagues</vt:lpstr>
      <vt:lpstr>Coordination 2 - Develop Consensus About Workaround Application</vt:lpstr>
      <vt:lpstr>Coordination 3 - Discuss Workaround Design and Improvement</vt:lpstr>
      <vt:lpstr>Persistence 1 - Standardise and Document Workarounds</vt:lpstr>
      <vt:lpstr>Persistence 2 - Regular Use of Workarounds</vt:lpstr>
      <vt:lpstr>Implications I</vt:lpstr>
      <vt:lpstr>Implications II</vt:lpstr>
      <vt:lpstr>Implications III</vt:lpstr>
      <vt:lpstr>Non-Compliance Perspectives</vt:lpstr>
      <vt:lpstr>Conclusion</vt:lpstr>
    </vt:vector>
  </TitlesOfParts>
  <Company>CIYTU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DBA Research Methods</dc:title>
  <dc:creator>IS</dc:creator>
  <cp:lastModifiedBy>Robert M Davison</cp:lastModifiedBy>
  <cp:revision>106</cp:revision>
  <dcterms:created xsi:type="dcterms:W3CDTF">2013-07-12T09:30:34Z</dcterms:created>
  <dcterms:modified xsi:type="dcterms:W3CDTF">2025-02-03T04:51:59Z</dcterms:modified>
</cp:coreProperties>
</file>